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charts/chart1.xml" ContentType="application/vnd.openxmlformats-officedocument.drawingml.char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0" r:id="rId1"/>
    <p:sldMasterId id="2147483787" r:id="rId2"/>
  </p:sldMasterIdLst>
  <p:notesMasterIdLst>
    <p:notesMasterId r:id="rId19"/>
  </p:notesMasterIdLst>
  <p:handoutMasterIdLst>
    <p:handoutMasterId r:id="rId20"/>
  </p:handoutMasterIdLst>
  <p:sldIdLst>
    <p:sldId id="426" r:id="rId3"/>
    <p:sldId id="471" r:id="rId4"/>
    <p:sldId id="472" r:id="rId5"/>
    <p:sldId id="491" r:id="rId6"/>
    <p:sldId id="499" r:id="rId7"/>
    <p:sldId id="500" r:id="rId8"/>
    <p:sldId id="470" r:id="rId9"/>
    <p:sldId id="474" r:id="rId10"/>
    <p:sldId id="475" r:id="rId11"/>
    <p:sldId id="493" r:id="rId12"/>
    <p:sldId id="494" r:id="rId13"/>
    <p:sldId id="497" r:id="rId14"/>
    <p:sldId id="498" r:id="rId15"/>
    <p:sldId id="496" r:id="rId16"/>
    <p:sldId id="490" r:id="rId17"/>
    <p:sldId id="486" r:id="rId18"/>
  </p:sldIdLst>
  <p:sldSz cx="9144000" cy="6858000" type="screen4x3"/>
  <p:notesSz cx="6858000" cy="93138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phClr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phClr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phClr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phClr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phClr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phClr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phClr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phClr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phClr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Cammie" initials="CB" lastIdx="6" clrIdx="0"/>
  <p:cmAuthor id="1" name="Alexis" initials="AAV" lastIdx="11" clrIdx="1"/>
  <p:cmAuthor id="2" name="Cammie Blais" initials="CB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E0000"/>
    <a:srgbClr val="777777"/>
    <a:srgbClr val="BEC5CA"/>
    <a:srgbClr val="993300"/>
    <a:srgbClr val="CC3300"/>
    <a:srgbClr val="75DBFF"/>
    <a:srgbClr val="909CA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7698" autoAdjust="0"/>
  </p:normalViewPr>
  <p:slideViewPr>
    <p:cSldViewPr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26"/>
  <c:chart>
    <c:title>
      <c:tx>
        <c:rich>
          <a:bodyPr/>
          <a:lstStyle/>
          <a:p>
            <a:pPr>
              <a:defRPr/>
            </a:pPr>
            <a:r>
              <a:rPr lang="en-US" sz="2400" dirty="0" smtClean="0"/>
              <a:t>Smooth</a:t>
            </a:r>
            <a:r>
              <a:rPr lang="en-US" sz="2400" baseline="0" dirty="0" smtClean="0"/>
              <a:t> Transition to Sustainability:</a:t>
            </a:r>
          </a:p>
          <a:p>
            <a:pPr>
              <a:defRPr/>
            </a:pPr>
            <a:r>
              <a:rPr lang="en-US" sz="2400" baseline="0" dirty="0" smtClean="0"/>
              <a:t>Glide Path Approach</a:t>
            </a:r>
            <a:endParaRPr lang="en-US" sz="2400" dirty="0"/>
          </a:p>
        </c:rich>
      </c:tx>
    </c:title>
    <c:plotArea>
      <c:layout>
        <c:manualLayout>
          <c:layoutTarget val="inner"/>
          <c:xMode val="edge"/>
          <c:yMode val="edge"/>
          <c:x val="0.10446831646044245"/>
          <c:y val="0.15495305164319254"/>
          <c:w val="0.50891251093613288"/>
          <c:h val="0.73823943661971869"/>
        </c:manualLayout>
      </c:layout>
      <c:area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Transition - CoverColorado Premium Tax Credit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2015</c:v>
                </c:pt>
                <c:pt idx="1">
                  <c:v>2018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</c:v>
                </c:pt>
                <c:pt idx="1">
                  <c:v>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Advertising, Shared Services, New Products, Foundation Grants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2015</c:v>
                </c:pt>
                <c:pt idx="1">
                  <c:v>2018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</c:v>
                </c:pt>
                <c:pt idx="1">
                  <c:v>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Enrollment-Based Fees (Carrier/User)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2015</c:v>
                </c:pt>
                <c:pt idx="1">
                  <c:v>2018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8.1</c:v>
                </c:pt>
                <c:pt idx="1">
                  <c:v>15.6</c:v>
                </c:pt>
              </c:numCache>
            </c:numRef>
          </c:val>
        </c:ser>
        <c:dLbls/>
        <c:axId val="81213312"/>
        <c:axId val="81214848"/>
      </c:areaChart>
      <c:catAx>
        <c:axId val="81213312"/>
        <c:scaling>
          <c:orientation val="minMax"/>
        </c:scaling>
        <c:axPos val="b"/>
        <c:numFmt formatCode="m/d/yyyy" sourceLinked="1"/>
        <c:tickLblPos val="nextTo"/>
        <c:txPr>
          <a:bodyPr rot="0" vert="horz" anchor="ctr" anchorCtr="1"/>
          <a:lstStyle/>
          <a:p>
            <a:pPr>
              <a:defRPr sz="1400"/>
            </a:pPr>
            <a:endParaRPr lang="en-US"/>
          </a:p>
        </c:txPr>
        <c:crossAx val="81214848"/>
        <c:crosses val="autoZero"/>
        <c:auto val="1"/>
        <c:lblAlgn val="ctr"/>
        <c:lblOffset val="200"/>
      </c:catAx>
      <c:valAx>
        <c:axId val="8121484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 baseline="0" dirty="0" smtClean="0"/>
                  <a:t>Budget in Millions</a:t>
                </a:r>
                <a:endParaRPr lang="en-US" b="0" dirty="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1213312"/>
        <c:crosses val="autoZero"/>
        <c:crossBetween val="midCat"/>
      </c:valAx>
    </c:plotArea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FF0F1C-B3EB-4C68-931B-876C45F9AA48}" type="doc">
      <dgm:prSet loTypeId="urn:microsoft.com/office/officeart/2005/8/layout/hList3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37EDE93-F34A-46BE-B90C-DC76CF1DAC39}">
      <dgm:prSet phldrT="[Text]"/>
      <dgm:spPr/>
      <dgm:t>
        <a:bodyPr/>
        <a:lstStyle/>
        <a:p>
          <a:r>
            <a:rPr lang="en-US" smtClean="0">
              <a:solidFill>
                <a:schemeClr val="tx1"/>
              </a:solidFill>
            </a:rPr>
            <a:t>Expenditures of the Exchange</a:t>
          </a:r>
          <a:endParaRPr lang="en-US" dirty="0">
            <a:solidFill>
              <a:schemeClr val="tx1"/>
            </a:solidFill>
          </a:endParaRPr>
        </a:p>
      </dgm:t>
    </dgm:pt>
    <dgm:pt modelId="{6AB66767-CAA4-4A67-8254-BDC7D0C626EB}" type="parTrans" cxnId="{E319A645-4710-404A-ACF6-6D60E34811C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2EFE4C4-1805-4305-AD77-08D50819DC65}" type="sibTrans" cxnId="{E319A645-4710-404A-ACF6-6D60E34811C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49238F6-03CB-4678-B06A-D703AC52E62E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Technology</a:t>
          </a:r>
          <a:endParaRPr lang="en-US" dirty="0">
            <a:solidFill>
              <a:schemeClr val="tx1"/>
            </a:solidFill>
          </a:endParaRPr>
        </a:p>
      </dgm:t>
    </dgm:pt>
    <dgm:pt modelId="{A6402551-33D4-4348-85A9-3994AD854EDB}" type="parTrans" cxnId="{BFEB4B98-AEFE-42FD-B279-CF9AB5A72C9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89EE435-320E-4518-AEA1-E34AAEBC9DD6}" type="sibTrans" cxnId="{BFEB4B98-AEFE-42FD-B279-CF9AB5A72C9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8621D43-1805-483D-86A1-11199A8F72BC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Technology Licenses</a:t>
          </a:r>
          <a:endParaRPr lang="en-US" dirty="0">
            <a:solidFill>
              <a:schemeClr val="tx1"/>
            </a:solidFill>
          </a:endParaRPr>
        </a:p>
      </dgm:t>
    </dgm:pt>
    <dgm:pt modelId="{4DBBF0AA-BCED-47FF-9126-1949011AA50C}" type="parTrans" cxnId="{E8038C29-5CC8-4323-9AFF-CD10C2326D7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59B6C01-1EEA-4EF5-B0C2-23BC7268A343}" type="sibTrans" cxnId="{E8038C29-5CC8-4323-9AFF-CD10C2326D7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B60A449-DCE6-4443-B54B-BE64A759341C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Technology Maintenance</a:t>
          </a:r>
          <a:endParaRPr lang="en-US" dirty="0">
            <a:solidFill>
              <a:schemeClr val="tx1"/>
            </a:solidFill>
          </a:endParaRPr>
        </a:p>
      </dgm:t>
    </dgm:pt>
    <dgm:pt modelId="{27850A3A-7C18-413D-851C-1ABC28A93533}" type="parTrans" cxnId="{F49CCEF8-451C-49FC-96F4-7EC70ADA57C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487ED90-D1D4-440E-AB26-85812ABF4CEA}" type="sibTrans" cxnId="{F49CCEF8-451C-49FC-96F4-7EC70ADA57C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CC651B5-B30B-42E2-9D73-D6012A231721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Customer Service Center</a:t>
          </a:r>
          <a:endParaRPr lang="en-US" dirty="0">
            <a:solidFill>
              <a:schemeClr val="tx1"/>
            </a:solidFill>
          </a:endParaRPr>
        </a:p>
      </dgm:t>
    </dgm:pt>
    <dgm:pt modelId="{64528373-B7D9-4A66-B029-D679A1C1AC0D}" type="parTrans" cxnId="{A3A0D23F-232D-4291-8377-0D3EDD9A61E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AB7EC1F-F49F-4D26-AD45-1F319F3D9582}" type="sibTrans" cxnId="{A3A0D23F-232D-4291-8377-0D3EDD9A61E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9A6622C-ECE7-4D1E-9001-2AD6DC475B39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Services</a:t>
          </a:r>
          <a:endParaRPr lang="en-US" dirty="0">
            <a:solidFill>
              <a:schemeClr val="tx1"/>
            </a:solidFill>
          </a:endParaRPr>
        </a:p>
      </dgm:t>
    </dgm:pt>
    <dgm:pt modelId="{CA81889D-E1CC-42E1-8A13-4D29941708DE}" type="parTrans" cxnId="{C5BFFE2B-43C6-4DF0-AC0C-E4B1920CE0E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1DE8981-6636-4C97-A926-4516106438CD}" type="sibTrans" cxnId="{C5BFFE2B-43C6-4DF0-AC0C-E4B1920CE0E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959210B-293B-4A84-897F-8382FB161B39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Technology Upgrades</a:t>
          </a:r>
          <a:endParaRPr lang="en-US" dirty="0">
            <a:solidFill>
              <a:schemeClr val="tx1"/>
            </a:solidFill>
          </a:endParaRPr>
        </a:p>
      </dgm:t>
    </dgm:pt>
    <dgm:pt modelId="{9AA92AAC-4970-4E98-B4D6-1A5FFB3CA020}" type="parTrans" cxnId="{E89BAC1E-ED05-4F39-880A-46C4B221F3B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F78301E-F521-4F94-BF54-895C123D4CD9}" type="sibTrans" cxnId="{E89BAC1E-ED05-4F39-880A-46C4B221F3B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B26948C-12F0-4B0F-A5C4-8AE9613B326B}">
      <dgm:prSet phldrT="[Text]"/>
      <dgm:spPr>
        <a:solidFill>
          <a:schemeClr val="accent4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Staff</a:t>
          </a:r>
          <a:endParaRPr lang="en-US" dirty="0">
            <a:solidFill>
              <a:schemeClr val="tx1"/>
            </a:solidFill>
          </a:endParaRPr>
        </a:p>
      </dgm:t>
    </dgm:pt>
    <dgm:pt modelId="{BCCEA019-AC6B-43FA-9EA7-B868A19086AE}" type="parTrans" cxnId="{893BFECC-D3E4-420F-AEA0-E8DA2CA1A80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12D4B90-17A2-4E2F-AE4A-B1A617D69904}" type="sibTrans" cxnId="{893BFECC-D3E4-420F-AEA0-E8DA2CA1A80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F98E17F-B286-4275-A05A-1C7B07186135}">
      <dgm:prSet phldrT="[Text]"/>
      <dgm:spPr>
        <a:solidFill>
          <a:schemeClr val="accent4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Occupancy</a:t>
          </a:r>
          <a:endParaRPr lang="en-US" dirty="0">
            <a:solidFill>
              <a:schemeClr val="tx1"/>
            </a:solidFill>
          </a:endParaRPr>
        </a:p>
      </dgm:t>
    </dgm:pt>
    <dgm:pt modelId="{920B89E9-6C18-4AF0-A260-79F11C62CECE}" type="parTrans" cxnId="{D4694183-952F-4009-833D-98A3DA54CD9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98993D8-751B-4B97-895B-DFDB002FBA75}" type="sibTrans" cxnId="{D4694183-952F-4009-833D-98A3DA54CD9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147E161-726D-4980-96CB-F34F81CE7410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Scanning &amp; Imaging</a:t>
          </a:r>
          <a:endParaRPr lang="en-US" dirty="0">
            <a:solidFill>
              <a:schemeClr val="tx1"/>
            </a:solidFill>
          </a:endParaRPr>
        </a:p>
      </dgm:t>
    </dgm:pt>
    <dgm:pt modelId="{44CF4FFF-F8C4-45A5-94A0-0697C2AB350F}" type="parTrans" cxnId="{94FA4148-EC74-4D00-94FF-25EF68C499B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560E696-96DD-4D64-A805-0CEA7E70ECC2}" type="sibTrans" cxnId="{94FA4148-EC74-4D00-94FF-25EF68C499B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39F8332-9AB2-4FCF-AA0A-0C700621F327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Training</a:t>
          </a:r>
          <a:endParaRPr lang="en-US" dirty="0">
            <a:solidFill>
              <a:schemeClr val="tx1"/>
            </a:solidFill>
          </a:endParaRPr>
        </a:p>
      </dgm:t>
    </dgm:pt>
    <dgm:pt modelId="{ED6FA91A-44D0-4582-9A50-15FD9C0B3F50}" type="parTrans" cxnId="{6FC2E8DD-2BDD-4292-AD6F-35061F73B44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A276624-0793-4A05-8E7F-F4869DFF5B7B}" type="sibTrans" cxnId="{6FC2E8DD-2BDD-4292-AD6F-35061F73B44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E31F7B7-8D9B-4FFA-A11B-B2C8271D57E3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Systems Reconciliations</a:t>
          </a:r>
          <a:endParaRPr lang="en-US" dirty="0">
            <a:solidFill>
              <a:schemeClr val="tx1"/>
            </a:solidFill>
          </a:endParaRPr>
        </a:p>
      </dgm:t>
    </dgm:pt>
    <dgm:pt modelId="{FA454146-6E26-47E0-B32A-49BC87F63D9C}" type="parTrans" cxnId="{8ACC81F4-9880-4E22-A89A-655A50B6CCF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DB8A66B-08BC-43D8-98B1-61E3F55BC3D3}" type="sibTrans" cxnId="{8ACC81F4-9880-4E22-A89A-655A50B6CCF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8F4F977-2FF5-4F4A-A93F-97DC5FF449B5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Data Warehousing</a:t>
          </a:r>
          <a:endParaRPr lang="en-US" dirty="0">
            <a:solidFill>
              <a:schemeClr val="tx1"/>
            </a:solidFill>
          </a:endParaRPr>
        </a:p>
      </dgm:t>
    </dgm:pt>
    <dgm:pt modelId="{08405708-3C2E-495D-94DA-84B24497622C}" type="parTrans" cxnId="{2DF29FDF-A0B6-43DD-857C-6DF97D81CC8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47B2064-58E7-403B-9347-67680955CBDE}" type="sibTrans" cxnId="{2DF29FDF-A0B6-43DD-857C-6DF97D81CC8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32EA1E4-299B-460A-8282-4321E1C7C76F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Enrollment Assistance (Navigators)</a:t>
          </a:r>
          <a:endParaRPr lang="en-US" dirty="0">
            <a:solidFill>
              <a:schemeClr val="tx1"/>
            </a:solidFill>
          </a:endParaRPr>
        </a:p>
      </dgm:t>
    </dgm:pt>
    <dgm:pt modelId="{F9C0031A-A8A3-4BB7-897A-8AB401E5ADC0}" type="parTrans" cxnId="{98175617-5182-4277-8AFD-B9843F7DA2E0}">
      <dgm:prSet/>
      <dgm:spPr/>
      <dgm:t>
        <a:bodyPr/>
        <a:lstStyle/>
        <a:p>
          <a:endParaRPr lang="en-US"/>
        </a:p>
      </dgm:t>
    </dgm:pt>
    <dgm:pt modelId="{32A342E0-CAF1-4D88-8701-FE352E9C532A}" type="sibTrans" cxnId="{98175617-5182-4277-8AFD-B9843F7DA2E0}">
      <dgm:prSet/>
      <dgm:spPr/>
      <dgm:t>
        <a:bodyPr/>
        <a:lstStyle/>
        <a:p>
          <a:endParaRPr lang="en-US"/>
        </a:p>
      </dgm:t>
    </dgm:pt>
    <dgm:pt modelId="{ADC695CE-21E3-4F1D-A16B-A4942BD179CB}">
      <dgm:prSet phldrT="[Text]"/>
      <dgm:spPr>
        <a:solidFill>
          <a:schemeClr val="accent4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Marketing &amp; Advertising</a:t>
          </a:r>
          <a:endParaRPr lang="en-US" dirty="0">
            <a:solidFill>
              <a:schemeClr val="tx1"/>
            </a:solidFill>
          </a:endParaRPr>
        </a:p>
      </dgm:t>
    </dgm:pt>
    <dgm:pt modelId="{0D21B92E-D192-4449-A5D1-9F07FF79B3DC}" type="parTrans" cxnId="{2539E398-CAA9-4BC8-BFDA-EECFD790453F}">
      <dgm:prSet/>
      <dgm:spPr/>
      <dgm:t>
        <a:bodyPr/>
        <a:lstStyle/>
        <a:p>
          <a:endParaRPr lang="en-US"/>
        </a:p>
      </dgm:t>
    </dgm:pt>
    <dgm:pt modelId="{5B6E4A32-F3B1-4F1B-9FA4-6BF2CAB52A73}" type="sibTrans" cxnId="{2539E398-CAA9-4BC8-BFDA-EECFD790453F}">
      <dgm:prSet/>
      <dgm:spPr/>
      <dgm:t>
        <a:bodyPr/>
        <a:lstStyle/>
        <a:p>
          <a:endParaRPr lang="en-US"/>
        </a:p>
      </dgm:t>
    </dgm:pt>
    <dgm:pt modelId="{19B05923-BA40-4A43-A7F7-3BCC39188A66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Security</a:t>
          </a:r>
          <a:endParaRPr lang="en-US" dirty="0">
            <a:solidFill>
              <a:schemeClr val="tx1"/>
            </a:solidFill>
          </a:endParaRPr>
        </a:p>
      </dgm:t>
    </dgm:pt>
    <dgm:pt modelId="{A773DBC4-9C3C-47B2-90E2-B9B9C3B9740A}" type="parTrans" cxnId="{3A90FFF3-E7E1-4F72-9509-F57E70157825}">
      <dgm:prSet/>
      <dgm:spPr/>
      <dgm:t>
        <a:bodyPr/>
        <a:lstStyle/>
        <a:p>
          <a:endParaRPr lang="en-US"/>
        </a:p>
      </dgm:t>
    </dgm:pt>
    <dgm:pt modelId="{908A78DA-0E15-43F4-B537-8E60A50FA8A0}" type="sibTrans" cxnId="{3A90FFF3-E7E1-4F72-9509-F57E70157825}">
      <dgm:prSet/>
      <dgm:spPr/>
      <dgm:t>
        <a:bodyPr/>
        <a:lstStyle/>
        <a:p>
          <a:endParaRPr lang="en-US"/>
        </a:p>
      </dgm:t>
    </dgm:pt>
    <dgm:pt modelId="{E1D4189F-E39E-460B-AD06-1EF0B07B123C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Testing</a:t>
          </a:r>
          <a:endParaRPr lang="en-US" dirty="0">
            <a:solidFill>
              <a:schemeClr val="tx1"/>
            </a:solidFill>
          </a:endParaRPr>
        </a:p>
      </dgm:t>
    </dgm:pt>
    <dgm:pt modelId="{8CECA552-E958-441B-A8B5-CA1D593EA5CE}" type="parTrans" cxnId="{11CB95A2-8CFD-4A7A-8990-3402450C3AED}">
      <dgm:prSet/>
      <dgm:spPr/>
      <dgm:t>
        <a:bodyPr/>
        <a:lstStyle/>
        <a:p>
          <a:endParaRPr lang="en-US"/>
        </a:p>
      </dgm:t>
    </dgm:pt>
    <dgm:pt modelId="{5752CA40-02B9-4961-A565-664BD12EB39C}" type="sibTrans" cxnId="{11CB95A2-8CFD-4A7A-8990-3402450C3AED}">
      <dgm:prSet/>
      <dgm:spPr/>
      <dgm:t>
        <a:bodyPr/>
        <a:lstStyle/>
        <a:p>
          <a:endParaRPr lang="en-US"/>
        </a:p>
      </dgm:t>
    </dgm:pt>
    <dgm:pt modelId="{3F183016-5998-45C9-9908-D9416DD2E4C2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QA</a:t>
          </a:r>
          <a:endParaRPr lang="en-US" dirty="0">
            <a:solidFill>
              <a:schemeClr val="tx1"/>
            </a:solidFill>
          </a:endParaRPr>
        </a:p>
      </dgm:t>
    </dgm:pt>
    <dgm:pt modelId="{79ED994B-4D08-46B4-BB89-344CC232A4FE}" type="parTrans" cxnId="{ED4FE1CC-DBE5-4474-A37B-59FD82EB21E2}">
      <dgm:prSet/>
      <dgm:spPr/>
      <dgm:t>
        <a:bodyPr/>
        <a:lstStyle/>
        <a:p>
          <a:endParaRPr lang="en-US"/>
        </a:p>
      </dgm:t>
    </dgm:pt>
    <dgm:pt modelId="{9107A441-F3DC-4AC7-92D4-E9937BC24B0E}" type="sibTrans" cxnId="{ED4FE1CC-DBE5-4474-A37B-59FD82EB21E2}">
      <dgm:prSet/>
      <dgm:spPr/>
      <dgm:t>
        <a:bodyPr/>
        <a:lstStyle/>
        <a:p>
          <a:endParaRPr lang="en-US"/>
        </a:p>
      </dgm:t>
    </dgm:pt>
    <dgm:pt modelId="{BE7E6775-389D-4DE1-8002-ACC7AAE6C4D9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Eligibility</a:t>
          </a:r>
          <a:endParaRPr lang="en-US" dirty="0">
            <a:solidFill>
              <a:schemeClr val="tx1"/>
            </a:solidFill>
          </a:endParaRPr>
        </a:p>
      </dgm:t>
    </dgm:pt>
    <dgm:pt modelId="{DD3A5C4B-4568-4411-9D51-EDC657BB4DF1}" type="parTrans" cxnId="{36539405-EA6D-4EF7-88AE-907F1F52F741}">
      <dgm:prSet/>
      <dgm:spPr/>
      <dgm:t>
        <a:bodyPr/>
        <a:lstStyle/>
        <a:p>
          <a:endParaRPr lang="en-US"/>
        </a:p>
      </dgm:t>
    </dgm:pt>
    <dgm:pt modelId="{DC54E696-E122-441D-9CDD-54B25A175C2E}" type="sibTrans" cxnId="{36539405-EA6D-4EF7-88AE-907F1F52F741}">
      <dgm:prSet/>
      <dgm:spPr/>
      <dgm:t>
        <a:bodyPr/>
        <a:lstStyle/>
        <a:p>
          <a:endParaRPr lang="en-US"/>
        </a:p>
      </dgm:t>
    </dgm:pt>
    <dgm:pt modelId="{600C45FF-D057-4CBB-88A3-BEEDE5657836}">
      <dgm:prSet phldrT="[Text]"/>
      <dgm:spPr>
        <a:solidFill>
          <a:schemeClr val="accent4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Audit</a:t>
          </a:r>
          <a:endParaRPr lang="en-US" dirty="0">
            <a:solidFill>
              <a:schemeClr val="tx1"/>
            </a:solidFill>
          </a:endParaRPr>
        </a:p>
      </dgm:t>
    </dgm:pt>
    <dgm:pt modelId="{180F3BA6-E6D5-4DD8-90AD-78C8EEE26C04}" type="parTrans" cxnId="{85A5D468-1A47-4370-9386-F5CF217FBEA5}">
      <dgm:prSet/>
      <dgm:spPr/>
      <dgm:t>
        <a:bodyPr/>
        <a:lstStyle/>
        <a:p>
          <a:endParaRPr lang="en-US"/>
        </a:p>
      </dgm:t>
    </dgm:pt>
    <dgm:pt modelId="{76DD468F-EC81-4C36-8877-1A7B6FF02117}" type="sibTrans" cxnId="{85A5D468-1A47-4370-9386-F5CF217FBEA5}">
      <dgm:prSet/>
      <dgm:spPr/>
      <dgm:t>
        <a:bodyPr/>
        <a:lstStyle/>
        <a:p>
          <a:endParaRPr lang="en-US"/>
        </a:p>
      </dgm:t>
    </dgm:pt>
    <dgm:pt modelId="{53C67358-54FA-4245-854E-A133C1D0E2DD}">
      <dgm:prSet phldrT="[Text]"/>
      <dgm:spPr>
        <a:solidFill>
          <a:schemeClr val="accent4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Operations</a:t>
          </a:r>
          <a:endParaRPr lang="en-US" dirty="0">
            <a:solidFill>
              <a:schemeClr val="tx1"/>
            </a:solidFill>
          </a:endParaRPr>
        </a:p>
      </dgm:t>
    </dgm:pt>
    <dgm:pt modelId="{9D3C2EAB-0730-4E4D-B137-3A02D1BF145B}" type="sibTrans" cxnId="{8274A07E-8B1C-4E83-96FF-2CFE100370E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4F44A3A-9F96-44CC-8BC0-226D414CAD1C}" type="parTrans" cxnId="{8274A07E-8B1C-4E83-96FF-2CFE100370E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33FC1ED-8991-492B-B75E-638AF327AB1A}">
      <dgm:prSet phldrT="[Text]"/>
      <dgm:spPr>
        <a:solidFill>
          <a:schemeClr val="accent4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General &amp; Administrative</a:t>
          </a:r>
          <a:endParaRPr lang="en-US" dirty="0">
            <a:solidFill>
              <a:schemeClr val="tx1"/>
            </a:solidFill>
          </a:endParaRPr>
        </a:p>
      </dgm:t>
    </dgm:pt>
    <dgm:pt modelId="{F67E8E6E-4C5B-4902-806E-2DCEA481B3AD}" type="parTrans" cxnId="{F3EC22AE-2F95-4AA5-ACD3-C005CDFD1131}">
      <dgm:prSet/>
      <dgm:spPr/>
      <dgm:t>
        <a:bodyPr/>
        <a:lstStyle/>
        <a:p>
          <a:endParaRPr lang="en-US"/>
        </a:p>
      </dgm:t>
    </dgm:pt>
    <dgm:pt modelId="{AEB4519D-C52F-4EC0-86DD-1830EC932590}" type="sibTrans" cxnId="{F3EC22AE-2F95-4AA5-ACD3-C005CDFD1131}">
      <dgm:prSet/>
      <dgm:spPr/>
      <dgm:t>
        <a:bodyPr/>
        <a:lstStyle/>
        <a:p>
          <a:endParaRPr lang="en-US"/>
        </a:p>
      </dgm:t>
    </dgm:pt>
    <dgm:pt modelId="{55D4542E-6FD6-406D-AAA4-64AB4CE8DB7D}">
      <dgm:prSet phldrT="[Text]"/>
      <dgm:spPr>
        <a:solidFill>
          <a:schemeClr val="accent1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Technology Hosting</a:t>
          </a:r>
          <a:endParaRPr lang="en-US" dirty="0">
            <a:solidFill>
              <a:schemeClr val="tx1"/>
            </a:solidFill>
          </a:endParaRPr>
        </a:p>
      </dgm:t>
    </dgm:pt>
    <dgm:pt modelId="{A44A9DCC-01BA-4CCC-97B1-AE57947C296C}" type="parTrans" cxnId="{CCE17E48-B65B-4E3C-8398-C7F41A1EC5E2}">
      <dgm:prSet/>
      <dgm:spPr/>
      <dgm:t>
        <a:bodyPr/>
        <a:lstStyle/>
        <a:p>
          <a:endParaRPr lang="en-US"/>
        </a:p>
      </dgm:t>
    </dgm:pt>
    <dgm:pt modelId="{37747E6D-A501-4B15-9C5B-5E827230CDE5}" type="sibTrans" cxnId="{CCE17E48-B65B-4E3C-8398-C7F41A1EC5E2}">
      <dgm:prSet/>
      <dgm:spPr/>
      <dgm:t>
        <a:bodyPr/>
        <a:lstStyle/>
        <a:p>
          <a:endParaRPr lang="en-US"/>
        </a:p>
      </dgm:t>
    </dgm:pt>
    <dgm:pt modelId="{11D18D80-45FA-47F6-B014-C1B82969B0DD}" type="pres">
      <dgm:prSet presAssocID="{25FF0F1C-B3EB-4C68-931B-876C45F9AA48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0265294-91F2-4885-8A3B-78AC6B84BA85}" type="pres">
      <dgm:prSet presAssocID="{137EDE93-F34A-46BE-B90C-DC76CF1DAC39}" presName="roof" presStyleLbl="dkBgShp" presStyleIdx="0" presStyleCnt="2" custScaleY="56752"/>
      <dgm:spPr/>
      <dgm:t>
        <a:bodyPr/>
        <a:lstStyle/>
        <a:p>
          <a:endParaRPr lang="en-US"/>
        </a:p>
      </dgm:t>
    </dgm:pt>
    <dgm:pt modelId="{F1850838-F7F8-48B0-96B0-C585B7BDB017}" type="pres">
      <dgm:prSet presAssocID="{137EDE93-F34A-46BE-B90C-DC76CF1DAC39}" presName="pillars" presStyleCnt="0"/>
      <dgm:spPr/>
    </dgm:pt>
    <dgm:pt modelId="{F9589579-4AF3-4C04-BE79-553E008D6636}" type="pres">
      <dgm:prSet presAssocID="{137EDE93-F34A-46BE-B90C-DC76CF1DAC39}" presName="pillar1" presStyleLbl="node1" presStyleIdx="0" presStyleCnt="3" custScaleY="105149" custLinFactNeighborX="-147" custLinFactNeighborY="-80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57088D-6F84-458B-9932-006B6954D7EF}" type="pres">
      <dgm:prSet presAssocID="{53C67358-54FA-4245-854E-A133C1D0E2DD}" presName="pillarX" presStyleLbl="node1" presStyleIdx="1" presStyleCnt="3" custScaleY="1210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55BC89-8474-4E76-A34A-AEFD9D3FFE24}" type="pres">
      <dgm:prSet presAssocID="{69A6622C-ECE7-4D1E-9001-2AD6DC475B39}" presName="pillarX" presStyleLbl="node1" presStyleIdx="2" presStyleCnt="3" custScaleY="1210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7295E4-9968-42DC-9D91-6DD696553F3F}" type="pres">
      <dgm:prSet presAssocID="{137EDE93-F34A-46BE-B90C-DC76CF1DAC39}" presName="base" presStyleLbl="dkBgShp" presStyleIdx="1" presStyleCnt="2" custScaleY="192675"/>
      <dgm:spPr/>
    </dgm:pt>
  </dgm:ptLst>
  <dgm:cxnLst>
    <dgm:cxn modelId="{53DF69C3-10F9-4380-8993-255A63C3D00C}" type="presOf" srcId="{DB60A449-DCE6-4443-B54B-BE64A759341C}" destId="{F9589579-4AF3-4C04-BE79-553E008D6636}" srcOrd="0" destOrd="2" presId="urn:microsoft.com/office/officeart/2005/8/layout/hList3"/>
    <dgm:cxn modelId="{36539405-EA6D-4EF7-88AE-907F1F52F741}" srcId="{B49238F6-03CB-4678-B06A-D703AC52E62E}" destId="{BE7E6775-389D-4DE1-8002-ACC7AAE6C4D9}" srcOrd="8" destOrd="0" parTransId="{DD3A5C4B-4568-4411-9D51-EDC657BB4DF1}" sibTransId="{DC54E696-E122-441D-9CDD-54B25A175C2E}"/>
    <dgm:cxn modelId="{2DF29FDF-A0B6-43DD-857C-6DF97D81CC84}" srcId="{B49238F6-03CB-4678-B06A-D703AC52E62E}" destId="{98F4F977-2FF5-4F4A-A93F-97DC5FF449B5}" srcOrd="4" destOrd="0" parTransId="{08405708-3C2E-495D-94DA-84B24497622C}" sibTransId="{B47B2064-58E7-403B-9347-67680955CBDE}"/>
    <dgm:cxn modelId="{E8038C29-5CC8-4323-9AFF-CD10C2326D70}" srcId="{B49238F6-03CB-4678-B06A-D703AC52E62E}" destId="{58621D43-1805-483D-86A1-11199A8F72BC}" srcOrd="0" destOrd="0" parTransId="{4DBBF0AA-BCED-47FF-9126-1949011AA50C}" sibTransId="{B59B6C01-1EEA-4EF5-B0C2-23BC7268A343}"/>
    <dgm:cxn modelId="{7961950E-85CA-4701-B8AD-1FE4EF6D50CD}" type="presOf" srcId="{137EDE93-F34A-46BE-B90C-DC76CF1DAC39}" destId="{E0265294-91F2-4885-8A3B-78AC6B84BA85}" srcOrd="0" destOrd="0" presId="urn:microsoft.com/office/officeart/2005/8/layout/hList3"/>
    <dgm:cxn modelId="{85A5D468-1A47-4370-9386-F5CF217FBEA5}" srcId="{53C67358-54FA-4245-854E-A133C1D0E2DD}" destId="{600C45FF-D057-4CBB-88A3-BEEDE5657836}" srcOrd="4" destOrd="0" parTransId="{180F3BA6-E6D5-4DD8-90AD-78C8EEE26C04}" sibTransId="{76DD468F-EC81-4C36-8877-1A7B6FF02117}"/>
    <dgm:cxn modelId="{06A4838A-A1AD-4BE9-AD23-34CB50A8462D}" type="presOf" srcId="{6E31F7B7-8D9B-4FFA-A11B-B2C8271D57E3}" destId="{E555BC89-8474-4E76-A34A-AEFD9D3FFE24}" srcOrd="0" destOrd="4" presId="urn:microsoft.com/office/officeart/2005/8/layout/hList3"/>
    <dgm:cxn modelId="{54358960-393D-4304-8293-2419F122DFDE}" type="presOf" srcId="{BE7E6775-389D-4DE1-8002-ACC7AAE6C4D9}" destId="{F9589579-4AF3-4C04-BE79-553E008D6636}" srcOrd="0" destOrd="9" presId="urn:microsoft.com/office/officeart/2005/8/layout/hList3"/>
    <dgm:cxn modelId="{3A90FFF3-E7E1-4F72-9509-F57E70157825}" srcId="{B49238F6-03CB-4678-B06A-D703AC52E62E}" destId="{19B05923-BA40-4A43-A7F7-3BCC39188A66}" srcOrd="5" destOrd="0" parTransId="{A773DBC4-9C3C-47B2-90E2-B9B9C3B9740A}" sibTransId="{908A78DA-0E15-43F4-B537-8E60A50FA8A0}"/>
    <dgm:cxn modelId="{651BF24A-920D-4733-B183-9E3DC5E74FD2}" type="presOf" srcId="{BF98E17F-B286-4275-A05A-1C7B07186135}" destId="{1657088D-6F84-458B-9932-006B6954D7EF}" srcOrd="0" destOrd="2" presId="urn:microsoft.com/office/officeart/2005/8/layout/hList3"/>
    <dgm:cxn modelId="{E89BAC1E-ED05-4F39-880A-46C4B221F3B1}" srcId="{B49238F6-03CB-4678-B06A-D703AC52E62E}" destId="{1959210B-293B-4A84-897F-8382FB161B39}" srcOrd="2" destOrd="0" parTransId="{9AA92AAC-4970-4E98-B4D6-1A5FFB3CA020}" sibTransId="{FF78301E-F521-4F94-BF54-895C123D4CD9}"/>
    <dgm:cxn modelId="{34585EB0-8BC9-44D6-9FFD-26A2BFFF3DDE}" type="presOf" srcId="{A147E161-726D-4980-96CB-F34F81CE7410}" destId="{E555BC89-8474-4E76-A34A-AEFD9D3FFE24}" srcOrd="0" destOrd="2" presId="urn:microsoft.com/office/officeart/2005/8/layout/hList3"/>
    <dgm:cxn modelId="{03C10E15-CD4C-4D18-A006-DFC05A280ACF}" type="presOf" srcId="{332EA1E4-299B-460A-8282-4321E1C7C76F}" destId="{E555BC89-8474-4E76-A34A-AEFD9D3FFE24}" srcOrd="0" destOrd="5" presId="urn:microsoft.com/office/officeart/2005/8/layout/hList3"/>
    <dgm:cxn modelId="{0FC4E2EE-6D82-4E02-AEDD-38817BBD40D9}" type="presOf" srcId="{25FF0F1C-B3EB-4C68-931B-876C45F9AA48}" destId="{11D18D80-45FA-47F6-B014-C1B82969B0DD}" srcOrd="0" destOrd="0" presId="urn:microsoft.com/office/officeart/2005/8/layout/hList3"/>
    <dgm:cxn modelId="{A58E574C-1A0D-43E3-A48F-A3ACEC136FAE}" type="presOf" srcId="{3F183016-5998-45C9-9908-D9416DD2E4C2}" destId="{F9589579-4AF3-4C04-BE79-553E008D6636}" srcOrd="0" destOrd="8" presId="urn:microsoft.com/office/officeart/2005/8/layout/hList3"/>
    <dgm:cxn modelId="{CCE17E48-B65B-4E3C-8398-C7F41A1EC5E2}" srcId="{B49238F6-03CB-4678-B06A-D703AC52E62E}" destId="{55D4542E-6FD6-406D-AAA4-64AB4CE8DB7D}" srcOrd="3" destOrd="0" parTransId="{A44A9DCC-01BA-4CCC-97B1-AE57947C296C}" sibTransId="{37747E6D-A501-4B15-9C5B-5E827230CDE5}"/>
    <dgm:cxn modelId="{47C50C5F-5508-4C69-9512-0721BBBB0D48}" type="presOf" srcId="{58621D43-1805-483D-86A1-11199A8F72BC}" destId="{F9589579-4AF3-4C04-BE79-553E008D6636}" srcOrd="0" destOrd="1" presId="urn:microsoft.com/office/officeart/2005/8/layout/hList3"/>
    <dgm:cxn modelId="{F49CCEF8-451C-49FC-96F4-7EC70ADA57C1}" srcId="{B49238F6-03CB-4678-B06A-D703AC52E62E}" destId="{DB60A449-DCE6-4443-B54B-BE64A759341C}" srcOrd="1" destOrd="0" parTransId="{27850A3A-7C18-413D-851C-1ABC28A93533}" sibTransId="{1487ED90-D1D4-440E-AB26-85812ABF4CEA}"/>
    <dgm:cxn modelId="{040DAA88-FBEF-43A1-AFCE-98263E731B4F}" type="presOf" srcId="{69A6622C-ECE7-4D1E-9001-2AD6DC475B39}" destId="{E555BC89-8474-4E76-A34A-AEFD9D3FFE24}" srcOrd="0" destOrd="0" presId="urn:microsoft.com/office/officeart/2005/8/layout/hList3"/>
    <dgm:cxn modelId="{C6D5DE28-BD3E-4909-9584-4A47172D6AD0}" type="presOf" srcId="{739F8332-9AB2-4FCF-AA0A-0C700621F327}" destId="{E555BC89-8474-4E76-A34A-AEFD9D3FFE24}" srcOrd="0" destOrd="3" presId="urn:microsoft.com/office/officeart/2005/8/layout/hList3"/>
    <dgm:cxn modelId="{6FC2E8DD-2BDD-4292-AD6F-35061F73B44A}" srcId="{69A6622C-ECE7-4D1E-9001-2AD6DC475B39}" destId="{739F8332-9AB2-4FCF-AA0A-0C700621F327}" srcOrd="2" destOrd="0" parTransId="{ED6FA91A-44D0-4582-9A50-15FD9C0B3F50}" sibTransId="{FA276624-0793-4A05-8E7F-F4869DFF5B7B}"/>
    <dgm:cxn modelId="{BFEB4B98-AEFE-42FD-B279-CF9AB5A72C97}" srcId="{137EDE93-F34A-46BE-B90C-DC76CF1DAC39}" destId="{B49238F6-03CB-4678-B06A-D703AC52E62E}" srcOrd="0" destOrd="0" parTransId="{A6402551-33D4-4348-85A9-3994AD854EDB}" sibTransId="{089EE435-320E-4518-AEA1-E34AAEBC9DD6}"/>
    <dgm:cxn modelId="{E319A645-4710-404A-ACF6-6D60E34811C5}" srcId="{25FF0F1C-B3EB-4C68-931B-876C45F9AA48}" destId="{137EDE93-F34A-46BE-B90C-DC76CF1DAC39}" srcOrd="0" destOrd="0" parTransId="{6AB66767-CAA4-4A67-8254-BDC7D0C626EB}" sibTransId="{62EFE4C4-1805-4305-AD77-08D50819DC65}"/>
    <dgm:cxn modelId="{C5BFFE2B-43C6-4DF0-AC0C-E4B1920CE0EA}" srcId="{137EDE93-F34A-46BE-B90C-DC76CF1DAC39}" destId="{69A6622C-ECE7-4D1E-9001-2AD6DC475B39}" srcOrd="2" destOrd="0" parTransId="{CA81889D-E1CC-42E1-8A13-4D29941708DE}" sibTransId="{D1DE8981-6636-4C97-A926-4516106438CD}"/>
    <dgm:cxn modelId="{11CB95A2-8CFD-4A7A-8990-3402450C3AED}" srcId="{B49238F6-03CB-4678-B06A-D703AC52E62E}" destId="{E1D4189F-E39E-460B-AD06-1EF0B07B123C}" srcOrd="6" destOrd="0" parTransId="{8CECA552-E958-441B-A8B5-CA1D593EA5CE}" sibTransId="{5752CA40-02B9-4961-A565-664BD12EB39C}"/>
    <dgm:cxn modelId="{765EAB50-7BBF-41E6-909C-1797627023E8}" type="presOf" srcId="{B49238F6-03CB-4678-B06A-D703AC52E62E}" destId="{F9589579-4AF3-4C04-BE79-553E008D6636}" srcOrd="0" destOrd="0" presId="urn:microsoft.com/office/officeart/2005/8/layout/hList3"/>
    <dgm:cxn modelId="{F3EC22AE-2F95-4AA5-ACD3-C005CDFD1131}" srcId="{53C67358-54FA-4245-854E-A133C1D0E2DD}" destId="{933FC1ED-8991-492B-B75E-638AF327AB1A}" srcOrd="2" destOrd="0" parTransId="{F67E8E6E-4C5B-4902-806E-2DCEA481B3AD}" sibTransId="{AEB4519D-C52F-4EC0-86DD-1830EC932590}"/>
    <dgm:cxn modelId="{66126447-55A1-400D-9D3A-D564D9187436}" type="presOf" srcId="{600C45FF-D057-4CBB-88A3-BEEDE5657836}" destId="{1657088D-6F84-458B-9932-006B6954D7EF}" srcOrd="0" destOrd="5" presId="urn:microsoft.com/office/officeart/2005/8/layout/hList3"/>
    <dgm:cxn modelId="{98175617-5182-4277-8AFD-B9843F7DA2E0}" srcId="{69A6622C-ECE7-4D1E-9001-2AD6DC475B39}" destId="{332EA1E4-299B-460A-8282-4321E1C7C76F}" srcOrd="4" destOrd="0" parTransId="{F9C0031A-A8A3-4BB7-897A-8AB401E5ADC0}" sibTransId="{32A342E0-CAF1-4D88-8701-FE352E9C532A}"/>
    <dgm:cxn modelId="{18B1E56A-AEB8-48A5-9F28-FC7A6B28563E}" type="presOf" srcId="{E1D4189F-E39E-460B-AD06-1EF0B07B123C}" destId="{F9589579-4AF3-4C04-BE79-553E008D6636}" srcOrd="0" destOrd="7" presId="urn:microsoft.com/office/officeart/2005/8/layout/hList3"/>
    <dgm:cxn modelId="{A3A0D23F-232D-4291-8377-0D3EDD9A61E3}" srcId="{69A6622C-ECE7-4D1E-9001-2AD6DC475B39}" destId="{0CC651B5-B30B-42E2-9D73-D6012A231721}" srcOrd="0" destOrd="0" parTransId="{64528373-B7D9-4A66-B029-D679A1C1AC0D}" sibTransId="{AAB7EC1F-F49F-4D26-AD45-1F319F3D9582}"/>
    <dgm:cxn modelId="{097E24AF-7A05-40B3-B11B-C26B1FFDF415}" type="presOf" srcId="{1959210B-293B-4A84-897F-8382FB161B39}" destId="{F9589579-4AF3-4C04-BE79-553E008D6636}" srcOrd="0" destOrd="3" presId="urn:microsoft.com/office/officeart/2005/8/layout/hList3"/>
    <dgm:cxn modelId="{8ACC81F4-9880-4E22-A89A-655A50B6CCF0}" srcId="{69A6622C-ECE7-4D1E-9001-2AD6DC475B39}" destId="{6E31F7B7-8D9B-4FFA-A11B-B2C8271D57E3}" srcOrd="3" destOrd="0" parTransId="{FA454146-6E26-47E0-B32A-49BC87F63D9C}" sibTransId="{6DB8A66B-08BC-43D8-98B1-61E3F55BC3D3}"/>
    <dgm:cxn modelId="{9009D034-47A0-4456-9578-4B5634463E58}" type="presOf" srcId="{0CC651B5-B30B-42E2-9D73-D6012A231721}" destId="{E555BC89-8474-4E76-A34A-AEFD9D3FFE24}" srcOrd="0" destOrd="1" presId="urn:microsoft.com/office/officeart/2005/8/layout/hList3"/>
    <dgm:cxn modelId="{893BFECC-D3E4-420F-AEA0-E8DA2CA1A803}" srcId="{53C67358-54FA-4245-854E-A133C1D0E2DD}" destId="{FB26948C-12F0-4B0F-A5C4-8AE9613B326B}" srcOrd="0" destOrd="0" parTransId="{BCCEA019-AC6B-43FA-9EA7-B868A19086AE}" sibTransId="{512D4B90-17A2-4E2F-AE4A-B1A617D69904}"/>
    <dgm:cxn modelId="{FAFF5A85-89E3-48DF-B60B-3D4408B8604E}" type="presOf" srcId="{ADC695CE-21E3-4F1D-A16B-A4942BD179CB}" destId="{1657088D-6F84-458B-9932-006B6954D7EF}" srcOrd="0" destOrd="4" presId="urn:microsoft.com/office/officeart/2005/8/layout/hList3"/>
    <dgm:cxn modelId="{D4694183-952F-4009-833D-98A3DA54CD9F}" srcId="{53C67358-54FA-4245-854E-A133C1D0E2DD}" destId="{BF98E17F-B286-4275-A05A-1C7B07186135}" srcOrd="1" destOrd="0" parTransId="{920B89E9-6C18-4AF0-A260-79F11C62CECE}" sibTransId="{E98993D8-751B-4B97-895B-DFDB002FBA75}"/>
    <dgm:cxn modelId="{948D09B8-BFE3-4AE1-9227-6BFE99B37C9C}" type="presOf" srcId="{FB26948C-12F0-4B0F-A5C4-8AE9613B326B}" destId="{1657088D-6F84-458B-9932-006B6954D7EF}" srcOrd="0" destOrd="1" presId="urn:microsoft.com/office/officeart/2005/8/layout/hList3"/>
    <dgm:cxn modelId="{483EB132-D29D-4EE2-B570-8B2B3FE64617}" type="presOf" srcId="{53C67358-54FA-4245-854E-A133C1D0E2DD}" destId="{1657088D-6F84-458B-9932-006B6954D7EF}" srcOrd="0" destOrd="0" presId="urn:microsoft.com/office/officeart/2005/8/layout/hList3"/>
    <dgm:cxn modelId="{ED4FE1CC-DBE5-4474-A37B-59FD82EB21E2}" srcId="{B49238F6-03CB-4678-B06A-D703AC52E62E}" destId="{3F183016-5998-45C9-9908-D9416DD2E4C2}" srcOrd="7" destOrd="0" parTransId="{79ED994B-4D08-46B4-BB89-344CC232A4FE}" sibTransId="{9107A441-F3DC-4AC7-92D4-E9937BC24B0E}"/>
    <dgm:cxn modelId="{2539E398-CAA9-4BC8-BFDA-EECFD790453F}" srcId="{53C67358-54FA-4245-854E-A133C1D0E2DD}" destId="{ADC695CE-21E3-4F1D-A16B-A4942BD179CB}" srcOrd="3" destOrd="0" parTransId="{0D21B92E-D192-4449-A5D1-9F07FF79B3DC}" sibTransId="{5B6E4A32-F3B1-4F1B-9FA4-6BF2CAB52A73}"/>
    <dgm:cxn modelId="{8274A07E-8B1C-4E83-96FF-2CFE100370EE}" srcId="{137EDE93-F34A-46BE-B90C-DC76CF1DAC39}" destId="{53C67358-54FA-4245-854E-A133C1D0E2DD}" srcOrd="1" destOrd="0" parTransId="{94F44A3A-9F96-44CC-8BC0-226D414CAD1C}" sibTransId="{9D3C2EAB-0730-4E4D-B137-3A02D1BF145B}"/>
    <dgm:cxn modelId="{94FA4148-EC74-4D00-94FF-25EF68C499BE}" srcId="{69A6622C-ECE7-4D1E-9001-2AD6DC475B39}" destId="{A147E161-726D-4980-96CB-F34F81CE7410}" srcOrd="1" destOrd="0" parTransId="{44CF4FFF-F8C4-45A5-94A0-0697C2AB350F}" sibTransId="{9560E696-96DD-4D64-A805-0CEA7E70ECC2}"/>
    <dgm:cxn modelId="{3EF500F6-6CF1-467C-A1D0-C219E69B9FAD}" type="presOf" srcId="{933FC1ED-8991-492B-B75E-638AF327AB1A}" destId="{1657088D-6F84-458B-9932-006B6954D7EF}" srcOrd="0" destOrd="3" presId="urn:microsoft.com/office/officeart/2005/8/layout/hList3"/>
    <dgm:cxn modelId="{9474053D-397B-454E-A2C6-1749A92AA06F}" type="presOf" srcId="{98F4F977-2FF5-4F4A-A93F-97DC5FF449B5}" destId="{F9589579-4AF3-4C04-BE79-553E008D6636}" srcOrd="0" destOrd="5" presId="urn:microsoft.com/office/officeart/2005/8/layout/hList3"/>
    <dgm:cxn modelId="{42588E05-253E-4F09-81A5-F4F6C7B2D4B7}" type="presOf" srcId="{55D4542E-6FD6-406D-AAA4-64AB4CE8DB7D}" destId="{F9589579-4AF3-4C04-BE79-553E008D6636}" srcOrd="0" destOrd="4" presId="urn:microsoft.com/office/officeart/2005/8/layout/hList3"/>
    <dgm:cxn modelId="{8D1886BD-4DD7-4C42-A49C-C9FA2C164E76}" type="presOf" srcId="{19B05923-BA40-4A43-A7F7-3BCC39188A66}" destId="{F9589579-4AF3-4C04-BE79-553E008D6636}" srcOrd="0" destOrd="6" presId="urn:microsoft.com/office/officeart/2005/8/layout/hList3"/>
    <dgm:cxn modelId="{BE91121B-5DE6-43B7-9E4B-DC12C0C8E6F5}" type="presParOf" srcId="{11D18D80-45FA-47F6-B014-C1B82969B0DD}" destId="{E0265294-91F2-4885-8A3B-78AC6B84BA85}" srcOrd="0" destOrd="0" presId="urn:microsoft.com/office/officeart/2005/8/layout/hList3"/>
    <dgm:cxn modelId="{BC67EA57-51EB-4DF7-BB1F-8FA97C64A133}" type="presParOf" srcId="{11D18D80-45FA-47F6-B014-C1B82969B0DD}" destId="{F1850838-F7F8-48B0-96B0-C585B7BDB017}" srcOrd="1" destOrd="0" presId="urn:microsoft.com/office/officeart/2005/8/layout/hList3"/>
    <dgm:cxn modelId="{8219E6DF-12C9-403C-9867-F092F322F1DA}" type="presParOf" srcId="{F1850838-F7F8-48B0-96B0-C585B7BDB017}" destId="{F9589579-4AF3-4C04-BE79-553E008D6636}" srcOrd="0" destOrd="0" presId="urn:microsoft.com/office/officeart/2005/8/layout/hList3"/>
    <dgm:cxn modelId="{5C0C1312-1CF6-46A9-BB30-0CC3BB04E276}" type="presParOf" srcId="{F1850838-F7F8-48B0-96B0-C585B7BDB017}" destId="{1657088D-6F84-458B-9932-006B6954D7EF}" srcOrd="1" destOrd="0" presId="urn:microsoft.com/office/officeart/2005/8/layout/hList3"/>
    <dgm:cxn modelId="{554E55E7-2FA3-4E8A-A867-E1F6CB283B97}" type="presParOf" srcId="{F1850838-F7F8-48B0-96B0-C585B7BDB017}" destId="{E555BC89-8474-4E76-A34A-AEFD9D3FFE24}" srcOrd="2" destOrd="0" presId="urn:microsoft.com/office/officeart/2005/8/layout/hList3"/>
    <dgm:cxn modelId="{FC63E9EB-B8E3-4A7B-A2DB-A3A099BC4EA9}" type="presParOf" srcId="{11D18D80-45FA-47F6-B014-C1B82969B0DD}" destId="{4E7295E4-9968-42DC-9D91-6DD696553F3F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43F0C1-AB7A-445A-B2D2-0588B405E61D}" type="doc">
      <dgm:prSet loTypeId="urn:microsoft.com/office/officeart/2005/8/layout/list1" loCatId="list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87DD709A-6CDF-4746-B38D-60E561FB83AF}">
      <dgm:prSet phldrT="[Text]" custT="1"/>
      <dgm:spPr>
        <a:solidFill>
          <a:schemeClr val="accent1"/>
        </a:solidFill>
      </dgm:spPr>
      <dgm:t>
        <a:bodyPr/>
        <a:lstStyle/>
        <a:p>
          <a:r>
            <a:rPr lang="en-US" sz="1600" dirty="0" smtClean="0">
              <a:solidFill>
                <a:schemeClr val="tx1"/>
              </a:solidFill>
            </a:rPr>
            <a:t>Transitional Revenue (Stable in early years)</a:t>
          </a:r>
          <a:endParaRPr lang="en-US" sz="1300" dirty="0"/>
        </a:p>
      </dgm:t>
    </dgm:pt>
    <dgm:pt modelId="{1FC2176B-8D08-4226-A27C-CFD795A34FC6}" type="parTrans" cxnId="{7280773D-914E-4161-83CC-DC4EC9CB40D2}">
      <dgm:prSet/>
      <dgm:spPr/>
      <dgm:t>
        <a:bodyPr/>
        <a:lstStyle/>
        <a:p>
          <a:endParaRPr lang="en-US"/>
        </a:p>
      </dgm:t>
    </dgm:pt>
    <dgm:pt modelId="{92DFC9C6-70DC-44D2-B0EE-CCA0DB58B57E}" type="sibTrans" cxnId="{7280773D-914E-4161-83CC-DC4EC9CB40D2}">
      <dgm:prSet/>
      <dgm:spPr/>
      <dgm:t>
        <a:bodyPr/>
        <a:lstStyle/>
        <a:p>
          <a:endParaRPr lang="en-US"/>
        </a:p>
      </dgm:t>
    </dgm:pt>
    <dgm:pt modelId="{AEADB574-8CDC-4C65-B030-20344AF639DC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1600" dirty="0" smtClean="0">
              <a:solidFill>
                <a:schemeClr val="tx1"/>
              </a:solidFill>
            </a:rPr>
            <a:t>Enrollment Based Revenue (Stable In outer years)</a:t>
          </a:r>
          <a:endParaRPr lang="en-US" sz="1600" dirty="0">
            <a:solidFill>
              <a:schemeClr val="tx1"/>
            </a:solidFill>
          </a:endParaRPr>
        </a:p>
      </dgm:t>
    </dgm:pt>
    <dgm:pt modelId="{FE6E9414-36EB-4AFC-873F-A91896C177C5}" type="parTrans" cxnId="{FEE0E16C-29D3-41AD-BABC-A9928A3CA5F4}">
      <dgm:prSet/>
      <dgm:spPr/>
      <dgm:t>
        <a:bodyPr/>
        <a:lstStyle/>
        <a:p>
          <a:endParaRPr lang="en-US"/>
        </a:p>
      </dgm:t>
    </dgm:pt>
    <dgm:pt modelId="{1E7757E6-0858-43B3-A9EA-F9C0A1804EB1}" type="sibTrans" cxnId="{FEE0E16C-29D3-41AD-BABC-A9928A3CA5F4}">
      <dgm:prSet/>
      <dgm:spPr/>
      <dgm:t>
        <a:bodyPr/>
        <a:lstStyle/>
        <a:p>
          <a:endParaRPr lang="en-US"/>
        </a:p>
      </dgm:t>
    </dgm:pt>
    <dgm:pt modelId="{B4DC5A5B-B922-4FB7-B1A3-81F960583C15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1600" dirty="0" smtClean="0">
              <a:solidFill>
                <a:schemeClr val="tx1"/>
              </a:solidFill>
            </a:rPr>
            <a:t>“Other”/Future Opportunities </a:t>
          </a:r>
          <a:r>
            <a:rPr lang="en-US" sz="1600" dirty="0" smtClean="0"/>
            <a:t>	</a:t>
          </a:r>
          <a:endParaRPr lang="en-US" sz="1600" dirty="0">
            <a:solidFill>
              <a:schemeClr val="tx1"/>
            </a:solidFill>
          </a:endParaRPr>
        </a:p>
      </dgm:t>
    </dgm:pt>
    <dgm:pt modelId="{A4552871-3761-4F9E-AAD6-ED166E40400D}" type="parTrans" cxnId="{44978890-5569-4727-857E-0D966A0D4672}">
      <dgm:prSet/>
      <dgm:spPr/>
      <dgm:t>
        <a:bodyPr/>
        <a:lstStyle/>
        <a:p>
          <a:endParaRPr lang="en-US"/>
        </a:p>
      </dgm:t>
    </dgm:pt>
    <dgm:pt modelId="{D809337C-B2C5-4EB2-BBA0-1A456302E46C}" type="sibTrans" cxnId="{44978890-5569-4727-857E-0D966A0D4672}">
      <dgm:prSet/>
      <dgm:spPr/>
      <dgm:t>
        <a:bodyPr/>
        <a:lstStyle/>
        <a:p>
          <a:endParaRPr lang="en-US"/>
        </a:p>
      </dgm:t>
    </dgm:pt>
    <dgm:pt modelId="{3D862DA2-13FF-4EDD-9E0A-695BA2383E20}" type="pres">
      <dgm:prSet presAssocID="{8543F0C1-AB7A-445A-B2D2-0588B405E61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570EFBB-B8C4-4C0D-A459-15C989CA24A1}" type="pres">
      <dgm:prSet presAssocID="{87DD709A-6CDF-4746-B38D-60E561FB83AF}" presName="parentLin" presStyleCnt="0"/>
      <dgm:spPr/>
    </dgm:pt>
    <dgm:pt modelId="{4D39B124-5818-4F32-8F01-F34C87F97E76}" type="pres">
      <dgm:prSet presAssocID="{87DD709A-6CDF-4746-B38D-60E561FB83AF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AFF3359-C928-413D-83E5-F358C7D51B5B}" type="pres">
      <dgm:prSet presAssocID="{87DD709A-6CDF-4746-B38D-60E561FB83A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1478B8-99B4-4A96-B852-52D987105391}" type="pres">
      <dgm:prSet presAssocID="{87DD709A-6CDF-4746-B38D-60E561FB83AF}" presName="negativeSpace" presStyleCnt="0"/>
      <dgm:spPr/>
    </dgm:pt>
    <dgm:pt modelId="{20858C58-48CC-48CC-AB99-BEBB2C334A25}" type="pres">
      <dgm:prSet presAssocID="{87DD709A-6CDF-4746-B38D-60E561FB83AF}" presName="childText" presStyleLbl="conFgAcc1" presStyleIdx="0" presStyleCnt="3">
        <dgm:presLayoutVars>
          <dgm:bulletEnabled val="1"/>
        </dgm:presLayoutVars>
      </dgm:prSet>
      <dgm:spPr/>
    </dgm:pt>
    <dgm:pt modelId="{AE771874-5945-4A89-A0EF-443D3248B9EE}" type="pres">
      <dgm:prSet presAssocID="{92DFC9C6-70DC-44D2-B0EE-CCA0DB58B57E}" presName="spaceBetweenRectangles" presStyleCnt="0"/>
      <dgm:spPr/>
    </dgm:pt>
    <dgm:pt modelId="{3199DFF1-5E9C-4A50-8472-274926DDC277}" type="pres">
      <dgm:prSet presAssocID="{AEADB574-8CDC-4C65-B030-20344AF639DC}" presName="parentLin" presStyleCnt="0"/>
      <dgm:spPr/>
    </dgm:pt>
    <dgm:pt modelId="{8607EFE2-030F-4232-B969-03F9685E1A03}" type="pres">
      <dgm:prSet presAssocID="{AEADB574-8CDC-4C65-B030-20344AF639D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7CA85B8-1C90-48EC-9CAD-37241BF05032}" type="pres">
      <dgm:prSet presAssocID="{AEADB574-8CDC-4C65-B030-20344AF639D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D2F349-1C9E-422D-AB3A-CEE849E4879C}" type="pres">
      <dgm:prSet presAssocID="{AEADB574-8CDC-4C65-B030-20344AF639DC}" presName="negativeSpace" presStyleCnt="0"/>
      <dgm:spPr/>
    </dgm:pt>
    <dgm:pt modelId="{DC05D0B8-EC31-4573-B6AD-71F3E47A6FF2}" type="pres">
      <dgm:prSet presAssocID="{AEADB574-8CDC-4C65-B030-20344AF639DC}" presName="childText" presStyleLbl="conFgAcc1" presStyleIdx="1" presStyleCnt="3">
        <dgm:presLayoutVars>
          <dgm:bulletEnabled val="1"/>
        </dgm:presLayoutVars>
      </dgm:prSet>
      <dgm:spPr/>
    </dgm:pt>
    <dgm:pt modelId="{AD17C378-EA99-4DAE-8998-5E1DC2D9E5B1}" type="pres">
      <dgm:prSet presAssocID="{1E7757E6-0858-43B3-A9EA-F9C0A1804EB1}" presName="spaceBetweenRectangles" presStyleCnt="0"/>
      <dgm:spPr/>
    </dgm:pt>
    <dgm:pt modelId="{EFDD5E37-AFCD-472C-A557-66211F84F19E}" type="pres">
      <dgm:prSet presAssocID="{B4DC5A5B-B922-4FB7-B1A3-81F960583C15}" presName="parentLin" presStyleCnt="0"/>
      <dgm:spPr/>
    </dgm:pt>
    <dgm:pt modelId="{48DE78F6-73B4-4FE3-B8E0-9F00E9258992}" type="pres">
      <dgm:prSet presAssocID="{B4DC5A5B-B922-4FB7-B1A3-81F960583C15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4A05C791-11B5-46A1-AA05-2152BB66D21F}" type="pres">
      <dgm:prSet presAssocID="{B4DC5A5B-B922-4FB7-B1A3-81F960583C1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EF0EDF-D5BF-49DF-A4C5-14DD8ECDF929}" type="pres">
      <dgm:prSet presAssocID="{B4DC5A5B-B922-4FB7-B1A3-81F960583C15}" presName="negativeSpace" presStyleCnt="0"/>
      <dgm:spPr/>
    </dgm:pt>
    <dgm:pt modelId="{9F0BC38E-CF95-44FB-8FCE-A0263DEA15A9}" type="pres">
      <dgm:prSet presAssocID="{B4DC5A5B-B922-4FB7-B1A3-81F960583C1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499E1E8-AFE5-430B-AFEC-8F275254C4D6}" type="presOf" srcId="{87DD709A-6CDF-4746-B38D-60E561FB83AF}" destId="{2AFF3359-C928-413D-83E5-F358C7D51B5B}" srcOrd="1" destOrd="0" presId="urn:microsoft.com/office/officeart/2005/8/layout/list1"/>
    <dgm:cxn modelId="{D071A2EB-895E-4174-9372-443BFCA50D5B}" type="presOf" srcId="{87DD709A-6CDF-4746-B38D-60E561FB83AF}" destId="{4D39B124-5818-4F32-8F01-F34C87F97E76}" srcOrd="0" destOrd="0" presId="urn:microsoft.com/office/officeart/2005/8/layout/list1"/>
    <dgm:cxn modelId="{B62FBF9C-6261-4DE7-8A92-F39C064EBCEE}" type="presOf" srcId="{8543F0C1-AB7A-445A-B2D2-0588B405E61D}" destId="{3D862DA2-13FF-4EDD-9E0A-695BA2383E20}" srcOrd="0" destOrd="0" presId="urn:microsoft.com/office/officeart/2005/8/layout/list1"/>
    <dgm:cxn modelId="{21821C36-4D13-401D-95F8-5C440FCF37ED}" type="presOf" srcId="{AEADB574-8CDC-4C65-B030-20344AF639DC}" destId="{C7CA85B8-1C90-48EC-9CAD-37241BF05032}" srcOrd="1" destOrd="0" presId="urn:microsoft.com/office/officeart/2005/8/layout/list1"/>
    <dgm:cxn modelId="{17BDC64D-89D8-466C-A054-53CB5DA4B4CC}" type="presOf" srcId="{B4DC5A5B-B922-4FB7-B1A3-81F960583C15}" destId="{4A05C791-11B5-46A1-AA05-2152BB66D21F}" srcOrd="1" destOrd="0" presId="urn:microsoft.com/office/officeart/2005/8/layout/list1"/>
    <dgm:cxn modelId="{A8819075-0288-429E-B4C0-8352BFD277C1}" type="presOf" srcId="{AEADB574-8CDC-4C65-B030-20344AF639DC}" destId="{8607EFE2-030F-4232-B969-03F9685E1A03}" srcOrd="0" destOrd="0" presId="urn:microsoft.com/office/officeart/2005/8/layout/list1"/>
    <dgm:cxn modelId="{7280773D-914E-4161-83CC-DC4EC9CB40D2}" srcId="{8543F0C1-AB7A-445A-B2D2-0588B405E61D}" destId="{87DD709A-6CDF-4746-B38D-60E561FB83AF}" srcOrd="0" destOrd="0" parTransId="{1FC2176B-8D08-4226-A27C-CFD795A34FC6}" sibTransId="{92DFC9C6-70DC-44D2-B0EE-CCA0DB58B57E}"/>
    <dgm:cxn modelId="{44978890-5569-4727-857E-0D966A0D4672}" srcId="{8543F0C1-AB7A-445A-B2D2-0588B405E61D}" destId="{B4DC5A5B-B922-4FB7-B1A3-81F960583C15}" srcOrd="2" destOrd="0" parTransId="{A4552871-3761-4F9E-AAD6-ED166E40400D}" sibTransId="{D809337C-B2C5-4EB2-BBA0-1A456302E46C}"/>
    <dgm:cxn modelId="{1B602F21-CE53-4A6B-A8E4-2464F99AC052}" type="presOf" srcId="{B4DC5A5B-B922-4FB7-B1A3-81F960583C15}" destId="{48DE78F6-73B4-4FE3-B8E0-9F00E9258992}" srcOrd="0" destOrd="0" presId="urn:microsoft.com/office/officeart/2005/8/layout/list1"/>
    <dgm:cxn modelId="{FEE0E16C-29D3-41AD-BABC-A9928A3CA5F4}" srcId="{8543F0C1-AB7A-445A-B2D2-0588B405E61D}" destId="{AEADB574-8CDC-4C65-B030-20344AF639DC}" srcOrd="1" destOrd="0" parTransId="{FE6E9414-36EB-4AFC-873F-A91896C177C5}" sibTransId="{1E7757E6-0858-43B3-A9EA-F9C0A1804EB1}"/>
    <dgm:cxn modelId="{E8BAE9BD-4D68-431C-90E9-AD2EAE6BB44A}" type="presParOf" srcId="{3D862DA2-13FF-4EDD-9E0A-695BA2383E20}" destId="{0570EFBB-B8C4-4C0D-A459-15C989CA24A1}" srcOrd="0" destOrd="0" presId="urn:microsoft.com/office/officeart/2005/8/layout/list1"/>
    <dgm:cxn modelId="{3A6D1220-A0CC-4B8F-8F03-CD7A9066985D}" type="presParOf" srcId="{0570EFBB-B8C4-4C0D-A459-15C989CA24A1}" destId="{4D39B124-5818-4F32-8F01-F34C87F97E76}" srcOrd="0" destOrd="0" presId="urn:microsoft.com/office/officeart/2005/8/layout/list1"/>
    <dgm:cxn modelId="{29F2D37F-21F4-49E6-8790-67D05004E449}" type="presParOf" srcId="{0570EFBB-B8C4-4C0D-A459-15C989CA24A1}" destId="{2AFF3359-C928-413D-83E5-F358C7D51B5B}" srcOrd="1" destOrd="0" presId="urn:microsoft.com/office/officeart/2005/8/layout/list1"/>
    <dgm:cxn modelId="{6E7CF34D-4758-4435-B95C-2215FEA57920}" type="presParOf" srcId="{3D862DA2-13FF-4EDD-9E0A-695BA2383E20}" destId="{951478B8-99B4-4A96-B852-52D987105391}" srcOrd="1" destOrd="0" presId="urn:microsoft.com/office/officeart/2005/8/layout/list1"/>
    <dgm:cxn modelId="{914ED573-1EF7-4B55-80AB-CEE67AA32E2E}" type="presParOf" srcId="{3D862DA2-13FF-4EDD-9E0A-695BA2383E20}" destId="{20858C58-48CC-48CC-AB99-BEBB2C334A25}" srcOrd="2" destOrd="0" presId="urn:microsoft.com/office/officeart/2005/8/layout/list1"/>
    <dgm:cxn modelId="{A37BA80F-C340-4F1A-9C52-18257EF61764}" type="presParOf" srcId="{3D862DA2-13FF-4EDD-9E0A-695BA2383E20}" destId="{AE771874-5945-4A89-A0EF-443D3248B9EE}" srcOrd="3" destOrd="0" presId="urn:microsoft.com/office/officeart/2005/8/layout/list1"/>
    <dgm:cxn modelId="{367F9CD0-0272-43A4-80E1-96703071F124}" type="presParOf" srcId="{3D862DA2-13FF-4EDD-9E0A-695BA2383E20}" destId="{3199DFF1-5E9C-4A50-8472-274926DDC277}" srcOrd="4" destOrd="0" presId="urn:microsoft.com/office/officeart/2005/8/layout/list1"/>
    <dgm:cxn modelId="{1972A128-B6E0-4B09-932A-1D0E0675B6C7}" type="presParOf" srcId="{3199DFF1-5E9C-4A50-8472-274926DDC277}" destId="{8607EFE2-030F-4232-B969-03F9685E1A03}" srcOrd="0" destOrd="0" presId="urn:microsoft.com/office/officeart/2005/8/layout/list1"/>
    <dgm:cxn modelId="{86134537-A50E-4FF2-B800-376571F0FE31}" type="presParOf" srcId="{3199DFF1-5E9C-4A50-8472-274926DDC277}" destId="{C7CA85B8-1C90-48EC-9CAD-37241BF05032}" srcOrd="1" destOrd="0" presId="urn:microsoft.com/office/officeart/2005/8/layout/list1"/>
    <dgm:cxn modelId="{0B4AB0BE-D168-40E5-AFD4-DFBAC9BECE5E}" type="presParOf" srcId="{3D862DA2-13FF-4EDD-9E0A-695BA2383E20}" destId="{2ED2F349-1C9E-422D-AB3A-CEE849E4879C}" srcOrd="5" destOrd="0" presId="urn:microsoft.com/office/officeart/2005/8/layout/list1"/>
    <dgm:cxn modelId="{369279C9-ED8E-4D47-A47A-ED5C4B7DD21C}" type="presParOf" srcId="{3D862DA2-13FF-4EDD-9E0A-695BA2383E20}" destId="{DC05D0B8-EC31-4573-B6AD-71F3E47A6FF2}" srcOrd="6" destOrd="0" presId="urn:microsoft.com/office/officeart/2005/8/layout/list1"/>
    <dgm:cxn modelId="{F3CEDF11-49C9-4566-B957-F47C725E4869}" type="presParOf" srcId="{3D862DA2-13FF-4EDD-9E0A-695BA2383E20}" destId="{AD17C378-EA99-4DAE-8998-5E1DC2D9E5B1}" srcOrd="7" destOrd="0" presId="urn:microsoft.com/office/officeart/2005/8/layout/list1"/>
    <dgm:cxn modelId="{50EEF8FA-6A84-45C1-8198-E42B3D0A7E76}" type="presParOf" srcId="{3D862DA2-13FF-4EDD-9E0A-695BA2383E20}" destId="{EFDD5E37-AFCD-472C-A557-66211F84F19E}" srcOrd="8" destOrd="0" presId="urn:microsoft.com/office/officeart/2005/8/layout/list1"/>
    <dgm:cxn modelId="{C1ECF650-913D-4C1D-B121-EB4ABCE4D828}" type="presParOf" srcId="{EFDD5E37-AFCD-472C-A557-66211F84F19E}" destId="{48DE78F6-73B4-4FE3-B8E0-9F00E9258992}" srcOrd="0" destOrd="0" presId="urn:microsoft.com/office/officeart/2005/8/layout/list1"/>
    <dgm:cxn modelId="{BCE1CDDB-7622-4906-B85B-260B1B8C4ECA}" type="presParOf" srcId="{EFDD5E37-AFCD-472C-A557-66211F84F19E}" destId="{4A05C791-11B5-46A1-AA05-2152BB66D21F}" srcOrd="1" destOrd="0" presId="urn:microsoft.com/office/officeart/2005/8/layout/list1"/>
    <dgm:cxn modelId="{1362B8AA-B3AF-470E-80C3-FE29749070D4}" type="presParOf" srcId="{3D862DA2-13FF-4EDD-9E0A-695BA2383E20}" destId="{5FEF0EDF-D5BF-49DF-A4C5-14DD8ECDF929}" srcOrd="9" destOrd="0" presId="urn:microsoft.com/office/officeart/2005/8/layout/list1"/>
    <dgm:cxn modelId="{C9C4626E-B8CE-480D-95FC-D65F2B6987BE}" type="presParOf" srcId="{3D862DA2-13FF-4EDD-9E0A-695BA2383E20}" destId="{9F0BC38E-CF95-44FB-8FCE-A0263DEA15A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A31EA5-F8C9-4402-8A3A-C3FC971415B8}" type="doc">
      <dgm:prSet loTypeId="urn:microsoft.com/office/officeart/2005/8/layout/default#1" loCatId="list" qsTypeId="urn:microsoft.com/office/officeart/2005/8/quickstyle/3d1" qsCatId="3D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63930371-216A-474E-A8EA-BAACE72AB276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Website Advertising</a:t>
          </a:r>
          <a:endParaRPr lang="en-US" dirty="0">
            <a:solidFill>
              <a:schemeClr val="tx1"/>
            </a:solidFill>
          </a:endParaRPr>
        </a:p>
      </dgm:t>
    </dgm:pt>
    <dgm:pt modelId="{7023BCE7-EE73-4826-9E47-763139284C60}" type="parTrans" cxnId="{69B8ABD0-8123-4EB8-9B63-760E02D3C8DA}">
      <dgm:prSet/>
      <dgm:spPr/>
      <dgm:t>
        <a:bodyPr/>
        <a:lstStyle/>
        <a:p>
          <a:endParaRPr lang="en-US"/>
        </a:p>
      </dgm:t>
    </dgm:pt>
    <dgm:pt modelId="{815928FF-3837-4590-819D-4478F2F8DCAB}" type="sibTrans" cxnId="{69B8ABD0-8123-4EB8-9B63-760E02D3C8DA}">
      <dgm:prSet/>
      <dgm:spPr/>
      <dgm:t>
        <a:bodyPr/>
        <a:lstStyle/>
        <a:p>
          <a:endParaRPr lang="en-US"/>
        </a:p>
      </dgm:t>
    </dgm:pt>
    <dgm:pt modelId="{682419A3-2042-4E6B-ADFA-7E76E830CEC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Cost Sharing with Other States</a:t>
          </a:r>
          <a:endParaRPr lang="en-US" dirty="0">
            <a:solidFill>
              <a:schemeClr val="tx1"/>
            </a:solidFill>
          </a:endParaRPr>
        </a:p>
      </dgm:t>
    </dgm:pt>
    <dgm:pt modelId="{8CEA1EF3-4C0A-46E7-8DEB-8DD9C83739BE}" type="parTrans" cxnId="{75FCC4E0-8516-4037-8D96-DB749CAE25AD}">
      <dgm:prSet/>
      <dgm:spPr/>
      <dgm:t>
        <a:bodyPr/>
        <a:lstStyle/>
        <a:p>
          <a:endParaRPr lang="en-US"/>
        </a:p>
      </dgm:t>
    </dgm:pt>
    <dgm:pt modelId="{51133425-A3E1-4E40-9492-FBC38988988E}" type="sibTrans" cxnId="{75FCC4E0-8516-4037-8D96-DB749CAE25AD}">
      <dgm:prSet/>
      <dgm:spPr/>
      <dgm:t>
        <a:bodyPr/>
        <a:lstStyle/>
        <a:p>
          <a:endParaRPr lang="en-US"/>
        </a:p>
      </dgm:t>
    </dgm:pt>
    <dgm:pt modelId="{A5FC5CD5-2F90-424E-9508-CC1600CCE63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Supplemental Products</a:t>
          </a:r>
          <a:endParaRPr lang="en-US" dirty="0">
            <a:solidFill>
              <a:schemeClr val="tx1"/>
            </a:solidFill>
          </a:endParaRPr>
        </a:p>
      </dgm:t>
    </dgm:pt>
    <dgm:pt modelId="{2EEC182D-06E7-4D1C-B5FF-EC04706C9029}" type="parTrans" cxnId="{1004ACFF-5E1A-4B7D-9C26-EC4B0DF69EBB}">
      <dgm:prSet/>
      <dgm:spPr/>
      <dgm:t>
        <a:bodyPr/>
        <a:lstStyle/>
        <a:p>
          <a:endParaRPr lang="en-US"/>
        </a:p>
      </dgm:t>
    </dgm:pt>
    <dgm:pt modelId="{A79E6CB2-BA35-465E-B9AD-BA147AAB904F}" type="sibTrans" cxnId="{1004ACFF-5E1A-4B7D-9C26-EC4B0DF69EBB}">
      <dgm:prSet/>
      <dgm:spPr/>
      <dgm:t>
        <a:bodyPr/>
        <a:lstStyle/>
        <a:p>
          <a:endParaRPr lang="en-US"/>
        </a:p>
      </dgm:t>
    </dgm:pt>
    <dgm:pt modelId="{EE3904C4-204D-4057-8714-1F9CD853562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Foundation Grants</a:t>
          </a:r>
          <a:endParaRPr lang="en-US" dirty="0">
            <a:solidFill>
              <a:schemeClr val="tx1"/>
            </a:solidFill>
          </a:endParaRPr>
        </a:p>
      </dgm:t>
    </dgm:pt>
    <dgm:pt modelId="{7F85E7E3-F3DC-4F37-A818-6EA67DF4EEC9}" type="parTrans" cxnId="{158417FC-8728-45CF-BFA6-C078D9DEAF8B}">
      <dgm:prSet/>
      <dgm:spPr/>
      <dgm:t>
        <a:bodyPr/>
        <a:lstStyle/>
        <a:p>
          <a:endParaRPr lang="en-US"/>
        </a:p>
      </dgm:t>
    </dgm:pt>
    <dgm:pt modelId="{0BB3BED0-6F81-40EC-B188-A4100CFF1850}" type="sibTrans" cxnId="{158417FC-8728-45CF-BFA6-C078D9DEAF8B}">
      <dgm:prSet/>
      <dgm:spPr/>
      <dgm:t>
        <a:bodyPr/>
        <a:lstStyle/>
        <a:p>
          <a:endParaRPr lang="en-US"/>
        </a:p>
      </dgm:t>
    </dgm:pt>
    <dgm:pt modelId="{F3C3B678-52B9-4310-AD92-3757A57561F5}" type="pres">
      <dgm:prSet presAssocID="{9DA31EA5-F8C9-4402-8A3A-C3FC971415B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C99E023-C3F5-4539-A5C9-134A6935B51C}" type="pres">
      <dgm:prSet presAssocID="{63930371-216A-474E-A8EA-BAACE72AB276}" presName="node" presStyleLbl="node1" presStyleIdx="0" presStyleCnt="4" custLinFactNeighborY="-318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86C394-10DD-41B7-96D6-3F11A1843497}" type="pres">
      <dgm:prSet presAssocID="{815928FF-3837-4590-819D-4478F2F8DCAB}" presName="sibTrans" presStyleCnt="0"/>
      <dgm:spPr/>
    </dgm:pt>
    <dgm:pt modelId="{9D84B9F6-A943-48DF-8408-92801B3B3098}" type="pres">
      <dgm:prSet presAssocID="{682419A3-2042-4E6B-ADFA-7E76E830CEC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E93EE8-3570-42EB-B0B0-523314EB2E93}" type="pres">
      <dgm:prSet presAssocID="{51133425-A3E1-4E40-9492-FBC38988988E}" presName="sibTrans" presStyleCnt="0"/>
      <dgm:spPr/>
    </dgm:pt>
    <dgm:pt modelId="{F32E9263-7402-4BC0-B9F4-0E05FCB849D5}" type="pres">
      <dgm:prSet presAssocID="{A5FC5CD5-2F90-424E-9508-CC1600CCE63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66D558-2058-4FEE-B6D7-56D7F7DCF8B0}" type="pres">
      <dgm:prSet presAssocID="{A79E6CB2-BA35-465E-B9AD-BA147AAB904F}" presName="sibTrans" presStyleCnt="0"/>
      <dgm:spPr/>
    </dgm:pt>
    <dgm:pt modelId="{DB3CF1C1-D411-4F3F-8705-499BB7EBD2C0}" type="pres">
      <dgm:prSet presAssocID="{EE3904C4-204D-4057-8714-1F9CD853562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8417FC-8728-45CF-BFA6-C078D9DEAF8B}" srcId="{9DA31EA5-F8C9-4402-8A3A-C3FC971415B8}" destId="{EE3904C4-204D-4057-8714-1F9CD853562B}" srcOrd="3" destOrd="0" parTransId="{7F85E7E3-F3DC-4F37-A818-6EA67DF4EEC9}" sibTransId="{0BB3BED0-6F81-40EC-B188-A4100CFF1850}"/>
    <dgm:cxn modelId="{75FCC4E0-8516-4037-8D96-DB749CAE25AD}" srcId="{9DA31EA5-F8C9-4402-8A3A-C3FC971415B8}" destId="{682419A3-2042-4E6B-ADFA-7E76E830CECB}" srcOrd="1" destOrd="0" parTransId="{8CEA1EF3-4C0A-46E7-8DEB-8DD9C83739BE}" sibTransId="{51133425-A3E1-4E40-9492-FBC38988988E}"/>
    <dgm:cxn modelId="{98889E73-7A1F-497C-9B7E-FAC00AB38BF6}" type="presOf" srcId="{A5FC5CD5-2F90-424E-9508-CC1600CCE63B}" destId="{F32E9263-7402-4BC0-B9F4-0E05FCB849D5}" srcOrd="0" destOrd="0" presId="urn:microsoft.com/office/officeart/2005/8/layout/default#1"/>
    <dgm:cxn modelId="{8B2AA322-01E4-474D-B2E6-D275F423F817}" type="presOf" srcId="{682419A3-2042-4E6B-ADFA-7E76E830CECB}" destId="{9D84B9F6-A943-48DF-8408-92801B3B3098}" srcOrd="0" destOrd="0" presId="urn:microsoft.com/office/officeart/2005/8/layout/default#1"/>
    <dgm:cxn modelId="{EB926ED0-178C-4303-8653-BEC3EABBB850}" type="presOf" srcId="{63930371-216A-474E-A8EA-BAACE72AB276}" destId="{BC99E023-C3F5-4539-A5C9-134A6935B51C}" srcOrd="0" destOrd="0" presId="urn:microsoft.com/office/officeart/2005/8/layout/default#1"/>
    <dgm:cxn modelId="{3A4E00E6-2002-45A3-9E11-D1AAFC4FF459}" type="presOf" srcId="{9DA31EA5-F8C9-4402-8A3A-C3FC971415B8}" destId="{F3C3B678-52B9-4310-AD92-3757A57561F5}" srcOrd="0" destOrd="0" presId="urn:microsoft.com/office/officeart/2005/8/layout/default#1"/>
    <dgm:cxn modelId="{69B8ABD0-8123-4EB8-9B63-760E02D3C8DA}" srcId="{9DA31EA5-F8C9-4402-8A3A-C3FC971415B8}" destId="{63930371-216A-474E-A8EA-BAACE72AB276}" srcOrd="0" destOrd="0" parTransId="{7023BCE7-EE73-4826-9E47-763139284C60}" sibTransId="{815928FF-3837-4590-819D-4478F2F8DCAB}"/>
    <dgm:cxn modelId="{E2DD53A3-51E0-4416-8B28-0371616FECAC}" type="presOf" srcId="{EE3904C4-204D-4057-8714-1F9CD853562B}" destId="{DB3CF1C1-D411-4F3F-8705-499BB7EBD2C0}" srcOrd="0" destOrd="0" presId="urn:microsoft.com/office/officeart/2005/8/layout/default#1"/>
    <dgm:cxn modelId="{1004ACFF-5E1A-4B7D-9C26-EC4B0DF69EBB}" srcId="{9DA31EA5-F8C9-4402-8A3A-C3FC971415B8}" destId="{A5FC5CD5-2F90-424E-9508-CC1600CCE63B}" srcOrd="2" destOrd="0" parTransId="{2EEC182D-06E7-4D1C-B5FF-EC04706C9029}" sibTransId="{A79E6CB2-BA35-465E-B9AD-BA147AAB904F}"/>
    <dgm:cxn modelId="{FB53CD6C-83E9-4BDA-9E7D-567ED528EFCF}" type="presParOf" srcId="{F3C3B678-52B9-4310-AD92-3757A57561F5}" destId="{BC99E023-C3F5-4539-A5C9-134A6935B51C}" srcOrd="0" destOrd="0" presId="urn:microsoft.com/office/officeart/2005/8/layout/default#1"/>
    <dgm:cxn modelId="{C3934D58-E84D-4529-AFB9-B96A79BAB84E}" type="presParOf" srcId="{F3C3B678-52B9-4310-AD92-3757A57561F5}" destId="{4A86C394-10DD-41B7-96D6-3F11A1843497}" srcOrd="1" destOrd="0" presId="urn:microsoft.com/office/officeart/2005/8/layout/default#1"/>
    <dgm:cxn modelId="{5FB68715-0E54-4E16-914E-14C3E5BB77C4}" type="presParOf" srcId="{F3C3B678-52B9-4310-AD92-3757A57561F5}" destId="{9D84B9F6-A943-48DF-8408-92801B3B3098}" srcOrd="2" destOrd="0" presId="urn:microsoft.com/office/officeart/2005/8/layout/default#1"/>
    <dgm:cxn modelId="{9B16B603-544F-4149-B8CB-E91624430051}" type="presParOf" srcId="{F3C3B678-52B9-4310-AD92-3757A57561F5}" destId="{BEE93EE8-3570-42EB-B0B0-523314EB2E93}" srcOrd="3" destOrd="0" presId="urn:microsoft.com/office/officeart/2005/8/layout/default#1"/>
    <dgm:cxn modelId="{120A6612-8298-456C-8C86-05AADC8B1536}" type="presParOf" srcId="{F3C3B678-52B9-4310-AD92-3757A57561F5}" destId="{F32E9263-7402-4BC0-B9F4-0E05FCB849D5}" srcOrd="4" destOrd="0" presId="urn:microsoft.com/office/officeart/2005/8/layout/default#1"/>
    <dgm:cxn modelId="{2226CB86-BB60-4E44-B1A5-AC00036E3520}" type="presParOf" srcId="{F3C3B678-52B9-4310-AD92-3757A57561F5}" destId="{0466D558-2058-4FEE-B6D7-56D7F7DCF8B0}" srcOrd="5" destOrd="0" presId="urn:microsoft.com/office/officeart/2005/8/layout/default#1"/>
    <dgm:cxn modelId="{D0B01508-FD28-47CF-8064-819AE7CA91C0}" type="presParOf" srcId="{F3C3B678-52B9-4310-AD92-3757A57561F5}" destId="{DB3CF1C1-D411-4F3F-8705-499BB7EBD2C0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CDCD70-1AFE-4D93-8F41-FE2565C02123}" type="doc">
      <dgm:prSet loTypeId="urn:microsoft.com/office/officeart/2005/8/layout/hierarchy2" loCatId="hierarchy" qsTypeId="urn:microsoft.com/office/officeart/2005/8/quickstyle/3d1" qsCatId="3D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A5D8076D-E3E2-4B9E-9EEE-81B0A271F814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Enrollment Based Fees</a:t>
          </a:r>
          <a:endParaRPr lang="en-US" dirty="0">
            <a:solidFill>
              <a:schemeClr val="tx1"/>
            </a:solidFill>
          </a:endParaRPr>
        </a:p>
      </dgm:t>
    </dgm:pt>
    <dgm:pt modelId="{F5C5A99A-523A-4DFB-8D2D-000E69B252C9}" type="parTrans" cxnId="{5AC244E1-C79E-4FB3-AB91-4F472E48C2E6}">
      <dgm:prSet/>
      <dgm:spPr/>
      <dgm:t>
        <a:bodyPr/>
        <a:lstStyle/>
        <a:p>
          <a:endParaRPr lang="en-US"/>
        </a:p>
      </dgm:t>
    </dgm:pt>
    <dgm:pt modelId="{3DCAFF6C-A579-430E-BD34-E3BBB475E386}" type="sibTrans" cxnId="{5AC244E1-C79E-4FB3-AB91-4F472E48C2E6}">
      <dgm:prSet/>
      <dgm:spPr/>
      <dgm:t>
        <a:bodyPr/>
        <a:lstStyle/>
        <a:p>
          <a:endParaRPr lang="en-US"/>
        </a:p>
      </dgm:t>
    </dgm:pt>
    <dgm:pt modelId="{3BDF678B-9396-4B66-8432-13395671AE9C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User Fees</a:t>
          </a:r>
          <a:endParaRPr lang="en-US" dirty="0">
            <a:solidFill>
              <a:schemeClr val="tx1"/>
            </a:solidFill>
          </a:endParaRPr>
        </a:p>
      </dgm:t>
    </dgm:pt>
    <dgm:pt modelId="{8D34F475-8540-4664-9677-8147FFA14A89}" type="parTrans" cxnId="{28DC55E8-495B-4EEB-A9D5-186087FBCB8E}">
      <dgm:prSet/>
      <dgm:spPr/>
      <dgm:t>
        <a:bodyPr/>
        <a:lstStyle/>
        <a:p>
          <a:endParaRPr lang="en-US"/>
        </a:p>
      </dgm:t>
    </dgm:pt>
    <dgm:pt modelId="{B4C367DE-192B-4FE8-BA6F-515F0350942A}" type="sibTrans" cxnId="{28DC55E8-495B-4EEB-A9D5-186087FBCB8E}">
      <dgm:prSet/>
      <dgm:spPr/>
      <dgm:t>
        <a:bodyPr/>
        <a:lstStyle/>
        <a:p>
          <a:endParaRPr lang="en-US"/>
        </a:p>
      </dgm:t>
    </dgm:pt>
    <dgm:pt modelId="{A4839603-97B3-4D48-9043-0846C507E9D9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Administrative Fees</a:t>
          </a:r>
          <a:endParaRPr lang="en-US" dirty="0">
            <a:solidFill>
              <a:schemeClr val="tx1"/>
            </a:solidFill>
          </a:endParaRPr>
        </a:p>
      </dgm:t>
    </dgm:pt>
    <dgm:pt modelId="{673F88FF-3C45-40C9-912A-580839B2B075}" type="parTrans" cxnId="{540D351B-8764-42F0-8581-81974E5F95A5}">
      <dgm:prSet/>
      <dgm:spPr/>
      <dgm:t>
        <a:bodyPr/>
        <a:lstStyle/>
        <a:p>
          <a:endParaRPr lang="en-US"/>
        </a:p>
      </dgm:t>
    </dgm:pt>
    <dgm:pt modelId="{C5FF8E7A-EAA4-47DA-A0A5-B69A95342534}" type="sibTrans" cxnId="{540D351B-8764-42F0-8581-81974E5F95A5}">
      <dgm:prSet/>
      <dgm:spPr/>
      <dgm:t>
        <a:bodyPr/>
        <a:lstStyle/>
        <a:p>
          <a:endParaRPr lang="en-US"/>
        </a:p>
      </dgm:t>
    </dgm:pt>
    <dgm:pt modelId="{B9F45981-03DF-4F35-85C7-A35D7E141A8F}" type="pres">
      <dgm:prSet presAssocID="{59CDCD70-1AFE-4D93-8F41-FE2565C02123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CC150C9-A1ED-4A00-9D89-4159323A4D8F}" type="pres">
      <dgm:prSet presAssocID="{A5D8076D-E3E2-4B9E-9EEE-81B0A271F814}" presName="root1" presStyleCnt="0"/>
      <dgm:spPr/>
    </dgm:pt>
    <dgm:pt modelId="{A2A2C841-354A-49C8-AF99-F26D00B2BACC}" type="pres">
      <dgm:prSet presAssocID="{A5D8076D-E3E2-4B9E-9EEE-81B0A271F814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B7AD8D-EADE-4382-9AA5-9CDD573CFC91}" type="pres">
      <dgm:prSet presAssocID="{A5D8076D-E3E2-4B9E-9EEE-81B0A271F814}" presName="level2hierChild" presStyleCnt="0"/>
      <dgm:spPr/>
    </dgm:pt>
    <dgm:pt modelId="{9C1F26DC-EB97-46B3-920F-2F54C30CB8BA}" type="pres">
      <dgm:prSet presAssocID="{8D34F475-8540-4664-9677-8147FFA14A89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36B7F9C1-4227-4DEB-A699-C62641D3BCF5}" type="pres">
      <dgm:prSet presAssocID="{8D34F475-8540-4664-9677-8147FFA14A89}" presName="connTx" presStyleLbl="parChTrans1D2" presStyleIdx="0" presStyleCnt="2"/>
      <dgm:spPr/>
      <dgm:t>
        <a:bodyPr/>
        <a:lstStyle/>
        <a:p>
          <a:endParaRPr lang="en-US"/>
        </a:p>
      </dgm:t>
    </dgm:pt>
    <dgm:pt modelId="{45941803-5AA8-407E-9797-91754370A7D7}" type="pres">
      <dgm:prSet presAssocID="{3BDF678B-9396-4B66-8432-13395671AE9C}" presName="root2" presStyleCnt="0"/>
      <dgm:spPr/>
    </dgm:pt>
    <dgm:pt modelId="{728890C6-B52B-4C97-A7CF-4B0BD21B8B39}" type="pres">
      <dgm:prSet presAssocID="{3BDF678B-9396-4B66-8432-13395671AE9C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DF62A7-0F93-4298-B9F3-79F46BA79207}" type="pres">
      <dgm:prSet presAssocID="{3BDF678B-9396-4B66-8432-13395671AE9C}" presName="level3hierChild" presStyleCnt="0"/>
      <dgm:spPr/>
    </dgm:pt>
    <dgm:pt modelId="{BFA7B2C6-D923-453F-822F-9E5C309220DE}" type="pres">
      <dgm:prSet presAssocID="{673F88FF-3C45-40C9-912A-580839B2B075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323904B6-DE96-4E24-81AF-F70E0AB0BA58}" type="pres">
      <dgm:prSet presAssocID="{673F88FF-3C45-40C9-912A-580839B2B075}" presName="connTx" presStyleLbl="parChTrans1D2" presStyleIdx="1" presStyleCnt="2"/>
      <dgm:spPr/>
      <dgm:t>
        <a:bodyPr/>
        <a:lstStyle/>
        <a:p>
          <a:endParaRPr lang="en-US"/>
        </a:p>
      </dgm:t>
    </dgm:pt>
    <dgm:pt modelId="{D5D0C820-E866-47B8-9F9F-217F9BB044E5}" type="pres">
      <dgm:prSet presAssocID="{A4839603-97B3-4D48-9043-0846C507E9D9}" presName="root2" presStyleCnt="0"/>
      <dgm:spPr/>
    </dgm:pt>
    <dgm:pt modelId="{E3D66534-54B3-4E3A-8AE0-80823B9EC54B}" type="pres">
      <dgm:prSet presAssocID="{A4839603-97B3-4D48-9043-0846C507E9D9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4618BF-D29E-4FE2-9A9A-60EC06FBE8BE}" type="pres">
      <dgm:prSet presAssocID="{A4839603-97B3-4D48-9043-0846C507E9D9}" presName="level3hierChild" presStyleCnt="0"/>
      <dgm:spPr/>
    </dgm:pt>
  </dgm:ptLst>
  <dgm:cxnLst>
    <dgm:cxn modelId="{EBD2B7E9-FA8D-4899-BAFE-A5559C701439}" type="presOf" srcId="{3BDF678B-9396-4B66-8432-13395671AE9C}" destId="{728890C6-B52B-4C97-A7CF-4B0BD21B8B39}" srcOrd="0" destOrd="0" presId="urn:microsoft.com/office/officeart/2005/8/layout/hierarchy2"/>
    <dgm:cxn modelId="{5B88A92E-742A-42B3-A06C-C0C265DA3F6D}" type="presOf" srcId="{8D34F475-8540-4664-9677-8147FFA14A89}" destId="{36B7F9C1-4227-4DEB-A699-C62641D3BCF5}" srcOrd="1" destOrd="0" presId="urn:microsoft.com/office/officeart/2005/8/layout/hierarchy2"/>
    <dgm:cxn modelId="{00B62C04-7306-4158-A9BE-F5D2E20D1905}" type="presOf" srcId="{673F88FF-3C45-40C9-912A-580839B2B075}" destId="{BFA7B2C6-D923-453F-822F-9E5C309220DE}" srcOrd="0" destOrd="0" presId="urn:microsoft.com/office/officeart/2005/8/layout/hierarchy2"/>
    <dgm:cxn modelId="{5AC244E1-C79E-4FB3-AB91-4F472E48C2E6}" srcId="{59CDCD70-1AFE-4D93-8F41-FE2565C02123}" destId="{A5D8076D-E3E2-4B9E-9EEE-81B0A271F814}" srcOrd="0" destOrd="0" parTransId="{F5C5A99A-523A-4DFB-8D2D-000E69B252C9}" sibTransId="{3DCAFF6C-A579-430E-BD34-E3BBB475E386}"/>
    <dgm:cxn modelId="{28DC55E8-495B-4EEB-A9D5-186087FBCB8E}" srcId="{A5D8076D-E3E2-4B9E-9EEE-81B0A271F814}" destId="{3BDF678B-9396-4B66-8432-13395671AE9C}" srcOrd="0" destOrd="0" parTransId="{8D34F475-8540-4664-9677-8147FFA14A89}" sibTransId="{B4C367DE-192B-4FE8-BA6F-515F0350942A}"/>
    <dgm:cxn modelId="{731E3B88-9B25-43D9-A075-446F750E4E6C}" type="presOf" srcId="{59CDCD70-1AFE-4D93-8F41-FE2565C02123}" destId="{B9F45981-03DF-4F35-85C7-A35D7E141A8F}" srcOrd="0" destOrd="0" presId="urn:microsoft.com/office/officeart/2005/8/layout/hierarchy2"/>
    <dgm:cxn modelId="{C8648812-94FD-4C83-9EA6-FCBB2E380EB1}" type="presOf" srcId="{8D34F475-8540-4664-9677-8147FFA14A89}" destId="{9C1F26DC-EB97-46B3-920F-2F54C30CB8BA}" srcOrd="0" destOrd="0" presId="urn:microsoft.com/office/officeart/2005/8/layout/hierarchy2"/>
    <dgm:cxn modelId="{A427E0C3-7531-41D3-B393-E9A306657C3E}" type="presOf" srcId="{673F88FF-3C45-40C9-912A-580839B2B075}" destId="{323904B6-DE96-4E24-81AF-F70E0AB0BA58}" srcOrd="1" destOrd="0" presId="urn:microsoft.com/office/officeart/2005/8/layout/hierarchy2"/>
    <dgm:cxn modelId="{926708CC-8E3C-44E1-B5E6-498C04A21427}" type="presOf" srcId="{A4839603-97B3-4D48-9043-0846C507E9D9}" destId="{E3D66534-54B3-4E3A-8AE0-80823B9EC54B}" srcOrd="0" destOrd="0" presId="urn:microsoft.com/office/officeart/2005/8/layout/hierarchy2"/>
    <dgm:cxn modelId="{09F8AD7F-5AD1-40FC-9D88-74658FAA7BFE}" type="presOf" srcId="{A5D8076D-E3E2-4B9E-9EEE-81B0A271F814}" destId="{A2A2C841-354A-49C8-AF99-F26D00B2BACC}" srcOrd="0" destOrd="0" presId="urn:microsoft.com/office/officeart/2005/8/layout/hierarchy2"/>
    <dgm:cxn modelId="{540D351B-8764-42F0-8581-81974E5F95A5}" srcId="{A5D8076D-E3E2-4B9E-9EEE-81B0A271F814}" destId="{A4839603-97B3-4D48-9043-0846C507E9D9}" srcOrd="1" destOrd="0" parTransId="{673F88FF-3C45-40C9-912A-580839B2B075}" sibTransId="{C5FF8E7A-EAA4-47DA-A0A5-B69A95342534}"/>
    <dgm:cxn modelId="{2324EB82-D124-4A8E-833A-710D1BEC51A0}" type="presParOf" srcId="{B9F45981-03DF-4F35-85C7-A35D7E141A8F}" destId="{7CC150C9-A1ED-4A00-9D89-4159323A4D8F}" srcOrd="0" destOrd="0" presId="urn:microsoft.com/office/officeart/2005/8/layout/hierarchy2"/>
    <dgm:cxn modelId="{78C268F6-8DFD-44B7-B887-3A5285CE76FE}" type="presParOf" srcId="{7CC150C9-A1ED-4A00-9D89-4159323A4D8F}" destId="{A2A2C841-354A-49C8-AF99-F26D00B2BACC}" srcOrd="0" destOrd="0" presId="urn:microsoft.com/office/officeart/2005/8/layout/hierarchy2"/>
    <dgm:cxn modelId="{61979640-8659-47C8-9E70-19089A12D786}" type="presParOf" srcId="{7CC150C9-A1ED-4A00-9D89-4159323A4D8F}" destId="{81B7AD8D-EADE-4382-9AA5-9CDD573CFC91}" srcOrd="1" destOrd="0" presId="urn:microsoft.com/office/officeart/2005/8/layout/hierarchy2"/>
    <dgm:cxn modelId="{3785548F-EE25-45A0-B93F-8A5196873923}" type="presParOf" srcId="{81B7AD8D-EADE-4382-9AA5-9CDD573CFC91}" destId="{9C1F26DC-EB97-46B3-920F-2F54C30CB8BA}" srcOrd="0" destOrd="0" presId="urn:microsoft.com/office/officeart/2005/8/layout/hierarchy2"/>
    <dgm:cxn modelId="{92F4BCB0-E65F-44A8-897C-F4A805399AF1}" type="presParOf" srcId="{9C1F26DC-EB97-46B3-920F-2F54C30CB8BA}" destId="{36B7F9C1-4227-4DEB-A699-C62641D3BCF5}" srcOrd="0" destOrd="0" presId="urn:microsoft.com/office/officeart/2005/8/layout/hierarchy2"/>
    <dgm:cxn modelId="{EE4462C2-E584-48F9-8B1F-BEA64611D2C2}" type="presParOf" srcId="{81B7AD8D-EADE-4382-9AA5-9CDD573CFC91}" destId="{45941803-5AA8-407E-9797-91754370A7D7}" srcOrd="1" destOrd="0" presId="urn:microsoft.com/office/officeart/2005/8/layout/hierarchy2"/>
    <dgm:cxn modelId="{E279BE3B-653C-4C00-88EF-D94B11A87A7D}" type="presParOf" srcId="{45941803-5AA8-407E-9797-91754370A7D7}" destId="{728890C6-B52B-4C97-A7CF-4B0BD21B8B39}" srcOrd="0" destOrd="0" presId="urn:microsoft.com/office/officeart/2005/8/layout/hierarchy2"/>
    <dgm:cxn modelId="{F80FC135-C154-4057-A531-20D51CD7E0AB}" type="presParOf" srcId="{45941803-5AA8-407E-9797-91754370A7D7}" destId="{64DF62A7-0F93-4298-B9F3-79F46BA79207}" srcOrd="1" destOrd="0" presId="urn:microsoft.com/office/officeart/2005/8/layout/hierarchy2"/>
    <dgm:cxn modelId="{64EA576E-C922-4247-9249-D805F90809C6}" type="presParOf" srcId="{81B7AD8D-EADE-4382-9AA5-9CDD573CFC91}" destId="{BFA7B2C6-D923-453F-822F-9E5C309220DE}" srcOrd="2" destOrd="0" presId="urn:microsoft.com/office/officeart/2005/8/layout/hierarchy2"/>
    <dgm:cxn modelId="{C102EFFE-7270-400A-A32D-C08CB539504B}" type="presParOf" srcId="{BFA7B2C6-D923-453F-822F-9E5C309220DE}" destId="{323904B6-DE96-4E24-81AF-F70E0AB0BA58}" srcOrd="0" destOrd="0" presId="urn:microsoft.com/office/officeart/2005/8/layout/hierarchy2"/>
    <dgm:cxn modelId="{DF66CCDA-845B-42C0-9A99-112DB6B525BD}" type="presParOf" srcId="{81B7AD8D-EADE-4382-9AA5-9CDD573CFC91}" destId="{D5D0C820-E866-47B8-9F9F-217F9BB044E5}" srcOrd="3" destOrd="0" presId="urn:microsoft.com/office/officeart/2005/8/layout/hierarchy2"/>
    <dgm:cxn modelId="{56D0B49A-6ED0-41C5-8BB8-0A44C9886A4D}" type="presParOf" srcId="{D5D0C820-E866-47B8-9F9F-217F9BB044E5}" destId="{E3D66534-54B3-4E3A-8AE0-80823B9EC54B}" srcOrd="0" destOrd="0" presId="urn:microsoft.com/office/officeart/2005/8/layout/hierarchy2"/>
    <dgm:cxn modelId="{BB7010AB-BD30-4F34-8EA0-0D899F1C5318}" type="presParOf" srcId="{D5D0C820-E866-47B8-9F9F-217F9BB044E5}" destId="{194618BF-D29E-4FE2-9A9A-60EC06FBE8B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0265294-91F2-4885-8A3B-78AC6B84BA85}">
      <dsp:nvSpPr>
        <dsp:cNvPr id="0" name=""/>
        <dsp:cNvSpPr/>
      </dsp:nvSpPr>
      <dsp:spPr>
        <a:xfrm>
          <a:off x="0" y="76619"/>
          <a:ext cx="8229600" cy="804357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smtClean="0">
              <a:solidFill>
                <a:schemeClr val="tx1"/>
              </a:solidFill>
            </a:rPr>
            <a:t>Expenditures of the Exchange</a:t>
          </a:r>
          <a:endParaRPr lang="en-US" sz="3800" kern="1200" dirty="0">
            <a:solidFill>
              <a:schemeClr val="tx1"/>
            </a:solidFill>
          </a:endParaRPr>
        </a:p>
      </dsp:txBody>
      <dsp:txXfrm>
        <a:off x="0" y="76619"/>
        <a:ext cx="8229600" cy="804357"/>
      </dsp:txXfrm>
    </dsp:sp>
    <dsp:sp modelId="{F9589579-4AF3-4C04-BE79-553E008D6636}">
      <dsp:nvSpPr>
        <dsp:cNvPr id="0" name=""/>
        <dsp:cNvSpPr/>
      </dsp:nvSpPr>
      <dsp:spPr>
        <a:xfrm>
          <a:off x="0" y="869924"/>
          <a:ext cx="2740521" cy="3129625"/>
        </a:xfrm>
        <a:prstGeom prst="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1"/>
              </a:solidFill>
            </a:rPr>
            <a:t>Technology</a:t>
          </a:r>
          <a:endParaRPr lang="en-US" sz="22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Technology Licenses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Technology Maintenance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Technology Upgrades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Technology Hosting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Data Warehousing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Security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Testing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QA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Eligibility</a:t>
          </a:r>
          <a:endParaRPr lang="en-US" sz="1700" kern="1200" dirty="0">
            <a:solidFill>
              <a:schemeClr val="tx1"/>
            </a:solidFill>
          </a:endParaRPr>
        </a:p>
      </dsp:txBody>
      <dsp:txXfrm>
        <a:off x="0" y="869924"/>
        <a:ext cx="2740521" cy="3129625"/>
      </dsp:txXfrm>
    </dsp:sp>
    <dsp:sp modelId="{1657088D-6F84-458B-9932-006B6954D7EF}">
      <dsp:nvSpPr>
        <dsp:cNvPr id="0" name=""/>
        <dsp:cNvSpPr/>
      </dsp:nvSpPr>
      <dsp:spPr>
        <a:xfrm>
          <a:off x="2744539" y="873614"/>
          <a:ext cx="2740521" cy="3604059"/>
        </a:xfrm>
        <a:prstGeom prst="rect">
          <a:avLst/>
        </a:prstGeom>
        <a:solidFill>
          <a:schemeClr val="accent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1"/>
              </a:solidFill>
            </a:rPr>
            <a:t>Operations</a:t>
          </a:r>
          <a:endParaRPr lang="en-US" sz="22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Staff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Occupancy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General &amp; Administrative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Marketing &amp; Advertising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Audit</a:t>
          </a:r>
          <a:endParaRPr lang="en-US" sz="1700" kern="1200" dirty="0">
            <a:solidFill>
              <a:schemeClr val="tx1"/>
            </a:solidFill>
          </a:endParaRPr>
        </a:p>
      </dsp:txBody>
      <dsp:txXfrm>
        <a:off x="2744539" y="873614"/>
        <a:ext cx="2740521" cy="3604059"/>
      </dsp:txXfrm>
    </dsp:sp>
    <dsp:sp modelId="{E555BC89-8474-4E76-A34A-AEFD9D3FFE24}">
      <dsp:nvSpPr>
        <dsp:cNvPr id="0" name=""/>
        <dsp:cNvSpPr/>
      </dsp:nvSpPr>
      <dsp:spPr>
        <a:xfrm>
          <a:off x="5485060" y="873614"/>
          <a:ext cx="2740521" cy="3604059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solidFill>
                <a:schemeClr val="tx1"/>
              </a:solidFill>
            </a:rPr>
            <a:t>Services</a:t>
          </a:r>
          <a:endParaRPr lang="en-US" sz="22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Customer Service Center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Scanning &amp; Imaging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Training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Systems Reconciliations</a:t>
          </a:r>
          <a:endParaRPr lang="en-US" sz="1700" kern="1200" dirty="0">
            <a:solidFill>
              <a:schemeClr val="tx1"/>
            </a:solidFill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dirty="0" smtClean="0">
              <a:solidFill>
                <a:schemeClr val="tx1"/>
              </a:solidFill>
            </a:rPr>
            <a:t>Enrollment Assistance (Navigators)</a:t>
          </a:r>
          <a:endParaRPr lang="en-US" sz="1700" kern="1200" dirty="0">
            <a:solidFill>
              <a:schemeClr val="tx1"/>
            </a:solidFill>
          </a:endParaRPr>
        </a:p>
      </dsp:txBody>
      <dsp:txXfrm>
        <a:off x="5485060" y="873614"/>
        <a:ext cx="2740521" cy="3604059"/>
      </dsp:txXfrm>
    </dsp:sp>
    <dsp:sp modelId="{4E7295E4-9968-42DC-9D91-6DD696553F3F}">
      <dsp:nvSpPr>
        <dsp:cNvPr id="0" name=""/>
        <dsp:cNvSpPr/>
      </dsp:nvSpPr>
      <dsp:spPr>
        <a:xfrm>
          <a:off x="0" y="4010588"/>
          <a:ext cx="8229600" cy="637191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0.22857</cdr:x>
      <cdr:y>0.91549</cdr:y>
    </cdr:from>
    <cdr:to>
      <cdr:x>0.31429</cdr:x>
      <cdr:y>0.95775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828800" y="4953000"/>
          <a:ext cx="6858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bIns="18288" rtlCol="0"/>
        <a:lstStyle xmlns:a="http://schemas.openxmlformats.org/drawingml/2006/main"/>
        <a:p xmlns:a="http://schemas.openxmlformats.org/drawingml/2006/main">
          <a:r>
            <a:rPr lang="en-US" sz="1400" dirty="0" smtClean="0"/>
            <a:t>2016</a:t>
          </a:r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0.4</cdr:x>
      <cdr:y>0.91549</cdr:y>
    </cdr:from>
    <cdr:to>
      <cdr:x>0.50476</cdr:x>
      <cdr:y>0.95775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200400" y="4953000"/>
          <a:ext cx="8382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 smtClean="0"/>
            <a:t>2017</a:t>
          </a:r>
          <a:endParaRPr lang="en-US" sz="1400" dirty="0"/>
        </a:p>
      </cdr:txBody>
    </cdr:sp>
  </cdr:relSizeAnchor>
  <cdr:relSizeAnchor xmlns:cdr="http://schemas.openxmlformats.org/drawingml/2006/chartDrawing">
    <cdr:from>
      <cdr:x>0.10476</cdr:x>
      <cdr:y>0.29577</cdr:y>
    </cdr:from>
    <cdr:to>
      <cdr:x>0.55238</cdr:x>
      <cdr:y>0.5493</cdr:y>
    </cdr:to>
    <cdr:sp macro="" textlink="">
      <cdr:nvSpPr>
        <cdr:cNvPr id="4" name="Rectangle 3"/>
        <cdr:cNvSpPr/>
      </cdr:nvSpPr>
      <cdr:spPr>
        <a:xfrm xmlns:a="http://schemas.openxmlformats.org/drawingml/2006/main">
          <a:off x="838200" y="1600200"/>
          <a:ext cx="3581400" cy="1371600"/>
        </a:xfrm>
        <a:prstGeom xmlns:a="http://schemas.openxmlformats.org/drawingml/2006/main" prst="rect">
          <a:avLst/>
        </a:prstGeom>
      </cdr:spPr>
      <cdr:style>
        <a:lnRef xmlns:a="http://schemas.openxmlformats.org/drawingml/2006/main" idx="0">
          <a:schemeClr val="accent4"/>
        </a:lnRef>
        <a:fillRef xmlns:a="http://schemas.openxmlformats.org/drawingml/2006/main" idx="3">
          <a:schemeClr val="accent4"/>
        </a:fillRef>
        <a:effectRef xmlns:a="http://schemas.openxmlformats.org/drawingml/2006/main" idx="3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0.10476</cdr:x>
      <cdr:y>0.29577</cdr:y>
    </cdr:from>
    <cdr:to>
      <cdr:x>0.55238</cdr:x>
      <cdr:y>0.5493</cdr:y>
    </cdr:to>
    <cdr:sp macro="" textlink="">
      <cdr:nvSpPr>
        <cdr:cNvPr id="5" name="Right Triangle 4"/>
        <cdr:cNvSpPr/>
      </cdr:nvSpPr>
      <cdr:spPr>
        <a:xfrm xmlns:a="http://schemas.openxmlformats.org/drawingml/2006/main" flipH="1">
          <a:off x="838200" y="1600200"/>
          <a:ext cx="3581400" cy="1371600"/>
        </a:xfrm>
        <a:prstGeom xmlns:a="http://schemas.openxmlformats.org/drawingml/2006/main" prst="rtTriangle">
          <a:avLst/>
        </a:prstGeom>
        <a:pattFill xmlns:a="http://schemas.openxmlformats.org/drawingml/2006/main" prst="dotDmnd">
          <a:fgClr>
            <a:schemeClr val="accent4">
              <a:lumMod val="50000"/>
            </a:schemeClr>
          </a:fgClr>
          <a:bgClr>
            <a:schemeClr val="accent4"/>
          </a:bgClr>
        </a:pattFill>
      </cdr:spPr>
      <cdr:style>
        <a:lnRef xmlns:a="http://schemas.openxmlformats.org/drawingml/2006/main" idx="0">
          <a:schemeClr val="accent6"/>
        </a:lnRef>
        <a:fillRef xmlns:a="http://schemas.openxmlformats.org/drawingml/2006/main" idx="3">
          <a:schemeClr val="accent6"/>
        </a:fillRef>
        <a:effectRef xmlns:a="http://schemas.openxmlformats.org/drawingml/2006/main" idx="3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0.15238</cdr:x>
      <cdr:y>0.32394</cdr:y>
    </cdr:from>
    <cdr:to>
      <cdr:x>0.32381</cdr:x>
      <cdr:y>0.47887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1219200" y="1752600"/>
          <a:ext cx="1371600" cy="838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Transition – </a:t>
          </a:r>
          <a:r>
            <a:rPr lang="en-US" sz="1100" dirty="0" err="1" smtClean="0"/>
            <a:t>CoverColorado</a:t>
          </a:r>
          <a:r>
            <a:rPr lang="en-US" sz="1100" dirty="0" smtClean="0"/>
            <a:t> Carrier Assessment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0.3619</cdr:x>
      <cdr:y>0.43662</cdr:y>
    </cdr:from>
    <cdr:to>
      <cdr:x>0.50476</cdr:x>
      <cdr:y>0.50704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2895600" y="2362200"/>
          <a:ext cx="1143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Reserve</a:t>
          </a:r>
          <a:endParaRPr lang="en-US" sz="1100" dirty="0"/>
        </a:p>
      </cdr:txBody>
    </cdr:sp>
  </cdr:relSizeAnchor>
  <cdr:relSizeAnchor xmlns:cdr="http://schemas.openxmlformats.org/drawingml/2006/chartDrawing">
    <cdr:from>
      <cdr:x>0.62857</cdr:x>
      <cdr:y>0.39437</cdr:y>
    </cdr:from>
    <cdr:to>
      <cdr:x>0.95238</cdr:x>
      <cdr:y>0.47887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5029200" y="2133600"/>
          <a:ext cx="25908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0.62857</cdr:x>
      <cdr:y>0.42254</cdr:y>
    </cdr:from>
    <cdr:to>
      <cdr:x>0.9619</cdr:x>
      <cdr:y>0.52113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5029200" y="2286000"/>
          <a:ext cx="26670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lvl="1"/>
          <a:r>
            <a:rPr lang="en-US" dirty="0" smtClean="0"/>
            <a:t>Enrollment Based Revenues (Carrier/User)</a:t>
          </a:r>
          <a:endParaRPr lang="en-US" dirty="0"/>
        </a:p>
      </cdr:txBody>
    </cdr:sp>
  </cdr:relSizeAnchor>
  <cdr:relSizeAnchor xmlns:cdr="http://schemas.openxmlformats.org/drawingml/2006/chartDrawing">
    <cdr:from>
      <cdr:x>0.64762</cdr:x>
      <cdr:y>0.4507</cdr:y>
    </cdr:from>
    <cdr:to>
      <cdr:x>0.67619</cdr:x>
      <cdr:y>0.47887</cdr:y>
    </cdr:to>
    <cdr:sp macro="" textlink="">
      <cdr:nvSpPr>
        <cdr:cNvPr id="14" name="Rounded Rectangle 13"/>
        <cdr:cNvSpPr/>
      </cdr:nvSpPr>
      <cdr:spPr>
        <a:xfrm xmlns:a="http://schemas.openxmlformats.org/drawingml/2006/main">
          <a:off x="5181600" y="2438400"/>
          <a:ext cx="228600" cy="152400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0">
          <a:schemeClr val="accent3"/>
        </a:lnRef>
        <a:fillRef xmlns:a="http://schemas.openxmlformats.org/drawingml/2006/main" idx="3">
          <a:schemeClr val="accent3"/>
        </a:fillRef>
        <a:effectRef xmlns:a="http://schemas.openxmlformats.org/drawingml/2006/main" idx="3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0.65714</cdr:x>
      <cdr:y>0.67606</cdr:y>
    </cdr:from>
    <cdr:to>
      <cdr:x>0.95238</cdr:x>
      <cdr:y>0.76056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5257800" y="3657600"/>
          <a:ext cx="23622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0.65714</cdr:x>
      <cdr:y>0.64789</cdr:y>
    </cdr:from>
    <cdr:to>
      <cdr:x>0.94286</cdr:x>
      <cdr:y>0.76056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5257800" y="3505200"/>
          <a:ext cx="2286000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0.62857</cdr:x>
      <cdr:y>0.66197</cdr:y>
    </cdr:from>
    <cdr:to>
      <cdr:x>0.9619</cdr:x>
      <cdr:y>0.76056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5029200" y="3581400"/>
          <a:ext cx="26670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1"/>
          <a:r>
            <a:rPr lang="en-US" dirty="0" smtClean="0"/>
            <a:t>Website Advertising, Cost Sharing, Grants, New Products</a:t>
          </a:r>
          <a:endParaRPr lang="en-US" dirty="0"/>
        </a:p>
      </cdr:txBody>
    </cdr:sp>
  </cdr:relSizeAnchor>
  <cdr:relSizeAnchor xmlns:cdr="http://schemas.openxmlformats.org/drawingml/2006/chartDrawing">
    <cdr:from>
      <cdr:x>0.64762</cdr:x>
      <cdr:y>0.69014</cdr:y>
    </cdr:from>
    <cdr:to>
      <cdr:x>0.67619</cdr:x>
      <cdr:y>0.71831</cdr:y>
    </cdr:to>
    <cdr:sp macro="" textlink="">
      <cdr:nvSpPr>
        <cdr:cNvPr id="18" name="Rounded Rectangle 17"/>
        <cdr:cNvSpPr/>
      </cdr:nvSpPr>
      <cdr:spPr>
        <a:xfrm xmlns:a="http://schemas.openxmlformats.org/drawingml/2006/main">
          <a:off x="5181600" y="3733800"/>
          <a:ext cx="228600" cy="152400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0">
          <a:schemeClr val="accent2"/>
        </a:lnRef>
        <a:fillRef xmlns:a="http://schemas.openxmlformats.org/drawingml/2006/main" idx="3">
          <a:schemeClr val="accent2"/>
        </a:fillRef>
        <a:effectRef xmlns:a="http://schemas.openxmlformats.org/drawingml/2006/main" idx="3">
          <a:schemeClr val="accent2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0.6381</cdr:x>
      <cdr:y>0.80282</cdr:y>
    </cdr:from>
    <cdr:to>
      <cdr:x>0.97143</cdr:x>
      <cdr:y>0.88732</cdr:y>
    </cdr:to>
    <cdr:sp macro="" textlink="">
      <cdr:nvSpPr>
        <cdr:cNvPr id="19" name="TextBox 1"/>
        <cdr:cNvSpPr txBox="1"/>
      </cdr:nvSpPr>
      <cdr:spPr>
        <a:xfrm xmlns:a="http://schemas.openxmlformats.org/drawingml/2006/main">
          <a:off x="5105400" y="4343400"/>
          <a:ext cx="2667000" cy="457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lvl="1"/>
          <a:r>
            <a:rPr lang="en-US" dirty="0" smtClean="0"/>
            <a:t>Transition – </a:t>
          </a:r>
          <a:r>
            <a:rPr lang="en-US" dirty="0" err="1" smtClean="0"/>
            <a:t>CoverColorado</a:t>
          </a:r>
          <a:endParaRPr lang="en-US" dirty="0" smtClean="0"/>
        </a:p>
        <a:p xmlns:a="http://schemas.openxmlformats.org/drawingml/2006/main">
          <a:pPr lvl="1"/>
          <a:r>
            <a:rPr lang="en-US" dirty="0" smtClean="0"/>
            <a:t>Premium Tax Credit</a:t>
          </a:r>
          <a:endParaRPr lang="en-US" dirty="0"/>
        </a:p>
      </cdr:txBody>
    </cdr:sp>
  </cdr:relSizeAnchor>
  <cdr:relSizeAnchor xmlns:cdr="http://schemas.openxmlformats.org/drawingml/2006/chartDrawing">
    <cdr:from>
      <cdr:x>0.64762</cdr:x>
      <cdr:y>0.83099</cdr:y>
    </cdr:from>
    <cdr:to>
      <cdr:x>0.67619</cdr:x>
      <cdr:y>0.85915</cdr:y>
    </cdr:to>
    <cdr:sp macro="" textlink="">
      <cdr:nvSpPr>
        <cdr:cNvPr id="20" name="Rounded Rectangle 19"/>
        <cdr:cNvSpPr/>
      </cdr:nvSpPr>
      <cdr:spPr>
        <a:xfrm xmlns:a="http://schemas.openxmlformats.org/drawingml/2006/main">
          <a:off x="5181600" y="4495800"/>
          <a:ext cx="228600" cy="152400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0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3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wrap="square" lIns="93167" tIns="46584" rIns="93167" bIns="4658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604F4BC9-F3C3-4961-8531-6EB59F62D3FB}" type="datetime1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5550"/>
            <a:ext cx="2971800" cy="466725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5550"/>
            <a:ext cx="2971800" cy="466725"/>
          </a:xfrm>
          <a:prstGeom prst="rect">
            <a:avLst/>
          </a:prstGeom>
        </p:spPr>
        <p:txBody>
          <a:bodyPr vert="horz" wrap="square" lIns="93167" tIns="46584" rIns="93167" bIns="4658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3D0A66E2-5081-4F9B-A60A-8B50E12D02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798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FC7805D2-4F85-4C53-8CB6-E809BD0838E3}" type="datetime1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6138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5550"/>
            <a:ext cx="2971800" cy="46672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 fontAlgn="auto">
              <a:spcBef>
                <a:spcPct val="0"/>
              </a:spcBef>
              <a:spcAft>
                <a:spcPct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5550"/>
            <a:ext cx="2971800" cy="466725"/>
          </a:xfrm>
          <a:prstGeom prst="rect">
            <a:avLst/>
          </a:prstGeom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fld id="{34F44A27-ACD9-4A9F-A6EA-5CBD195323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91035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ＭＳ Ｐゴシック" pitchFamily="-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>
            <a:solidFill>
              <a:srgbClr val="000000"/>
            </a:solidFill>
            <a:miter lim="800000"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</a:ln>
        </p:spPr>
        <p:txBody>
          <a:bodyPr/>
          <a:lstStyle/>
          <a:p>
            <a:fld id="{9559212C-8F3D-4730-ACE2-CCDFE1847085}" type="slidenum">
              <a:rPr lang="en-US" smtClean="0">
                <a:latin typeface="Calibri" pitchFamily="34" charset="0"/>
                <a:ea typeface="ＭＳ Ｐゴシック" pitchFamily="34" charset="-128"/>
              </a:rPr>
              <a:pPr/>
              <a:t>1</a:t>
            </a:fld>
            <a:endParaRPr lang="en-US" smtClean="0">
              <a:latin typeface="Calibri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F44A27-ACD9-4A9F-A6EA-5CBD195323CE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F44A27-ACD9-4A9F-A6EA-5CBD195323C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F44A27-ACD9-4A9F-A6EA-5CBD195323CE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F44A27-ACD9-4A9F-A6EA-5CBD195323CE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F44A27-ACD9-4A9F-A6EA-5CBD195323CE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F44A27-ACD9-4A9F-A6EA-5CBD195323C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x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F44A27-ACD9-4A9F-A6EA-5CBD195323C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6386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F44A27-ACD9-4A9F-A6EA-5CBD195323C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F44A27-ACD9-4A9F-A6EA-5CBD195323C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F44A27-ACD9-4A9F-A6EA-5CBD195323C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F44A27-ACD9-4A9F-A6EA-5CBD195323CE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F44A27-ACD9-4A9F-A6EA-5CBD195323C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F44A27-ACD9-4A9F-A6EA-5CBD195323C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75DBFF"/>
          </a:solidFill>
          <a:ln>
            <a:solidFill>
              <a:srgbClr val="75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 l="8163" t="19540" r="59464" b="40230"/>
          <a:stretch>
            <a:fillRect/>
          </a:stretch>
        </p:blipFill>
        <p:spPr>
          <a:xfrm>
            <a:off x="76200" y="6248400"/>
            <a:ext cx="609600" cy="561975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5" name="Rectangle 3"/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75DBFF"/>
          </a:solidFill>
          <a:ln>
            <a:solidFill>
              <a:srgbClr val="75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457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27733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2773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CC6E1F-3F0E-4DF8-A051-2205C42D52B5}" type="datetime1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F120E-82DD-4E73-BCC3-F959BDE60D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1C64AF-4AC2-4D04-A848-31CC36A4A6AC}" type="datetime1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6358C-DBB7-409B-A484-7B3515ABFF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1C4DF-757D-4209-BD49-522E2D6C56D9}" type="datetime1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A03D1-D633-43DE-8273-1455D154A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F1393-E9E0-4B0F-916C-4B9E00149584}" type="datetime1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4C719-1F5A-44CE-B55A-DD58724AD5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E7CB0-0761-4F9C-A5D1-F9FE30931154}" type="datetime1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77AEF-6ABC-430F-A74A-2408131AD0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739A1B-1C49-412A-9E34-8A567F8B2504}" type="datetime1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563F8-17FF-4D51-9074-56E574469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25A41-1936-46DD-AC9D-F741B75C8205}" type="datetime1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44EBE-91B2-41CF-8000-D397E7D2B7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AA0B6-D487-4235-9D2D-59A278E11B5C}" type="datetime1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A4FC4-4EFE-4A68-BDC4-AFA0082F66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BF8B6-77C6-4600-BDB6-F6ACE316A8EC}" type="datetime1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C843D-D2E5-459F-B3A9-97843D2DEC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29923-E993-4011-923A-1827E636AF75}" type="datetime1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C0848-0029-4AD3-9CBD-8582A20AB5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3E787-397D-4D93-BD4F-0FCBFFE0B00B}" type="datetime1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46859-B637-45D7-A61F-86391D257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08100"/>
            <a:ext cx="4038600" cy="1739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08100"/>
            <a:ext cx="4038600" cy="1739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75DBFF"/>
          </a:solidFill>
          <a:ln>
            <a:solidFill>
              <a:srgbClr val="75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pic>
        <p:nvPicPr>
          <p:cNvPr id="1027" name="Picture 2"/>
          <p:cNvPicPr>
            <a:picLocks noChangeAspect="1" noChangeArrowheads="1"/>
          </p:cNvPicPr>
          <p:nvPr/>
        </p:nvPicPr>
        <p:blipFill>
          <a:blip r:embed="rId14" cstate="print"/>
          <a:srcRect l="8163" t="19540" r="59464" b="40230"/>
          <a:stretch>
            <a:fillRect/>
          </a:stretch>
        </p:blipFill>
        <p:spPr>
          <a:xfrm>
            <a:off x="76200" y="6248400"/>
            <a:ext cx="609600" cy="561975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2" name="Rectangle 3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75DBFF"/>
          </a:solidFill>
          <a:ln>
            <a:solidFill>
              <a:srgbClr val="75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08100"/>
            <a:ext cx="8229600" cy="17399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763000" y="6535738"/>
            <a:ext cx="341313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fld id="{157B5994-4D9D-4C71-9492-06FE1D94E3C1}" type="slidenum">
              <a:rPr lang="en-US" sz="1000" b="1">
                <a:ea typeface="+mn-ea"/>
              </a:rPr>
              <a:pPr>
                <a:defRPr/>
              </a:pPr>
              <a:t>‹#›</a:t>
            </a:fld>
            <a:endParaRPr lang="en-US" sz="1000" b="1">
              <a:ea typeface="+mn-ea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>
          <a:xfrm>
            <a:off x="8585200" y="384175"/>
            <a:ext cx="18415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 algn="r">
              <a:defRPr/>
            </a:pPr>
            <a:endParaRPr lang="en-US" sz="2400" b="1">
              <a:latin typeface="Arial" pitchFamily="-1" charset="0"/>
              <a:ea typeface="Arial" pitchFamily="-1" charset="0"/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>
          <a:xfrm>
            <a:off x="4456113" y="427038"/>
            <a:ext cx="4383087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4" r:id="rId1"/>
    <p:sldLayoutId id="2147484652" r:id="rId2"/>
    <p:sldLayoutId id="2147484653" r:id="rId3"/>
    <p:sldLayoutId id="2147484654" r:id="rId4"/>
    <p:sldLayoutId id="2147484655" r:id="rId5"/>
    <p:sldLayoutId id="2147484656" r:id="rId6"/>
    <p:sldLayoutId id="2147484657" r:id="rId7"/>
    <p:sldLayoutId id="2147484658" r:id="rId8"/>
    <p:sldLayoutId id="2147484659" r:id="rId9"/>
    <p:sldLayoutId id="2147484660" r:id="rId10"/>
    <p:sldLayoutId id="2147484661" r:id="rId11"/>
    <p:sldLayoutId id="2147484662" r:id="rId12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ＭＳ Ｐゴシック" pitchFamily="-1" charset="-128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" charset="0"/>
          <a:ea typeface="ＭＳ Ｐゴシック" pitchFamily="-1" charset="-128"/>
          <a:cs typeface="Arial" pitchFamily="-1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" charset="0"/>
          <a:ea typeface="ＭＳ Ｐゴシック" pitchFamily="-1" charset="-128"/>
          <a:cs typeface="Arial" pitchFamily="-1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" charset="0"/>
          <a:ea typeface="ＭＳ Ｐゴシック" pitchFamily="-1" charset="-128"/>
          <a:cs typeface="Arial" pitchFamily="-1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-1" charset="0"/>
          <a:ea typeface="ＭＳ Ｐゴシック" pitchFamily="-1" charset="-128"/>
          <a:cs typeface="Arial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−"/>
        <a:defRPr sz="2400" b="1">
          <a:solidFill>
            <a:schemeClr val="tx1"/>
          </a:solidFill>
          <a:latin typeface="+mn-lt"/>
          <a:ea typeface="+mn-ea"/>
          <a:cs typeface="ＭＳ Ｐゴシック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b="1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ü"/>
        <a:defRPr b="1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b="1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b="1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pitchFamily="-1" charset="0"/>
        <a:buChar char="»"/>
        <a:defRPr sz="1600" b="1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pitchFamily="-1" charset="0"/>
        <a:buChar char="»"/>
        <a:defRPr sz="1600" b="1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pitchFamily="-1" charset="0"/>
        <a:buChar char="»"/>
        <a:defRPr sz="1600" b="1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pitchFamily="-1" charset="0"/>
        <a:buChar char="»"/>
        <a:defRPr sz="1600" b="1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ea typeface="+mn-ea"/>
                <a:cs typeface="Arial" charset="0"/>
              </a:defRPr>
            </a:lvl1pPr>
          </a:lstStyle>
          <a:p>
            <a:pPr>
              <a:defRPr/>
            </a:pPr>
            <a:fld id="{72270660-27A5-4A4A-B816-1F241D259650}" type="datetime1">
              <a:rPr lang="en-US"/>
              <a:pPr>
                <a:defRPr/>
              </a:pPr>
              <a:t>12/9/2012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-1" charset="0"/>
                <a:ea typeface="Arial" pitchFamily="-1" charset="0"/>
                <a:cs typeface="Arial" pitchFamily="-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ea typeface="+mn-ea"/>
                <a:cs typeface="Arial" charset="0"/>
              </a:defRPr>
            </a:lvl1pPr>
          </a:lstStyle>
          <a:p>
            <a:pPr>
              <a:defRPr/>
            </a:pPr>
            <a:fld id="{6C025ABC-F7EB-4F2C-8EB4-65DBD4B3D1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63" r:id="rId1"/>
    <p:sldLayoutId id="2147484664" r:id="rId2"/>
    <p:sldLayoutId id="2147484665" r:id="rId3"/>
    <p:sldLayoutId id="2147484666" r:id="rId4"/>
    <p:sldLayoutId id="2147484667" r:id="rId5"/>
    <p:sldLayoutId id="2147484668" r:id="rId6"/>
    <p:sldLayoutId id="2147484669" r:id="rId7"/>
    <p:sldLayoutId id="2147484670" r:id="rId8"/>
    <p:sldLayoutId id="2147484671" r:id="rId9"/>
    <p:sldLayoutId id="2147484672" r:id="rId10"/>
    <p:sldLayoutId id="214748467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1981200" y="1432727"/>
            <a:ext cx="5029200" cy="2001545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4099" name="Title 7"/>
          <p:cNvSpPr/>
          <p:nvPr/>
        </p:nvSpPr>
        <p:spPr>
          <a:xfrm>
            <a:off x="3032674" y="4028420"/>
            <a:ext cx="2926250" cy="52322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2800" b="1" dirty="0">
                <a:latin typeface="Calibri" pitchFamily="34" charset="0"/>
                <a:cs typeface="Calibri" pitchFamily="34" charset="0"/>
              </a:rPr>
              <a:t>Sustainability 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Plan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00" name="Subtitle 8"/>
          <p:cNvSpPr/>
          <p:nvPr/>
        </p:nvSpPr>
        <p:spPr>
          <a:xfrm>
            <a:off x="3346286" y="4800600"/>
            <a:ext cx="2299027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December 10, 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2012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4593" y="584528"/>
            <a:ext cx="3142207" cy="523220"/>
          </a:xfrm>
        </p:spPr>
        <p:txBody>
          <a:bodyPr/>
          <a:lstStyle/>
          <a:p>
            <a:r>
              <a:rPr lang="en-US" sz="2800" dirty="0" smtClean="0"/>
              <a:t>Revenue Options</a:t>
            </a:r>
            <a:endParaRPr lang="en-US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24359934"/>
              </p:ext>
            </p:extLst>
          </p:nvPr>
        </p:nvGraphicFramePr>
        <p:xfrm>
          <a:off x="457200" y="2209800"/>
          <a:ext cx="8229600" cy="1739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0586" y="584528"/>
            <a:ext cx="6776214" cy="523220"/>
          </a:xfrm>
        </p:spPr>
        <p:txBody>
          <a:bodyPr/>
          <a:lstStyle/>
          <a:p>
            <a:r>
              <a:rPr lang="en-US" sz="2800" dirty="0" smtClean="0"/>
              <a:t>“Other”/Future Opportunities Revenue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73918297"/>
              </p:ext>
            </p:extLst>
          </p:nvPr>
        </p:nvGraphicFramePr>
        <p:xfrm>
          <a:off x="457200" y="1600200"/>
          <a:ext cx="82296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7014" y="584528"/>
            <a:ext cx="4839786" cy="523220"/>
          </a:xfrm>
        </p:spPr>
        <p:txBody>
          <a:bodyPr/>
          <a:lstStyle/>
          <a:p>
            <a:r>
              <a:rPr lang="en-US" sz="2800" dirty="0" smtClean="0"/>
              <a:t>Enrollment Based Revenue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8100"/>
            <a:ext cx="8229600" cy="9048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1524000" y="1905000"/>
          <a:ext cx="60960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4921" y="584528"/>
            <a:ext cx="3821879" cy="523220"/>
          </a:xfrm>
        </p:spPr>
        <p:txBody>
          <a:bodyPr/>
          <a:lstStyle/>
          <a:p>
            <a:r>
              <a:rPr lang="en-US" sz="2800" dirty="0" smtClean="0"/>
              <a:t>Transitional Revenue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8100"/>
            <a:ext cx="8229600" cy="4136517"/>
          </a:xfrm>
        </p:spPr>
        <p:txBody>
          <a:bodyPr/>
          <a:lstStyle/>
          <a:p>
            <a:pPr>
              <a:buNone/>
            </a:pPr>
            <a:endParaRPr lang="en-US" sz="100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en-US" u="sng" dirty="0" smtClean="0">
                <a:latin typeface="Calibri" pitchFamily="34" charset="0"/>
                <a:cs typeface="Calibri" pitchFamily="34" charset="0"/>
              </a:rPr>
              <a:t>Cover Colorado Transitions</a:t>
            </a:r>
          </a:p>
          <a:p>
            <a:pPr>
              <a:buNone/>
            </a:pPr>
            <a:endParaRPr lang="en-US" sz="1000" u="sng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en-US" sz="2000" b="0" dirty="0" smtClean="0">
                <a:latin typeface="Calibri" pitchFamily="34" charset="0"/>
                <a:cs typeface="Calibri" pitchFamily="34" charset="0"/>
              </a:rPr>
              <a:t>With the implementation of guaranteed issuance, </a:t>
            </a:r>
            <a:r>
              <a:rPr lang="en-US" sz="2000" b="0" dirty="0" err="1" smtClean="0">
                <a:latin typeface="Calibri" pitchFamily="34" charset="0"/>
                <a:cs typeface="Calibri" pitchFamily="34" charset="0"/>
              </a:rPr>
              <a:t>CoverColorado’s</a:t>
            </a:r>
            <a:r>
              <a:rPr lang="en-US" sz="2000" b="0" dirty="0" smtClean="0">
                <a:latin typeface="Calibri" pitchFamily="34" charset="0"/>
                <a:cs typeface="Calibri" pitchFamily="34" charset="0"/>
              </a:rPr>
              <a:t> population will no longer be eligible for benefits through Cover Colorado</a:t>
            </a:r>
          </a:p>
          <a:p>
            <a:pPr>
              <a:buNone/>
            </a:pPr>
            <a:endParaRPr lang="en-US" sz="1000" b="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en-US" sz="2000" b="0" dirty="0" smtClean="0">
                <a:latin typeface="Calibri" pitchFamily="34" charset="0"/>
                <a:cs typeface="Calibri" pitchFamily="34" charset="0"/>
              </a:rPr>
              <a:t>COHBE is working on a plan with </a:t>
            </a:r>
            <a:r>
              <a:rPr lang="en-US" sz="2000" b="0" dirty="0" err="1" smtClean="0">
                <a:latin typeface="Calibri" pitchFamily="34" charset="0"/>
                <a:cs typeface="Calibri" pitchFamily="34" charset="0"/>
              </a:rPr>
              <a:t>CoverColorado</a:t>
            </a:r>
            <a:r>
              <a:rPr lang="en-US" sz="2000" b="0" dirty="0" smtClean="0">
                <a:latin typeface="Calibri" pitchFamily="34" charset="0"/>
                <a:cs typeface="Calibri" pitchFamily="34" charset="0"/>
              </a:rPr>
              <a:t> for a smooth transition for its current members</a:t>
            </a:r>
          </a:p>
          <a:p>
            <a:pPr>
              <a:buNone/>
            </a:pPr>
            <a:endParaRPr lang="en-US" sz="1000" b="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en-US" sz="2000" b="0" dirty="0" err="1" smtClean="0">
                <a:latin typeface="Calibri" pitchFamily="34" charset="0"/>
                <a:cs typeface="Calibri" pitchFamily="34" charset="0"/>
              </a:rPr>
              <a:t>CoverColorado</a:t>
            </a:r>
            <a:r>
              <a:rPr lang="en-US" sz="2000" b="0" dirty="0" smtClean="0">
                <a:latin typeface="Calibri" pitchFamily="34" charset="0"/>
                <a:cs typeface="Calibri" pitchFamily="34" charset="0"/>
              </a:rPr>
              <a:t> has four primary funding sources – two of which could transfer to COHBE with legislative support, one for a temporary period</a:t>
            </a:r>
          </a:p>
          <a:p>
            <a:pPr>
              <a:buNone/>
            </a:pPr>
            <a:endParaRPr lang="en-US" sz="1000" b="0" dirty="0" smtClean="0"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r>
              <a:rPr lang="en-US" sz="2000" b="0" dirty="0" smtClean="0">
                <a:latin typeface="Calibri" pitchFamily="34" charset="0"/>
                <a:cs typeface="Calibri" pitchFamily="34" charset="0"/>
              </a:rPr>
              <a:t>These funding sources would provide stability to COHBE during its early years of building enrollment</a:t>
            </a:r>
          </a:p>
        </p:txBody>
      </p:sp>
    </p:spTree>
    <p:extLst>
      <p:ext uri="{BB962C8B-B14F-4D97-AF65-F5344CB8AC3E}">
        <p14:creationId xmlns:p14="http://schemas.microsoft.com/office/powerpoint/2010/main" xmlns="" val="3038697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5470" y="369085"/>
            <a:ext cx="3921330" cy="954107"/>
          </a:xfrm>
        </p:spPr>
        <p:txBody>
          <a:bodyPr/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Transitional Revenue</a:t>
            </a:r>
            <a:endParaRPr lang="en-US" sz="28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354765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457200" indent="-398463">
              <a:buNone/>
            </a:pPr>
            <a:endParaRPr lang="en-US" sz="2000" dirty="0" smtClean="0"/>
          </a:p>
          <a:p>
            <a:pPr marL="457200" indent="-398463">
              <a:buNone/>
            </a:pPr>
            <a:r>
              <a:rPr lang="en-US" sz="2000" dirty="0" err="1" smtClean="0"/>
              <a:t>CoverColorado</a:t>
            </a:r>
            <a:r>
              <a:rPr lang="en-US" sz="2000" dirty="0" smtClean="0"/>
              <a:t>: Revenue Transition #1:Carrier Assessment</a:t>
            </a:r>
            <a:endParaRPr lang="en-US" sz="2000" dirty="0"/>
          </a:p>
          <a:p>
            <a:pPr marL="914400" lvl="1" indent="-398463"/>
            <a:r>
              <a:rPr lang="en-US" sz="1800" b="0" dirty="0"/>
              <a:t>Through legislation, assign a fraction of </a:t>
            </a:r>
            <a:r>
              <a:rPr lang="en-US" sz="1800" b="0" dirty="0" err="1"/>
              <a:t>CoverColorado’s</a:t>
            </a:r>
            <a:r>
              <a:rPr lang="en-US" sz="1800" b="0" dirty="0"/>
              <a:t> current Carrier Assessment to COHBE</a:t>
            </a:r>
          </a:p>
          <a:p>
            <a:pPr marL="914400" lvl="1" indent="-398463"/>
            <a:r>
              <a:rPr lang="en-US" sz="1800" b="0" dirty="0" smtClean="0"/>
              <a:t>Sunset after three years</a:t>
            </a:r>
            <a:endParaRPr lang="en-US" sz="1800" b="0" dirty="0"/>
          </a:p>
          <a:p>
            <a:pPr marL="515937" lvl="1" indent="0">
              <a:buNone/>
            </a:pPr>
            <a:endParaRPr lang="en-US" sz="1800" b="0" dirty="0" smtClean="0">
              <a:solidFill>
                <a:srgbClr val="DE0000"/>
              </a:solidFill>
            </a:endParaRPr>
          </a:p>
          <a:p>
            <a:pPr marL="914400" lvl="1" indent="-398463">
              <a:buNone/>
            </a:pPr>
            <a:endParaRPr lang="en-US" sz="1800" b="0" dirty="0">
              <a:solidFill>
                <a:srgbClr val="DE0000"/>
              </a:solidFill>
            </a:endParaRPr>
          </a:p>
          <a:p>
            <a:pPr marL="457200" indent="-398463">
              <a:buNone/>
            </a:pPr>
            <a:r>
              <a:rPr lang="en-US" sz="2000" dirty="0" err="1" smtClean="0"/>
              <a:t>CoverColorado</a:t>
            </a:r>
            <a:r>
              <a:rPr lang="en-US" sz="2000" dirty="0" smtClean="0"/>
              <a:t>: Revenue Transition #2: Premium Tax Credit</a:t>
            </a:r>
            <a:endParaRPr lang="en-US" sz="2000" dirty="0"/>
          </a:p>
          <a:p>
            <a:pPr marL="914400" lvl="1" indent="-398463"/>
            <a:r>
              <a:rPr lang="en-US" sz="1800" b="0" dirty="0"/>
              <a:t>Through legislation, </a:t>
            </a:r>
            <a:r>
              <a:rPr lang="en-US" sz="1800" b="0" dirty="0" smtClean="0"/>
              <a:t>transfer an existing Insurance </a:t>
            </a:r>
            <a:r>
              <a:rPr lang="en-US" sz="1800" b="0" dirty="0"/>
              <a:t>Premium Tax Credit for Carriers making donations to the </a:t>
            </a:r>
            <a:r>
              <a:rPr lang="en-US" sz="1800" b="0" dirty="0" smtClean="0"/>
              <a:t>Exchange</a:t>
            </a:r>
            <a:endParaRPr lang="en-US" sz="1800" b="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xmlns="" val="1686650105"/>
              </p:ext>
            </p:extLst>
          </p:nvPr>
        </p:nvGraphicFramePr>
        <p:xfrm>
          <a:off x="685800" y="609600"/>
          <a:ext cx="7924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5283" y="584528"/>
            <a:ext cx="3201517" cy="523220"/>
          </a:xfrm>
        </p:spPr>
        <p:txBody>
          <a:bodyPr/>
          <a:lstStyle/>
          <a:p>
            <a:r>
              <a:rPr lang="en-US" sz="2800" dirty="0" smtClean="0"/>
              <a:t>Recommendation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8100"/>
            <a:ext cx="8229600" cy="422885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Balance multiple revenue streams to ensure stability for the organization while enrollment builds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Strive to contain and reduce costs whenever possible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Reduce administrative fees in response to adequate revenues through enrollments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Continue to develop products and services to better serve the community</a:t>
            </a:r>
          </a:p>
        </p:txBody>
      </p:sp>
    </p:spTree>
    <p:extLst>
      <p:ext uri="{BB962C8B-B14F-4D97-AF65-F5344CB8AC3E}">
        <p14:creationId xmlns:p14="http://schemas.microsoft.com/office/powerpoint/2010/main" xmlns="" val="36650280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297" y="584528"/>
            <a:ext cx="5115503" cy="523220"/>
          </a:xfrm>
        </p:spPr>
        <p:txBody>
          <a:bodyPr/>
          <a:lstStyle/>
          <a:p>
            <a:r>
              <a:rPr lang="en-US" sz="2800" dirty="0" smtClean="0"/>
              <a:t>Sustainability Plan Summary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8100"/>
            <a:ext cx="8229600" cy="4068806"/>
          </a:xfrm>
        </p:spPr>
        <p:txBody>
          <a:bodyPr/>
          <a:lstStyle/>
          <a:p>
            <a:pPr marL="290513" indent="-290513">
              <a:buFont typeface="Arial" pitchFamily="34" charset="0"/>
              <a:buChar char="•"/>
            </a:pPr>
            <a:r>
              <a:rPr lang="en-US" sz="2800" b="0" dirty="0" smtClean="0">
                <a:latin typeface="Calibri" pitchFamily="34" charset="0"/>
              </a:rPr>
              <a:t>Objectives </a:t>
            </a:r>
            <a:r>
              <a:rPr lang="en-US" sz="2800" b="0" dirty="0">
                <a:latin typeface="Calibri" pitchFamily="34" charset="0"/>
              </a:rPr>
              <a:t>and </a:t>
            </a:r>
            <a:r>
              <a:rPr lang="en-US" sz="2800" b="0" dirty="0" smtClean="0">
                <a:latin typeface="Calibri" pitchFamily="34" charset="0"/>
              </a:rPr>
              <a:t>Background</a:t>
            </a:r>
          </a:p>
          <a:p>
            <a:pPr marL="290513" indent="-290513">
              <a:buFont typeface="Arial" pitchFamily="34" charset="0"/>
              <a:buChar char="•"/>
            </a:pPr>
            <a:r>
              <a:rPr lang="en-US" sz="2800" b="0" dirty="0" smtClean="0">
                <a:latin typeface="Calibri" pitchFamily="34" charset="0"/>
              </a:rPr>
              <a:t>Guiding Principles for Sustainability</a:t>
            </a:r>
          </a:p>
          <a:p>
            <a:pPr marL="290513" indent="-290513">
              <a:buFont typeface="Arial" pitchFamily="34" charset="0"/>
              <a:buChar char="•"/>
            </a:pPr>
            <a:r>
              <a:rPr lang="en-US" sz="2800" b="0" dirty="0" smtClean="0">
                <a:latin typeface="Calibri" pitchFamily="34" charset="0"/>
              </a:rPr>
              <a:t>Expenditures</a:t>
            </a:r>
          </a:p>
          <a:p>
            <a:pPr marL="290513" indent="-290513" defTabSz="2743200">
              <a:buFont typeface="Arial" charset="0"/>
              <a:buChar char="•"/>
            </a:pPr>
            <a:r>
              <a:rPr lang="en-US" sz="2800" b="0" dirty="0" smtClean="0">
                <a:latin typeface="Calibri" pitchFamily="34" charset="0"/>
              </a:rPr>
              <a:t>Revenue</a:t>
            </a:r>
          </a:p>
          <a:p>
            <a:pPr marL="690563" lvl="1" indent="-290513" defTabSz="2743200">
              <a:buFont typeface="Arial" charset="0"/>
              <a:buChar char="•"/>
            </a:pPr>
            <a:r>
              <a:rPr lang="en-US" b="0" dirty="0" smtClean="0">
                <a:latin typeface="Calibri" pitchFamily="34" charset="0"/>
              </a:rPr>
              <a:t>The Revenue Challenge</a:t>
            </a:r>
          </a:p>
          <a:p>
            <a:pPr marL="690563" lvl="1" indent="-290513" defTabSz="2743200">
              <a:buFont typeface="Arial" charset="0"/>
              <a:buChar char="•"/>
            </a:pPr>
            <a:r>
              <a:rPr lang="en-US" b="0" dirty="0" smtClean="0">
                <a:latin typeface="Calibri" pitchFamily="34" charset="0"/>
              </a:rPr>
              <a:t>Due Diligence</a:t>
            </a:r>
          </a:p>
          <a:p>
            <a:pPr marL="690563" lvl="1" indent="-290513" defTabSz="2743200">
              <a:buFont typeface="Arial" charset="0"/>
              <a:buChar char="•"/>
            </a:pPr>
            <a:r>
              <a:rPr lang="en-US" b="0" dirty="0" smtClean="0">
                <a:latin typeface="Calibri" pitchFamily="34" charset="0"/>
              </a:rPr>
              <a:t>Options</a:t>
            </a:r>
          </a:p>
          <a:p>
            <a:pPr marL="290513" indent="-290513" defTabSz="2743200">
              <a:buFont typeface="Arial" charset="0"/>
              <a:buChar char="•"/>
            </a:pPr>
            <a:r>
              <a:rPr lang="en-US" b="0" dirty="0">
                <a:latin typeface="Calibri" pitchFamily="34" charset="0"/>
              </a:rPr>
              <a:t>Smooth Transition to Sustainability</a:t>
            </a:r>
          </a:p>
          <a:p>
            <a:pPr marL="290513" indent="-290513" defTabSz="2743200">
              <a:buFont typeface="Arial" charset="0"/>
              <a:buChar char="•"/>
            </a:pPr>
            <a:r>
              <a:rPr lang="en-US" b="0" dirty="0" smtClean="0">
                <a:latin typeface="Calibri" pitchFamily="34" charset="0"/>
              </a:rPr>
              <a:t>Recommendation</a:t>
            </a:r>
          </a:p>
        </p:txBody>
      </p:sp>
    </p:spTree>
    <p:extLst>
      <p:ext uri="{BB962C8B-B14F-4D97-AF65-F5344CB8AC3E}">
        <p14:creationId xmlns:p14="http://schemas.microsoft.com/office/powerpoint/2010/main" xmlns="" val="1684147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5799" y="369084"/>
            <a:ext cx="5061001" cy="954107"/>
          </a:xfrm>
        </p:spPr>
        <p:txBody>
          <a:bodyPr/>
          <a:lstStyle/>
          <a:p>
            <a:r>
              <a:rPr lang="en-US" sz="2800" dirty="0" smtClean="0"/>
              <a:t>Objectives </a:t>
            </a:r>
            <a:r>
              <a:rPr lang="en-US" sz="2800" dirty="0"/>
              <a:t>and Background:</a:t>
            </a:r>
            <a:br>
              <a:rPr lang="en-US" sz="2800" dirty="0"/>
            </a:br>
            <a:r>
              <a:rPr lang="en-US" sz="2800" dirty="0"/>
              <a:t>The Sustainability Mandate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1338"/>
            <a:ext cx="8229600" cy="3711785"/>
          </a:xfrm>
        </p:spPr>
        <p:txBody>
          <a:bodyPr/>
          <a:lstStyle/>
          <a:p>
            <a:pPr marL="290513" indent="-290513">
              <a:buFont typeface="Arial" pitchFamily="34" charset="0"/>
              <a:buChar char="•"/>
            </a:pPr>
            <a:r>
              <a:rPr lang="en-US" b="0" dirty="0" smtClean="0">
                <a:latin typeface="Calibri" pitchFamily="34" charset="0"/>
                <a:cs typeface="Calibri" pitchFamily="34" charset="0"/>
              </a:rPr>
              <a:t>COHBE is committed to fulfilling its purpose to increase access, affordability and choice for individuals and small businesses purchasing health insurance in Colorado. </a:t>
            </a:r>
          </a:p>
          <a:p>
            <a:pPr marL="290513" indent="-290513">
              <a:buFont typeface="Arial" pitchFamily="34" charset="0"/>
              <a:buChar char="•"/>
            </a:pPr>
            <a:endParaRPr lang="en-US" b="0" dirty="0" smtClean="0">
              <a:latin typeface="Calibri" pitchFamily="34" charset="0"/>
              <a:cs typeface="Calibri" pitchFamily="34" charset="0"/>
            </a:endParaRPr>
          </a:p>
          <a:p>
            <a:pPr marL="290513" indent="-290513">
              <a:buFont typeface="Arial" pitchFamily="34" charset="0"/>
              <a:buChar char="•"/>
            </a:pPr>
            <a:r>
              <a:rPr lang="en-US" b="0" dirty="0" smtClean="0">
                <a:latin typeface="Calibri" pitchFamily="34" charset="0"/>
                <a:cs typeface="Calibri" pitchFamily="34" charset="0"/>
              </a:rPr>
              <a:t>Key to this objective is achieving financial sustainability:</a:t>
            </a:r>
          </a:p>
          <a:p>
            <a:pPr lvl="1">
              <a:buFont typeface="Wingdings" pitchFamily="2" charset="2"/>
              <a:buChar char="Ø"/>
            </a:pPr>
            <a:r>
              <a:rPr lang="en-US" b="0" dirty="0" smtClean="0">
                <a:latin typeface="Calibri" pitchFamily="34" charset="0"/>
                <a:cs typeface="Calibri" pitchFamily="34" charset="0"/>
              </a:rPr>
              <a:t>Federal </a:t>
            </a:r>
            <a:r>
              <a:rPr lang="en-US" b="0" dirty="0">
                <a:latin typeface="Calibri" pitchFamily="34" charset="0"/>
                <a:cs typeface="Calibri" pitchFamily="34" charset="0"/>
              </a:rPr>
              <a:t>Funding for COHBE will expire on December 31, </a:t>
            </a:r>
            <a:r>
              <a:rPr lang="en-US" b="0" dirty="0" smtClean="0">
                <a:latin typeface="Calibri" pitchFamily="34" charset="0"/>
                <a:cs typeface="Calibri" pitchFamily="34" charset="0"/>
              </a:rPr>
              <a:t>2014</a:t>
            </a:r>
          </a:p>
          <a:p>
            <a:pPr lvl="1">
              <a:buFont typeface="Wingdings" pitchFamily="2" charset="2"/>
              <a:buChar char="Ø"/>
            </a:pPr>
            <a:r>
              <a:rPr lang="en-US" b="0" dirty="0">
                <a:latin typeface="Calibri" pitchFamily="34" charset="0"/>
                <a:cs typeface="Calibri" pitchFamily="34" charset="0"/>
              </a:rPr>
              <a:t>State General Funds may not be used to support the </a:t>
            </a:r>
            <a:r>
              <a:rPr lang="en-US" b="0" dirty="0" smtClean="0">
                <a:latin typeface="Calibri" pitchFamily="34" charset="0"/>
                <a:cs typeface="Calibri" pitchFamily="34" charset="0"/>
              </a:rPr>
              <a:t>Exchange</a:t>
            </a:r>
          </a:p>
          <a:p>
            <a:pPr lvl="1">
              <a:buFont typeface="Wingdings" pitchFamily="2" charset="2"/>
              <a:buChar char="Ø"/>
            </a:pPr>
            <a:endParaRPr lang="en-US" b="0" dirty="0">
              <a:latin typeface="Calibri" pitchFamily="34" charset="0"/>
              <a:cs typeface="Calibri" pitchFamily="34" charset="0"/>
            </a:endParaRPr>
          </a:p>
          <a:p>
            <a:pPr marL="290513" indent="-290513">
              <a:buFont typeface="Arial" pitchFamily="34" charset="0"/>
              <a:buChar char="•"/>
            </a:pPr>
            <a:r>
              <a:rPr lang="en-US" sz="2800" b="0" dirty="0" smtClean="0">
                <a:latin typeface="Calibri" pitchFamily="34" charset="0"/>
                <a:cs typeface="Calibri" pitchFamily="34" charset="0"/>
              </a:rPr>
              <a:t>COHBE </a:t>
            </a:r>
            <a:r>
              <a:rPr lang="en-US" b="0" dirty="0" smtClean="0">
                <a:latin typeface="Calibri" pitchFamily="34" charset="0"/>
                <a:cs typeface="Calibri" pitchFamily="34" charset="0"/>
              </a:rPr>
              <a:t>must be self-sustaining by January </a:t>
            </a:r>
            <a:r>
              <a:rPr lang="en-US" b="0" dirty="0">
                <a:latin typeface="Calibri" pitchFamily="34" charset="0"/>
                <a:cs typeface="Calibri" pitchFamily="34" charset="0"/>
              </a:rPr>
              <a:t>1, </a:t>
            </a:r>
            <a:r>
              <a:rPr lang="en-US" b="0" dirty="0" smtClean="0">
                <a:latin typeface="Calibri" pitchFamily="34" charset="0"/>
                <a:cs typeface="Calibri" pitchFamily="34" charset="0"/>
              </a:rPr>
              <a:t>2015</a:t>
            </a:r>
            <a:endParaRPr lang="en-US" b="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46913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4543" y="584528"/>
            <a:ext cx="6372257" cy="523220"/>
          </a:xfrm>
        </p:spPr>
        <p:txBody>
          <a:bodyPr/>
          <a:lstStyle/>
          <a:p>
            <a:r>
              <a:rPr lang="en-US" sz="2800" dirty="0" smtClean="0"/>
              <a:t>Guiding Principles for Sustainability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609600" y="1219200"/>
            <a:ext cx="7924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Bring about long-term financial balance</a:t>
            </a:r>
          </a:p>
          <a:p>
            <a:pPr>
              <a:buFont typeface="Wingdings" pitchFamily="2" charset="2"/>
              <a:buChar char="§"/>
            </a:pP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Focus on providing value to consumers and communities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Derive revenue from a range of sources 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Set the Exchange up for success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000" dirty="0" smtClean="0">
                <a:latin typeface="Calibri" pitchFamily="34" charset="0"/>
                <a:cs typeface="Calibri" pitchFamily="34" charset="0"/>
              </a:rPr>
              <a:t>Focus on maintaining affordability</a:t>
            </a:r>
          </a:p>
          <a:p>
            <a:pPr>
              <a:buFont typeface="Wingdings" pitchFamily="2" charset="2"/>
              <a:buChar char="§"/>
            </a:pP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sz="2000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Wingdings" pitchFamily="2" charset="2"/>
              <a:buChar char="§"/>
            </a:pPr>
            <a:endParaRPr lang="en-US" sz="2000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7"/>
          <p:cNvSpPr txBox="1">
            <a:spLocks noChangeArrowheads="1"/>
          </p:cNvSpPr>
          <p:nvPr/>
        </p:nvSpPr>
        <p:spPr>
          <a:xfrm>
            <a:off x="990601" y="2514600"/>
            <a:ext cx="7162799" cy="8309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atin typeface="Calibri" pitchFamily="34" charset="0"/>
              </a:rPr>
              <a:t>Expenditures</a:t>
            </a:r>
            <a:endParaRPr lang="en-US" sz="48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985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2069" y="615305"/>
            <a:ext cx="184731" cy="461665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54439374"/>
              </p:ext>
            </p:extLst>
          </p:nvPr>
        </p:nvGraphicFramePr>
        <p:xfrm>
          <a:off x="457200" y="1066800"/>
          <a:ext cx="82296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362200" y="5257800"/>
            <a:ext cx="419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+mn-lt"/>
              </a:rPr>
              <a:t>Total $22 - $26 Million (2015-2018)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8333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Box 5"/>
          <p:cNvSpPr txBox="1">
            <a:spLocks noChangeArrowheads="1"/>
          </p:cNvSpPr>
          <p:nvPr/>
        </p:nvSpPr>
        <p:spPr>
          <a:xfrm>
            <a:off x="457200" y="1371600"/>
            <a:ext cx="8305800" cy="307776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290513" indent="-290513"/>
            <a:endParaRPr lang="en-US" sz="2800" b="1" smtClean="0"/>
          </a:p>
          <a:p>
            <a:pPr defTabSz="2743200">
              <a:buFont typeface="Arial" charset="0"/>
              <a:buChar char="•"/>
            </a:pPr>
            <a:endParaRPr lang="en-US" sz="2800" smtClean="0">
              <a:latin typeface="Calibri" pitchFamily="34" charset="0"/>
            </a:endParaRPr>
          </a:p>
          <a:p>
            <a:pPr defTabSz="2743200">
              <a:buFont typeface="Arial" charset="0"/>
              <a:buChar char="•"/>
            </a:pPr>
            <a:endParaRPr lang="en-US" sz="2800" b="1" smtClean="0"/>
          </a:p>
          <a:p>
            <a:pPr>
              <a:buFont typeface="Arial" pitchFamily="34" charset="0"/>
              <a:buChar char="•"/>
            </a:pPr>
            <a:endParaRPr lang="en-US" sz="2800" b="1" smtClean="0"/>
          </a:p>
          <a:p>
            <a:pPr>
              <a:buFont typeface="Arial" charset="0"/>
              <a:buChar char="•"/>
            </a:pPr>
            <a:endParaRPr lang="en-US" sz="2800" b="1" smtClean="0"/>
          </a:p>
          <a:p>
            <a:pPr lvl="1"/>
            <a:endParaRPr lang="en-US"/>
          </a:p>
          <a:p>
            <a:pPr lvl="1">
              <a:buFont typeface="Arial" charset="0"/>
              <a:buChar char="­"/>
            </a:pPr>
            <a:endParaRPr lang="en-US"/>
          </a:p>
          <a:p>
            <a:pPr>
              <a:buFont typeface="Arial" charset="0"/>
              <a:buChar char="•"/>
            </a:pPr>
            <a:endParaRPr lang="en-US"/>
          </a:p>
        </p:txBody>
      </p:sp>
      <p:sp>
        <p:nvSpPr>
          <p:cNvPr id="8194" name="TextBox 17"/>
          <p:cNvSpPr txBox="1">
            <a:spLocks noChangeArrowheads="1"/>
          </p:cNvSpPr>
          <p:nvPr/>
        </p:nvSpPr>
        <p:spPr>
          <a:xfrm>
            <a:off x="990601" y="2514600"/>
            <a:ext cx="7162799" cy="8309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latin typeface="Calibri" pitchFamily="34" charset="0"/>
              </a:rPr>
              <a:t>Revenue</a:t>
            </a:r>
            <a:endParaRPr lang="en-US" sz="4800" b="1" dirty="0">
              <a:latin typeface="Calibri" pitchFamily="34" charset="0"/>
            </a:endParaRPr>
          </a:p>
        </p:txBody>
      </p:sp>
      <p:sp>
        <p:nvSpPr>
          <p:cNvPr id="5" name="TextBox 5"/>
          <p:cNvSpPr txBox="1">
            <a:spLocks noChangeArrowheads="1"/>
          </p:cNvSpPr>
          <p:nvPr/>
        </p:nvSpPr>
        <p:spPr>
          <a:xfrm>
            <a:off x="304800" y="1371600"/>
            <a:ext cx="8458200" cy="135421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endParaRPr lang="en-US" sz="2800" b="1" smtClean="0"/>
          </a:p>
          <a:p>
            <a:pPr lvl="1"/>
            <a:endParaRPr lang="en-US"/>
          </a:p>
          <a:p>
            <a:r>
              <a:rPr lang="en-US" smtClean="0"/>
              <a:t> </a:t>
            </a:r>
            <a:endParaRPr lang="en-US"/>
          </a:p>
          <a:p>
            <a:r>
              <a:rPr lang="en-US" smtClean="0"/>
              <a:t> 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3180" y="584528"/>
            <a:ext cx="4323620" cy="523220"/>
          </a:xfrm>
        </p:spPr>
        <p:txBody>
          <a:bodyPr/>
          <a:lstStyle/>
          <a:p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kern="1200" dirty="0"/>
              <a:t>The Revenue Challenge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8100"/>
            <a:ext cx="8229600" cy="3170099"/>
          </a:xfrm>
        </p:spPr>
        <p:txBody>
          <a:bodyPr/>
          <a:lstStyle/>
          <a:p>
            <a:pPr>
              <a:buNone/>
            </a:pPr>
            <a:endParaRPr lang="en-US" dirty="0" smtClean="0">
              <a:latin typeface="Calibri" pitchFamily="34" charset="0"/>
            </a:endParaRPr>
          </a:p>
          <a:p>
            <a:pPr>
              <a:buNone/>
            </a:pPr>
            <a:r>
              <a:rPr lang="en-US" dirty="0" smtClean="0">
                <a:latin typeface="Calibri" pitchFamily="34" charset="0"/>
              </a:rPr>
              <a:t>Ongoing </a:t>
            </a:r>
            <a:r>
              <a:rPr lang="en-US" dirty="0">
                <a:latin typeface="Calibri" pitchFamily="34" charset="0"/>
              </a:rPr>
              <a:t>Sustainability</a:t>
            </a:r>
          </a:p>
          <a:p>
            <a:pPr lvl="1"/>
            <a:r>
              <a:rPr lang="en-US" b="0" dirty="0" smtClean="0">
                <a:latin typeface="Calibri" pitchFamily="34" charset="0"/>
              </a:rPr>
              <a:t>No Federal grant dollars are available after December 31, 2014</a:t>
            </a:r>
            <a:endParaRPr lang="en-US" b="0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  <a:p>
            <a:pPr>
              <a:buNone/>
            </a:pPr>
            <a:r>
              <a:rPr lang="en-US" dirty="0" smtClean="0">
                <a:latin typeface="Calibri" pitchFamily="34" charset="0"/>
              </a:rPr>
              <a:t>Federal Grant Deadlines</a:t>
            </a:r>
            <a:endParaRPr lang="en-US" dirty="0">
              <a:latin typeface="Calibri" pitchFamily="34" charset="0"/>
            </a:endParaRPr>
          </a:p>
          <a:p>
            <a:pPr lvl="1"/>
            <a:r>
              <a:rPr lang="en-US" b="0" dirty="0" smtClean="0">
                <a:latin typeface="Calibri" pitchFamily="34" charset="0"/>
              </a:rPr>
              <a:t>No Program Revenue generated in 2014 can be held in reserve to apply to costs in 2015</a:t>
            </a:r>
          </a:p>
          <a:p>
            <a:pPr lvl="2">
              <a:buFont typeface="Arial" pitchFamily="34" charset="0"/>
              <a:buChar char="•"/>
            </a:pPr>
            <a:r>
              <a:rPr lang="en-US" b="0" i="1" dirty="0" smtClean="0">
                <a:latin typeface="Calibri" pitchFamily="34" charset="0"/>
              </a:rPr>
              <a:t>HHS Grants Policy Statement, January 1, 2007, II-60</a:t>
            </a:r>
            <a:endParaRPr lang="en-US" b="0" i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6134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7278" y="584528"/>
            <a:ext cx="5979522" cy="523220"/>
          </a:xfrm>
        </p:spPr>
        <p:txBody>
          <a:bodyPr/>
          <a:lstStyle/>
          <a:p>
            <a:r>
              <a:rPr lang="en-US" sz="2800" kern="1200" dirty="0"/>
              <a:t>Revenue </a:t>
            </a:r>
            <a:r>
              <a:rPr lang="en-US" sz="2800" kern="1200" dirty="0" smtClean="0"/>
              <a:t>Sources – Due Diligence</a:t>
            </a:r>
            <a:endParaRPr lang="en-US" sz="2800" kern="1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46" y="1211758"/>
            <a:ext cx="8229600" cy="397031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</a:endParaRPr>
          </a:p>
          <a:p>
            <a:pPr>
              <a:buNone/>
            </a:pPr>
            <a:r>
              <a:rPr lang="en-US" dirty="0" smtClean="0">
                <a:latin typeface="Calibri" pitchFamily="34" charset="0"/>
              </a:rPr>
              <a:t>Research </a:t>
            </a:r>
            <a:r>
              <a:rPr lang="en-US" dirty="0">
                <a:latin typeface="Calibri" pitchFamily="34" charset="0"/>
              </a:rPr>
              <a:t>and Analysis performed on feasibility of a variety of revenue sources.</a:t>
            </a:r>
          </a:p>
          <a:p>
            <a:pPr lvl="1"/>
            <a:r>
              <a:rPr lang="en-US" b="0" dirty="0">
                <a:latin typeface="Calibri" pitchFamily="34" charset="0"/>
              </a:rPr>
              <a:t>Conducted </a:t>
            </a:r>
            <a:r>
              <a:rPr lang="en-US" b="0" dirty="0" smtClean="0">
                <a:latin typeface="Calibri" pitchFamily="34" charset="0"/>
              </a:rPr>
              <a:t>over 100 interviews:</a:t>
            </a:r>
          </a:p>
          <a:p>
            <a:pPr lvl="2"/>
            <a:r>
              <a:rPr lang="en-US" b="0" dirty="0" smtClean="0">
                <a:latin typeface="Calibri" pitchFamily="34" charset="0"/>
              </a:rPr>
              <a:t>Carriers</a:t>
            </a:r>
          </a:p>
          <a:p>
            <a:pPr lvl="2"/>
            <a:r>
              <a:rPr lang="en-US" b="0" dirty="0" smtClean="0">
                <a:latin typeface="Calibri" pitchFamily="34" charset="0"/>
              </a:rPr>
              <a:t>Business Leaders</a:t>
            </a:r>
          </a:p>
          <a:p>
            <a:pPr lvl="2"/>
            <a:r>
              <a:rPr lang="en-US" b="0" dirty="0" smtClean="0">
                <a:latin typeface="Calibri" pitchFamily="34" charset="0"/>
              </a:rPr>
              <a:t>Legislative Members </a:t>
            </a:r>
          </a:p>
          <a:p>
            <a:pPr lvl="2"/>
            <a:r>
              <a:rPr lang="en-US" b="0" dirty="0" smtClean="0">
                <a:latin typeface="Calibri" pitchFamily="34" charset="0"/>
              </a:rPr>
              <a:t>Member of the Governor’s Office</a:t>
            </a:r>
          </a:p>
          <a:p>
            <a:pPr lvl="2"/>
            <a:r>
              <a:rPr lang="en-US" b="0" dirty="0" smtClean="0">
                <a:latin typeface="Calibri" pitchFamily="34" charset="0"/>
              </a:rPr>
              <a:t>Brokers</a:t>
            </a:r>
          </a:p>
          <a:p>
            <a:pPr lvl="2"/>
            <a:r>
              <a:rPr lang="en-US" b="0" dirty="0" smtClean="0">
                <a:latin typeface="Calibri" pitchFamily="34" charset="0"/>
              </a:rPr>
              <a:t>Other States</a:t>
            </a:r>
          </a:p>
          <a:p>
            <a:pPr lvl="2"/>
            <a:r>
              <a:rPr lang="en-US" b="0" dirty="0" smtClean="0">
                <a:latin typeface="Calibri" pitchFamily="34" charset="0"/>
              </a:rPr>
              <a:t>Health </a:t>
            </a:r>
            <a:r>
              <a:rPr lang="en-US" b="0" dirty="0">
                <a:latin typeface="Calibri" pitchFamily="34" charset="0"/>
              </a:rPr>
              <a:t>Care advocate community</a:t>
            </a:r>
          </a:p>
        </p:txBody>
      </p:sp>
    </p:spTree>
    <p:extLst>
      <p:ext uri="{BB962C8B-B14F-4D97-AF65-F5344CB8AC3E}">
        <p14:creationId xmlns:p14="http://schemas.microsoft.com/office/powerpoint/2010/main" xmlns="" val="757215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 master">
  <a:themeElements>
    <a:clrScheme name="Custom 5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4E2DF"/>
      </a:accent2>
      <a:accent3>
        <a:srgbClr val="E08E5C"/>
      </a:accent3>
      <a:accent4>
        <a:srgbClr val="BDACA4"/>
      </a:accent4>
      <a:accent5>
        <a:srgbClr val="345D7E"/>
      </a:accent5>
      <a:accent6>
        <a:srgbClr val="5C2D10"/>
      </a:accent6>
      <a:hlink>
        <a:srgbClr val="345D7E"/>
      </a:hlink>
      <a:folHlink>
        <a:srgbClr val="B85B22"/>
      </a:folHlink>
    </a:clrScheme>
    <a:fontScheme name="2_Office Theme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Uigh" typeface="Microsoft Uighur"/>
        <a:font script="Thaa" typeface="MV Boli"/>
        <a:font script="Gujr" typeface="Shruti"/>
        <a:font script="Khmr" typeface="MoolBoran"/>
        <a:font script="Beng" typeface="Vrinda"/>
        <a:font script="Orya" typeface="Kalinga"/>
        <a:font script="Cans" typeface="Euphemia"/>
        <a:font script="Mlym" typeface="Kartika"/>
        <a:font script="Telu" typeface="Gautami"/>
        <a:font script="Laoo" typeface="DokChampa"/>
        <a:font script="Hant" typeface="新細明體"/>
        <a:font script="Viet" typeface="Times New Roman"/>
        <a:font script="Jpan" typeface="ＭＳ Ｐゴシック"/>
        <a:font script="Sinh" typeface="Iskoola Pota"/>
        <a:font script="Hans" typeface="宋体"/>
        <a:font script="Arab" typeface="Times New Roman"/>
        <a:font script="Guru" typeface="Raavi"/>
        <a:font script="Deva" typeface="Mangal"/>
        <a:font script="Ethi" typeface="Nyala"/>
        <a:font script="Cher" typeface="Plantagenet Cherokee"/>
        <a:font script="Taml" typeface="Latha"/>
        <a:font script="Hang" typeface="맑은 고딕"/>
        <a:font script="Hebr" typeface="Times New Roman"/>
        <a:font script="Tibt" typeface="Microsoft Himalaya"/>
        <a:font script="Knda" typeface="Tunga"/>
        <a:font script="Yiii" typeface="Microsoft Yi Baiti"/>
        <a:font script="Mong" typeface="Mongolian Baiti"/>
        <a:font script="Thai" typeface="Angsana New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Thaa" typeface="MV Boli"/>
        <a:font script="Gujr" typeface="Shruti"/>
        <a:font script="Khmr" typeface="DaunPenh"/>
        <a:font script="Beng" typeface="Vrinda"/>
        <a:font script="Orya" typeface="Kalinga"/>
        <a:font script="Cans" typeface="Euphemia"/>
        <a:font script="Mlym" typeface="Kartika"/>
        <a:font script="Telu" typeface="Gautami"/>
        <a:font script="Laoo" typeface="DokChampa"/>
        <a:font script="Hant" typeface="新細明體"/>
        <a:font script="Viet" typeface="Arial"/>
        <a:font script="Jpan" typeface="ＭＳ Ｐゴシック"/>
        <a:font script="Sinh" typeface="Iskoola Pota"/>
        <a:font script="Hans" typeface="宋体"/>
        <a:font script="Arab" typeface="Arial"/>
        <a:font script="Guru" typeface="Raavi"/>
        <a:font script="Deva" typeface="Mangal"/>
        <a:font script="Ethi" typeface="Nyala"/>
        <a:font script="Cher" typeface="Plantagenet Cherokee"/>
        <a:font script="Taml" typeface="Latha"/>
        <a:font script="Hang" typeface="맑은 고딕"/>
        <a:font script="Hebr" typeface="Arial"/>
        <a:font script="Tibt" typeface="Microsoft Himalaya"/>
        <a:font script="Knda" typeface="Tunga"/>
        <a:font script="Yiii" typeface="Microsoft Yi Baiti"/>
        <a:font script="Mong" typeface="Mongolian Baiti"/>
        <a:font script="Thai" typeface="Cordia New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Uigh" typeface="Microsoft Uighur"/>
        <a:font script="Thaa" typeface="MV Boli"/>
        <a:font script="Gujr" typeface="Shruti"/>
        <a:font script="Khmr" typeface="MoolBoran"/>
        <a:font script="Beng" typeface="Vrinda"/>
        <a:font script="Orya" typeface="Kalinga"/>
        <a:font script="Cans" typeface="Euphemia"/>
        <a:font script="Mlym" typeface="Kartika"/>
        <a:font script="Telu" typeface="Gautami"/>
        <a:font script="Laoo" typeface="DokChampa"/>
        <a:font script="Hant" typeface="新細明體"/>
        <a:font script="Viet" typeface="Times New Roman"/>
        <a:font script="Jpan" typeface="ＭＳ Ｐゴシック"/>
        <a:font script="Sinh" typeface="Iskoola Pota"/>
        <a:font script="Hans" typeface="宋体"/>
        <a:font script="Arab" typeface="Times New Roman"/>
        <a:font script="Guru" typeface="Raavi"/>
        <a:font script="Deva" typeface="Mangal"/>
        <a:font script="Ethi" typeface="Nyala"/>
        <a:font script="Cher" typeface="Plantagenet Cherokee"/>
        <a:font script="Taml" typeface="Latha"/>
        <a:font script="Hang" typeface="맑은 고딕"/>
        <a:font script="Hebr" typeface="Times New Roman"/>
        <a:font script="Tibt" typeface="Microsoft Himalaya"/>
        <a:font script="Knda" typeface="Tunga"/>
        <a:font script="Yiii" typeface="Microsoft Yi Baiti"/>
        <a:font script="Mong" typeface="Mongolian Baiti"/>
        <a:font script="Thai" typeface="Angsana New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Thaa" typeface="MV Boli"/>
        <a:font script="Gujr" typeface="Shruti"/>
        <a:font script="Khmr" typeface="DaunPenh"/>
        <a:font script="Beng" typeface="Vrinda"/>
        <a:font script="Orya" typeface="Kalinga"/>
        <a:font script="Cans" typeface="Euphemia"/>
        <a:font script="Mlym" typeface="Kartika"/>
        <a:font script="Telu" typeface="Gautami"/>
        <a:font script="Laoo" typeface="DokChampa"/>
        <a:font script="Hant" typeface="新細明體"/>
        <a:font script="Viet" typeface="Arial"/>
        <a:font script="Jpan" typeface="ＭＳ Ｐゴシック"/>
        <a:font script="Sinh" typeface="Iskoola Pota"/>
        <a:font script="Hans" typeface="宋体"/>
        <a:font script="Arab" typeface="Arial"/>
        <a:font script="Guru" typeface="Raavi"/>
        <a:font script="Deva" typeface="Mangal"/>
        <a:font script="Ethi" typeface="Nyala"/>
        <a:font script="Cher" typeface="Plantagenet Cherokee"/>
        <a:font script="Taml" typeface="Latha"/>
        <a:font script="Hang" typeface="맑은 고딕"/>
        <a:font script="Hebr" typeface="Arial"/>
        <a:font script="Tibt" typeface="Microsoft Himalaya"/>
        <a:font script="Knda" typeface="Tunga"/>
        <a:font script="Yiii" typeface="Microsoft Yi Baiti"/>
        <a:font script="Mong" typeface="Mongolian Baiti"/>
        <a:font script="Thai" typeface="Cordia New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Uigh" typeface="Microsoft Uighur"/>
        <a:font script="Thaa" typeface="MV Boli"/>
        <a:font script="Gujr" typeface="Shruti"/>
        <a:font script="Khmr" typeface="MoolBoran"/>
        <a:font script="Beng" typeface="Vrinda"/>
        <a:font script="Orya" typeface="Kalinga"/>
        <a:font script="Cans" typeface="Euphemia"/>
        <a:font script="Mlym" typeface="Kartika"/>
        <a:font script="Telu" typeface="Gautami"/>
        <a:font script="Laoo" typeface="DokChampa"/>
        <a:font script="Hant" typeface="新細明體"/>
        <a:font script="Viet" typeface="Times New Roman"/>
        <a:font script="Jpan" typeface="ＭＳ Ｐゴシック"/>
        <a:font script="Sinh" typeface="Iskoola Pota"/>
        <a:font script="Hans" typeface="宋体"/>
        <a:font script="Arab" typeface="Times New Roman"/>
        <a:font script="Guru" typeface="Raavi"/>
        <a:font script="Deva" typeface="Mangal"/>
        <a:font script="Ethi" typeface="Nyala"/>
        <a:font script="Cher" typeface="Plantagenet Cherokee"/>
        <a:font script="Taml" typeface="Latha"/>
        <a:font script="Hang" typeface="맑은 고딕"/>
        <a:font script="Hebr" typeface="Times New Roman"/>
        <a:font script="Tibt" typeface="Microsoft Himalaya"/>
        <a:font script="Knda" typeface="Tunga"/>
        <a:font script="Yiii" typeface="Microsoft Yi Baiti"/>
        <a:font script="Mong" typeface="Mongolian Baiti"/>
        <a:font script="Thai" typeface="Angsana New"/>
        <a:font script="Syrc" typeface="Estrangelo Edessa"/>
      </a:majorFont>
      <a:minorFont>
        <a:latin typeface="Calibri"/>
        <a:ea typeface=""/>
        <a:cs typeface=""/>
        <a:font script="Uigh" typeface="Microsoft Uighur"/>
        <a:font script="Thaa" typeface="MV Boli"/>
        <a:font script="Gujr" typeface="Shruti"/>
        <a:font script="Khmr" typeface="DaunPenh"/>
        <a:font script="Beng" typeface="Vrinda"/>
        <a:font script="Orya" typeface="Kalinga"/>
        <a:font script="Cans" typeface="Euphemia"/>
        <a:font script="Mlym" typeface="Kartika"/>
        <a:font script="Telu" typeface="Gautami"/>
        <a:font script="Laoo" typeface="DokChampa"/>
        <a:font script="Hant" typeface="新細明體"/>
        <a:font script="Viet" typeface="Arial"/>
        <a:font script="Jpan" typeface="ＭＳ Ｐゴシック"/>
        <a:font script="Sinh" typeface="Iskoola Pota"/>
        <a:font script="Hans" typeface="宋体"/>
        <a:font script="Arab" typeface="Arial"/>
        <a:font script="Guru" typeface="Raavi"/>
        <a:font script="Deva" typeface="Mangal"/>
        <a:font script="Ethi" typeface="Nyala"/>
        <a:font script="Cher" typeface="Plantagenet Cherokee"/>
        <a:font script="Taml" typeface="Latha"/>
        <a:font script="Hang" typeface="맑은 고딕"/>
        <a:font script="Hebr" typeface="Arial"/>
        <a:font script="Tibt" typeface="Microsoft Himalaya"/>
        <a:font script="Knda" typeface="Tunga"/>
        <a:font script="Yiii" typeface="Microsoft Yi Baiti"/>
        <a:font script="Mong" typeface="Mongolian Baiti"/>
        <a:font script="Thai" typeface="Cordia New"/>
        <a:font script="Syrc" typeface="Estrangelo Edess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</TotalTime>
  <Words>557</Words>
  <Application>Microsoft Office PowerPoint</Application>
  <PresentationFormat>On-screen Show (4:3)</PresentationFormat>
  <Paragraphs>153</Paragraphs>
  <Slides>16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slide master</vt:lpstr>
      <vt:lpstr>Office Theme</vt:lpstr>
      <vt:lpstr>Slide 1</vt:lpstr>
      <vt:lpstr>Sustainability Plan Summary</vt:lpstr>
      <vt:lpstr>Objectives and Background: The Sustainability Mandate</vt:lpstr>
      <vt:lpstr>Guiding Principles for Sustainability</vt:lpstr>
      <vt:lpstr>Slide 5</vt:lpstr>
      <vt:lpstr>Slide 6</vt:lpstr>
      <vt:lpstr>Slide 7</vt:lpstr>
      <vt:lpstr> The Revenue Challenge</vt:lpstr>
      <vt:lpstr>Revenue Sources – Due Diligence</vt:lpstr>
      <vt:lpstr>Revenue Options</vt:lpstr>
      <vt:lpstr>“Other”/Future Opportunities Revenue</vt:lpstr>
      <vt:lpstr>Enrollment Based Revenue</vt:lpstr>
      <vt:lpstr>Transitional Revenue</vt:lpstr>
      <vt:lpstr> Transitional Revenue</vt:lpstr>
      <vt:lpstr>Slide 15</vt:lpstr>
      <vt:lpstr>Recommendation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Patty Fontneau</dc:creator>
  <cp:lastModifiedBy> Cammie</cp:lastModifiedBy>
  <cp:revision>81</cp:revision>
  <cp:lastPrinted>2012-12-04T19:00:27Z</cp:lastPrinted>
  <dcterms:created xsi:type="dcterms:W3CDTF">2012-12-03T15:23:52Z</dcterms:created>
  <dcterms:modified xsi:type="dcterms:W3CDTF">2012-12-10T05:47:55Z</dcterms:modified>
</cp:coreProperties>
</file>