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6"/>
  </p:notesMasterIdLst>
  <p:handoutMasterIdLst>
    <p:handoutMasterId r:id="rId7"/>
  </p:handoutMasterIdLst>
  <p:sldIdLst>
    <p:sldId id="35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rt guidelines (to be removed when finished)" id="{6734661D-DB7C-0F43-A105-47C1582B3DBE}">
          <p14:sldIdLst>
            <p14:sldId id="355"/>
          </p14:sldIdLst>
        </p14:section>
        <p14:section name="Approach 1: Custom Chart Template Examples" id="{51C3CAD9-C7AE-6D45-A3EE-EA6855680250}">
          <p14:sldIdLst/>
        </p14:section>
        <p14:section name="Approach 2: PPT Style 1 Chart Examples" id="{F9C094D5-0C2A-0D4C-9B8F-FE777E4C485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EDC206-B748-6F24-9FD5-45CEB9B7E450}" name="Khanh Pham" initials="" userId="S::KhanhP@kff.org::45b1b708-7fc2-48ae-9916-b7d22982963f" providerId="AD"/>
  <p188:author id="{5C1B6E45-478C-DCC5-1063-C0465B84868F}" name="Melinda Wuellner" initials="MW" userId="S::MelindaW@kff.org::2f2aecc1-eef2-4df9-8f98-5b25ff6c3487" providerId="AD"/>
  <p188:author id="{EF3E815F-D30E-38E1-548E-32F67BEF6567}" name="Melinda Wuellner" initials="MW" userId="S::melindaw@kff.org::2f2aecc1-eef2-4df9-8f98-5b25ff6c3487" providerId="AD"/>
  <p188:author id="{72BB6ADD-D2E1-E28F-A112-23B5D471AC7D}" name="Lindsey Dawson" initials="LD" userId="S::lindseyd@kff.org::a8fe3845-f3b5-4400-85d3-ab968ab6ab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81D3"/>
    <a:srgbClr val="333333"/>
    <a:srgbClr val="DE9566"/>
    <a:srgbClr val="CE601A"/>
    <a:srgbClr val="A03E00"/>
    <a:srgbClr val="93509E"/>
    <a:srgbClr val="58305F"/>
    <a:srgbClr val="3B203F"/>
    <a:srgbClr val="338574"/>
    <a:srgbClr val="0067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5" autoAdjust="0"/>
    <p:restoredTop sz="94694"/>
  </p:normalViewPr>
  <p:slideViewPr>
    <p:cSldViewPr snapToGrid="0">
      <p:cViewPr varScale="1">
        <p:scale>
          <a:sx n="68" d="100"/>
          <a:sy n="68" d="100"/>
        </p:scale>
        <p:origin x="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6" d="100"/>
          <a:sy n="106" d="100"/>
        </p:scale>
        <p:origin x="248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'VS Comparisons'!$C$15</c:f>
              <c:strCache>
                <c:ptCount val="1"/>
                <c:pt idx="0">
                  <c:v>92%</c:v>
                </c:pt>
              </c:strCache>
            </c:strRef>
          </c:tx>
          <c:spPr>
            <a:solidFill>
              <a:srgbClr val="004B87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B58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E2-4C40-8ABF-CAFB50D72A06}"/>
              </c:ext>
            </c:extLst>
          </c:dPt>
          <c:dPt>
            <c:idx val="11"/>
            <c:invertIfNegative val="0"/>
            <c:bubble3D val="0"/>
            <c:spPr>
              <a:solidFill>
                <a:srgbClr val="004B87"/>
              </a:solidFill>
              <a:ln>
                <a:solidFill>
                  <a:srgbClr val="F5821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E2-4C40-8ABF-CAFB50D72A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'VS Comparisons'!$B$15:$B$25</c:f>
              <c:strCache>
                <c:ptCount val="11"/>
                <c:pt idx="0">
                  <c:v>United Kingdom</c:v>
                </c:pt>
                <c:pt idx="1">
                  <c:v>Switzerland</c:v>
                </c:pt>
                <c:pt idx="2">
                  <c:v>Australia</c:v>
                </c:pt>
                <c:pt idx="3">
                  <c:v>Sweden</c:v>
                </c:pt>
                <c:pt idx="4">
                  <c:v>The Netherlands</c:v>
                </c:pt>
                <c:pt idx="5">
                  <c:v>Germany</c:v>
                </c:pt>
                <c:pt idx="6">
                  <c:v>Austria</c:v>
                </c:pt>
                <c:pt idx="7">
                  <c:v>Belgium</c:v>
                </c:pt>
                <c:pt idx="8">
                  <c:v>France</c:v>
                </c:pt>
                <c:pt idx="9">
                  <c:v>Canada</c:v>
                </c:pt>
                <c:pt idx="10">
                  <c:v>United States</c:v>
                </c:pt>
              </c:strCache>
            </c:strRef>
          </c:cat>
          <c:val>
            <c:numRef>
              <c:f>'VS Comparisons'!$C$15:$C$25</c:f>
              <c:numCache>
                <c:formatCode>0%</c:formatCode>
                <c:ptCount val="11"/>
                <c:pt idx="0">
                  <c:v>0.92</c:v>
                </c:pt>
                <c:pt idx="1">
                  <c:v>0.9</c:v>
                </c:pt>
                <c:pt idx="2">
                  <c:v>0.87</c:v>
                </c:pt>
                <c:pt idx="3">
                  <c:v>0.86</c:v>
                </c:pt>
                <c:pt idx="4">
                  <c:v>0.85</c:v>
                </c:pt>
                <c:pt idx="5">
                  <c:v>0.84</c:v>
                </c:pt>
                <c:pt idx="6">
                  <c:v>0.82</c:v>
                </c:pt>
                <c:pt idx="7">
                  <c:v>0.81</c:v>
                </c:pt>
                <c:pt idx="8">
                  <c:v>0.79</c:v>
                </c:pt>
                <c:pt idx="9">
                  <c:v>0.73</c:v>
                </c:pt>
                <c:pt idx="1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E2-4C40-8ABF-CAFB50D72A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-72"/>
        <c:axId val="1274428351"/>
        <c:axId val="1070152399"/>
      </c:barChart>
      <c:catAx>
        <c:axId val="1274428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0152399"/>
        <c:crosses val="autoZero"/>
        <c:auto val="1"/>
        <c:lblAlgn val="ctr"/>
        <c:lblOffset val="100"/>
        <c:noMultiLvlLbl val="0"/>
      </c:catAx>
      <c:valAx>
        <c:axId val="107015239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74428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AFEBD0-270B-1B6C-4693-20E08CE5EF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D5187-0C32-D16E-667C-0C8D515CE9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166BE-75B8-4B4A-88D7-3C80DC85E521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DB92D-04B9-4229-F997-60A84E16BB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4E641-740B-6E25-9710-E6CC02D985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AAD11-CB12-1241-B86F-DA09E23D5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1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FEB6-BCE1-C34C-8CBE-B9D4A04029B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1A096-9224-C440-852A-9B1D43006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32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DC3096F-36EB-1CE0-5214-7A8BBC7A1F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08051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3000" b="1">
                <a:solidFill>
                  <a:srgbClr val="333333"/>
                </a:solidFill>
              </a:defRPr>
            </a:lvl1pPr>
          </a:lstStyle>
          <a:p>
            <a:r>
              <a:rPr lang="en-US" sz="2800" dirty="0"/>
              <a:t>Click To Edit Title</a:t>
            </a:r>
            <a:endParaRPr lang="en-US" dirty="0"/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C8CD11C-AF07-D5F9-0C99-B960C2484B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9583" y="6324600"/>
            <a:ext cx="560211" cy="2286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74C5BAF7-752B-28C9-3B6D-179C54C2FF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1500" y="1662113"/>
            <a:ext cx="11049000" cy="432752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7347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73FCD331-5B54-D599-F42E-2ADDBFD7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0699B51-9F75-CD6B-B102-D4F820D6FC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9583" y="6324600"/>
            <a:ext cx="560211" cy="2286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0C9C960C-553A-AC8F-ABFB-7A11AFF3039F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71500" y="1978781"/>
            <a:ext cx="11049000" cy="400609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C01FA47A-AC6C-1850-D309-73A4E38DF5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0794" y="1273894"/>
            <a:ext cx="11049000" cy="3651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F69D65-B398-7EC9-8822-E2815EE57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350761"/>
            <a:ext cx="11049000" cy="735699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55468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DC3096F-36EB-1CE0-5214-7A8BBC7A1F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554793"/>
            <a:ext cx="11049000" cy="63825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73FCD331-5B54-D599-F42E-2ADDBFD7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0699B51-9F75-CD6B-B102-D4F820D6FC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9583" y="6324600"/>
            <a:ext cx="560211" cy="2286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0C9C960C-553A-AC8F-ABFB-7A11AFF3039F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71500" y="1978781"/>
            <a:ext cx="11049000" cy="400609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8060E-FFF8-5823-798C-8E42457762DA}"/>
              </a:ext>
            </a:extLst>
          </p:cNvPr>
          <p:cNvSpPr/>
          <p:nvPr userDrawn="1"/>
        </p:nvSpPr>
        <p:spPr>
          <a:xfrm>
            <a:off x="571500" y="263759"/>
            <a:ext cx="4605546" cy="15534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/>
            <a:r>
              <a:rPr lang="en-US" sz="1200" dirty="0">
                <a:solidFill>
                  <a:srgbClr val="333333"/>
                </a:solidFill>
                <a:effectLst/>
              </a:rPr>
              <a:t>Figure </a:t>
            </a:r>
            <a:fld id="{0A525C9C-33A6-4D3C-B3CA-626642866690}" type="slidenum">
              <a:rPr lang="en-US" sz="1200" smtClean="0">
                <a:solidFill>
                  <a:srgbClr val="333333"/>
                </a:solidFill>
                <a:effectLst/>
              </a:rPr>
              <a:t>‹#›</a:t>
            </a:fld>
            <a:endParaRPr lang="en-US" sz="1200" dirty="0">
              <a:solidFill>
                <a:srgbClr val="333333"/>
              </a:solidFill>
              <a:effectLst/>
            </a:endParaRPr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9D8626BA-2C9E-F76A-6A1F-FAE8EE0AEE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1477926"/>
            <a:ext cx="11049000" cy="36516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29636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B87AF-E488-68F9-1139-E931BDD7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7101C-98CB-1B6C-5084-4094018ED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3FC9E-C9A1-B582-F575-41F3E1CEB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1CC558-7211-384A-9880-A15D09F84D1C}" type="datetime4">
              <a:rPr lang="en-US" smtClean="0"/>
              <a:t>January 27,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B96EB-B9A6-936F-813F-F93B818E6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8D435-48B5-EF6B-2BC4-130D9EA94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5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11" r:id="rId2"/>
    <p:sldLayoutId id="2147483712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3333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rgbClr val="33333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rby.unsw.edu.au/sites/default/files/documents/Annual-Surveillance-Report-2023_HIV.pdf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cdc.europa.eu/en/publications-data/hiv-continuum-care-monitoring-implementation-dublin-declaration-2023" TargetMode="External"/><Relationship Id="rId4" Type="http://schemas.openxmlformats.org/officeDocument/2006/relationships/hyperlink" Target="https://www.canada.ca/content/dam/phac-aspc/documents/services/publications/diseases-conditions/estimates-hiv-incidence-prevalence-canada-meeting-90-90-90-targets-2020/estimates-hiv-incidence-prevalence-canada-meeting-90-90-90-targets-202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2">
            <a:extLst>
              <a:ext uri="{FF2B5EF4-FFF2-40B4-BE49-F238E27FC236}">
                <a16:creationId xmlns:a16="http://schemas.microsoft.com/office/drawing/2014/main" id="{9C242F4F-FB53-7D01-145A-AAE097F6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419100"/>
            <a:ext cx="11049000" cy="914400"/>
          </a:xfrm>
        </p:spPr>
        <p:txBody>
          <a:bodyPr anchor="t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HIV Viral Suppression Rate in U.S. Lowest Among Comparable High-Income Countries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C4521-3945-BE53-2E9F-8DB24F4447C6}"/>
              </a:ext>
            </a:extLst>
          </p:cNvPr>
          <p:cNvSpPr txBox="1"/>
          <p:nvPr/>
        </p:nvSpPr>
        <p:spPr>
          <a:xfrm>
            <a:off x="476867" y="1242772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Rates of Viral Suppression Among People with HIV, by Country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25AEF20-1B1A-FC9F-8176-83BC5546B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710150"/>
              </p:ext>
            </p:extLst>
          </p:nvPr>
        </p:nvGraphicFramePr>
        <p:xfrm>
          <a:off x="334461" y="1911817"/>
          <a:ext cx="11176000" cy="356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4D75C88-F028-A7DB-95F8-EEEE569F7FFE}"/>
              </a:ext>
            </a:extLst>
          </p:cNvPr>
          <p:cNvSpPr txBox="1">
            <a:spLocks/>
          </p:cNvSpPr>
          <p:nvPr/>
        </p:nvSpPr>
        <p:spPr>
          <a:xfrm>
            <a:off x="334461" y="5488324"/>
            <a:ext cx="10503257" cy="13696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9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NOTE: HIV data 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</a:rPr>
              <a:t>are for 2022 for the United States and Australia and for 2023 for all European countries. Data from Canada are for 2020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SOURCES: Australia: </a:t>
            </a:r>
            <a:r>
              <a:rPr lang="en-US" sz="95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https://www.kirby.unsw.edu.au/sites/default/files/documents/Annual-Surveillance-Report-2023_HIV.pdf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; Canada: </a:t>
            </a:r>
            <a:r>
              <a:rPr lang="en-US" sz="95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https://www.canada.ca/content/dam/phac-aspc/documents/services/publications/diseases-conditions/estimates-hiv-incidence-prevalence-canada-meeting-90-90-90-targets-2020/estimates-hiv-incidence-prevalence-canada-meeting-90-90-90-targets-2020.pdf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; Europe: </a:t>
            </a:r>
            <a:r>
              <a:rPr lang="en-US" sz="95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https://www.ecdc.europa.eu/en/publications-data/hiv-continuum-care-monitoring-implementation-dublin-declaration-2023</a:t>
            </a: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; United States: CDC. Monitoring selected national HIV prevention and care objectives by using HIV surveillance data—United States and 6 territories and freely associated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95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states, 2022. HIV Surveillance Supplemental Report 2024;29(No. 2). https://www.cdc.gov/hivdata/nhss/national-hiv-prevention-and-care-outcomes.html. Published Jan. 2025</a:t>
            </a:r>
            <a:endParaRPr lang="en-US" sz="9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124678"/>
      </p:ext>
    </p:extLst>
  </p:cSld>
  <p:clrMapOvr>
    <a:masterClrMapping/>
  </p:clrMapOvr>
</p:sld>
</file>

<file path=ppt/theme/theme1.xml><?xml version="1.0" encoding="utf-8"?>
<a:theme xmlns:a="http://schemas.openxmlformats.org/drawingml/2006/main" name="KFF Branded Template">
  <a:themeElements>
    <a:clrScheme name="KFF Charts">
      <a:dk1>
        <a:srgbClr val="333333"/>
      </a:dk1>
      <a:lt1>
        <a:srgbClr val="FFFFFF"/>
      </a:lt1>
      <a:dk2>
        <a:srgbClr val="000000"/>
      </a:dk2>
      <a:lt2>
        <a:srgbClr val="E5E5E5"/>
      </a:lt2>
      <a:accent1>
        <a:srgbClr val="001E36"/>
      </a:accent1>
      <a:accent2>
        <a:srgbClr val="004B87"/>
      </a:accent2>
      <a:accent3>
        <a:srgbClr val="1A81D3"/>
      </a:accent3>
      <a:accent4>
        <a:srgbClr val="1A7661"/>
      </a:accent4>
      <a:accent5>
        <a:srgbClr val="00B588"/>
      </a:accent5>
      <a:accent6>
        <a:srgbClr val="CCCCCC"/>
      </a:accent6>
      <a:hlink>
        <a:srgbClr val="0563C1"/>
      </a:hlink>
      <a:folHlink>
        <a:srgbClr val="9350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0105_KFF_Presentation-Template_Data-Only" id="{098F69D2-B79A-1643-93FD-391C1A385A07}" vid="{FE1252F1-0DB1-9646-9B1B-460C39CBBCB2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c16e7b-cf8c-4de2-a50e-61f2288f82d6" xsi:nil="true"/>
    <lcf76f155ced4ddcb4097134ff3c332f xmlns="69c60445-f012-4ccf-a24c-c48134d33fe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6A355DE8877F4596B5327960879AE7" ma:contentTypeVersion="10" ma:contentTypeDescription="Create a new document." ma:contentTypeScope="" ma:versionID="e9c4660806cc96db3ee502f7e0748ea2">
  <xsd:schema xmlns:xsd="http://www.w3.org/2001/XMLSchema" xmlns:xs="http://www.w3.org/2001/XMLSchema" xmlns:p="http://schemas.microsoft.com/office/2006/metadata/properties" xmlns:ns2="69c60445-f012-4ccf-a24c-c48134d33fe7" xmlns:ns3="bec16e7b-cf8c-4de2-a50e-61f2288f82d6" targetNamespace="http://schemas.microsoft.com/office/2006/metadata/properties" ma:root="true" ma:fieldsID="ea3758be954d04142a82f2c5adeba7fd" ns2:_="" ns3:_="">
    <xsd:import namespace="69c60445-f012-4ccf-a24c-c48134d33fe7"/>
    <xsd:import namespace="bec16e7b-cf8c-4de2-a50e-61f2288f82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60445-f012-4ccf-a24c-c48134d33f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198c9dd-0e0a-4d63-a604-d228f6e329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16e7b-cf8c-4de2-a50e-61f2288f82d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776b803-3de8-49ae-b306-af2b5580445a}" ma:internalName="TaxCatchAll" ma:showField="CatchAllData" ma:web="bec16e7b-cf8c-4de2-a50e-61f2288f82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440EA2-2F11-4676-9F49-8D4A166CE7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9C27E1-E9DC-45A5-9BFE-B2A004400977}">
  <ds:schemaRefs>
    <ds:schemaRef ds:uri="http://schemas.microsoft.com/office/2006/metadata/properties"/>
    <ds:schemaRef ds:uri="http://schemas.microsoft.com/office/infopath/2007/PartnerControls"/>
    <ds:schemaRef ds:uri="bec16e7b-cf8c-4de2-a50e-61f2288f82d6"/>
    <ds:schemaRef ds:uri="69c60445-f012-4ccf-a24c-c48134d33fe7"/>
  </ds:schemaRefs>
</ds:datastoreItem>
</file>

<file path=customXml/itemProps3.xml><?xml version="1.0" encoding="utf-8"?>
<ds:datastoreItem xmlns:ds="http://schemas.openxmlformats.org/officeDocument/2006/customXml" ds:itemID="{54F90D09-D919-437A-867F-9F3129CA5B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c60445-f012-4ccf-a24c-c48134d33fe7"/>
    <ds:schemaRef ds:uri="bec16e7b-cf8c-4de2-a50e-61f2288f82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240105_KFF_Presentation-Template_Data-Only</Template>
  <TotalTime>6234</TotalTime>
  <Words>191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KFF Branded Template</vt:lpstr>
      <vt:lpstr>HIV Viral Suppression Rate in U.S. Lowest Among Comparable High-Income Countries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 guidelines</dc:title>
  <dc:creator>Melinda Wuellner</dc:creator>
  <cp:lastModifiedBy>Lindsey Dawson</cp:lastModifiedBy>
  <cp:revision>100</cp:revision>
  <cp:lastPrinted>2023-11-16T21:20:29Z</cp:lastPrinted>
  <dcterms:created xsi:type="dcterms:W3CDTF">2024-01-08T14:54:07Z</dcterms:created>
  <dcterms:modified xsi:type="dcterms:W3CDTF">2025-01-27T14:29:37Z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0x0101009D6A355DE8877F4596B5327960879AE7</vt:lpwstr>
  </property>
</Properties>
</file>