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  <p:sldMasterId id="2147483648" r:id="rId5"/>
    <p:sldMasterId id="2147483679" r:id="rId6"/>
    <p:sldMasterId id="2147483677" r:id="rId7"/>
    <p:sldMasterId id="2147483662" r:id="rId8"/>
  </p:sldMasterIdLst>
  <p:notesMasterIdLst>
    <p:notesMasterId r:id="rId10"/>
  </p:notesMasterIdLst>
  <p:handoutMasterIdLst>
    <p:handoutMasterId r:id="rId11"/>
  </p:handoutMasterIdLst>
  <p:sldIdLst>
    <p:sldId id="302" r:id="rId9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7EBC"/>
    <a:srgbClr val="EE2C37"/>
    <a:srgbClr val="C1E6FF"/>
    <a:srgbClr val="3CABFD"/>
    <a:srgbClr val="904198"/>
    <a:srgbClr val="393D40"/>
    <a:srgbClr val="DBDBDB"/>
    <a:srgbClr val="555659"/>
    <a:srgbClr val="FDCD05"/>
    <a:srgbClr val="0E3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2D067-01FF-40F6-9AE8-9B9421F0D5E8}" v="21" dt="2022-03-31T19:55:15.336"/>
    <p1510:client id="{D41D5DD6-0FA2-F460-A82E-2DBC861C139F}" v="6" dt="2022-03-31T19:28:02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8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ff.org\washington\shared\Global%20Health%20Policy%20&amp;%20HIV\HIV%20Policy\Historic%20Budget%20Data\Copy%20of%20RW%20Funding%20Change%20Over%20Time%20FY1991%20-%20FY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679217215111954E-2"/>
          <c:y val="2.1536955457660302E-2"/>
          <c:w val="0.91696427197414643"/>
          <c:h val="0.95692608908467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Data!$D$3</c:f>
              <c:strCache>
                <c:ptCount val="1"/>
                <c:pt idx="0">
                  <c:v>Ryan White Current $ (in millions)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3A-4589-BC09-11966F09E7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3A-4589-BC09-11966F09E7F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3A-4589-BC09-11966F09E7F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3A-4589-BC09-11966F09E7F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3A-4589-BC09-11966F09E7F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3A-4589-BC09-11966F09E7F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3A-4589-BC09-11966F09E7F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3A-4589-BC09-11966F09E7F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3A-4589-BC09-11966F09E7F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3A-4589-BC09-11966F09E7FD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3A-4589-BC09-11966F09E7FD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3A-4589-BC09-11966F09E7FD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53A-4589-BC09-11966F09E7FD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53A-4589-BC09-11966F09E7FD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53A-4589-BC09-11966F09E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Data!$B$4:$B$35</c:f>
              <c:numCache>
                <c:formatCode>General</c:formatCode>
                <c:ptCount val="32"/>
                <c:pt idx="0" formatCode="###0;###0">
                  <c:v>1991</c:v>
                </c:pt>
                <c:pt idx="3" formatCode="###0;###0">
                  <c:v>1994</c:v>
                </c:pt>
                <c:pt idx="6" formatCode="###0;###0">
                  <c:v>1997</c:v>
                </c:pt>
                <c:pt idx="9" formatCode="###0;###0">
                  <c:v>2000</c:v>
                </c:pt>
                <c:pt idx="12" formatCode="###0;###0">
                  <c:v>2003</c:v>
                </c:pt>
                <c:pt idx="15" formatCode="###0;###0">
                  <c:v>2006</c:v>
                </c:pt>
                <c:pt idx="18">
                  <c:v>2009</c:v>
                </c:pt>
                <c:pt idx="21">
                  <c:v>2012</c:v>
                </c:pt>
                <c:pt idx="24">
                  <c:v>2015</c:v>
                </c:pt>
                <c:pt idx="27">
                  <c:v>2018</c:v>
                </c:pt>
                <c:pt idx="30">
                  <c:v>2021</c:v>
                </c:pt>
              </c:numCache>
            </c:numRef>
          </c:cat>
          <c:val>
            <c:numRef>
              <c:f>Data!$D$4:$D$35</c:f>
              <c:numCache>
                <c:formatCode>"$"#,##0</c:formatCode>
                <c:ptCount val="32"/>
                <c:pt idx="0">
                  <c:v>257.053</c:v>
                </c:pt>
                <c:pt idx="1">
                  <c:v>312</c:v>
                </c:pt>
                <c:pt idx="2">
                  <c:v>385.31299999999993</c:v>
                </c:pt>
                <c:pt idx="3">
                  <c:v>602.76499999999999</c:v>
                </c:pt>
                <c:pt idx="4">
                  <c:v>656.16499999999996</c:v>
                </c:pt>
                <c:pt idx="5">
                  <c:v>757.36500000000001</c:v>
                </c:pt>
                <c:pt idx="6">
                  <c:v>1021.252</c:v>
                </c:pt>
                <c:pt idx="7">
                  <c:v>1175.2</c:v>
                </c:pt>
                <c:pt idx="8">
                  <c:v>1435.8510000000001</c:v>
                </c:pt>
                <c:pt idx="9">
                  <c:v>1619.2349999999999</c:v>
                </c:pt>
                <c:pt idx="10">
                  <c:v>1832.6089999999999</c:v>
                </c:pt>
                <c:pt idx="11">
                  <c:v>1935.204</c:v>
                </c:pt>
                <c:pt idx="12">
                  <c:v>2017.9659999999999</c:v>
                </c:pt>
                <c:pt idx="13">
                  <c:v>2044.8610000000001</c:v>
                </c:pt>
                <c:pt idx="14">
                  <c:v>2073.2959999999998</c:v>
                </c:pt>
                <c:pt idx="15">
                  <c:v>2061.3049999999998</c:v>
                </c:pt>
                <c:pt idx="16">
                  <c:v>2137.7950000000001</c:v>
                </c:pt>
                <c:pt idx="17">
                  <c:v>2166.7919999999999</c:v>
                </c:pt>
                <c:pt idx="18">
                  <c:v>2238.4209999999998</c:v>
                </c:pt>
                <c:pt idx="19">
                  <c:v>2312.1790000000001</c:v>
                </c:pt>
                <c:pt idx="20">
                  <c:v>2336.665</c:v>
                </c:pt>
                <c:pt idx="21">
                  <c:v>2392.1779999999999</c:v>
                </c:pt>
                <c:pt idx="22">
                  <c:v>2249</c:v>
                </c:pt>
                <c:pt idx="23">
                  <c:v>2313</c:v>
                </c:pt>
                <c:pt idx="24">
                  <c:v>2319</c:v>
                </c:pt>
                <c:pt idx="25">
                  <c:v>2323</c:v>
                </c:pt>
                <c:pt idx="26">
                  <c:v>2313</c:v>
                </c:pt>
                <c:pt idx="27">
                  <c:v>2319</c:v>
                </c:pt>
                <c:pt idx="28">
                  <c:v>2319</c:v>
                </c:pt>
                <c:pt idx="29">
                  <c:v>2389</c:v>
                </c:pt>
                <c:pt idx="30">
                  <c:v>2424</c:v>
                </c:pt>
                <c:pt idx="31">
                  <c:v>2495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53A-4589-BC09-11966F09E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7989055"/>
        <c:axId val="2087993215"/>
      </c:barChart>
      <c:lineChart>
        <c:grouping val="standard"/>
        <c:varyColors val="0"/>
        <c:ser>
          <c:idx val="1"/>
          <c:order val="1"/>
          <c:tx>
            <c:strRef>
              <c:f>Data!$F$3</c:f>
              <c:strCache>
                <c:ptCount val="1"/>
                <c:pt idx="0">
                  <c:v>Ryan White Constant 1991 $ (in millions)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val>
            <c:numRef>
              <c:f>Data!$F$4:$F$35</c:f>
              <c:numCache>
                <c:formatCode>"$"#,##0</c:formatCode>
                <c:ptCount val="32"/>
                <c:pt idx="0">
                  <c:v>257.053</c:v>
                </c:pt>
                <c:pt idx="1">
                  <c:v>302.88239486813961</c:v>
                </c:pt>
                <c:pt idx="2">
                  <c:v>363.180834602076</c:v>
                </c:pt>
                <c:pt idx="3">
                  <c:v>553.9581174089069</c:v>
                </c:pt>
                <c:pt idx="4">
                  <c:v>586.41517716535418</c:v>
                </c:pt>
                <c:pt idx="5">
                  <c:v>657.44495219885277</c:v>
                </c:pt>
                <c:pt idx="6">
                  <c:v>866.63253831775694</c:v>
                </c:pt>
                <c:pt idx="7">
                  <c:v>981.97693251533735</c:v>
                </c:pt>
                <c:pt idx="8">
                  <c:v>1173.8469759903962</c:v>
                </c:pt>
                <c:pt idx="9">
                  <c:v>1280.7189721254354</c:v>
                </c:pt>
                <c:pt idx="10">
                  <c:v>1409.3808345567475</c:v>
                </c:pt>
                <c:pt idx="11">
                  <c:v>1465.1183146192327</c:v>
                </c:pt>
                <c:pt idx="12">
                  <c:v>1493.7335282608692</c:v>
                </c:pt>
                <c:pt idx="13">
                  <c:v>1474.3783388035997</c:v>
                </c:pt>
                <c:pt idx="14">
                  <c:v>1445.8930629800304</c:v>
                </c:pt>
                <c:pt idx="15">
                  <c:v>1392.6078422619046</c:v>
                </c:pt>
                <c:pt idx="16">
                  <c:v>1404.2870185490635</c:v>
                </c:pt>
                <c:pt idx="17">
                  <c:v>1370.705797875552</c:v>
                </c:pt>
                <c:pt idx="18">
                  <c:v>1421.0739415578662</c:v>
                </c:pt>
                <c:pt idx="19">
                  <c:v>1444.2105688447002</c:v>
                </c:pt>
                <c:pt idx="20">
                  <c:v>1414.8447934773426</c:v>
                </c:pt>
                <c:pt idx="21">
                  <c:v>1419.0904100281364</c:v>
                </c:pt>
                <c:pt idx="22">
                  <c:v>1314.8941650175782</c:v>
                </c:pt>
                <c:pt idx="23">
                  <c:v>1330.7253649635036</c:v>
                </c:pt>
                <c:pt idx="24">
                  <c:v>1332.5955522177733</c:v>
                </c:pt>
                <c:pt idx="25">
                  <c:v>1318.2640506318564</c:v>
                </c:pt>
                <c:pt idx="26">
                  <c:v>1285.2096932114882</c:v>
                </c:pt>
                <c:pt idx="27">
                  <c:v>1257.8215661052859</c:v>
                </c:pt>
                <c:pt idx="28">
                  <c:v>1235.4337461361865</c:v>
                </c:pt>
                <c:pt idx="29">
                  <c:v>1257.2170057062192</c:v>
                </c:pt>
                <c:pt idx="30">
                  <c:v>1221.6072536820914</c:v>
                </c:pt>
                <c:pt idx="31">
                  <c:v>1205.3182848407243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53A-4589-BC09-11966F09E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7989055"/>
        <c:axId val="2087993215"/>
      </c:lineChart>
      <c:catAx>
        <c:axId val="2087989055"/>
        <c:scaling>
          <c:orientation val="minMax"/>
        </c:scaling>
        <c:delete val="0"/>
        <c:axPos val="b"/>
        <c:numFmt formatCode="###0;#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993215"/>
        <c:crosses val="autoZero"/>
        <c:auto val="1"/>
        <c:lblAlgn val="ctr"/>
        <c:lblOffset val="100"/>
        <c:noMultiLvlLbl val="0"/>
      </c:catAx>
      <c:valAx>
        <c:axId val="2087993215"/>
        <c:scaling>
          <c:orientation val="minMax"/>
          <c:max val="2600"/>
        </c:scaling>
        <c:delete val="1"/>
        <c:axPos val="l"/>
        <c:numFmt formatCode="&quot;$&quot;#,##0" sourceLinked="1"/>
        <c:majorTickMark val="none"/>
        <c:minorTickMark val="none"/>
        <c:tickLblPos val="nextTo"/>
        <c:crossAx val="208798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8299170474832448E-2"/>
          <c:y val="7.1467141126589931E-2"/>
          <c:w val="0.27700861015110423"/>
          <c:h val="9.7692759909593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33494" y="3892768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Author Names, Author Names, Author Names</a:t>
            </a:r>
          </a:p>
          <a:p>
            <a:endParaRPr lang="en-US"/>
          </a:p>
          <a:p>
            <a:r>
              <a:rPr lang="en-US"/>
              <a:t>Updated: July 2020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/>
              <a:t>We recommend keeping your title to two lines.</a:t>
            </a:r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28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E6A460-5F5F-4678-AE25-2633FABF9F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29848" y="5622636"/>
            <a:ext cx="1188720" cy="53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36D0F6D-8709-49EE-80EA-824D9B2AB3E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1109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F5A319C-B31E-4DD6-9AA9-BF1D9FA041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1110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bls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BE8F7-81C1-4D00-A396-2FF4C98AE7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4" y="6004544"/>
            <a:ext cx="10295514" cy="686761"/>
          </a:xfrm>
        </p:spPr>
        <p:txBody>
          <a:bodyPr/>
          <a:lstStyle/>
          <a:p>
            <a:r>
              <a:rPr lang="en-US"/>
              <a:t>Source: KFF analysis of data from OMB, congressional budget justifications, and appropriations bills </a:t>
            </a:r>
          </a:p>
          <a:p>
            <a:r>
              <a:rPr lang="en-US"/>
              <a:t>Notes: Funding adjusted using CPI-U </a:t>
            </a:r>
            <a:r>
              <a:rPr lang="en-US">
                <a:hlinkClick r:id="rId2"/>
              </a:rPr>
              <a:t>www.bls.gov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1E705B-243F-40F8-8A79-51E6748D6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Federal Ryan White Funding FY1991-FY2022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803089"/>
              </p:ext>
            </p:extLst>
          </p:nvPr>
        </p:nvGraphicFramePr>
        <p:xfrm>
          <a:off x="578070" y="956441"/>
          <a:ext cx="10899228" cy="5602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075637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W funding over time w inflation line" id="{6AC0E6A1-9E5B-4F43-904F-542CFF559E86}" vid="{80A90285-4D9C-495E-A1B6-621AC7A4E1C9}"/>
    </a:ext>
  </a:extLst>
</a:theme>
</file>

<file path=ppt/theme/theme2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W funding over time w inflation line" id="{6AC0E6A1-9E5B-4F43-904F-542CFF559E86}" vid="{8FC61546-034F-4615-A1E0-DFA7D7AAADFF}"/>
    </a:ext>
  </a:extLst>
</a:theme>
</file>

<file path=ppt/theme/theme3.xml><?xml version="1.0" encoding="utf-8"?>
<a:theme xmlns:a="http://schemas.openxmlformats.org/drawingml/2006/main" name="Default with Figure #">
  <a:themeElements>
    <a:clrScheme name="2020 KFF Palette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W funding over time w inflation line" id="{6AC0E6A1-9E5B-4F43-904F-542CFF559E86}" vid="{23DB6DD6-2FDA-4BAF-91CC-F2CAA9BCA122}"/>
    </a:ext>
  </a:extLst>
</a:theme>
</file>

<file path=ppt/theme/theme4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W funding over time w inflation line" id="{6AC0E6A1-9E5B-4F43-904F-542CFF559E86}" vid="{2803EAFB-55CE-423A-B245-D973763F5719}"/>
    </a:ext>
  </a:extLst>
</a:theme>
</file>

<file path=ppt/theme/theme5.xml><?xml version="1.0" encoding="utf-8"?>
<a:theme xmlns:a="http://schemas.openxmlformats.org/drawingml/2006/main" name="Text Slide no Logo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W funding over time w inflation line" id="{6AC0E6A1-9E5B-4F43-904F-542CFF559E86}" vid="{98685038-21BE-434A-AE59-B589975A6F8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6857e4-285b-4909-be4f-5c8c04125010">
      <Terms xmlns="http://schemas.microsoft.com/office/infopath/2007/PartnerControls"/>
    </lcf76f155ced4ddcb4097134ff3c332f>
    <TaxCatchAll xmlns="faad41c7-f934-4b1d-bf32-8980ec5d429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0DDD2E776BFE4A9ECD7BF84578D96B" ma:contentTypeVersion="15" ma:contentTypeDescription="Create a new document." ma:contentTypeScope="" ma:versionID="046507a0094fa496fc8adbd249a8d29e">
  <xsd:schema xmlns:xsd="http://www.w3.org/2001/XMLSchema" xmlns:xs="http://www.w3.org/2001/XMLSchema" xmlns:p="http://schemas.microsoft.com/office/2006/metadata/properties" xmlns:ns2="2c6857e4-285b-4909-be4f-5c8c04125010" xmlns:ns3="faad41c7-f934-4b1d-bf32-8980ec5d4297" targetNamespace="http://schemas.microsoft.com/office/2006/metadata/properties" ma:root="true" ma:fieldsID="8248ea6b4437bbc3120e6c0f7077744e" ns2:_="" ns3:_="">
    <xsd:import namespace="2c6857e4-285b-4909-be4f-5c8c04125010"/>
    <xsd:import namespace="faad41c7-f934-4b1d-bf32-8980ec5d42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857e4-285b-4909-be4f-5c8c04125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198c9dd-0e0a-4d63-a604-d228f6e329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d41c7-f934-4b1d-bf32-8980ec5d429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0015069-fc2e-4748-80ab-b09421dd546e}" ma:internalName="TaxCatchAll" ma:showField="CatchAllData" ma:web="faad41c7-f934-4b1d-bf32-8980ec5d42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C317D1-5E0B-48B4-96F2-3095637338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94087-35E0-4AF6-9752-29E1E9043C1A}">
  <ds:schemaRefs>
    <ds:schemaRef ds:uri="2c6857e4-285b-4909-be4f-5c8c04125010"/>
    <ds:schemaRef ds:uri="faad41c7-f934-4b1d-bf32-8980ec5d429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B18E18-50C9-44ED-B187-405B3AE664F2}">
  <ds:schemaRefs>
    <ds:schemaRef ds:uri="2c6857e4-285b-4909-be4f-5c8c04125010"/>
    <ds:schemaRef ds:uri="faad41c7-f934-4b1d-bf32-8980ec5d42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RW funding over time w inflation line</Template>
  <TotalTime>0</TotalTime>
  <Words>32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Title Slide</vt:lpstr>
      <vt:lpstr>Default no Figure #</vt:lpstr>
      <vt:lpstr>Default with Figure #</vt:lpstr>
      <vt:lpstr>Blank</vt:lpstr>
      <vt:lpstr>Text Slide no Logo</vt:lpstr>
      <vt:lpstr>Federal Ryan White Funding FY1991-FY2022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Ryan White Funding FY1991-FY2021</dc:title>
  <dc:creator>Lindsey Dawson</dc:creator>
  <cp:lastModifiedBy>Kellie Moss</cp:lastModifiedBy>
  <cp:revision>4</cp:revision>
  <cp:lastPrinted>2019-08-19T22:27:15Z</cp:lastPrinted>
  <dcterms:created xsi:type="dcterms:W3CDTF">2021-12-16T16:31:01Z</dcterms:created>
  <dcterms:modified xsi:type="dcterms:W3CDTF">2022-03-31T20:04:21Z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0x010100F80DDD2E776BFE4A9ECD7BF84578D96B</vt:lpwstr>
  </property>
  <property fmtid="{D5CDD505-2E9C-101B-9397-08002B2CF9AE}" pid="3" name="MediaServiceImageTags">
    <vt:lpwstr/>
  </property>
</Properties>
</file>