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theme/theme5.xml" ContentType="application/vnd.openxmlformats-officedocument.theme+xml"/>
  <Override PartName="/ppt/slideLayouts/slideLayout1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 id="2147483658" r:id="rId2"/>
    <p:sldMasterId id="2147483648" r:id="rId3"/>
    <p:sldMasterId id="2147483679" r:id="rId4"/>
    <p:sldMasterId id="2147483677" r:id="rId5"/>
    <p:sldMasterId id="2147483662" r:id="rId6"/>
  </p:sldMasterIdLst>
  <p:notesMasterIdLst>
    <p:notesMasterId r:id="rId8"/>
  </p:notesMasterIdLst>
  <p:handoutMasterIdLst>
    <p:handoutMasterId r:id="rId9"/>
  </p:handoutMasterIdLst>
  <p:sldIdLst>
    <p:sldId id="306" r:id="rId7"/>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005996"/>
    <a:srgbClr val="003C64"/>
    <a:srgbClr val="0077C8"/>
    <a:srgbClr val="333333"/>
    <a:srgbClr val="0076C4"/>
    <a:srgbClr val="F5821F"/>
    <a:srgbClr val="000000"/>
    <a:srgbClr val="56565A"/>
    <a:srgbClr val="393D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1" autoAdjust="0"/>
  </p:normalViewPr>
  <p:slideViewPr>
    <p:cSldViewPr snapToGrid="0" snapToObjects="1" showGuides="1">
      <p:cViewPr varScale="1">
        <p:scale>
          <a:sx n="73" d="100"/>
          <a:sy n="73" d="100"/>
        </p:scale>
        <p:origin x="582" y="72"/>
      </p:cViewPr>
      <p:guideLst/>
    </p:cSldViewPr>
  </p:slideViewPr>
  <p:notesTextViewPr>
    <p:cViewPr>
      <p:scale>
        <a:sx n="100" d="100"/>
        <a:sy n="100" d="100"/>
      </p:scale>
      <p:origin x="0" y="0"/>
    </p:cViewPr>
  </p:notesTextViewPr>
  <p:sorterViewPr>
    <p:cViewPr>
      <p:scale>
        <a:sx n="167" d="100"/>
        <a:sy n="16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0555006835608128E-2"/>
          <c:y val="8.7553575346201784E-2"/>
          <c:w val="0.81349602024479351"/>
          <c:h val="0.78931539807524065"/>
        </c:manualLayout>
      </c:layout>
      <c:areaChart>
        <c:grouping val="stacked"/>
        <c:varyColors val="0"/>
        <c:ser>
          <c:idx val="0"/>
          <c:order val="0"/>
          <c:tx>
            <c:strRef>
              <c:f>Sheet1!$B$1</c:f>
              <c:strCache>
                <c:ptCount val="1"/>
                <c:pt idx="0">
                  <c:v>HIV</c:v>
                </c:pt>
              </c:strCache>
            </c:strRef>
          </c:tx>
          <c:spPr>
            <a:solidFill>
              <a:schemeClr val="accent1"/>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Sheet1!$B$2:$B$17</c:f>
              <c:numCache>
                <c:formatCode>0</c:formatCode>
                <c:ptCount val="16"/>
                <c:pt idx="0">
                  <c:v>2650.5619999999994</c:v>
                </c:pt>
                <c:pt idx="1">
                  <c:v>3700.4070000000002</c:v>
                </c:pt>
                <c:pt idx="2">
                  <c:v>5027.8370000000004</c:v>
                </c:pt>
                <c:pt idx="3">
                  <c:v>5487.55</c:v>
                </c:pt>
                <c:pt idx="4">
                  <c:v>5573.5680000000002</c:v>
                </c:pt>
                <c:pt idx="5">
                  <c:v>5439.5840000000007</c:v>
                </c:pt>
                <c:pt idx="6">
                  <c:v>5124.7539999999999</c:v>
                </c:pt>
                <c:pt idx="7">
                  <c:v>4709.2910000000002</c:v>
                </c:pt>
                <c:pt idx="8">
                  <c:v>4940.1970000000001</c:v>
                </c:pt>
                <c:pt idx="9">
                  <c:v>5220.4660000000003</c:v>
                </c:pt>
                <c:pt idx="10">
                  <c:v>5217.701</c:v>
                </c:pt>
                <c:pt idx="11">
                  <c:v>5320.0050000000001</c:v>
                </c:pt>
                <c:pt idx="12">
                  <c:v>5351.0959999999995</c:v>
                </c:pt>
                <c:pt idx="13">
                  <c:v>5426.4939999999997</c:v>
                </c:pt>
                <c:pt idx="14" formatCode="General">
                  <c:v>5347.5230000000001</c:v>
                </c:pt>
                <c:pt idx="15" formatCode="General">
                  <c:v>3761.17</c:v>
                </c:pt>
              </c:numCache>
            </c:numRef>
          </c:val>
          <c:extLst>
            <c:ext xmlns:c16="http://schemas.microsoft.com/office/drawing/2014/chart" uri="{C3380CC4-5D6E-409C-BE32-E72D297353CC}">
              <c16:uniqueId val="{00000000-EE19-4C51-B743-FC6D27471827}"/>
            </c:ext>
          </c:extLst>
        </c:ser>
        <c:ser>
          <c:idx val="1"/>
          <c:order val="1"/>
          <c:tx>
            <c:strRef>
              <c:f>Sheet1!$C$1</c:f>
              <c:strCache>
                <c:ptCount val="1"/>
                <c:pt idx="0">
                  <c:v>MCH/Nutrition</c:v>
                </c:pt>
              </c:strCache>
            </c:strRef>
          </c:tx>
          <c:spPr>
            <a:solidFill>
              <a:schemeClr val="accent2"/>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Sheet1!$C$2:$C$17</c:f>
              <c:numCache>
                <c:formatCode>0</c:formatCode>
                <c:ptCount val="16"/>
                <c:pt idx="0">
                  <c:v>727.85500000000002</c:v>
                </c:pt>
                <c:pt idx="1">
                  <c:v>693.69499999999994</c:v>
                </c:pt>
                <c:pt idx="2">
                  <c:v>846.08299999999986</c:v>
                </c:pt>
                <c:pt idx="3">
                  <c:v>926.81100000000004</c:v>
                </c:pt>
                <c:pt idx="4">
                  <c:v>1046.1019999999999</c:v>
                </c:pt>
                <c:pt idx="5">
                  <c:v>1067.1959999999999</c:v>
                </c:pt>
                <c:pt idx="6">
                  <c:v>1156.5159999999998</c:v>
                </c:pt>
                <c:pt idx="7">
                  <c:v>1134.2800000000002</c:v>
                </c:pt>
                <c:pt idx="8">
                  <c:v>1286.819</c:v>
                </c:pt>
                <c:pt idx="9">
                  <c:v>1314.953</c:v>
                </c:pt>
                <c:pt idx="10">
                  <c:v>1280.181</c:v>
                </c:pt>
                <c:pt idx="11">
                  <c:v>1383.0889999999999</c:v>
                </c:pt>
                <c:pt idx="12">
                  <c:v>1341.0700000000002</c:v>
                </c:pt>
                <c:pt idx="13">
                  <c:v>1357.9180000000001</c:v>
                </c:pt>
                <c:pt idx="14">
                  <c:v>1380.4180000000001</c:v>
                </c:pt>
                <c:pt idx="15">
                  <c:v>1002.352</c:v>
                </c:pt>
              </c:numCache>
            </c:numRef>
          </c:val>
          <c:extLst>
            <c:ext xmlns:c16="http://schemas.microsoft.com/office/drawing/2014/chart" uri="{C3380CC4-5D6E-409C-BE32-E72D297353CC}">
              <c16:uniqueId val="{00000001-EE19-4C51-B743-FC6D27471827}"/>
            </c:ext>
          </c:extLst>
        </c:ser>
        <c:ser>
          <c:idx val="2"/>
          <c:order val="2"/>
          <c:tx>
            <c:strRef>
              <c:f>Sheet1!$D$1</c:f>
              <c:strCache>
                <c:ptCount val="1"/>
                <c:pt idx="0">
                  <c:v>Global Fund</c:v>
                </c:pt>
              </c:strCache>
            </c:strRef>
          </c:tx>
          <c:spPr>
            <a:solidFill>
              <a:schemeClr val="accent3"/>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Sheet1!$D$2:$D$17</c:f>
              <c:numCache>
                <c:formatCode>0</c:formatCode>
                <c:ptCount val="16"/>
                <c:pt idx="0">
                  <c:v>544.5</c:v>
                </c:pt>
                <c:pt idx="1">
                  <c:v>724</c:v>
                </c:pt>
                <c:pt idx="2">
                  <c:v>840.31</c:v>
                </c:pt>
                <c:pt idx="3">
                  <c:v>1000</c:v>
                </c:pt>
                <c:pt idx="4">
                  <c:v>1050</c:v>
                </c:pt>
                <c:pt idx="5">
                  <c:v>1045.8</c:v>
                </c:pt>
                <c:pt idx="6">
                  <c:v>1300</c:v>
                </c:pt>
                <c:pt idx="7">
                  <c:v>1569.0450000000001</c:v>
                </c:pt>
                <c:pt idx="8">
                  <c:v>1650</c:v>
                </c:pt>
                <c:pt idx="9">
                  <c:v>1350</c:v>
                </c:pt>
                <c:pt idx="10">
                  <c:v>1350</c:v>
                </c:pt>
                <c:pt idx="11">
                  <c:v>1350</c:v>
                </c:pt>
                <c:pt idx="12">
                  <c:v>1350</c:v>
                </c:pt>
                <c:pt idx="13">
                  <c:v>1350</c:v>
                </c:pt>
                <c:pt idx="14">
                  <c:v>1560</c:v>
                </c:pt>
                <c:pt idx="15" formatCode="General">
                  <c:v>657.6</c:v>
                </c:pt>
              </c:numCache>
            </c:numRef>
          </c:val>
          <c:extLst>
            <c:ext xmlns:c16="http://schemas.microsoft.com/office/drawing/2014/chart" uri="{C3380CC4-5D6E-409C-BE32-E72D297353CC}">
              <c16:uniqueId val="{00000002-EE19-4C51-B743-FC6D27471827}"/>
            </c:ext>
          </c:extLst>
        </c:ser>
        <c:ser>
          <c:idx val="3"/>
          <c:order val="3"/>
          <c:tx>
            <c:strRef>
              <c:f>Sheet1!$E$1</c:f>
              <c:strCache>
                <c:ptCount val="1"/>
                <c:pt idx="0">
                  <c:v>Malaria</c:v>
                </c:pt>
              </c:strCache>
            </c:strRef>
          </c:tx>
          <c:spPr>
            <a:solidFill>
              <a:schemeClr val="accent4"/>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Sheet1!$E$2:$E$17</c:f>
              <c:numCache>
                <c:formatCode>0</c:formatCode>
                <c:ptCount val="16"/>
                <c:pt idx="0">
                  <c:v>225.73700000000002</c:v>
                </c:pt>
                <c:pt idx="1">
                  <c:v>397.67099999999999</c:v>
                </c:pt>
                <c:pt idx="2">
                  <c:v>521.81100000000004</c:v>
                </c:pt>
                <c:pt idx="3">
                  <c:v>534.524</c:v>
                </c:pt>
                <c:pt idx="4">
                  <c:v>754.529</c:v>
                </c:pt>
                <c:pt idx="5">
                  <c:v>800.47775999999999</c:v>
                </c:pt>
                <c:pt idx="6">
                  <c:v>811.59142599999996</c:v>
                </c:pt>
                <c:pt idx="7">
                  <c:v>821.74343499999998</c:v>
                </c:pt>
                <c:pt idx="8">
                  <c:v>862.12237999999991</c:v>
                </c:pt>
                <c:pt idx="9">
                  <c:v>854.28887900000007</c:v>
                </c:pt>
                <c:pt idx="10">
                  <c:v>873.05385700000011</c:v>
                </c:pt>
                <c:pt idx="11">
                  <c:v>962.96600000000001</c:v>
                </c:pt>
                <c:pt idx="12">
                  <c:v>973.91</c:v>
                </c:pt>
                <c:pt idx="13">
                  <c:v>984.12599999999998</c:v>
                </c:pt>
                <c:pt idx="14" formatCode="General">
                  <c:v>999.12599999999998</c:v>
                </c:pt>
                <c:pt idx="15" formatCode="General">
                  <c:v>905.15</c:v>
                </c:pt>
              </c:numCache>
            </c:numRef>
          </c:val>
          <c:extLst>
            <c:ext xmlns:c16="http://schemas.microsoft.com/office/drawing/2014/chart" uri="{C3380CC4-5D6E-409C-BE32-E72D297353CC}">
              <c16:uniqueId val="{00000003-EE19-4C51-B743-FC6D27471827}"/>
            </c:ext>
          </c:extLst>
        </c:ser>
        <c:ser>
          <c:idx val="4"/>
          <c:order val="4"/>
          <c:tx>
            <c:strRef>
              <c:f>Sheet1!$F$1</c:f>
              <c:strCache>
                <c:ptCount val="1"/>
                <c:pt idx="0">
                  <c:v>FP/RH</c:v>
                </c:pt>
              </c:strCache>
            </c:strRef>
          </c:tx>
          <c:spPr>
            <a:solidFill>
              <a:schemeClr val="accent5"/>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Sheet1!$F$2:$F$17</c:f>
              <c:numCache>
                <c:formatCode>0</c:formatCode>
                <c:ptCount val="16"/>
                <c:pt idx="0">
                  <c:v>424.84399999999999</c:v>
                </c:pt>
                <c:pt idx="1">
                  <c:v>450.56600000000003</c:v>
                </c:pt>
                <c:pt idx="2">
                  <c:v>470.625</c:v>
                </c:pt>
                <c:pt idx="3">
                  <c:v>552.40099999999995</c:v>
                </c:pt>
                <c:pt idx="4">
                  <c:v>715.05200000000002</c:v>
                </c:pt>
                <c:pt idx="5">
                  <c:v>632.6</c:v>
                </c:pt>
                <c:pt idx="6">
                  <c:v>638.48200000000008</c:v>
                </c:pt>
                <c:pt idx="7">
                  <c:v>615.07300000000009</c:v>
                </c:pt>
                <c:pt idx="8">
                  <c:v>622.34900000000005</c:v>
                </c:pt>
                <c:pt idx="9">
                  <c:v>621.92100000000005</c:v>
                </c:pt>
                <c:pt idx="10">
                  <c:v>603.90000000000009</c:v>
                </c:pt>
                <c:pt idx="11">
                  <c:v>607.53600000000006</c:v>
                </c:pt>
                <c:pt idx="12">
                  <c:v>607.5</c:v>
                </c:pt>
                <c:pt idx="13">
                  <c:v>607.5</c:v>
                </c:pt>
                <c:pt idx="14" formatCode="General">
                  <c:v>607.55000000000007</c:v>
                </c:pt>
                <c:pt idx="15" formatCode="General">
                  <c:v>259</c:v>
                </c:pt>
              </c:numCache>
            </c:numRef>
          </c:val>
          <c:extLst>
            <c:ext xmlns:c16="http://schemas.microsoft.com/office/drawing/2014/chart" uri="{C3380CC4-5D6E-409C-BE32-E72D297353CC}">
              <c16:uniqueId val="{00000004-EE19-4C51-B743-FC6D27471827}"/>
            </c:ext>
          </c:extLst>
        </c:ser>
        <c:ser>
          <c:idx val="5"/>
          <c:order val="5"/>
          <c:tx>
            <c:strRef>
              <c:f>Sheet1!$G$1</c:f>
              <c:strCache>
                <c:ptCount val="1"/>
                <c:pt idx="0">
                  <c:v>TB</c:v>
                </c:pt>
              </c:strCache>
            </c:strRef>
          </c:tx>
          <c:spPr>
            <a:solidFill>
              <a:schemeClr val="accent6"/>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Sheet1!$G$2:$G$17</c:f>
              <c:numCache>
                <c:formatCode>0</c:formatCode>
                <c:ptCount val="16"/>
                <c:pt idx="0">
                  <c:v>93.691000000000003</c:v>
                </c:pt>
                <c:pt idx="1">
                  <c:v>94.86399999999999</c:v>
                </c:pt>
                <c:pt idx="2">
                  <c:v>163.10900000000001</c:v>
                </c:pt>
                <c:pt idx="3">
                  <c:v>176.584</c:v>
                </c:pt>
                <c:pt idx="4">
                  <c:v>248.958</c:v>
                </c:pt>
                <c:pt idx="5">
                  <c:v>238.376</c:v>
                </c:pt>
                <c:pt idx="6">
                  <c:v>256.29700000000003</c:v>
                </c:pt>
                <c:pt idx="7">
                  <c:v>232.49600000000001</c:v>
                </c:pt>
                <c:pt idx="8">
                  <c:v>242.5</c:v>
                </c:pt>
                <c:pt idx="9">
                  <c:v>242.32499999999999</c:v>
                </c:pt>
                <c:pt idx="10">
                  <c:v>240</c:v>
                </c:pt>
                <c:pt idx="11">
                  <c:v>243.64</c:v>
                </c:pt>
                <c:pt idx="12">
                  <c:v>272.22199999999998</c:v>
                </c:pt>
                <c:pt idx="13">
                  <c:v>312.822</c:v>
                </c:pt>
                <c:pt idx="14">
                  <c:v>320.822</c:v>
                </c:pt>
                <c:pt idx="15" formatCode="General">
                  <c:v>283.22199999999998</c:v>
                </c:pt>
              </c:numCache>
            </c:numRef>
          </c:val>
          <c:extLst>
            <c:ext xmlns:c16="http://schemas.microsoft.com/office/drawing/2014/chart" uri="{C3380CC4-5D6E-409C-BE32-E72D297353CC}">
              <c16:uniqueId val="{00000005-EE19-4C51-B743-FC6D27471827}"/>
            </c:ext>
          </c:extLst>
        </c:ser>
        <c:ser>
          <c:idx val="6"/>
          <c:order val="6"/>
          <c:tx>
            <c:strRef>
              <c:f>Sheet1!$H$1</c:f>
              <c:strCache>
                <c:ptCount val="1"/>
                <c:pt idx="0">
                  <c:v>Global Health Security</c:v>
                </c:pt>
              </c:strCache>
            </c:strRef>
          </c:tx>
          <c:spPr>
            <a:solidFill>
              <a:schemeClr val="accent1">
                <a:lumMod val="60000"/>
              </a:schemeClr>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Sheet1!$H$2:$H$17</c:f>
              <c:numCache>
                <c:formatCode>0</c:formatCode>
                <c:ptCount val="16"/>
                <c:pt idx="0">
                  <c:v>389.97800000000007</c:v>
                </c:pt>
                <c:pt idx="1">
                  <c:v>320.67399999999998</c:v>
                </c:pt>
                <c:pt idx="2">
                  <c:v>376.399</c:v>
                </c:pt>
                <c:pt idx="3">
                  <c:v>416.99099999999999</c:v>
                </c:pt>
                <c:pt idx="4">
                  <c:v>486.49099999999999</c:v>
                </c:pt>
                <c:pt idx="5">
                  <c:v>396.96199999999999</c:v>
                </c:pt>
                <c:pt idx="6">
                  <c:v>390.30400000000003</c:v>
                </c:pt>
                <c:pt idx="7">
                  <c:v>366.20700000000005</c:v>
                </c:pt>
                <c:pt idx="8">
                  <c:v>498.548</c:v>
                </c:pt>
                <c:pt idx="9">
                  <c:v>1341.5810000000001</c:v>
                </c:pt>
                <c:pt idx="10">
                  <c:v>552.149</c:v>
                </c:pt>
                <c:pt idx="11">
                  <c:v>364.06299999999999</c:v>
                </c:pt>
                <c:pt idx="12">
                  <c:v>512.25800000000004</c:v>
                </c:pt>
                <c:pt idx="13">
                  <c:v>503.53699999999998</c:v>
                </c:pt>
                <c:pt idx="14" formatCode="General">
                  <c:v>546.59400000000005</c:v>
                </c:pt>
                <c:pt idx="15" formatCode="General">
                  <c:v>557.34799999999996</c:v>
                </c:pt>
              </c:numCache>
            </c:numRef>
          </c:val>
          <c:extLst>
            <c:ext xmlns:c16="http://schemas.microsoft.com/office/drawing/2014/chart" uri="{C3380CC4-5D6E-409C-BE32-E72D297353CC}">
              <c16:uniqueId val="{00000006-EE19-4C51-B743-FC6D27471827}"/>
            </c:ext>
          </c:extLst>
        </c:ser>
        <c:ser>
          <c:idx val="7"/>
          <c:order val="7"/>
          <c:tx>
            <c:strRef>
              <c:f>Sheet1!$I$1</c:f>
              <c:strCache>
                <c:ptCount val="1"/>
                <c:pt idx="0">
                  <c:v>NTDs</c:v>
                </c:pt>
              </c:strCache>
            </c:strRef>
          </c:tx>
          <c:spPr>
            <a:solidFill>
              <a:schemeClr val="accent2">
                <a:lumMod val="60000"/>
              </a:schemeClr>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Sheet1!$I$2:$I$17</c:f>
              <c:numCache>
                <c:formatCode>0</c:formatCode>
                <c:ptCount val="16"/>
                <c:pt idx="0">
                  <c:v>14.85</c:v>
                </c:pt>
                <c:pt idx="1">
                  <c:v>14.85</c:v>
                </c:pt>
                <c:pt idx="2">
                  <c:v>14.878</c:v>
                </c:pt>
                <c:pt idx="3">
                  <c:v>25</c:v>
                </c:pt>
                <c:pt idx="4">
                  <c:v>65</c:v>
                </c:pt>
                <c:pt idx="5">
                  <c:v>76.846000000000004</c:v>
                </c:pt>
                <c:pt idx="6">
                  <c:v>89</c:v>
                </c:pt>
                <c:pt idx="7">
                  <c:v>85.614999999999995</c:v>
                </c:pt>
                <c:pt idx="8">
                  <c:v>100</c:v>
                </c:pt>
                <c:pt idx="9">
                  <c:v>100</c:v>
                </c:pt>
                <c:pt idx="10">
                  <c:v>100</c:v>
                </c:pt>
                <c:pt idx="11">
                  <c:v>100</c:v>
                </c:pt>
                <c:pt idx="12">
                  <c:v>100</c:v>
                </c:pt>
                <c:pt idx="13">
                  <c:v>102.5</c:v>
                </c:pt>
                <c:pt idx="14">
                  <c:v>102.5</c:v>
                </c:pt>
                <c:pt idx="15" formatCode="General">
                  <c:v>75</c:v>
                </c:pt>
              </c:numCache>
            </c:numRef>
          </c:val>
          <c:extLst>
            <c:ext xmlns:c16="http://schemas.microsoft.com/office/drawing/2014/chart" uri="{C3380CC4-5D6E-409C-BE32-E72D297353CC}">
              <c16:uniqueId val="{00000007-EE19-4C51-B743-FC6D27471827}"/>
            </c:ext>
          </c:extLst>
        </c:ser>
        <c:ser>
          <c:idx val="8"/>
          <c:order val="8"/>
          <c:tx>
            <c:strRef>
              <c:f>Sheet1!$J$1</c:f>
              <c:strCache>
                <c:ptCount val="1"/>
                <c:pt idx="0">
                  <c:v>Vulnerable Children</c:v>
                </c:pt>
              </c:strCache>
            </c:strRef>
          </c:tx>
          <c:spPr>
            <a:solidFill>
              <a:schemeClr val="accent3">
                <a:lumMod val="60000"/>
              </a:schemeClr>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Sheet1!$J$2:$J$17</c:f>
              <c:numCache>
                <c:formatCode>0</c:formatCode>
                <c:ptCount val="16"/>
                <c:pt idx="0">
                  <c:v>12.62</c:v>
                </c:pt>
                <c:pt idx="1">
                  <c:v>6.48</c:v>
                </c:pt>
                <c:pt idx="2">
                  <c:v>14.88</c:v>
                </c:pt>
                <c:pt idx="3">
                  <c:v>15</c:v>
                </c:pt>
                <c:pt idx="4">
                  <c:v>15</c:v>
                </c:pt>
                <c:pt idx="5">
                  <c:v>14.97</c:v>
                </c:pt>
                <c:pt idx="6">
                  <c:v>17.5</c:v>
                </c:pt>
                <c:pt idx="7">
                  <c:v>16.646999999999998</c:v>
                </c:pt>
                <c:pt idx="8">
                  <c:v>22</c:v>
                </c:pt>
                <c:pt idx="9">
                  <c:v>22</c:v>
                </c:pt>
                <c:pt idx="10">
                  <c:v>22</c:v>
                </c:pt>
                <c:pt idx="11">
                  <c:v>23</c:v>
                </c:pt>
                <c:pt idx="12">
                  <c:v>23</c:v>
                </c:pt>
                <c:pt idx="13">
                  <c:v>24</c:v>
                </c:pt>
                <c:pt idx="14">
                  <c:v>25</c:v>
                </c:pt>
                <c:pt idx="15" formatCode="General">
                  <c:v>0</c:v>
                </c:pt>
              </c:numCache>
            </c:numRef>
          </c:val>
          <c:extLst>
            <c:ext xmlns:c16="http://schemas.microsoft.com/office/drawing/2014/chart" uri="{C3380CC4-5D6E-409C-BE32-E72D297353CC}">
              <c16:uniqueId val="{00000008-EE19-4C51-B743-FC6D27471827}"/>
            </c:ext>
          </c:extLst>
        </c:ser>
        <c:ser>
          <c:idx val="9"/>
          <c:order val="9"/>
          <c:tx>
            <c:strRef>
              <c:f>Sheet1!$K$1</c:f>
              <c:strCache>
                <c:ptCount val="1"/>
                <c:pt idx="0">
                  <c:v>Other</c:v>
                </c:pt>
              </c:strCache>
            </c:strRef>
          </c:tx>
          <c:spPr>
            <a:solidFill>
              <a:schemeClr val="accent4">
                <a:lumMod val="60000"/>
              </a:schemeClr>
            </a:solidFill>
            <a:ln>
              <a:noFill/>
            </a:ln>
            <a:effectLst/>
          </c:spPr>
          <c:cat>
            <c:strRef>
              <c:f>Sheet1!$A$2:$A$17</c:f>
              <c:strCache>
                <c:ptCount val="16"/>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 Request</c:v>
                </c:pt>
              </c:strCache>
            </c:strRef>
          </c:cat>
          <c:val>
            <c:numRef>
              <c:f>Sheet1!$K$2:$K$17</c:f>
              <c:numCache>
                <c:formatCode>0</c:formatCode>
                <c:ptCount val="16"/>
                <c:pt idx="0">
                  <c:v>296.53700000000003</c:v>
                </c:pt>
                <c:pt idx="1">
                  <c:v>298.351</c:v>
                </c:pt>
                <c:pt idx="2">
                  <c:v>253.572</c:v>
                </c:pt>
                <c:pt idx="3">
                  <c:v>299.08999999999997</c:v>
                </c:pt>
                <c:pt idx="4">
                  <c:v>300.58799999999997</c:v>
                </c:pt>
                <c:pt idx="5">
                  <c:v>306.15499999999997</c:v>
                </c:pt>
                <c:pt idx="6">
                  <c:v>284.17</c:v>
                </c:pt>
                <c:pt idx="7">
                  <c:v>277.202</c:v>
                </c:pt>
                <c:pt idx="8">
                  <c:v>290.49899999999997</c:v>
                </c:pt>
                <c:pt idx="9">
                  <c:v>287.62200000000001</c:v>
                </c:pt>
                <c:pt idx="10">
                  <c:v>293.12400000000002</c:v>
                </c:pt>
                <c:pt idx="11">
                  <c:v>352.39699999999993</c:v>
                </c:pt>
                <c:pt idx="12">
                  <c:v>311.66000000000003</c:v>
                </c:pt>
                <c:pt idx="13">
                  <c:v>304.31299999999999</c:v>
                </c:pt>
                <c:pt idx="14">
                  <c:v>309.76</c:v>
                </c:pt>
                <c:pt idx="15">
                  <c:v>191.1</c:v>
                </c:pt>
              </c:numCache>
            </c:numRef>
          </c:val>
          <c:extLst>
            <c:ext xmlns:c16="http://schemas.microsoft.com/office/drawing/2014/chart" uri="{C3380CC4-5D6E-409C-BE32-E72D297353CC}">
              <c16:uniqueId val="{00000009-EE19-4C51-B743-FC6D27471827}"/>
            </c:ext>
          </c:extLst>
        </c:ser>
        <c:dLbls>
          <c:showLegendKey val="0"/>
          <c:showVal val="0"/>
          <c:showCatName val="0"/>
          <c:showSerName val="0"/>
          <c:showPercent val="0"/>
          <c:showBubbleSize val="0"/>
        </c:dLbls>
        <c:axId val="33291648"/>
        <c:axId val="33686656"/>
      </c:areaChart>
      <c:catAx>
        <c:axId val="33291648"/>
        <c:scaling>
          <c:orientation val="minMax"/>
        </c:scaling>
        <c:delete val="0"/>
        <c:axPos val="b"/>
        <c:numFmt formatCode="General" sourceLinked="1"/>
        <c:majorTickMark val="out"/>
        <c:minorTickMark val="none"/>
        <c:tickLblPos val="nextTo"/>
        <c:spPr>
          <a:noFill/>
          <a:ln w="9525" cap="flat" cmpd="sng" algn="ctr">
            <a:solidFill>
              <a:srgbClr val="56565A"/>
            </a:solidFill>
            <a:round/>
          </a:ln>
          <a:effectLst/>
        </c:spPr>
        <c:txPr>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3686656"/>
        <c:crosses val="autoZero"/>
        <c:auto val="1"/>
        <c:lblAlgn val="ctr"/>
        <c:lblOffset val="100"/>
        <c:tickLblSkip val="1"/>
        <c:noMultiLvlLbl val="0"/>
      </c:catAx>
      <c:valAx>
        <c:axId val="33686656"/>
        <c:scaling>
          <c:orientation val="minMax"/>
        </c:scaling>
        <c:delete val="1"/>
        <c:axPos val="l"/>
        <c:numFmt formatCode="0" sourceLinked="1"/>
        <c:majorTickMark val="none"/>
        <c:minorTickMark val="none"/>
        <c:tickLblPos val="nextTo"/>
        <c:crossAx val="33291648"/>
        <c:crosses val="autoZero"/>
        <c:crossBetween val="midCat"/>
      </c:valAx>
      <c:spPr>
        <a:noFill/>
        <a:ln>
          <a:noFill/>
        </a:ln>
        <a:effectLst/>
      </c:spPr>
    </c:plotArea>
    <c:legend>
      <c:legendPos val="l"/>
      <c:layout>
        <c:manualLayout>
          <c:xMode val="edge"/>
          <c:yMode val="edge"/>
          <c:x val="0.84293558733743856"/>
          <c:y val="0.10926821130317886"/>
          <c:w val="0.15512069881770199"/>
          <c:h val="0.7700828938832258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3/27/2020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3/27/2020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33494" y="3140293"/>
            <a:ext cx="6788601" cy="1224225"/>
          </a:xfrm>
          <a:prstGeom prst="rect">
            <a:avLst/>
          </a:prstGeo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2307154" y="23309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268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5270A08D-6738-C147-B49E-C6DD50DAF28F}"/>
              </a:ext>
            </a:extLst>
          </p:cNvPr>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8ABC86AB-6687-354B-8700-0C280FC97041}"/>
              </a:ext>
            </a:extLst>
          </p:cNvPr>
          <p:cNvSpPr>
            <a:spLocks noGrp="1"/>
          </p:cNvSpPr>
          <p:nvPr>
            <p:ph idx="1"/>
          </p:nvPr>
        </p:nvSpPr>
        <p:spPr>
          <a:xfrm>
            <a:off x="464815" y="1908674"/>
            <a:ext cx="11268398" cy="4091016"/>
          </a:xfrm>
          <a:prstGeom prst="rect">
            <a:avLst/>
          </a:prstGeom>
        </p:spPr>
        <p:txBody>
          <a:bodyPr vert="horz" lIns="91440" tIns="45720" rIns="91440" bIns="45720" rtlCol="0" anchor="t">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956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45525" y="1680183"/>
            <a:ext cx="10360502" cy="1470025"/>
          </a:xfrm>
        </p:spPr>
        <p:txBody>
          <a:bodyPr>
            <a:noAutofit/>
          </a:bodyPr>
          <a:lstStyle>
            <a:lvl1pPr>
              <a:defRPr>
                <a:solidFill>
                  <a:srgbClr val="FFFFFF"/>
                </a:solidFill>
              </a:defRPr>
            </a:lvl1pPr>
          </a:lstStyle>
          <a:p>
            <a:r>
              <a:rPr lang="en-US" dirty="0"/>
              <a:t>Click to edit </a:t>
            </a:r>
            <a:r>
              <a:rPr lang="en-US" dirty="0" smtClean="0"/>
              <a:t>Divider </a:t>
            </a:r>
            <a:r>
              <a:rPr lang="en-US" dirty="0"/>
              <a:t>title style</a:t>
            </a:r>
          </a:p>
        </p:txBody>
      </p:sp>
      <p:sp>
        <p:nvSpPr>
          <p:cNvPr id="3" name="Subtitle 2"/>
          <p:cNvSpPr>
            <a:spLocks noGrp="1"/>
          </p:cNvSpPr>
          <p:nvPr>
            <p:ph type="subTitle" idx="1"/>
          </p:nvPr>
        </p:nvSpPr>
        <p:spPr>
          <a:xfrm>
            <a:off x="845525" y="2536153"/>
            <a:ext cx="10271125" cy="1752600"/>
          </a:xfrm>
          <a:prstGeom prst="rect">
            <a:avLst/>
          </a:prstGeom>
        </p:spPr>
        <p:txBody>
          <a:bodyPr>
            <a:noAutofit/>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5771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o Figur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6246" y="1915633"/>
            <a:ext cx="11266967" cy="3481966"/>
          </a:xfrm>
          <a:prstGeom prst="rect">
            <a:avLst/>
          </a:prstGeom>
        </p:spPr>
        <p:txBody>
          <a:bodyPr/>
          <a:lstStyle>
            <a:lvl1pPr marL="445770" indent="-285750">
              <a:spcBef>
                <a:spcPts val="0"/>
              </a:spcBef>
              <a:spcAft>
                <a:spcPts val="600"/>
              </a:spcAft>
              <a:buFont typeface="Arial" panose="020B0604020202020204" pitchFamily="34" charset="0"/>
              <a:buChar char="•"/>
              <a:defRPr baseline="0">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6246" y="6067136"/>
            <a:ext cx="10295514"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6" name="Title Placeholder 1">
            <a:extLst>
              <a:ext uri="{FF2B5EF4-FFF2-40B4-BE49-F238E27FC236}">
                <a16:creationId xmlns:a16="http://schemas.microsoft.com/office/drawing/2014/main" id="{E0C57E2F-108D-BC45-BF44-2F6C065BC1E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p>
            <a:r>
              <a:rPr lang="en-US" dirty="0"/>
              <a:t>Click to edit Master title style</a:t>
            </a:r>
          </a:p>
        </p:txBody>
      </p:sp>
    </p:spTree>
    <p:extLst>
      <p:ext uri="{BB962C8B-B14F-4D97-AF65-F5344CB8AC3E}">
        <p14:creationId xmlns:p14="http://schemas.microsoft.com/office/powerpoint/2010/main" val="353508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4849"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70142" y="6067136"/>
            <a:ext cx="10291618" cy="598311"/>
          </a:xfrm>
          <a:prstGeom prst="rect">
            <a:avLst/>
          </a:prstGeom>
        </p:spPr>
        <p:txBody>
          <a:bodyPr/>
          <a:lstStyle>
            <a:lvl1pPr marL="0" indent="0">
              <a:buNone/>
              <a:defRPr sz="1200" baseline="0">
                <a:solidFill>
                  <a:schemeClr val="tx1"/>
                </a:solidFill>
              </a:defRPr>
            </a:lvl1pPr>
          </a:lstStyle>
          <a:p>
            <a:pPr lvl="0"/>
            <a:r>
              <a:rPr lang="en-US" dirty="0"/>
              <a:t>Insert Source</a:t>
            </a:r>
          </a:p>
        </p:txBody>
      </p:sp>
      <p:sp>
        <p:nvSpPr>
          <p:cNvPr id="7" name="Title Placeholder 1">
            <a:extLst>
              <a:ext uri="{FF2B5EF4-FFF2-40B4-BE49-F238E27FC236}">
                <a16:creationId xmlns:a16="http://schemas.microsoft.com/office/drawing/2014/main" id="{0E776E84-F54F-3445-8517-0E7B66C3BA9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8" name="Content Placeholder 2"/>
          <p:cNvSpPr>
            <a:spLocks noGrp="1"/>
          </p:cNvSpPr>
          <p:nvPr>
            <p:ph sz="half" idx="11" hasCustomPrompt="1"/>
          </p:nvPr>
        </p:nvSpPr>
        <p:spPr>
          <a:xfrm>
            <a:off x="6100764"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2499063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841" y="1912979"/>
            <a:ext cx="11269371" cy="3824866"/>
          </a:xfrm>
          <a:prstGeom prst="rect">
            <a:avLst/>
          </a:prstGeom>
        </p:spPr>
        <p:txBody>
          <a:bodyPr/>
          <a:lstStyle>
            <a:lvl1pPr marL="160020" indent="0">
              <a:spcBef>
                <a:spcPts val="0"/>
              </a:spcBef>
              <a:spcAft>
                <a:spcPts val="600"/>
              </a:spcAft>
              <a:buFont typeface="Arial"/>
              <a:buNone/>
              <a:defRPr>
                <a:solidFill>
                  <a:schemeClr val="tx1"/>
                </a:solidFill>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9" name="Slide Number Placeholder 3">
            <a:extLst>
              <a:ext uri="{FF2B5EF4-FFF2-40B4-BE49-F238E27FC236}">
                <a16:creationId xmlns:a16="http://schemas.microsoft.com/office/drawing/2014/main" id="{DFC016A1-2979-EC4D-A307-EA0832051FBD}"/>
              </a:ext>
            </a:extLst>
          </p:cNvPr>
          <p:cNvSpPr>
            <a:spLocks noGrp="1"/>
          </p:cNvSpPr>
          <p:nvPr>
            <p:ph type="sldNum" sz="quarter" idx="4"/>
          </p:nvPr>
        </p:nvSpPr>
        <p:spPr>
          <a:xfrm>
            <a:off x="468313" y="131041"/>
            <a:ext cx="2844059" cy="365125"/>
          </a:xfrm>
          <a:prstGeom prst="rect">
            <a:avLst/>
          </a:prstGeom>
        </p:spPr>
        <p:txBody>
          <a:bodyPr/>
          <a:lstStyle>
            <a:lvl1pPr algn="l">
              <a:defRPr sz="1400">
                <a:solidFill>
                  <a:schemeClr val="tx1"/>
                </a:solidFill>
              </a:defRPr>
            </a:lvl1pPr>
          </a:lstStyle>
          <a:p>
            <a:r>
              <a:rPr lang="en-US" dirty="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24990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3841" y="1904999"/>
            <a:ext cx="11269371" cy="4024867"/>
          </a:xfrm>
          <a:prstGeom prst="rect">
            <a:avLst/>
          </a:prstGeom>
        </p:spPr>
        <p:txBody>
          <a:bodyPr/>
          <a:lstStyle>
            <a:lvl1pPr marL="445770" indent="-285750">
              <a:spcBef>
                <a:spcPts val="0"/>
              </a:spcBef>
              <a:spcAft>
                <a:spcPts val="600"/>
              </a:spcAft>
              <a:buFont typeface="Arial" panose="020B0604020202020204" pitchFamily="34" charset="0"/>
              <a:buChar char="•"/>
              <a:defRPr>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nchor="b"/>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67982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8314" y="1586467"/>
            <a:ext cx="5486400"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68313" y="6068533"/>
            <a:ext cx="10293447" cy="598311"/>
          </a:xfrm>
          <a:prstGeom prst="rect">
            <a:avLst/>
          </a:prstGeom>
        </p:spPr>
        <p:txBody>
          <a:bodyPr anchor="b"/>
          <a:lstStyle>
            <a:lvl1pPr marL="0" indent="0">
              <a:buNone/>
              <a:defRPr sz="1200" baseline="0">
                <a:solidFill>
                  <a:srgbClr val="393D40"/>
                </a:solidFill>
              </a:defRPr>
            </a:lvl1pPr>
          </a:lstStyle>
          <a:p>
            <a:pPr lvl="0"/>
            <a:r>
              <a:rPr lang="en-US" dirty="0"/>
              <a:t>Insert Source</a:t>
            </a:r>
          </a:p>
        </p:txBody>
      </p:sp>
      <p:sp>
        <p:nvSpPr>
          <p:cNvPr id="9" name="Title Placeholder 1">
            <a:extLst>
              <a:ext uri="{FF2B5EF4-FFF2-40B4-BE49-F238E27FC236}">
                <a16:creationId xmlns:a16="http://schemas.microsoft.com/office/drawing/2014/main" id="{9D663ECE-2525-9049-A44C-56EA831A5443}"/>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p>
            <a:r>
              <a:rPr lang="en-US" dirty="0"/>
              <a:t>Click to edit Master title style</a:t>
            </a:r>
          </a:p>
        </p:txBody>
      </p:sp>
      <p:sp>
        <p:nvSpPr>
          <p:cNvPr id="7" name="Content Placeholder 2"/>
          <p:cNvSpPr>
            <a:spLocks noGrp="1"/>
          </p:cNvSpPr>
          <p:nvPr>
            <p:ph sz="half" idx="11" hasCustomPrompt="1"/>
          </p:nvPr>
        </p:nvSpPr>
        <p:spPr>
          <a:xfrm>
            <a:off x="6107113" y="1562100"/>
            <a:ext cx="5626099"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148897601"/>
      </p:ext>
    </p:extLst>
  </p:cSld>
  <p:clrMapOvr>
    <a:masterClrMapping/>
  </p:clrMapOvr>
  <p:extLst mod="1">
    <p:ext uri="{DCECCB84-F9BA-43D5-87BE-67443E8EF086}">
      <p15:sldGuideLst xmlns:p15="http://schemas.microsoft.com/office/powerpoint/2012/main">
        <p15:guide id="1" orient="horz" pos="2160">
          <p15:clr>
            <a:srgbClr val="FBAE40"/>
          </p15:clr>
        </p15:guide>
        <p15:guide id="2" pos="383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9390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6.jpg"/><Relationship Id="rId5" Type="http://schemas.openxmlformats.org/officeDocument/2006/relationships/theme" Target="../theme/theme3.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0.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07154" y="26333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3">
            <a:extLst>
              <a:ext uri="{28A0092B-C50C-407E-A947-70E740481C1C}">
                <a14:useLocalDpi xmlns:a14="http://schemas.microsoft.com/office/drawing/2010/main" val="0"/>
              </a:ext>
            </a:extLst>
          </a:blip>
          <a:srcRect l="46308"/>
          <a:stretch/>
        </p:blipFill>
        <p:spPr>
          <a:xfrm>
            <a:off x="-1" y="0"/>
            <a:ext cx="3358798" cy="6858000"/>
          </a:xfrm>
          <a:prstGeom prst="rect">
            <a:avLst/>
          </a:prstGeom>
        </p:spPr>
      </p:pic>
      <p:pic>
        <p:nvPicPr>
          <p:cNvPr id="7" name="Picture 6" descr="KFF_Full_Logo_K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09099" y="5295540"/>
            <a:ext cx="1184364" cy="786320"/>
          </a:xfrm>
          <a:prstGeom prst="rect">
            <a:avLst/>
          </a:prstGeom>
        </p:spPr>
      </p:pic>
      <p:pic>
        <p:nvPicPr>
          <p:cNvPr id="13" name="Picture 12" descr="KFF_Tagline_K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56556"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8376195" y="0"/>
            <a:ext cx="3812630" cy="6858000"/>
          </a:xfrm>
          <a:prstGeom prst="rect">
            <a:avLst/>
          </a:prstGeom>
        </p:spPr>
      </p:pic>
      <p:sp>
        <p:nvSpPr>
          <p:cNvPr id="2" name="Title Placeholder 1"/>
          <p:cNvSpPr>
            <a:spLocks noGrp="1"/>
          </p:cNvSpPr>
          <p:nvPr>
            <p:ph type="title"/>
          </p:nvPr>
        </p:nvSpPr>
        <p:spPr>
          <a:xfrm>
            <a:off x="845605" y="1695882"/>
            <a:ext cx="8397439" cy="844213"/>
          </a:xfrm>
          <a:prstGeom prst="rect">
            <a:avLst/>
          </a:prstGeom>
        </p:spPr>
        <p:txBody>
          <a:bodyPr vert="horz" lIns="91440" tIns="45720" rIns="91440" bIns="45720" rtlCol="0" anchor="t">
            <a:noAutofit/>
          </a:bodyPr>
          <a:lstStyle/>
          <a:p>
            <a:r>
              <a:rPr lang="en-US" dirty="0"/>
              <a:t>Click to edit </a:t>
            </a:r>
            <a:r>
              <a:rPr lang="en-US" dirty="0" smtClean="0"/>
              <a:t>Divider </a:t>
            </a:r>
            <a:r>
              <a:rPr lang="en-US" dirty="0"/>
              <a:t>title style</a:t>
            </a:r>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527" userDrawn="1">
          <p15:clr>
            <a:srgbClr val="F26B43"/>
          </p15:clr>
        </p15:guide>
        <p15:guide id="2" orient="horz" pos="160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247" y="586267"/>
            <a:ext cx="11266966" cy="861533"/>
          </a:xfrm>
          <a:prstGeom prst="rect">
            <a:avLst/>
          </a:prstGeom>
        </p:spPr>
        <p:txBody>
          <a:bodyPr vert="horz" lIns="91440" tIns="45720" rIns="91440" bIns="45720" rtlCol="0" anchor="t">
            <a:noAutofit/>
          </a:bodyPr>
          <a:lstStyle/>
          <a:p>
            <a:r>
              <a:rPr lang="en-US" dirty="0"/>
              <a:t>Click to edit Master title style</a:t>
            </a:r>
          </a:p>
        </p:txBody>
      </p:sp>
      <p:pic>
        <p:nvPicPr>
          <p:cNvPr id="3" name="Picture 2"/>
          <p:cNvPicPr>
            <a:picLocks noChangeAspect="1"/>
          </p:cNvPicPr>
          <p:nvPr userDrawn="1"/>
        </p:nvPicPr>
        <p:blipFill>
          <a:blip r:embed="rId6"/>
          <a:stretch>
            <a:fillRect/>
          </a:stretch>
        </p:blipFill>
        <p:spPr>
          <a:xfrm>
            <a:off x="10905671" y="6072289"/>
            <a:ext cx="831361" cy="551795"/>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83" r:id="rId4"/>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816" userDrawn="1">
          <p15:clr>
            <a:srgbClr val="F26B43"/>
          </p15:clr>
        </p15:guide>
        <p15:guide id="2" pos="287" userDrawn="1">
          <p15:clr>
            <a:srgbClr val="F26B43"/>
          </p15:clr>
        </p15:guide>
        <p15:guide id="3" pos="7391" userDrawn="1">
          <p15:clr>
            <a:srgbClr val="F26B43"/>
          </p15:clr>
        </p15:guide>
        <p15:guide id="4" orient="horz" pos="984" userDrawn="1">
          <p15:clr>
            <a:srgbClr val="F26B43"/>
          </p15:clr>
        </p15:guide>
        <p15:guide id="5" orient="horz" pos="360" userDrawn="1">
          <p15:clr>
            <a:srgbClr val="F26B43"/>
          </p15:clr>
        </p15:guide>
        <p15:guide id="6" orient="horz" pos="120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4" y="587664"/>
            <a:ext cx="11264900" cy="974435"/>
          </a:xfrm>
          <a:prstGeom prst="rect">
            <a:avLst/>
          </a:prstGeom>
        </p:spPr>
        <p:txBody>
          <a:bodyPr vert="horz" lIns="91440" tIns="45720" rIns="91440" bIns="45720" rtlCol="0" anchor="t">
            <a:noAutofit/>
          </a:bodyPr>
          <a:lstStyle/>
          <a:p>
            <a:r>
              <a:rPr lang="en-US" dirty="0"/>
              <a:t>Click to edit Master title style</a:t>
            </a:r>
          </a:p>
        </p:txBody>
      </p:sp>
      <p:pic>
        <p:nvPicPr>
          <p:cNvPr id="15" name="Picture 14">
            <a:extLst>
              <a:ext uri="{FF2B5EF4-FFF2-40B4-BE49-F238E27FC236}">
                <a16:creationId xmlns:a16="http://schemas.microsoft.com/office/drawing/2014/main" id="{AD0A1D8B-E64A-4D45-A49A-72A56E14E833}"/>
              </a:ext>
            </a:extLst>
          </p:cNvPr>
          <p:cNvPicPr>
            <a:picLocks noChangeAspect="1"/>
          </p:cNvPicPr>
          <p:nvPr userDrawn="1"/>
        </p:nvPicPr>
        <p:blipFill>
          <a:blip r:embed="rId5"/>
          <a:stretch>
            <a:fillRect/>
          </a:stretch>
        </p:blipFill>
        <p:spPr>
          <a:xfrm>
            <a:off x="10905671" y="6072289"/>
            <a:ext cx="831361" cy="551795"/>
          </a:xfrm>
          <a:prstGeom prst="rect">
            <a:avLst/>
          </a:prstGeom>
        </p:spPr>
      </p:pic>
      <p:sp>
        <p:nvSpPr>
          <p:cNvPr id="3" name="Rectangle 2"/>
          <p:cNvSpPr/>
          <p:nvPr userDrawn="1"/>
        </p:nvSpPr>
        <p:spPr>
          <a:xfrm>
            <a:off x="468314" y="203102"/>
            <a:ext cx="4708732" cy="31619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sz="1400" dirty="0" smtClean="0">
                <a:solidFill>
                  <a:schemeClr val="tx1"/>
                </a:solidFill>
                <a:effectLst/>
              </a:rPr>
              <a:t>Figure </a:t>
            </a:r>
            <a:fld id="{0A525C9C-33A6-4D3C-B3CA-626642866690}" type="slidenum">
              <a:rPr lang="en-US" sz="1400" smtClean="0">
                <a:solidFill>
                  <a:schemeClr val="tx1"/>
                </a:solidFill>
                <a:effectLst/>
              </a:rPr>
              <a:t>‹#›</a:t>
            </a:fld>
            <a:endParaRPr lang="en-US" sz="1400" dirty="0">
              <a:solidFill>
                <a:schemeClr val="tx1"/>
              </a:solidFill>
              <a:effectLst/>
            </a:endParaRPr>
          </a:p>
        </p:txBody>
      </p:sp>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84" userDrawn="1">
          <p15:clr>
            <a:srgbClr val="F26B43"/>
          </p15:clr>
        </p15:guide>
        <p15:guide id="2" pos="287" userDrawn="1">
          <p15:clr>
            <a:srgbClr val="F26B43"/>
          </p15:clr>
        </p15:guide>
        <p15:guide id="3" orient="horz" pos="3816" userDrawn="1">
          <p15:clr>
            <a:srgbClr val="F26B43"/>
          </p15:clr>
        </p15:guide>
        <p15:guide id="4" pos="7391" userDrawn="1">
          <p15:clr>
            <a:srgbClr val="F26B43"/>
          </p15:clr>
        </p15:guide>
        <p15:guide id="5" orient="horz" pos="360" userDrawn="1">
          <p15:clr>
            <a:srgbClr val="F26B43"/>
          </p15:clr>
        </p15:guide>
        <p15:guide id="6" orient="horz" pos="312" userDrawn="1">
          <p15:clr>
            <a:srgbClr val="F26B43"/>
          </p15:clr>
        </p15:guide>
        <p15:guide id="7" orient="horz" pos="120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p>
            <a:r>
              <a:rPr lang="en-US" dirty="0"/>
              <a:t>Click to edit Master title style</a:t>
            </a:r>
          </a:p>
        </p:txBody>
      </p:sp>
      <p:sp>
        <p:nvSpPr>
          <p:cNvPr id="9" name="Text Placeholder 2"/>
          <p:cNvSpPr>
            <a:spLocks noGrp="1"/>
          </p:cNvSpPr>
          <p:nvPr>
            <p:ph type="body" idx="1"/>
          </p:nvPr>
        </p:nvSpPr>
        <p:spPr>
          <a:xfrm>
            <a:off x="464815" y="1908673"/>
            <a:ext cx="11268398" cy="4091016"/>
          </a:xfrm>
          <a:prstGeom prst="rect">
            <a:avLst/>
          </a:prstGeom>
        </p:spPr>
        <p:txBody>
          <a:bodyPr vert="horz" lIns="91440" tIns="45720" rIns="91440" bIns="45720" rtlCol="0" anchor="t">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 userDrawn="1">
          <p15:clr>
            <a:srgbClr val="F26B43"/>
          </p15:clr>
        </p15:guide>
        <p15:guide id="2" pos="7391" userDrawn="1">
          <p15:clr>
            <a:srgbClr val="F26B43"/>
          </p15:clr>
        </p15:guide>
        <p15:guide id="3" orient="horz" pos="984" userDrawn="1">
          <p15:clr>
            <a:srgbClr val="F26B43"/>
          </p15:clr>
        </p15:guide>
        <p15:guide id="4" orient="horz" pos="360" userDrawn="1">
          <p15:clr>
            <a:srgbClr val="F26B43"/>
          </p15:clr>
        </p15:guide>
        <p15:guide id="5" orient="horz" pos="3816" userDrawn="1">
          <p15:clr>
            <a:srgbClr val="F26B43"/>
          </p15:clr>
        </p15:guide>
        <p15:guide id="6" orient="horz" pos="120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p:txBody>
          <a:bodyPr/>
          <a:lstStyle/>
          <a:p>
            <a:r>
              <a:rPr lang="en-US" sz="650" dirty="0"/>
              <a:t>NOTES: Represents total known funding (base and supplemental) provided through the State Department, USAID, CDC, NIH, and DoD. </a:t>
            </a:r>
            <a:r>
              <a:rPr lang="en-US" sz="650" dirty="0" smtClean="0"/>
              <a:t>FY20 </a:t>
            </a:r>
            <a:r>
              <a:rPr lang="en-US" sz="650" dirty="0"/>
              <a:t>is based on funding provided in the “Consolidated Appropriations Act, </a:t>
            </a:r>
            <a:r>
              <a:rPr lang="en-US" sz="650" dirty="0" smtClean="0"/>
              <a:t>2020” </a:t>
            </a:r>
            <a:r>
              <a:rPr lang="en-US" sz="650" dirty="0"/>
              <a:t>(P.L. </a:t>
            </a:r>
            <a:r>
              <a:rPr lang="en-US" sz="650" dirty="0" smtClean="0"/>
              <a:t>116-94) </a:t>
            </a:r>
            <a:r>
              <a:rPr lang="en-US" sz="650" dirty="0"/>
              <a:t>and is a preliminary estimate. HIV includes funding through State/OGAC, USAID, CDC, NIH, and DoD. Malaria includes funding through USAID, CDC, NIH, and DoD. TB, Nutrition, NTDs, and Vulnerable Children include funding through USAID. MCH includes funding through USAID and CDC as well as contributions to UNICEF. FP/RH includes funding through USAID as well as contributions to UNFPA. Global Health Security includes funding through USAID, CDC, and DoD, as well as emergency Ebola and Zika funding. “Other” includes funding through USAID, CDC, and NIH as well as contributions to WHO and PAHO and the Emergency Reserve Fund. </a:t>
            </a:r>
            <a:r>
              <a:rPr lang="en-US" sz="650" dirty="0" smtClean="0"/>
              <a:t>Some FY20 and FY21 Request funding for </a:t>
            </a:r>
            <a:r>
              <a:rPr lang="en-US" sz="650" dirty="0"/>
              <a:t>global </a:t>
            </a:r>
            <a:r>
              <a:rPr lang="en-US" sz="650" dirty="0" smtClean="0"/>
              <a:t>health is </a:t>
            </a:r>
            <a:r>
              <a:rPr lang="en-US" sz="650" dirty="0"/>
              <a:t>not yet known (e.g. CDC funding for malaria) and is estimated based on prior year levels.</a:t>
            </a:r>
          </a:p>
          <a:p>
            <a:r>
              <a:rPr lang="en-US" sz="650" dirty="0"/>
              <a:t>SOURCE: </a:t>
            </a:r>
            <a:r>
              <a:rPr lang="en-US" sz="650" dirty="0" smtClean="0"/>
              <a:t>KFF analysis </a:t>
            </a:r>
            <a:r>
              <a:rPr lang="en-US" sz="650" dirty="0"/>
              <a:t>of data from the Office of Management and Budget, Agency Congressional Budget Justifications, Congressional Appropriations Bills, and U.S. Foreign Assistance Dashboard [website], available at: www.foreignassistance.gov. </a:t>
            </a:r>
          </a:p>
          <a:p>
            <a:endParaRPr lang="en-US" sz="650" dirty="0"/>
          </a:p>
        </p:txBody>
      </p:sp>
      <p:sp>
        <p:nvSpPr>
          <p:cNvPr id="7" name="Title 6"/>
          <p:cNvSpPr>
            <a:spLocks noGrp="1"/>
          </p:cNvSpPr>
          <p:nvPr>
            <p:ph type="title"/>
          </p:nvPr>
        </p:nvSpPr>
        <p:spPr/>
        <p:txBody>
          <a:bodyPr/>
          <a:lstStyle/>
          <a:p>
            <a:r>
              <a:rPr lang="en-US" dirty="0"/>
              <a:t>Distribution of U.S. Global Health Funding, By Sector, </a:t>
            </a:r>
            <a:r>
              <a:rPr lang="en-US" dirty="0" smtClean="0"/>
              <a:t/>
            </a:r>
            <a:br>
              <a:rPr lang="en-US" dirty="0" smtClean="0"/>
            </a:br>
            <a:r>
              <a:rPr lang="en-US" dirty="0" smtClean="0"/>
              <a:t>FY </a:t>
            </a:r>
            <a:r>
              <a:rPr lang="en-US" dirty="0"/>
              <a:t>2006 – FY </a:t>
            </a:r>
            <a:r>
              <a:rPr lang="en-US" dirty="0" smtClean="0"/>
              <a:t>2021 Request</a:t>
            </a:r>
            <a:endParaRPr lang="en-US" dirty="0"/>
          </a:p>
        </p:txBody>
      </p:sp>
      <p:graphicFrame>
        <p:nvGraphicFramePr>
          <p:cNvPr id="10" name="Content Placeholder 4"/>
          <p:cNvGraphicFramePr>
            <a:graphicFrameLocks noGrp="1"/>
          </p:cNvGraphicFramePr>
          <p:nvPr>
            <p:ph idx="1"/>
            <p:extLst>
              <p:ext uri="{D42A27DB-BD31-4B8C-83A1-F6EECF244321}">
                <p14:modId xmlns:p14="http://schemas.microsoft.com/office/powerpoint/2010/main" val="1946077136"/>
              </p:ext>
            </p:extLst>
          </p:nvPr>
        </p:nvGraphicFramePr>
        <p:xfrm>
          <a:off x="463550" y="1912938"/>
          <a:ext cx="11269663" cy="41555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66997260"/>
      </p:ext>
    </p:extLst>
  </p:cSld>
  <p:clrMapOvr>
    <a:masterClrMapping/>
  </p:clrMapOvr>
</p:sld>
</file>

<file path=ppt/theme/theme1.xml><?xml version="1.0" encoding="utf-8"?>
<a:theme xmlns:a="http://schemas.openxmlformats.org/drawingml/2006/main" name="Title Slide">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D59B5DE3-BA9B-4D93-A671-46F756375ACA}"/>
    </a:ext>
  </a:extLst>
</a:theme>
</file>

<file path=ppt/theme/theme2.xml><?xml version="1.0" encoding="utf-8"?>
<a:theme xmlns:a="http://schemas.openxmlformats.org/drawingml/2006/main" name="Divider">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A6A94B30-0B12-4970-829E-C473662236D2}"/>
    </a:ext>
  </a:extLst>
</a:theme>
</file>

<file path=ppt/theme/theme3.xml><?xml version="1.0" encoding="utf-8"?>
<a:theme xmlns:a="http://schemas.openxmlformats.org/drawingml/2006/main" name="Default no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7D2335E5-344E-4860-AB67-719D4BB7EFF1}"/>
    </a:ext>
  </a:extLst>
</a:theme>
</file>

<file path=ppt/theme/theme4.xml><?xml version="1.0" encoding="utf-8"?>
<a:theme xmlns:a="http://schemas.openxmlformats.org/drawingml/2006/main" name="Default with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14219C0B-ECF8-479C-90D6-7D02F37F5B13}"/>
    </a:ext>
  </a:extLst>
</a:theme>
</file>

<file path=ppt/theme/theme5.xml><?xml version="1.0" encoding="utf-8"?>
<a:theme xmlns:a="http://schemas.openxmlformats.org/drawingml/2006/main" name="Blank">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sert Your Title Here" id="{9363219B-046F-4355-826F-3534B2EAD5A0}" vid="{187DC01B-F99B-4522-BEAB-98ED8E8C5612}"/>
    </a:ext>
  </a:extLst>
</a:theme>
</file>

<file path=ppt/theme/theme6.xml><?xml version="1.0" encoding="utf-8"?>
<a:theme xmlns:a="http://schemas.openxmlformats.org/drawingml/2006/main" name="Text Slide no Logo">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EB80B7DF-65AA-44CB-A59E-F07B89C6771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2020 KFF PowerPoint Template</Template>
  <TotalTime>1879</TotalTime>
  <Words>246</Words>
  <Application>Microsoft Office PowerPoint</Application>
  <PresentationFormat>Custom</PresentationFormat>
  <Paragraphs>3</Paragraphs>
  <Slides>1</Slides>
  <Notes>0</Notes>
  <HiddenSlides>0</HiddenSlides>
  <MMClips>0</MMClips>
  <ScaleCrop>false</ScaleCrop>
  <HeadingPairs>
    <vt:vector size="6" baseType="variant">
      <vt:variant>
        <vt:lpstr>Fonts Used</vt:lpstr>
      </vt:variant>
      <vt:variant>
        <vt:i4>2</vt:i4>
      </vt:variant>
      <vt:variant>
        <vt:lpstr>Theme</vt:lpstr>
      </vt:variant>
      <vt:variant>
        <vt:i4>6</vt:i4>
      </vt:variant>
      <vt:variant>
        <vt:lpstr>Slide Titles</vt:lpstr>
      </vt:variant>
      <vt:variant>
        <vt:i4>1</vt:i4>
      </vt:variant>
    </vt:vector>
  </HeadingPairs>
  <TitlesOfParts>
    <vt:vector size="9" baseType="lpstr">
      <vt:lpstr>Arial</vt:lpstr>
      <vt:lpstr>Calibri</vt:lpstr>
      <vt:lpstr>Title Slide</vt:lpstr>
      <vt:lpstr>Divider</vt:lpstr>
      <vt:lpstr>Default no Figure #</vt:lpstr>
      <vt:lpstr>Default with Figure #</vt:lpstr>
      <vt:lpstr>Blank</vt:lpstr>
      <vt:lpstr>Text Slide no Logo</vt:lpstr>
      <vt:lpstr>Distribution of U.S. Global Health Funding, By Sector,  FY 2006 – FY 2021 Request</vt:lpstr>
    </vt:vector>
  </TitlesOfParts>
  <Company>HERMES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Global Health Budget Slideshow, FY2020</dc:title>
  <dc:creator>Stephanie Oum</dc:creator>
  <cp:lastModifiedBy>Stephanie Oum</cp:lastModifiedBy>
  <cp:revision>45</cp:revision>
  <cp:lastPrinted>2019-08-19T22:27:15Z</cp:lastPrinted>
  <dcterms:created xsi:type="dcterms:W3CDTF">2020-01-17T19:32:33Z</dcterms:created>
  <dcterms:modified xsi:type="dcterms:W3CDTF">2020-03-27T20:32:23Z</dcterms:modified>
</cp:coreProperties>
</file>