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83" r:id="rId5"/>
    <p:sldMasterId id="2147483677" r:id="rId6"/>
    <p:sldMasterId id="2147483662" r:id="rId7"/>
    <p:sldMasterId id="2147483674" r:id="rId8"/>
  </p:sldMasterIdLst>
  <p:notesMasterIdLst>
    <p:notesMasterId r:id="rId20"/>
  </p:notesMasterIdLst>
  <p:handoutMasterIdLst>
    <p:handoutMasterId r:id="rId21"/>
  </p:handoutMasterIdLst>
  <p:sldIdLst>
    <p:sldId id="257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301" r:id="rId18"/>
    <p:sldId id="300" r:id="rId19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rey Kearney" initials="AK" lastIdx="2" clrIdx="0">
    <p:extLst>
      <p:ext uri="{19B8F6BF-5375-455C-9EA6-DF929625EA0E}">
        <p15:presenceInfo xmlns:p15="http://schemas.microsoft.com/office/powerpoint/2012/main" userId="S-1-5-21-1957994488-602162358-682003330-543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D40"/>
    <a:srgbClr val="DBDBDB"/>
    <a:srgbClr val="555659"/>
    <a:srgbClr val="FDCD05"/>
    <a:srgbClr val="0E3B5E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9" autoAdjust="0"/>
    <p:restoredTop sz="94660"/>
  </p:normalViewPr>
  <p:slideViewPr>
    <p:cSldViewPr snapToGrid="0" snapToObjects="1" showGuides="1">
      <p:cViewPr varScale="1">
        <p:scale>
          <a:sx n="118" d="100"/>
          <a:sy n="118" d="100"/>
        </p:scale>
        <p:origin x="336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259850807141257"/>
          <c:y val="0.16775915835543875"/>
          <c:w val="0.55616410711433406"/>
          <c:h val="0.8296140708680598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Percent who say it is very important that each be kept in place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377-4C25-B194-9B3A014C1A0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377-4C25-B194-9B3A014C1A0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377-4C25-B194-9B3A014C1A0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377-4C25-B194-9B3A014C1A0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377-4C25-B194-9B3A014C1A0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377-4C25-B194-9B3A014C1A0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377-4C25-B194-9B3A014C1A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 cost sharing for childhood preventive care</c:v>
                </c:pt>
                <c:pt idx="1">
                  <c:v>No cost sharing for preventive services</c:v>
                </c:pt>
                <c:pt idx="2">
                  <c:v>No cost sharing for birth control</c:v>
                </c:pt>
                <c:pt idx="3">
                  <c:v>Prohibit gender rating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</c:v>
                </c:pt>
                <c:pt idx="1">
                  <c:v>0.81</c:v>
                </c:pt>
                <c:pt idx="2">
                  <c:v>0.54</c:v>
                </c:pt>
                <c:pt idx="3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77-4C25-B194-9B3A014C1A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7"/>
        <c:axId val="251765888"/>
        <c:axId val="251767808"/>
      </c:barChart>
      <c:catAx>
        <c:axId val="2517658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>
                <a:noFill/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51767808"/>
        <c:crosses val="autoZero"/>
        <c:auto val="1"/>
        <c:lblAlgn val="ctr"/>
        <c:lblOffset val="0"/>
        <c:noMultiLvlLbl val="0"/>
      </c:catAx>
      <c:valAx>
        <c:axId val="251767808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one"/>
        <c:crossAx val="251765888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672038911199862"/>
          <c:y val="0.1640295772702739"/>
          <c:w val="0.7322659141169171"/>
          <c:h val="0.795998764389052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overturn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89-4AF3-9399-B70C7CDF4EB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mtClean="0"/>
                      <a:t>34%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D5-4A20-BBAC-2639BF700B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0%;0%">
                  <c:v>-0.28999999999999998</c:v>
                </c:pt>
                <c:pt idx="2" formatCode="0%;0%">
                  <c:v>-0.08</c:v>
                </c:pt>
                <c:pt idx="3" formatCode="0%;0%">
                  <c:v>-0.28999999999999998</c:v>
                </c:pt>
                <c:pt idx="4" formatCode="0%;0%">
                  <c:v>-0.56999999999999995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89-4AF3-9399-B70C7CDF4EB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No, do not overturn</c:v>
                </c:pt>
              </c:strCache>
            </c:strRef>
          </c:tx>
          <c:spPr>
            <a:solidFill>
              <a:srgbClr val="0076C4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89-4AF3-9399-B70C7CDF4EB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442A39E1-C9E1-48A3-A6D2-8F20FE74D0A5}" type="VALUE">
                      <a:rPr lang="en-US" sz="18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F89-4AF3-9399-B70C7CDF4EBC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89-4AF3-9399-B70C7CDF4E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0.69</c:v>
                </c:pt>
                <c:pt idx="2" formatCode="0%">
                  <c:v>0.91</c:v>
                </c:pt>
                <c:pt idx="3" formatCode="0%">
                  <c:v>0.7</c:v>
                </c:pt>
                <c:pt idx="4" formatCode="0%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89-4AF3-9399-B70C7CDF4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800" b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0.8"/>
          <c:min val="-0.8"/>
        </c:scaling>
        <c:delete val="1"/>
        <c:axPos val="t"/>
        <c:numFmt formatCode="0%;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4892142302840539"/>
          <c:y val="8.466448025502156E-2"/>
          <c:w val="0.74894930658175818"/>
          <c:h val="7.537471414265258E-2"/>
        </c:manualLayout>
      </c:layout>
      <c:overlay val="0"/>
      <c:txPr>
        <a:bodyPr/>
        <a:lstStyle/>
        <a:p>
          <a:pPr>
            <a:defRPr sz="1800" b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311281077672529"/>
          <c:y val="6.8226495560043787E-2"/>
          <c:w val="0.51429974833325975"/>
          <c:h val="0.765161191980392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952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3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4D-4960-B89D-70D454B1800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29-4880-BF55-0C7A3C674C5D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B29-4880-BF55-0C7A3C674C5D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13B-4424-8C8B-3CE17AA4BC81}"/>
              </c:ext>
            </c:extLst>
          </c:dPt>
          <c:dLbls>
            <c:dLbl>
              <c:idx val="0"/>
              <c:layout>
                <c:manualLayout>
                  <c:x val="-0.1571872760556588"/>
                  <c:y val="-0.109420703457832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923526368402518"/>
                      <c:h val="0.31119590694924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D-4960-B89D-70D454B18007}"/>
                </c:ext>
              </c:extLst>
            </c:dLbl>
            <c:dLbl>
              <c:idx val="1"/>
              <c:layout>
                <c:manualLayout>
                  <c:x val="0.17253266403339254"/>
                  <c:y val="-0.19920167740802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73285173625143"/>
                      <c:h val="0.392788273976363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B29-4880-BF55-0C7A3C674C5D}"/>
                </c:ext>
              </c:extLst>
            </c:dLbl>
            <c:dLbl>
              <c:idx val="2"/>
              <c:layout>
                <c:manualLayout>
                  <c:x val="-2.882450235534257E-2"/>
                  <c:y val="0.164497656593277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29-4880-BF55-0C7A3C674C5D}"/>
                </c:ext>
              </c:extLst>
            </c:dLbl>
            <c:dLbl>
              <c:idx val="3"/>
              <c:layout>
                <c:manualLayout>
                  <c:x val="-0.17792430978443605"/>
                  <c:y val="0.125670856888285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934A2A1-ADC3-4D37-9206-4B90F1B404F9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&lt;</a:t>
                    </a:r>
                    <a:fld id="{5F876FDC-258A-459E-A9AA-8D027C7D9E73}" type="VALUE">
                      <a:rPr lang="en-US" baseline="0" smtClean="0">
                        <a:solidFill>
                          <a:schemeClr val="tx1"/>
                        </a:solidFill>
                      </a:rPr>
                      <a:pPr>
                        <a:defRPr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 baseline="0" dirty="0" smtClean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13B-4424-8C8B-3CE17AA4BC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Abortion is legal in all cases</c:v>
                </c:pt>
                <c:pt idx="1">
                  <c:v>There are still some cases in which abortion is illegal</c:v>
                </c:pt>
                <c:pt idx="2">
                  <c:v>Don't know</c:v>
                </c:pt>
                <c:pt idx="3">
                  <c:v>Refused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0.42</c:v>
                </c:pt>
                <c:pt idx="1">
                  <c:v>0.56999999999999995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9-4880-BF55-0C7A3C674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11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401235564939533"/>
          <c:y val="0.12701662188552182"/>
          <c:w val="0.44580653066947401"/>
          <c:h val="0.8377625781620433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Percent who are aware element is included in ACA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4D1-44B3-BE86-C2C0DF28227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4D1-44B3-BE86-C2C0DF28227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4D1-44B3-BE86-C2C0DF28227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4D1-44B3-BE86-C2C0DF28227D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4D1-44B3-BE86-C2C0DF28227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4D1-44B3-BE86-C2C0DF28227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24D1-44B3-BE86-C2C0DF2822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 cost sharing for childhood preventive care</c:v>
                </c:pt>
                <c:pt idx="1">
                  <c:v>No cost sharing for preventive services</c:v>
                </c:pt>
                <c:pt idx="2">
                  <c:v>No cost sharing for birth control</c:v>
                </c:pt>
                <c:pt idx="3">
                  <c:v>Prohibit gender rating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0.59</c:v>
                </c:pt>
                <c:pt idx="1">
                  <c:v>0.48</c:v>
                </c:pt>
                <c:pt idx="2">
                  <c:v>0.38</c:v>
                </c:pt>
                <c:pt idx="3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4D1-44B3-BE86-C2C0DF2822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7"/>
        <c:axId val="251765888"/>
        <c:axId val="251767808"/>
      </c:barChart>
      <c:catAx>
        <c:axId val="2517658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251767808"/>
        <c:crosses val="autoZero"/>
        <c:auto val="1"/>
        <c:lblAlgn val="ctr"/>
        <c:lblOffset val="0"/>
        <c:noMultiLvlLbl val="0"/>
      </c:catAx>
      <c:valAx>
        <c:axId val="251767808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one"/>
        <c:crossAx val="251765888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282538648302235"/>
          <c:y val="3.3403755101007659E-3"/>
          <c:w val="0.67902528518059657"/>
          <c:h val="0.97823408364334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Support</c:v>
                </c:pt>
              </c:strCache>
            </c:strRef>
          </c:tx>
          <c:spPr>
            <a:solidFill>
              <a:srgbClr val="003C64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C87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D0B-43DE-AF25-6412B9330084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0B-43DE-AF25-6412B93300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0B-43DE-AF25-6412B933008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3F3-42C6-8B5E-988FD7866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44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0.89</c:v>
                </c:pt>
                <c:pt idx="1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F3-42C6-8B5E-988FD78668E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49752675146376"/>
          <c:y val="5.9785953479952934E-2"/>
          <c:w val="0.5881844336765597"/>
          <c:h val="0.892951093898825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B2-4AD0-89FB-5447061CEAD8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B2-4AD0-89FB-5447061CEA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B2-4AD0-89FB-5447061CEA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B2-4AD0-89FB-5447061CEAD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0.76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B2-4AD0-89FB-5447061CE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49752675146376"/>
          <c:y val="5.9785953479952934E-2"/>
          <c:w val="0.5881844336765597"/>
          <c:h val="0.892951093898825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19-4E50-B87B-A4E370B69C4E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19-4E50-B87B-A4E370B69C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19-4E50-B87B-A4E370B69C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A19-4E50-B87B-A4E370B69C4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0.73</c:v>
                </c:pt>
                <c:pt idx="1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19-4E50-B87B-A4E370B69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282538648302235"/>
          <c:y val="3.3403755101007659E-3"/>
          <c:w val="0.67902528518059657"/>
          <c:h val="0.97823408364334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Support</c:v>
                </c:pt>
              </c:strCache>
            </c:strRef>
          </c:tx>
          <c:spPr>
            <a:solidFill>
              <a:srgbClr val="0076C4"/>
            </a:solidFill>
            <a:ln w="9525">
              <a:solidFill>
                <a:srgbClr val="323A45"/>
              </a:solidFill>
            </a:ln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0.96</c:v>
                </c:pt>
                <c:pt idx="1">
                  <c:v>0.85</c:v>
                </c:pt>
                <c:pt idx="2">
                  <c:v>0.62</c:v>
                </c:pt>
                <c:pt idx="3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5-4CC6-9828-388D3A23DA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4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282538648302235"/>
          <c:y val="3.3403755101007659E-3"/>
          <c:w val="0.67902528518059657"/>
          <c:h val="0.97823408364334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Support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0.94</c:v>
                </c:pt>
                <c:pt idx="1">
                  <c:v>0.84</c:v>
                </c:pt>
                <c:pt idx="2">
                  <c:v>0.54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F2-42AB-84E3-9D20724937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4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124182101394305"/>
          <c:y val="0.11615201704802573"/>
          <c:w val="0.55616410711433406"/>
          <c:h val="0.8757888414418416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379-4FF6-80AB-E568E512ED1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379-4FF6-80AB-E568E512ED1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379-4FF6-80AB-E568E512ED1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379-4FF6-80AB-E568E512ED1C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379-4FF6-80AB-E568E512ED1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379-4FF6-80AB-E568E512ED1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379-4FF6-80AB-E568E512ED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Democrats</c:v>
                </c:pt>
                <c:pt idx="1">
                  <c:v>Independents</c:v>
                </c:pt>
                <c:pt idx="2">
                  <c:v>Republicans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0.38</c:v>
                </c:pt>
                <c:pt idx="1">
                  <c:v>0.41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79-4FF6-80AB-E568E512ED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51765888"/>
        <c:axId val="251767808"/>
      </c:barChart>
      <c:catAx>
        <c:axId val="2517658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crossAx val="251767808"/>
        <c:crosses val="autoZero"/>
        <c:auto val="1"/>
        <c:lblAlgn val="ctr"/>
        <c:lblOffset val="0"/>
        <c:noMultiLvlLbl val="0"/>
      </c:catAx>
      <c:valAx>
        <c:axId val="251767808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one"/>
        <c:crossAx val="251765888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124182101394305"/>
          <c:y val="0.11615201704802573"/>
          <c:w val="0.55616410711433406"/>
          <c:h val="0.8757888414418416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379-46EF-A42D-B9FA9DB38DA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379-46EF-A42D-B9FA9DB38DA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379-46EF-A42D-B9FA9DB38DA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379-46EF-A42D-B9FA9DB38DA4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379-46EF-A42D-B9FA9DB38DA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379-46EF-A42D-B9FA9DB38DA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379-46EF-A42D-B9FA9DB38D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Democrats</c:v>
                </c:pt>
                <c:pt idx="1">
                  <c:v>Independents</c:v>
                </c:pt>
                <c:pt idx="2">
                  <c:v>Republicans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0.32</c:v>
                </c:pt>
                <c:pt idx="1">
                  <c:v>0.32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79-46EF-A42D-B9FA9DB38D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51765888"/>
        <c:axId val="251767808"/>
      </c:barChart>
      <c:catAx>
        <c:axId val="2517658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>
                <a:noFill/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51767808"/>
        <c:crosses val="autoZero"/>
        <c:auto val="1"/>
        <c:lblAlgn val="ctr"/>
        <c:lblOffset val="0"/>
        <c:noMultiLvlLbl val="0"/>
      </c:catAx>
      <c:valAx>
        <c:axId val="251767808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one"/>
        <c:crossAx val="251765888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12974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3" y="1912974"/>
            <a:ext cx="5212715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43E4725-3BC9-6D4A-A938-A693837F3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6" y="131907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88DAF-142A-484D-9CE0-D7263F06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6" y="131907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49" y="1915643"/>
            <a:ext cx="11274465" cy="3928533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4848" y="6067136"/>
            <a:ext cx="10295515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6015F-4D03-A44D-B27D-17D200F2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7" y="586267"/>
            <a:ext cx="11270997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37343B7-26F1-CE4A-9E93-EC2EB9C04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7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86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84" y="1914245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4684" y="1914245"/>
            <a:ext cx="5212715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7" y="6067136"/>
            <a:ext cx="10293443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420BAF0-9E9D-EF45-A67E-381F7B12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8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4D272EB-5F1A-C146-B605-FEC9F167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7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00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3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AD45B79-97EA-5445-B79E-FF7A4DE46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7" y="130175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13" y="588183"/>
            <a:ext cx="11268700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13" y="1466115"/>
            <a:ext cx="11268700" cy="4274874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525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828" y="1918870"/>
            <a:ext cx="5212715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21888" y="1371600"/>
            <a:ext cx="59115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6155357" y="1371600"/>
            <a:ext cx="59115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812589" y="331035"/>
            <a:ext cx="1125434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0949628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630818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96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76" y="577031"/>
            <a:ext cx="8788425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276" y="1727203"/>
            <a:ext cx="8787364" cy="3928533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137276" y="5961692"/>
            <a:ext cx="878842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37276" y="97322"/>
            <a:ext cx="3791091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51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1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3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8" r:id="rId4"/>
    <p:sldLayoutId id="2147483690" r:id="rId5"/>
    <p:sldLayoutId id="2147483691" r:id="rId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68313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39781DC-7B2E-F941-90DC-C846735745DA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8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C5F74028-61D9-A24A-8C9D-16E12B4AAA7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353652484"/>
              </p:ext>
            </p:extLst>
          </p:nvPr>
        </p:nvGraphicFramePr>
        <p:xfrm>
          <a:off x="-5102052" y="4144038"/>
          <a:ext cx="5009520" cy="126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41113819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55780405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74305496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417710298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85742286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566061841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00BC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Darkest Blue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Dark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 50%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r>
                        <a:rPr lang="en-US" sz="800" dirty="0"/>
                        <a:t>25%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Green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003c64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005996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077c8</a:t>
                      </a:r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7fbbe3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bfddf1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00BC87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1B6D195-E196-6442-B484-F301CE681A37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15619459"/>
              </p:ext>
            </p:extLst>
          </p:nvPr>
        </p:nvGraphicFramePr>
        <p:xfrm>
          <a:off x="-5102052" y="5605851"/>
          <a:ext cx="5009520" cy="125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938568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3117411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4027543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855855076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36051201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63448730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2"/>
                        </a:solidFill>
                      </a:endParaRPr>
                    </a:p>
                  </a:txBody>
                  <a:tcPr marL="116270" marR="116270" marT="58270" marB="58270">
                    <a:solidFill>
                      <a:srgbClr val="FA27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5821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D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Red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Orange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Yellow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Text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Middle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Light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FA2732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F5821F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FFCC00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333333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err="1"/>
                        <a:t>cccccc</a:t>
                      </a:r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e5e5e5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48CF56B5-5F83-2C40-B8DE-6F6EE8BAA8BE}"/>
              </a:ext>
            </a:extLst>
          </p:cNvPr>
          <p:cNvSpPr txBox="1">
            <a:spLocks/>
          </p:cNvSpPr>
          <p:nvPr userDrawn="1"/>
        </p:nvSpPr>
        <p:spPr>
          <a:xfrm>
            <a:off x="-5102052" y="-153974"/>
            <a:ext cx="4805291" cy="71470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Headlines: Arial, size 32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2AD8D2B-7614-0146-A3FE-05BC19468743}"/>
              </a:ext>
            </a:extLst>
          </p:cNvPr>
          <p:cNvSpPr txBox="1">
            <a:spLocks/>
          </p:cNvSpPr>
          <p:nvPr userDrawn="1"/>
        </p:nvSpPr>
        <p:spPr>
          <a:xfrm>
            <a:off x="-5102052" y="2850239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Label: Arial, size 18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1FE242F-C7CB-CD45-94B9-5B34AC141E54}"/>
              </a:ext>
            </a:extLst>
          </p:cNvPr>
          <p:cNvSpPr txBox="1">
            <a:spLocks/>
          </p:cNvSpPr>
          <p:nvPr userDrawn="1"/>
        </p:nvSpPr>
        <p:spPr>
          <a:xfrm>
            <a:off x="-5102052" y="3718803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/>
              <a:t>Source: Arial, size 12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F5C320F-145F-464C-BB1E-D03460536F23}"/>
              </a:ext>
            </a:extLst>
          </p:cNvPr>
          <p:cNvSpPr txBox="1">
            <a:spLocks/>
          </p:cNvSpPr>
          <p:nvPr userDrawn="1"/>
        </p:nvSpPr>
        <p:spPr>
          <a:xfrm>
            <a:off x="-5102052" y="3327054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Figure: Arial, size 14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596E1C3-B750-DB4A-93EE-1F971EC1B4F9}"/>
              </a:ext>
            </a:extLst>
          </p:cNvPr>
          <p:cNvSpPr txBox="1">
            <a:spLocks/>
          </p:cNvSpPr>
          <p:nvPr userDrawn="1"/>
        </p:nvSpPr>
        <p:spPr>
          <a:xfrm>
            <a:off x="-5102052" y="637660"/>
            <a:ext cx="5102052" cy="2135648"/>
          </a:xfrm>
          <a:prstGeom prst="rect">
            <a:avLst/>
          </a:prstGeom>
        </p:spPr>
        <p:txBody>
          <a:bodyPr/>
          <a:lstStyle>
            <a:lvl1pPr marL="3429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1pPr>
            <a:lvl2pPr marL="74295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4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0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Level 1 Text: Arial, size 28</a:t>
            </a:r>
          </a:p>
          <a:p>
            <a:pPr lvl="1"/>
            <a:r>
              <a:rPr lang="en-US" dirty="0"/>
              <a:t>Level 2 Text: Arial, size 24</a:t>
            </a:r>
          </a:p>
          <a:p>
            <a:pPr lvl="2"/>
            <a:r>
              <a:rPr lang="en-US" dirty="0"/>
              <a:t>Level 3 Text: Arial, size 20</a:t>
            </a:r>
          </a:p>
          <a:p>
            <a:pPr lvl="3"/>
            <a:r>
              <a:rPr lang="en-US" dirty="0"/>
              <a:t>Level 4 Text: Arial, size 18</a:t>
            </a:r>
          </a:p>
          <a:p>
            <a:pPr lvl="4"/>
            <a:r>
              <a:rPr lang="en-US" dirty="0"/>
              <a:t>Level 5 Text: Arial, size 18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8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DAB56AB-D9FF-DC48-AD12-FEB8CF20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7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1BC7BC6-8AD0-8A41-AFA3-69985DE72B57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353652484"/>
              </p:ext>
            </p:extLst>
          </p:nvPr>
        </p:nvGraphicFramePr>
        <p:xfrm>
          <a:off x="-5102052" y="4144038"/>
          <a:ext cx="5009520" cy="126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41113819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55780405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74305496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417710298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85742286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566061841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00BC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Darkest Blue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Dark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 50%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r>
                        <a:rPr lang="en-US" sz="800" dirty="0"/>
                        <a:t>25%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Green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003c64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005996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077c8</a:t>
                      </a:r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7fbbe3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bfddf1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00BC87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8">
            <a:extLst>
              <a:ext uri="{FF2B5EF4-FFF2-40B4-BE49-F238E27FC236}">
                <a16:creationId xmlns:a16="http://schemas.microsoft.com/office/drawing/2014/main" id="{17B04D05-95D9-3F4E-9F0A-733635EC856E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15619459"/>
              </p:ext>
            </p:extLst>
          </p:nvPr>
        </p:nvGraphicFramePr>
        <p:xfrm>
          <a:off x="-5102052" y="5605851"/>
          <a:ext cx="5009520" cy="125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938568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3117411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4027543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855855076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36051201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63448730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2"/>
                        </a:solidFill>
                      </a:endParaRPr>
                    </a:p>
                  </a:txBody>
                  <a:tcPr marL="116270" marR="116270" marT="58270" marB="58270">
                    <a:solidFill>
                      <a:srgbClr val="FA27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5821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D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Red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Orange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Yellow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Text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Middle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Light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FA2732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F5821F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FFCC00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333333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err="1"/>
                        <a:t>cccccc</a:t>
                      </a:r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e5e5e5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id="{CECA422E-53E8-1047-86DD-01F15A9873C0}"/>
              </a:ext>
            </a:extLst>
          </p:cNvPr>
          <p:cNvSpPr txBox="1">
            <a:spLocks/>
          </p:cNvSpPr>
          <p:nvPr userDrawn="1"/>
        </p:nvSpPr>
        <p:spPr>
          <a:xfrm>
            <a:off x="-5102052" y="-153974"/>
            <a:ext cx="4805291" cy="71470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Headlines: Arial, size 32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2E0E6A6-133D-E245-B9F4-89FF5E42E35A}"/>
              </a:ext>
            </a:extLst>
          </p:cNvPr>
          <p:cNvSpPr txBox="1">
            <a:spLocks/>
          </p:cNvSpPr>
          <p:nvPr userDrawn="1"/>
        </p:nvSpPr>
        <p:spPr>
          <a:xfrm>
            <a:off x="-5102052" y="2850239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Label: Arial, size 18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2D9828C-8A94-FE46-9B4A-4FBD6602B5CE}"/>
              </a:ext>
            </a:extLst>
          </p:cNvPr>
          <p:cNvSpPr txBox="1">
            <a:spLocks/>
          </p:cNvSpPr>
          <p:nvPr userDrawn="1"/>
        </p:nvSpPr>
        <p:spPr>
          <a:xfrm>
            <a:off x="-5102052" y="3718803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/>
              <a:t>Source: Arial, size 12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15F4779-A4E4-834D-80E6-8071D8EA572A}"/>
              </a:ext>
            </a:extLst>
          </p:cNvPr>
          <p:cNvSpPr txBox="1">
            <a:spLocks/>
          </p:cNvSpPr>
          <p:nvPr userDrawn="1"/>
        </p:nvSpPr>
        <p:spPr>
          <a:xfrm>
            <a:off x="-5102052" y="637660"/>
            <a:ext cx="5102052" cy="2135648"/>
          </a:xfrm>
          <a:prstGeom prst="rect">
            <a:avLst/>
          </a:prstGeom>
        </p:spPr>
        <p:txBody>
          <a:bodyPr/>
          <a:lstStyle>
            <a:lvl1pPr marL="3429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1pPr>
            <a:lvl2pPr marL="74295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4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0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Level 1 Text: Arial, size 28</a:t>
            </a:r>
          </a:p>
          <a:p>
            <a:pPr lvl="1"/>
            <a:r>
              <a:rPr lang="en-US" dirty="0"/>
              <a:t>Level 2 Text: Arial, size 24</a:t>
            </a:r>
          </a:p>
          <a:p>
            <a:pPr lvl="2"/>
            <a:r>
              <a:rPr lang="en-US" dirty="0"/>
              <a:t>Level 3 Text: Arial, size 20</a:t>
            </a:r>
          </a:p>
          <a:p>
            <a:pPr lvl="3"/>
            <a:r>
              <a:rPr lang="en-US" dirty="0"/>
              <a:t>Level 4 Text: Arial, size 18</a:t>
            </a:r>
          </a:p>
          <a:p>
            <a:pPr lvl="4"/>
            <a:r>
              <a:rPr lang="en-US" dirty="0"/>
              <a:t>Level 5 Text: Arial, size 18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8D7D5DC-420A-234A-A155-71D524259E92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8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A27AEC3-FA73-E645-A864-C8FB1C385B4E}"/>
              </a:ext>
            </a:extLst>
          </p:cNvPr>
          <p:cNvSpPr txBox="1">
            <a:spLocks/>
          </p:cNvSpPr>
          <p:nvPr userDrawn="1"/>
        </p:nvSpPr>
        <p:spPr>
          <a:xfrm>
            <a:off x="-5102052" y="3327054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Figure: Arial, size 14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319D79-AAB0-AC47-97BB-E9CA904E89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984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aphicFrame>
        <p:nvGraphicFramePr>
          <p:cNvPr id="10" name="Content Placeholder 8">
            <a:extLst>
              <a:ext uri="{FF2B5EF4-FFF2-40B4-BE49-F238E27FC236}">
                <a16:creationId xmlns:a16="http://schemas.microsoft.com/office/drawing/2014/main" id="{55AE0514-0515-2E4D-BF9B-D867044D757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353652484"/>
              </p:ext>
            </p:extLst>
          </p:nvPr>
        </p:nvGraphicFramePr>
        <p:xfrm>
          <a:off x="-5102052" y="4144038"/>
          <a:ext cx="5009520" cy="126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41113819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55780405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74305496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417710298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85742286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566061841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00BC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Darkest Blue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Dark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 50%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r>
                        <a:rPr lang="en-US" sz="800" dirty="0"/>
                        <a:t>25%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Green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003c64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005996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077c8</a:t>
                      </a:r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7fbbe3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bfddf1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00BC87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B1CAC568-65AA-0C4F-BB6F-486817248906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15619459"/>
              </p:ext>
            </p:extLst>
          </p:nvPr>
        </p:nvGraphicFramePr>
        <p:xfrm>
          <a:off x="-5102052" y="5605851"/>
          <a:ext cx="5009520" cy="125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938568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3117411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4027543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855855076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36051201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63448730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2"/>
                        </a:solidFill>
                      </a:endParaRPr>
                    </a:p>
                  </a:txBody>
                  <a:tcPr marL="116270" marR="116270" marT="58270" marB="58270">
                    <a:solidFill>
                      <a:srgbClr val="FA27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5821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D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Red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Orange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Yellow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Text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Middle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Light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FA2732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F5821F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FFCC00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333333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err="1"/>
                        <a:t>cccccc</a:t>
                      </a:r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e5e5e5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F6444DDA-3133-9F4C-8118-2C777791D5A3}"/>
              </a:ext>
            </a:extLst>
          </p:cNvPr>
          <p:cNvSpPr txBox="1">
            <a:spLocks/>
          </p:cNvSpPr>
          <p:nvPr userDrawn="1"/>
        </p:nvSpPr>
        <p:spPr>
          <a:xfrm>
            <a:off x="-5102052" y="-153974"/>
            <a:ext cx="4805291" cy="71470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Headlines: Arial, size 32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FED177-FE5E-004B-839B-0FBF7063A7B3}"/>
              </a:ext>
            </a:extLst>
          </p:cNvPr>
          <p:cNvSpPr txBox="1">
            <a:spLocks/>
          </p:cNvSpPr>
          <p:nvPr userDrawn="1"/>
        </p:nvSpPr>
        <p:spPr>
          <a:xfrm>
            <a:off x="-5102052" y="2850239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Label: Arial, size 18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557703F-DAFE-DF4F-8B80-D61ED92928D4}"/>
              </a:ext>
            </a:extLst>
          </p:cNvPr>
          <p:cNvSpPr txBox="1">
            <a:spLocks/>
          </p:cNvSpPr>
          <p:nvPr userDrawn="1"/>
        </p:nvSpPr>
        <p:spPr>
          <a:xfrm>
            <a:off x="-5102052" y="3718803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/>
              <a:t>Source: Arial, size 12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8A4165C-FA3B-5446-8682-698B88C9C8E2}"/>
              </a:ext>
            </a:extLst>
          </p:cNvPr>
          <p:cNvSpPr txBox="1">
            <a:spLocks/>
          </p:cNvSpPr>
          <p:nvPr userDrawn="1"/>
        </p:nvSpPr>
        <p:spPr>
          <a:xfrm>
            <a:off x="-5102052" y="637660"/>
            <a:ext cx="5102052" cy="2135648"/>
          </a:xfrm>
          <a:prstGeom prst="rect">
            <a:avLst/>
          </a:prstGeom>
        </p:spPr>
        <p:txBody>
          <a:bodyPr/>
          <a:lstStyle>
            <a:lvl1pPr marL="3429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1pPr>
            <a:lvl2pPr marL="74295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4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0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Level 1 Text: Arial, size 28</a:t>
            </a:r>
          </a:p>
          <a:p>
            <a:pPr lvl="1"/>
            <a:r>
              <a:rPr lang="en-US" dirty="0"/>
              <a:t>Level 2 Text: Arial, size 24</a:t>
            </a:r>
          </a:p>
          <a:p>
            <a:pPr lvl="2"/>
            <a:r>
              <a:rPr lang="en-US" dirty="0"/>
              <a:t>Level 3 Text: Arial, size 20</a:t>
            </a:r>
          </a:p>
          <a:p>
            <a:pPr lvl="3"/>
            <a:r>
              <a:rPr lang="en-US" dirty="0"/>
              <a:t>Level 4 Text: Arial, size 18</a:t>
            </a:r>
          </a:p>
          <a:p>
            <a:pPr lvl="4"/>
            <a:r>
              <a:rPr lang="en-US" dirty="0"/>
              <a:t>Level 5 Text: Arial, size 18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F1A866D-E297-6C46-94DE-536FCEA377AB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8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F606A128-7F3E-8946-AB6E-BDF521B77E03}"/>
              </a:ext>
            </a:extLst>
          </p:cNvPr>
          <p:cNvSpPr txBox="1">
            <a:spLocks/>
          </p:cNvSpPr>
          <p:nvPr userDrawn="1"/>
        </p:nvSpPr>
        <p:spPr>
          <a:xfrm>
            <a:off x="-5102052" y="3327054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Figure: Arial, size 14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393D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CDF19-269B-1343-B32C-C2DFB5407B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92"/>
            <a:ext cx="12188825" cy="6857107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4513" y="587664"/>
            <a:ext cx="1126869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4513" y="1913713"/>
            <a:ext cx="11268699" cy="40797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aphicFrame>
        <p:nvGraphicFramePr>
          <p:cNvPr id="10" name="Content Placeholder 8">
            <a:extLst>
              <a:ext uri="{FF2B5EF4-FFF2-40B4-BE49-F238E27FC236}">
                <a16:creationId xmlns:a16="http://schemas.microsoft.com/office/drawing/2014/main" id="{4E198B4F-A18E-8245-A664-2A8683CB9ED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353652484"/>
              </p:ext>
            </p:extLst>
          </p:nvPr>
        </p:nvGraphicFramePr>
        <p:xfrm>
          <a:off x="-5102052" y="4144038"/>
          <a:ext cx="5009520" cy="126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41113819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55780405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74305496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417710298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85742286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566061841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00BC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Darkest Blue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Dark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 50%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KFF</a:t>
                      </a:r>
                    </a:p>
                    <a:p>
                      <a:r>
                        <a:rPr lang="en-US" sz="800" dirty="0"/>
                        <a:t>25%</a:t>
                      </a:r>
                    </a:p>
                    <a:p>
                      <a:r>
                        <a:rPr lang="en-US" sz="800" dirty="0"/>
                        <a:t>Blue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Green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003c64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005996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077c8</a:t>
                      </a:r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7fbbe3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bfddf1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00BC87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AC8602C6-9968-8348-8240-8721F7B04819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15619459"/>
              </p:ext>
            </p:extLst>
          </p:nvPr>
        </p:nvGraphicFramePr>
        <p:xfrm>
          <a:off x="-5102052" y="5605851"/>
          <a:ext cx="5009520" cy="125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920">
                  <a:extLst>
                    <a:ext uri="{9D8B030D-6E8A-4147-A177-3AD203B41FA5}">
                      <a16:colId xmlns:a16="http://schemas.microsoft.com/office/drawing/2014/main" val="938568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311741154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240275432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2855855076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36051201"/>
                    </a:ext>
                  </a:extLst>
                </a:gridCol>
                <a:gridCol w="834920">
                  <a:extLst>
                    <a:ext uri="{9D8B030D-6E8A-4147-A177-3AD203B41FA5}">
                      <a16:colId xmlns:a16="http://schemas.microsoft.com/office/drawing/2014/main" val="3063448730"/>
                    </a:ext>
                  </a:extLst>
                </a:gridCol>
              </a:tblGrid>
              <a:tr h="490483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2"/>
                        </a:solidFill>
                      </a:endParaRPr>
                    </a:p>
                  </a:txBody>
                  <a:tcPr marL="116270" marR="116270" marT="58270" marB="58270">
                    <a:solidFill>
                      <a:srgbClr val="FA27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5821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FD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65833"/>
                  </a:ext>
                </a:extLst>
              </a:tr>
              <a:tr h="466639">
                <a:tc>
                  <a:txBody>
                    <a:bodyPr/>
                    <a:lstStyle/>
                    <a:p>
                      <a:r>
                        <a:rPr lang="en-US" sz="800" dirty="0"/>
                        <a:t>Red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Orange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Yellow</a:t>
                      </a:r>
                    </a:p>
                    <a:p>
                      <a:endParaRPr lang="en-US" sz="800" dirty="0"/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Text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Middle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Light</a:t>
                      </a:r>
                    </a:p>
                    <a:p>
                      <a:r>
                        <a:rPr lang="en-US" sz="800" dirty="0"/>
                        <a:t>Gray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570"/>
                  </a:ext>
                </a:extLst>
              </a:tr>
              <a:tr h="295027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FA2732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F5821F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FFCC00</a:t>
                      </a:r>
                    </a:p>
                  </a:txBody>
                  <a:tcPr marL="116270" marR="11627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333333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err="1"/>
                        <a:t>cccccc</a:t>
                      </a:r>
                      <a:endParaRPr lang="en-US" sz="800" dirty="0"/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e5e5e5</a:t>
                      </a:r>
                    </a:p>
                  </a:txBody>
                  <a:tcPr marL="116540" marR="116540" marT="58270" marB="58270"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1562"/>
                  </a:ext>
                </a:extLst>
              </a:tr>
            </a:tbl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6F911127-31C8-9E4E-9029-223BB83F6709}"/>
              </a:ext>
            </a:extLst>
          </p:cNvPr>
          <p:cNvSpPr txBox="1">
            <a:spLocks/>
          </p:cNvSpPr>
          <p:nvPr userDrawn="1"/>
        </p:nvSpPr>
        <p:spPr>
          <a:xfrm>
            <a:off x="-5102052" y="-153974"/>
            <a:ext cx="4805291" cy="71470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Headlines: Arial, size 32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B347E76-8A6C-F24E-B627-81B7D8E8255D}"/>
              </a:ext>
            </a:extLst>
          </p:cNvPr>
          <p:cNvSpPr txBox="1">
            <a:spLocks/>
          </p:cNvSpPr>
          <p:nvPr userDrawn="1"/>
        </p:nvSpPr>
        <p:spPr>
          <a:xfrm>
            <a:off x="-5102052" y="2850239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Label: Arial, size 18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7CBEFFE-AA3F-1C4E-9E9E-910B66D18A68}"/>
              </a:ext>
            </a:extLst>
          </p:cNvPr>
          <p:cNvSpPr txBox="1">
            <a:spLocks/>
          </p:cNvSpPr>
          <p:nvPr userDrawn="1"/>
        </p:nvSpPr>
        <p:spPr>
          <a:xfrm>
            <a:off x="-5102052" y="3718803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/>
              <a:t>Source: Arial, size 12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B3012B1-4DD0-8D4C-833E-AE9455B76A8E}"/>
              </a:ext>
            </a:extLst>
          </p:cNvPr>
          <p:cNvSpPr txBox="1">
            <a:spLocks/>
          </p:cNvSpPr>
          <p:nvPr userDrawn="1"/>
        </p:nvSpPr>
        <p:spPr>
          <a:xfrm>
            <a:off x="-5102052" y="637660"/>
            <a:ext cx="5102052" cy="2135648"/>
          </a:xfrm>
          <a:prstGeom prst="rect">
            <a:avLst/>
          </a:prstGeom>
        </p:spPr>
        <p:txBody>
          <a:bodyPr/>
          <a:lstStyle>
            <a:lvl1pPr marL="3429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1pPr>
            <a:lvl2pPr marL="74295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4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20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Level 1 Text: Arial, size 28</a:t>
            </a:r>
          </a:p>
          <a:p>
            <a:pPr lvl="1"/>
            <a:r>
              <a:rPr lang="en-US" dirty="0"/>
              <a:t>Level 2 Text: Arial, size 24</a:t>
            </a:r>
          </a:p>
          <a:p>
            <a:pPr lvl="2"/>
            <a:r>
              <a:rPr lang="en-US" dirty="0"/>
              <a:t>Level 3 Text: Arial, size 20</a:t>
            </a:r>
          </a:p>
          <a:p>
            <a:pPr lvl="3"/>
            <a:r>
              <a:rPr lang="en-US" dirty="0"/>
              <a:t>Level 4 Text: Arial, size 18</a:t>
            </a:r>
          </a:p>
          <a:p>
            <a:pPr lvl="4"/>
            <a:r>
              <a:rPr lang="en-US" dirty="0"/>
              <a:t>Level 5 Text: Arial, size 18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19F4B5-AEA9-9B4A-9ABE-11870A04DB7D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8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6D0166F-71ED-7D45-8A46-3F41A637B537}"/>
              </a:ext>
            </a:extLst>
          </p:cNvPr>
          <p:cNvSpPr txBox="1">
            <a:spLocks/>
          </p:cNvSpPr>
          <p:nvPr userDrawn="1"/>
        </p:nvSpPr>
        <p:spPr>
          <a:xfrm>
            <a:off x="-5102052" y="3327054"/>
            <a:ext cx="4805291" cy="357352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Figure: Arial, size 14</a:t>
            </a:r>
          </a:p>
        </p:txBody>
      </p:sp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393D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KFF_Full_Logo_K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1" name="Picture 10" descr="KFF_Tagline_K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Public Opinion On Women’s Health And Preventive Care</a:t>
            </a: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07154" y="3489136"/>
            <a:ext cx="6788601" cy="1224225"/>
          </a:xfrm>
        </p:spPr>
        <p:txBody>
          <a:bodyPr/>
          <a:lstStyle/>
          <a:p>
            <a:r>
              <a:rPr lang="en-US" sz="1600" dirty="0" smtClean="0"/>
              <a:t>Key findings from 2017-2020 </a:t>
            </a:r>
            <a:r>
              <a:rPr lang="en-US" sz="1600" dirty="0"/>
              <a:t>KFF </a:t>
            </a:r>
            <a:r>
              <a:rPr lang="en-US" sz="1600" dirty="0" smtClean="0"/>
              <a:t>Polls</a:t>
            </a:r>
            <a:endParaRPr lang="en-US" sz="1600" dirty="0"/>
          </a:p>
        </p:txBody>
      </p:sp>
      <p:pic>
        <p:nvPicPr>
          <p:cNvPr id="8" name="Picture 7" descr="KFF_Large_K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33648" y="0"/>
            <a:ext cx="33587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3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/>
          </p:nvPr>
        </p:nvGraphicFramePr>
        <p:xfrm>
          <a:off x="2561169" y="1803730"/>
          <a:ext cx="7066488" cy="4749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80045" y="206375"/>
            <a:ext cx="379109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5613" y="499308"/>
            <a:ext cx="11277600" cy="844213"/>
          </a:xfrm>
        </p:spPr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  <a:latin typeface="+mn-lt"/>
              </a:rPr>
              <a:t>Most Are Aware Roe v. Wade Allows Some Restrictions On Abortions</a:t>
            </a:r>
            <a:endParaRPr lang="en-US" sz="3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455613" y="6255244"/>
            <a:ext cx="10420934" cy="40589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None/>
              <a:defRPr sz="12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»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4800" dirty="0">
                <a:solidFill>
                  <a:srgbClr val="323A45"/>
                </a:solidFill>
              </a:rPr>
              <a:t>SOURCE: KFF Abortion Knowledge and Attitudes Poll (conducted December 20-30, 2019). See topline for full question wording and response options.</a:t>
            </a:r>
          </a:p>
          <a:p>
            <a:endParaRPr lang="en-US" sz="4800" dirty="0" smtClean="0">
              <a:solidFill>
                <a:srgbClr val="323A45"/>
              </a:solidFill>
            </a:endParaRPr>
          </a:p>
          <a:p>
            <a:endParaRPr lang="en-US" dirty="0" smtClean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45" y="1480565"/>
            <a:ext cx="11125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result of the Supreme Court case, Roe v. Wade, does this mean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abortion is legal in all cases, or are there still some cases in which abortion is illegal? </a:t>
            </a:r>
            <a:endParaRPr lang="en-US" i="1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FF_Tagline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47" y="2492488"/>
            <a:ext cx="10820853" cy="6295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982" y="5944568"/>
            <a:ext cx="1097280" cy="749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42CBED-9D76-0342-B1D7-14467FB1C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9836" y="6607266"/>
            <a:ext cx="551848" cy="19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5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442433"/>
              </p:ext>
            </p:extLst>
          </p:nvPr>
        </p:nvGraphicFramePr>
        <p:xfrm>
          <a:off x="5950240" y="1521165"/>
          <a:ext cx="5320630" cy="467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4080" y="241380"/>
            <a:ext cx="11277600" cy="9144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Awareness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chemeClr val="accent3"/>
                </a:solidFill>
              </a:rPr>
              <a:t>Support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Some Women’s Health </a:t>
            </a:r>
            <a:r>
              <a:rPr lang="en-US" dirty="0" smtClean="0"/>
              <a:t>And </a:t>
            </a:r>
            <a:r>
              <a:rPr lang="en-US" dirty="0"/>
              <a:t>Preventive Care Provisions </a:t>
            </a:r>
            <a:r>
              <a:rPr lang="en-US" dirty="0" smtClean="0"/>
              <a:t>In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ACA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4080" y="6144713"/>
            <a:ext cx="10258015" cy="548640"/>
          </a:xfrm>
        </p:spPr>
        <p:txBody>
          <a:bodyPr/>
          <a:lstStyle/>
          <a:p>
            <a:r>
              <a:rPr lang="en-US" dirty="0"/>
              <a:t>SOURCE: KFF Poll: Public Opinion and Knowledge on Reproductive Health Policy (conducted April 23-28, 2019); KFF Health Tracking Poll (conducted March 6-12, 2017)</a:t>
            </a:r>
          </a:p>
        </p:txBody>
      </p:sp>
      <p:sp>
        <p:nvSpPr>
          <p:cNvPr id="2" name="Rectangle 1"/>
          <p:cNvSpPr/>
          <p:nvPr/>
        </p:nvSpPr>
        <p:spPr>
          <a:xfrm>
            <a:off x="464080" y="1298898"/>
            <a:ext cx="8146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of the public who…</a:t>
            </a:r>
          </a:p>
        </p:txBody>
      </p:sp>
      <p:graphicFrame>
        <p:nvGraphicFramePr>
          <p:cNvPr id="11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507020"/>
              </p:ext>
            </p:extLst>
          </p:nvPr>
        </p:nvGraphicFramePr>
        <p:xfrm>
          <a:off x="1148478" y="1705780"/>
          <a:ext cx="6191176" cy="467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Placeholder 3"/>
          <p:cNvSpPr txBox="1">
            <a:spLocks/>
          </p:cNvSpPr>
          <p:nvPr/>
        </p:nvSpPr>
        <p:spPr>
          <a:xfrm>
            <a:off x="3365375" y="1630680"/>
            <a:ext cx="4257044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…are </a:t>
            </a:r>
            <a:r>
              <a:rPr lang="en-US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aware</a:t>
            </a:r>
            <a:r>
              <a:rPr lang="en-US" sz="1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each of the following is included in the Affordable Care Act:</a:t>
            </a: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7931770" y="1630680"/>
            <a:ext cx="390463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…say it is </a:t>
            </a:r>
            <a:r>
              <a:rPr lang="en-US" sz="1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important </a:t>
            </a:r>
            <a:r>
              <a:rPr lang="en-US" sz="1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each of the following is kept in place:</a:t>
            </a:r>
          </a:p>
        </p:txBody>
      </p:sp>
    </p:spTree>
    <p:extLst>
      <p:ext uri="{BB962C8B-B14F-4D97-AF65-F5344CB8AC3E}">
        <p14:creationId xmlns:p14="http://schemas.microsoft.com/office/powerpoint/2010/main" val="42911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9432" y="6028636"/>
            <a:ext cx="8214360" cy="548640"/>
          </a:xfrm>
        </p:spPr>
        <p:txBody>
          <a:bodyPr/>
          <a:lstStyle/>
          <a:p>
            <a:r>
              <a:rPr lang="en-US" dirty="0"/>
              <a:t>SOURCE: KFF Health Tracking Poll (conducted March 6-12, 2017)</a:t>
            </a:r>
          </a:p>
        </p:txBody>
      </p:sp>
      <p:sp>
        <p:nvSpPr>
          <p:cNvPr id="21" name="Title 3"/>
          <p:cNvSpPr>
            <a:spLocks noGrp="1"/>
          </p:cNvSpPr>
          <p:nvPr>
            <p:ph type="title"/>
          </p:nvPr>
        </p:nvSpPr>
        <p:spPr>
          <a:xfrm>
            <a:off x="464080" y="384698"/>
            <a:ext cx="11362962" cy="914400"/>
          </a:xfrm>
        </p:spPr>
        <p:txBody>
          <a:bodyPr/>
          <a:lstStyle/>
          <a:p>
            <a:r>
              <a:rPr lang="en-US" dirty="0" smtClean="0"/>
              <a:t>Vast Majorities Support Policies That Include Maternity Care </a:t>
            </a:r>
            <a:endParaRPr lang="en-US" dirty="0"/>
          </a:p>
        </p:txBody>
      </p:sp>
      <p:pic>
        <p:nvPicPr>
          <p:cNvPr id="8" name="Picture 7" descr="TheBunnyHoppers - From Sleep Unboun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054" y="1193817"/>
            <a:ext cx="1140316" cy="145131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494212" y="1871209"/>
            <a:ext cx="5867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public </a:t>
            </a:r>
            <a:r>
              <a:rPr lang="en-US" sz="2200" dirty="0">
                <a:solidFill>
                  <a:srgbClr val="393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originally support </a:t>
            </a:r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ACA’s requirement that private health plans </a:t>
            </a:r>
            <a:r>
              <a:rPr lang="en-US" sz="2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include maternity care coverage</a:t>
            </a:r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46612" y="3845672"/>
            <a:ext cx="5638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public</a:t>
            </a:r>
            <a:r>
              <a:rPr lang="en-US" sz="2200" dirty="0">
                <a:solidFill>
                  <a:srgbClr val="393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</a:t>
            </a:r>
            <a:r>
              <a:rPr lang="en-US" sz="2200" b="1" dirty="0">
                <a:solidFill>
                  <a:srgbClr val="393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requirement after those who originally opposed hear that, without it, policies that include maternity care would </a:t>
            </a:r>
            <a:r>
              <a:rPr lang="en-US" sz="2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very expensive</a:t>
            </a:r>
          </a:p>
          <a:p>
            <a:endParaRPr lang="en-US" sz="22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Ch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429029"/>
              </p:ext>
            </p:extLst>
          </p:nvPr>
        </p:nvGraphicFramePr>
        <p:xfrm>
          <a:off x="1674813" y="1271134"/>
          <a:ext cx="2993067" cy="4486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89212" y="1973177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8910" y="4182977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93%</a:t>
            </a:r>
          </a:p>
        </p:txBody>
      </p:sp>
    </p:spTree>
    <p:extLst>
      <p:ext uri="{BB962C8B-B14F-4D97-AF65-F5344CB8AC3E}">
        <p14:creationId xmlns:p14="http://schemas.microsoft.com/office/powerpoint/2010/main" val="288695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96428" y="6015681"/>
            <a:ext cx="8214360" cy="548640"/>
          </a:xfrm>
        </p:spPr>
        <p:txBody>
          <a:bodyPr/>
          <a:lstStyle/>
          <a:p>
            <a:r>
              <a:rPr lang="en-US" dirty="0"/>
              <a:t>SOURCE: KFF Health Tracking Poll (conducted November 14-19, 2018)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544877" y="1536174"/>
            <a:ext cx="70990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0" b="1" dirty="0">
                <a:solidFill>
                  <a:schemeClr val="accent4"/>
                </a:solidFill>
                <a:latin typeface="Arial"/>
              </a:rPr>
              <a:t>57%</a:t>
            </a:r>
          </a:p>
          <a:p>
            <a:pPr algn="ctr">
              <a:defRPr/>
            </a:pPr>
            <a:r>
              <a:rPr lang="en-US" sz="3000" dirty="0">
                <a:solidFill>
                  <a:srgbClr val="323A45"/>
                </a:solidFill>
                <a:latin typeface="Arial"/>
              </a:rPr>
              <a:t>Say They Oppose The Trump Administration Allowing Employers To Be </a:t>
            </a:r>
            <a:r>
              <a:rPr lang="en-US" sz="3000" b="1" dirty="0">
                <a:solidFill>
                  <a:schemeClr val="accent4"/>
                </a:solidFill>
                <a:latin typeface="Arial"/>
              </a:rPr>
              <a:t>Exempt From Birth Control Coverage For Religious Or Moral Reasons</a:t>
            </a:r>
          </a:p>
        </p:txBody>
      </p:sp>
    </p:spTree>
    <p:extLst>
      <p:ext uri="{BB962C8B-B14F-4D97-AF65-F5344CB8AC3E}">
        <p14:creationId xmlns:p14="http://schemas.microsoft.com/office/powerpoint/2010/main" val="2505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16200000">
            <a:off x="5469240" y="-2023419"/>
            <a:ext cx="1331243" cy="91440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53665" y="6013230"/>
            <a:ext cx="8214360" cy="548640"/>
          </a:xfrm>
        </p:spPr>
        <p:txBody>
          <a:bodyPr/>
          <a:lstStyle/>
          <a:p>
            <a:r>
              <a:rPr lang="en-US" dirty="0"/>
              <a:t>SOURCE: KFF Health Tracking Poll (conducted June 14-19, 2017)</a:t>
            </a:r>
          </a:p>
        </p:txBody>
      </p:sp>
      <p:sp>
        <p:nvSpPr>
          <p:cNvPr id="21" name="Title 3"/>
          <p:cNvSpPr>
            <a:spLocks noGrp="1"/>
          </p:cNvSpPr>
          <p:nvPr>
            <p:ph type="title"/>
          </p:nvPr>
        </p:nvSpPr>
        <p:spPr>
          <a:xfrm>
            <a:off x="1660559" y="440768"/>
            <a:ext cx="9309567" cy="914400"/>
          </a:xfrm>
        </p:spPr>
        <p:txBody>
          <a:bodyPr/>
          <a:lstStyle/>
          <a:p>
            <a:r>
              <a:rPr lang="en-US" sz="2800" dirty="0"/>
              <a:t>If a woman works for a company that does not pay for birth control coverage </a:t>
            </a:r>
            <a:r>
              <a:rPr lang="en-US" sz="2800" dirty="0">
                <a:solidFill>
                  <a:schemeClr val="accent4"/>
                </a:solidFill>
              </a:rPr>
              <a:t>due to an employer’s religious or moral objections…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23606" y="1986678"/>
            <a:ext cx="6918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en-US" sz="2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insurance company</a:t>
            </a:r>
            <a:r>
              <a:rPr 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pay for this coverage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59768" y="3272346"/>
            <a:ext cx="5724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39% </a:t>
            </a:r>
            <a:r>
              <a:rPr lang="en-US" sz="2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woman herself </a:t>
            </a:r>
            <a:r>
              <a:rPr lang="en-US" sz="2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pay for this coverage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25488" y="4558014"/>
            <a:ext cx="5715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16% </a:t>
            </a:r>
            <a:r>
              <a:rPr lang="en-US" sz="2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government </a:t>
            </a:r>
            <a:r>
              <a:rPr lang="en-US" sz="24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pay for this coverage </a:t>
            </a:r>
          </a:p>
        </p:txBody>
      </p:sp>
    </p:spTree>
    <p:extLst>
      <p:ext uri="{BB962C8B-B14F-4D97-AF65-F5344CB8AC3E}">
        <p14:creationId xmlns:p14="http://schemas.microsoft.com/office/powerpoint/2010/main" val="7496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72364" y="6296103"/>
            <a:ext cx="10099646" cy="548640"/>
          </a:xfrm>
        </p:spPr>
        <p:txBody>
          <a:bodyPr/>
          <a:lstStyle/>
          <a:p>
            <a:r>
              <a:rPr lang="en-US" dirty="0"/>
              <a:t>SOURCE: KFF Poll: Public Opinion and Knowledge on Reproductive Health Policy (conducted April 23-28, 2019); KFF Health Tracking Poll (conducted April 17-23, 2017)</a:t>
            </a:r>
          </a:p>
          <a:p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48911450"/>
              </p:ext>
            </p:extLst>
          </p:nvPr>
        </p:nvGraphicFramePr>
        <p:xfrm>
          <a:off x="1979612" y="426504"/>
          <a:ext cx="3962400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28460" y="1479828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6212" y="1115108"/>
            <a:ext cx="40593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it is </a:t>
            </a:r>
            <a:r>
              <a:rPr lang="en-US" sz="2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them that the federal government funds reproductive health services for lower-income women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6212" y="3984734"/>
            <a:ext cx="40593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the federal government </a:t>
            </a:r>
            <a:r>
              <a:rPr lang="en-US" sz="2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continue paying </a:t>
            </a:r>
            <a:r>
              <a:rPr lang="en-US" sz="2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Planned Parenthood for non-abortion services provided to people on Medicaid</a:t>
            </a:r>
          </a:p>
        </p:txBody>
      </p:sp>
      <p:graphicFrame>
        <p:nvGraphicFramePr>
          <p:cNvPr id="13" name="Chart 12"/>
          <p:cNvGraphicFramePr/>
          <p:nvPr>
            <p:extLst/>
          </p:nvPr>
        </p:nvGraphicFramePr>
        <p:xfrm>
          <a:off x="1979612" y="3276600"/>
          <a:ext cx="3962400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928460" y="4369713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73%</a:t>
            </a:r>
          </a:p>
        </p:txBody>
      </p:sp>
    </p:spTree>
    <p:extLst>
      <p:ext uri="{BB962C8B-B14F-4D97-AF65-F5344CB8AC3E}">
        <p14:creationId xmlns:p14="http://schemas.microsoft.com/office/powerpoint/2010/main" val="14791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53453" y="6170609"/>
            <a:ext cx="10177046" cy="548640"/>
          </a:xfrm>
        </p:spPr>
        <p:txBody>
          <a:bodyPr/>
          <a:lstStyle/>
          <a:p>
            <a:r>
              <a:rPr lang="en-US" dirty="0"/>
              <a:t>SOURCE: KFF Poll: Public Opinion and Knowledge on Reproductive Health Policy (conducted April 23-28, 2019</a:t>
            </a:r>
            <a:r>
              <a:rPr lang="en-US" dirty="0" smtClean="0"/>
              <a:t>); KFF </a:t>
            </a:r>
            <a:r>
              <a:rPr lang="en-US" dirty="0"/>
              <a:t>Health Tracking Poll </a:t>
            </a:r>
            <a:r>
              <a:rPr lang="en-US" dirty="0" smtClean="0"/>
              <a:t>(</a:t>
            </a:r>
            <a:r>
              <a:rPr lang="en-US" dirty="0"/>
              <a:t>conducted April 17-23, 2017)</a:t>
            </a:r>
          </a:p>
        </p:txBody>
      </p:sp>
      <p:sp>
        <p:nvSpPr>
          <p:cNvPr id="13" name="Rectangle 12"/>
          <p:cNvSpPr/>
          <p:nvPr/>
        </p:nvSpPr>
        <p:spPr>
          <a:xfrm rot="16200000">
            <a:off x="5095477" y="-2194669"/>
            <a:ext cx="1976098" cy="91440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3"/>
          <p:cNvSpPr txBox="1">
            <a:spLocks/>
          </p:cNvSpPr>
          <p:nvPr/>
        </p:nvSpPr>
        <p:spPr bwMode="auto">
          <a:xfrm>
            <a:off x="2068405" y="586563"/>
            <a:ext cx="866209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0" i="0">
                <a:solidFill>
                  <a:srgbClr val="323A4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b="1" kern="0" dirty="0">
                <a:solidFill>
                  <a:schemeClr val="accent4"/>
                </a:solidFill>
              </a:rPr>
              <a:t>85% </a:t>
            </a:r>
            <a:r>
              <a:rPr lang="en-US" sz="2000" b="1" kern="0" dirty="0"/>
              <a:t>of women say it’s </a:t>
            </a:r>
            <a:r>
              <a:rPr lang="en-US" sz="2000" b="1" kern="0" dirty="0">
                <a:solidFill>
                  <a:schemeClr val="accent4"/>
                </a:solidFill>
              </a:rPr>
              <a:t>important</a:t>
            </a:r>
            <a:r>
              <a:rPr lang="en-US" sz="2000" b="1" kern="0" dirty="0"/>
              <a:t> to them that the federal gov’t funds reproductive services for lower-income women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47381" y="1460862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female Democrats</a:t>
            </a:r>
            <a:endParaRPr lang="en-US" sz="14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47381" y="189340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</a:t>
            </a:r>
            <a:r>
              <a:rPr lang="en-US" sz="2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female independents</a:t>
            </a:r>
            <a:endParaRPr lang="en-US" sz="14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47381" y="2351469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62%</a:t>
            </a:r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female Republicans </a:t>
            </a:r>
            <a:endParaRPr lang="en-US" sz="14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48339" y="2807846"/>
            <a:ext cx="556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93%</a:t>
            </a:r>
            <a:r>
              <a:rPr lang="en-US" sz="2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women who’ve visited Planned Parenthood</a:t>
            </a:r>
          </a:p>
        </p:txBody>
      </p:sp>
      <p:graphicFrame>
        <p:nvGraphicFramePr>
          <p:cNvPr id="35" name="Ch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224056"/>
              </p:ext>
            </p:extLst>
          </p:nvPr>
        </p:nvGraphicFramePr>
        <p:xfrm>
          <a:off x="5941881" y="1494417"/>
          <a:ext cx="4648200" cy="183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694271" y="1458793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  <a:r>
              <a:rPr lang="en-US" sz="20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2" name="Title 3"/>
          <p:cNvSpPr txBox="1">
            <a:spLocks/>
          </p:cNvSpPr>
          <p:nvPr/>
        </p:nvSpPr>
        <p:spPr bwMode="auto">
          <a:xfrm>
            <a:off x="1968979" y="3390422"/>
            <a:ext cx="886094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0" i="0">
                <a:solidFill>
                  <a:srgbClr val="323A4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b="1" kern="0" dirty="0">
                <a:solidFill>
                  <a:schemeClr val="accent1"/>
                </a:solidFill>
              </a:rPr>
              <a:t>78% </a:t>
            </a:r>
            <a:r>
              <a:rPr lang="en-US" sz="2000" b="1" kern="0" dirty="0"/>
              <a:t>of women say federal Medicaid payments to Planned Parenthood for non-abortion services </a:t>
            </a:r>
            <a:r>
              <a:rPr lang="en-US" sz="2000" b="1" kern="0" dirty="0">
                <a:solidFill>
                  <a:schemeClr val="accent1"/>
                </a:solidFill>
              </a:rPr>
              <a:t>should continue</a:t>
            </a:r>
            <a:r>
              <a:rPr lang="en-US" sz="2000" b="1" kern="0" dirty="0"/>
              <a:t>.</a:t>
            </a:r>
          </a:p>
        </p:txBody>
      </p:sp>
      <p:sp>
        <p:nvSpPr>
          <p:cNvPr id="23" name="Rectangle 22"/>
          <p:cNvSpPr/>
          <p:nvPr/>
        </p:nvSpPr>
        <p:spPr>
          <a:xfrm rot="16200000">
            <a:off x="5079448" y="661433"/>
            <a:ext cx="2029933" cy="91440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311285" y="4293831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94%</a:t>
            </a:r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female Democrats</a:t>
            </a:r>
            <a:endParaRPr lang="en-US" sz="14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11285" y="4726374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84%</a:t>
            </a:r>
            <a:r>
              <a:rPr lang="en-US" sz="2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female independents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11285" y="5184438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54%</a:t>
            </a:r>
            <a:r>
              <a:rPr lang="en-US" sz="2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female Republicans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19738" y="5640815"/>
            <a:ext cx="5758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89%</a:t>
            </a:r>
            <a:r>
              <a:rPr lang="en-US" sz="2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women who’ve visited Planned Parenthood</a:t>
            </a:r>
          </a:p>
        </p:txBody>
      </p:sp>
      <p:graphicFrame>
        <p:nvGraphicFramePr>
          <p:cNvPr id="37" name="Ch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49351"/>
              </p:ext>
            </p:extLst>
          </p:nvPr>
        </p:nvGraphicFramePr>
        <p:xfrm>
          <a:off x="5905785" y="4327386"/>
          <a:ext cx="4648200" cy="1837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658175" y="429176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That’s…</a:t>
            </a:r>
          </a:p>
        </p:txBody>
      </p:sp>
    </p:spTree>
    <p:extLst>
      <p:ext uri="{BB962C8B-B14F-4D97-AF65-F5344CB8AC3E}">
        <p14:creationId xmlns:p14="http://schemas.microsoft.com/office/powerpoint/2010/main" val="4199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6121" y="6098992"/>
            <a:ext cx="8214360" cy="548640"/>
          </a:xfrm>
        </p:spPr>
        <p:txBody>
          <a:bodyPr/>
          <a:lstStyle/>
          <a:p>
            <a:r>
              <a:rPr lang="en-US" dirty="0"/>
              <a:t>SOURCE: KFF Health Tracking Poll (conducted March 6-12, 2017)</a:t>
            </a:r>
          </a:p>
        </p:txBody>
      </p:sp>
      <p:sp>
        <p:nvSpPr>
          <p:cNvPr id="21" name="Title 3"/>
          <p:cNvSpPr>
            <a:spLocks noGrp="1"/>
          </p:cNvSpPr>
          <p:nvPr>
            <p:ph type="title"/>
          </p:nvPr>
        </p:nvSpPr>
        <p:spPr>
          <a:xfrm>
            <a:off x="486121" y="228600"/>
            <a:ext cx="11561500" cy="914400"/>
          </a:xfrm>
        </p:spPr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One-third</a:t>
            </a:r>
            <a:r>
              <a:rPr lang="en-US" dirty="0"/>
              <a:t> O</a:t>
            </a:r>
            <a:r>
              <a:rPr lang="en-US" dirty="0" smtClean="0"/>
              <a:t>f </a:t>
            </a:r>
            <a:r>
              <a:rPr lang="en-US" dirty="0"/>
              <a:t>Americans </a:t>
            </a:r>
            <a:r>
              <a:rPr lang="en-US" dirty="0" smtClean="0"/>
              <a:t>Are </a:t>
            </a:r>
            <a:r>
              <a:rPr lang="en-US" dirty="0"/>
              <a:t>A</a:t>
            </a:r>
            <a:r>
              <a:rPr lang="en-US" dirty="0" smtClean="0"/>
              <a:t>ware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dirty="0"/>
              <a:t>B</a:t>
            </a:r>
            <a:r>
              <a:rPr lang="en-US" dirty="0" smtClean="0"/>
              <a:t>an On </a:t>
            </a:r>
            <a:r>
              <a:rPr lang="en-US" b="1" dirty="0">
                <a:solidFill>
                  <a:schemeClr val="accent3"/>
                </a:solidFill>
              </a:rPr>
              <a:t>F</a:t>
            </a:r>
            <a:r>
              <a:rPr lang="en-US" b="1" dirty="0" smtClean="0">
                <a:solidFill>
                  <a:schemeClr val="accent3"/>
                </a:solidFill>
              </a:rPr>
              <a:t>ederal </a:t>
            </a:r>
            <a:r>
              <a:rPr lang="en-US" b="1" dirty="0">
                <a:solidFill>
                  <a:schemeClr val="accent3"/>
                </a:solidFill>
              </a:rPr>
              <a:t>F</a:t>
            </a:r>
            <a:r>
              <a:rPr lang="en-US" b="1" dirty="0" smtClean="0">
                <a:solidFill>
                  <a:schemeClr val="accent3"/>
                </a:solidFill>
              </a:rPr>
              <a:t>unds </a:t>
            </a:r>
            <a:r>
              <a:rPr lang="en-US" b="1" dirty="0">
                <a:solidFill>
                  <a:schemeClr val="accent3"/>
                </a:solidFill>
              </a:rPr>
              <a:t>F</a:t>
            </a:r>
            <a:r>
              <a:rPr lang="en-US" b="1" dirty="0" smtClean="0">
                <a:solidFill>
                  <a:schemeClr val="accent3"/>
                </a:solidFill>
              </a:rPr>
              <a:t>or </a:t>
            </a:r>
            <a:r>
              <a:rPr lang="en-US" b="1" dirty="0">
                <a:solidFill>
                  <a:schemeClr val="accent3"/>
                </a:solidFill>
              </a:rPr>
              <a:t>A</a:t>
            </a:r>
            <a:r>
              <a:rPr lang="en-US" b="1" dirty="0" smtClean="0">
                <a:solidFill>
                  <a:schemeClr val="accent3"/>
                </a:solidFill>
              </a:rPr>
              <a:t>bortions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01292" y="1895868"/>
            <a:ext cx="297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Women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91377" y="1895868"/>
            <a:ext cx="297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Men</a:t>
            </a:r>
          </a:p>
        </p:txBody>
      </p:sp>
      <p:graphicFrame>
        <p:nvGraphicFramePr>
          <p:cNvPr id="1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503109"/>
              </p:ext>
            </p:extLst>
          </p:nvPr>
        </p:nvGraphicFramePr>
        <p:xfrm>
          <a:off x="1017253" y="1831792"/>
          <a:ext cx="532063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304405"/>
              </p:ext>
            </p:extLst>
          </p:nvPr>
        </p:nvGraphicFramePr>
        <p:xfrm>
          <a:off x="5447113" y="1831792"/>
          <a:ext cx="532063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Picture 11" descr="BIG IMAGE (PNG)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277" y="1966629"/>
            <a:ext cx="456305" cy="459561"/>
          </a:xfrm>
          <a:prstGeom prst="rect">
            <a:avLst/>
          </a:prstGeom>
        </p:spPr>
      </p:pic>
      <p:pic>
        <p:nvPicPr>
          <p:cNvPr id="9" name="Picture 8" descr="PsychOfWomen - group 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1" y="1875041"/>
            <a:ext cx="381000" cy="60025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86121" y="1335248"/>
            <a:ext cx="11260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far as you know, is there a ban on federal Medicaid funds being used to pay for abortions or not?</a:t>
            </a:r>
          </a:p>
        </p:txBody>
      </p:sp>
    </p:spTree>
    <p:extLst>
      <p:ext uri="{BB962C8B-B14F-4D97-AF65-F5344CB8AC3E}">
        <p14:creationId xmlns:p14="http://schemas.microsoft.com/office/powerpoint/2010/main" val="10469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177009"/>
              </p:ext>
            </p:extLst>
          </p:nvPr>
        </p:nvGraphicFramePr>
        <p:xfrm>
          <a:off x="1040350" y="1987446"/>
          <a:ext cx="10069286" cy="381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5138" y="259635"/>
            <a:ext cx="11268075" cy="914400"/>
          </a:xfrm>
        </p:spPr>
        <p:txBody>
          <a:bodyPr/>
          <a:lstStyle/>
          <a:p>
            <a:r>
              <a:rPr lang="en-US" dirty="0" smtClean="0"/>
              <a:t>Most Don’t Want To See The Supreme Court Overturn Roe v. Wade, Republicans Are Divided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5138" y="6557447"/>
            <a:ext cx="10382971" cy="548640"/>
          </a:xfrm>
        </p:spPr>
        <p:txBody>
          <a:bodyPr/>
          <a:lstStyle/>
          <a:p>
            <a:r>
              <a:rPr lang="en-US" dirty="0">
                <a:latin typeface="Arial" panose="020B0604020202020204"/>
              </a:rPr>
              <a:t>SOURCE: KFF Abortion Knowledge and Attitudes Poll (conducted December 20-30, 2019). See topline for full question wording and response options.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5613" y="1474110"/>
            <a:ext cx="1126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you may know, the 1973 Supreme Court Case Roe v. Wade established a woman’s constitutional right to have an abortion. Would you like to see the Supreme Court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overturn its Roe v. Wade decision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 not?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588902" y="1957871"/>
            <a:ext cx="19336" cy="4175373"/>
          </a:xfrm>
          <a:prstGeom prst="line">
            <a:avLst/>
          </a:prstGeom>
          <a:ln w="41275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0428" y="3502835"/>
            <a:ext cx="11274569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00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03F0BCA2-1BDD-48D0-865A-ABD745A435A8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0665D044-581E-4696-B570-C3ECC413BE1A}"/>
    </a:ext>
  </a:extLst>
</a:theme>
</file>

<file path=ppt/theme/theme3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AE89CC33-8BF2-4AA4-B46D-5D5E3AE2D7C3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2FA7BB57-3734-4825-B614-62FA4097087C}"/>
    </a:ext>
  </a:extLst>
</a:theme>
</file>

<file path=ppt/theme/theme5.xml><?xml version="1.0" encoding="utf-8"?>
<a:theme xmlns:a="http://schemas.openxmlformats.org/drawingml/2006/main" name="Default with Exhibit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C425EB02-8F61-4107-8B34-D3E5A1F6FDEB}"/>
    </a:ext>
  </a:extLst>
</a:theme>
</file>

<file path=ppt/theme/theme6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Master 2019" id="{ADEF0AB8-1AD5-404E-9CD5-8C389D527D56}" vid="{E183E96A-C784-4FC3-9C22-DA195B1C113A}"/>
    </a:ext>
  </a:extLst>
</a:theme>
</file>

<file path=ppt/theme/theme7.xml><?xml version="1.0" encoding="utf-8"?>
<a:theme xmlns:a="http://schemas.openxmlformats.org/drawingml/2006/main" name="Text Slide w/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70D08065-BC00-4BFD-8913-8FEDDE1D1C1F}"/>
    </a:ext>
  </a:extLst>
</a:theme>
</file>

<file path=ppt/theme/theme8.xml><?xml version="1.0" encoding="utf-8"?>
<a:theme xmlns:a="http://schemas.openxmlformats.org/drawingml/2006/main" name="Text w/Wide 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Master 2019" id="{ADEF0AB8-1AD5-404E-9CD5-8C389D527D56}" vid="{31F391F4-901B-4AC7-B084-7F94BB581BA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 Master 2019</Template>
  <TotalTime>1637</TotalTime>
  <Words>673</Words>
  <Application>Microsoft Office PowerPoint</Application>
  <PresentationFormat>Custom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Title Slide</vt:lpstr>
      <vt:lpstr>Divider</vt:lpstr>
      <vt:lpstr>Default</vt:lpstr>
      <vt:lpstr>Default with Figure #</vt:lpstr>
      <vt:lpstr>Default with Exhibit #</vt:lpstr>
      <vt:lpstr>Blank</vt:lpstr>
      <vt:lpstr>Text Slide w/Gray Angle</vt:lpstr>
      <vt:lpstr>Text w/Wide Gray Angle</vt:lpstr>
      <vt:lpstr>Public Opinion On Women’s Health And Preventive Care</vt:lpstr>
      <vt:lpstr>Awareness And Support For Some Women’s Health And Preventive Care Provisions In The ACA</vt:lpstr>
      <vt:lpstr>Vast Majorities Support Policies That Include Maternity Care </vt:lpstr>
      <vt:lpstr>PowerPoint Presentation</vt:lpstr>
      <vt:lpstr>If a woman works for a company that does not pay for birth control coverage due to an employer’s religious or moral objections…</vt:lpstr>
      <vt:lpstr>PowerPoint Presentation</vt:lpstr>
      <vt:lpstr>PowerPoint Presentation</vt:lpstr>
      <vt:lpstr>One-third Of Americans Are Aware Of Ban On Federal Funds For Abortions</vt:lpstr>
      <vt:lpstr>Most Don’t Want To See The Supreme Court Overturn Roe v. Wade, Republicans Are Divided</vt:lpstr>
      <vt:lpstr>Most Are Aware Roe v. Wade Allows Some Restrictions On Abortions</vt:lpstr>
      <vt:lpstr>PowerPoint Presentation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Here. We Recommend That You Keep It to Two Lines</dc:title>
  <dc:creator>Evonne Young</dc:creator>
  <cp:lastModifiedBy>Evonne Young</cp:lastModifiedBy>
  <cp:revision>84</cp:revision>
  <cp:lastPrinted>2019-08-19T22:27:15Z</cp:lastPrinted>
  <dcterms:created xsi:type="dcterms:W3CDTF">2019-08-14T18:07:31Z</dcterms:created>
  <dcterms:modified xsi:type="dcterms:W3CDTF">2020-01-22T19:57:08Z</dcterms:modified>
</cp:coreProperties>
</file>