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83" r:id="rId5"/>
    <p:sldMasterId id="2147483677" r:id="rId6"/>
    <p:sldMasterId id="2147483662" r:id="rId7"/>
    <p:sldMasterId id="2147483674" r:id="rId8"/>
  </p:sldMasterIdLst>
  <p:notesMasterIdLst>
    <p:notesMasterId r:id="rId10"/>
  </p:notesMasterIdLst>
  <p:handoutMasterIdLst>
    <p:handoutMasterId r:id="rId11"/>
  </p:handoutMasterIdLst>
  <p:sldIdLst>
    <p:sldId id="306" r:id="rId9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Kates" initials="JK" lastIdx="2" clrIdx="0">
    <p:extLst>
      <p:ext uri="{19B8F6BF-5375-455C-9EA6-DF929625EA0E}">
        <p15:presenceInfo xmlns:p15="http://schemas.microsoft.com/office/powerpoint/2012/main" userId="S-1-5-21-1957994488-602162358-682003330-1167" providerId="AD"/>
      </p:ext>
    </p:extLst>
  </p:cmAuthor>
  <p:cmAuthor id="2" name="Lindsey Dawson" initials="LD" lastIdx="2" clrIdx="1">
    <p:extLst>
      <p:ext uri="{19B8F6BF-5375-455C-9EA6-DF929625EA0E}">
        <p15:presenceInfo xmlns:p15="http://schemas.microsoft.com/office/powerpoint/2012/main" userId="S-1-5-21-1957994488-602162358-682003330-393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D40"/>
    <a:srgbClr val="DBDBDB"/>
    <a:srgbClr val="555659"/>
    <a:srgbClr val="FDCD05"/>
    <a:srgbClr val="0E3B5E"/>
    <a:srgbClr val="F5F2F2"/>
    <a:srgbClr val="CCD7E8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4" autoAdjust="0"/>
    <p:restoredTop sz="94660"/>
  </p:normalViewPr>
  <p:slideViewPr>
    <p:cSldViewPr snapToGrid="0" snapToObjects="1" showGuides="1">
      <p:cViewPr varScale="1">
        <p:scale>
          <a:sx n="61" d="100"/>
          <a:sy n="61" d="100"/>
        </p:scale>
        <p:origin x="96" y="64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95312213880245"/>
          <c:y val="6.0465643036840537E-2"/>
          <c:w val="0.54547913174538343"/>
          <c:h val="0.8554394966821004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lumMod val="50000"/>
                  <a:lumOff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57-4BF0-9552-C5263AE8930D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57-4BF0-9552-C5263AE8930D}"/>
              </c:ext>
            </c:extLst>
          </c:dPt>
          <c:dPt>
            <c:idx val="2"/>
            <c:bubble3D val="0"/>
            <c:explosion val="7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157-4BF0-9552-C5263AE893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157-4BF0-9552-C5263AE893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157-4BF0-9552-C5263AE8930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157-4BF0-9552-C5263AE8930D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6157-4BF0-9552-C5263AE8930D}"/>
              </c:ext>
            </c:extLst>
          </c:dPt>
          <c:dPt>
            <c:idx val="7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157-4BF0-9552-C5263AE8930D}"/>
              </c:ext>
            </c:extLst>
          </c:dPt>
          <c:dPt>
            <c:idx val="8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157-4BF0-9552-C5263AE8930D}"/>
              </c:ext>
            </c:extLst>
          </c:dPt>
          <c:dLbls>
            <c:dLbl>
              <c:idx val="0"/>
              <c:layout>
                <c:manualLayout>
                  <c:x val="-2.5629146535573931E-2"/>
                  <c:y val="-5.71251385407452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157-4BF0-9552-C5263AE8930D}"/>
                </c:ext>
              </c:extLst>
            </c:dLbl>
            <c:dLbl>
              <c:idx val="1"/>
              <c:layout>
                <c:manualLayout>
                  <c:x val="1.8492034425929317E-2"/>
                  <c:y val="2.94453027209470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50990942769003"/>
                      <c:h val="0.308831124825268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157-4BF0-9552-C5263AE8930D}"/>
                </c:ext>
              </c:extLst>
            </c:dLbl>
            <c:dLbl>
              <c:idx val="2"/>
              <c:layout>
                <c:manualLayout>
                  <c:x val="-0.23171221106306256"/>
                  <c:y val="-1.41771650145287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5427436507823"/>
                      <c:h val="0.36885745612933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157-4BF0-9552-C5263AE893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Price Reduction</c:v>
                </c:pt>
                <c:pt idx="1">
                  <c:v>Price Increase Below Inflation</c:v>
                </c:pt>
                <c:pt idx="2">
                  <c:v>Price Increase Above Inflation (1.7%)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8</c:v>
                </c:pt>
                <c:pt idx="1">
                  <c:v>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57-4BF0-9552-C5263AE893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21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5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5" y="23309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8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4685" y="1914245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9" y="6067136"/>
            <a:ext cx="10293443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420BAF0-9E9D-EF45-A67E-381F7B12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4D272EB-5F1A-C146-B605-FEC9F167D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900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AD45B79-97EA-5445-B79E-FF7A4DE46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0176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14" y="588184"/>
            <a:ext cx="11268699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14" y="1914353"/>
            <a:ext cx="11268699" cy="4274874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526" y="1680184"/>
            <a:ext cx="10360503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4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47" y="1915633"/>
            <a:ext cx="11266966" cy="34819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7" y="6067137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48" y="1914247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828" y="1918871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1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2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912975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4" y="1912974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4" y="6068534"/>
            <a:ext cx="1029344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43E4725-3BC9-6D4A-A938-A693837F3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88DAF-142A-484D-9CE0-D7263F06A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50" y="1915644"/>
            <a:ext cx="11274465" cy="3928533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4848" y="6067137"/>
            <a:ext cx="10295516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056015F-4D03-A44D-B27D-17D200F2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7" y="586267"/>
            <a:ext cx="11270997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37343B7-26F1-CE4A-9E93-EC2EB9C04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86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5" y="26333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100" y="5295540"/>
            <a:ext cx="1184363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3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6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BFBB3BD-727D-E047-B75D-030019595163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DAB56AB-D9FF-DC48-AD12-FEB8CF20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8D7D5DC-420A-234A-A155-71D524259E92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319D79-AAB0-AC47-97BB-E9CA904E89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2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984" userDrawn="1">
          <p15:clr>
            <a:srgbClr val="F26B43"/>
          </p15:clr>
        </p15:guide>
        <p15:guide id="6" orient="horz" pos="3816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F1A866D-E297-6C46-94DE-536FCEA377AB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CDF19-269B-1343-B32C-C2DFB5407B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893"/>
            <a:ext cx="12188825" cy="6857107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4514" y="587665"/>
            <a:ext cx="1126869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64514" y="1913713"/>
            <a:ext cx="11268699" cy="40797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19F4B5-AEA9-9B4A-9ABE-11870A04DB7D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399423"/>
              </p:ext>
            </p:extLst>
          </p:nvPr>
        </p:nvGraphicFramePr>
        <p:xfrm>
          <a:off x="2257425" y="1483835"/>
          <a:ext cx="7099300" cy="4379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r>
              <a:rPr lang="en-US" dirty="0"/>
              <a:t>: Includes </a:t>
            </a:r>
            <a:r>
              <a:rPr lang="en-US" dirty="0" smtClean="0"/>
              <a:t>all </a:t>
            </a:r>
            <a:r>
              <a:rPr lang="en-US" dirty="0" err="1" smtClean="0"/>
              <a:t>ARVs</a:t>
            </a:r>
            <a:r>
              <a:rPr lang="en-US" dirty="0" smtClean="0"/>
              <a:t> listed in the CMS Part D dashboard in both 2016 and 2017. List prices are </a:t>
            </a:r>
            <a:r>
              <a:rPr lang="en-US" dirty="0"/>
              <a:t>based on average spending per dosage unit and do not account for </a:t>
            </a:r>
            <a:r>
              <a:rPr lang="en-US" dirty="0" smtClean="0"/>
              <a:t>rebates. 2016-2017 </a:t>
            </a:r>
            <a:r>
              <a:rPr lang="en-US" dirty="0"/>
              <a:t>price changes compared to the increase in the CPI-U between July 2016-July </a:t>
            </a:r>
            <a:r>
              <a:rPr lang="en-US" dirty="0" smtClean="0"/>
              <a:t>2017. </a:t>
            </a:r>
          </a:p>
          <a:p>
            <a:r>
              <a:rPr lang="en-US" dirty="0" smtClean="0"/>
              <a:t>SOURCE</a:t>
            </a:r>
            <a:r>
              <a:rPr lang="en-US" dirty="0"/>
              <a:t>: KFF analysis of </a:t>
            </a:r>
            <a:r>
              <a:rPr lang="en-US" dirty="0" smtClean="0"/>
              <a:t>CMS </a:t>
            </a:r>
            <a:r>
              <a:rPr lang="en-US" dirty="0"/>
              <a:t>Medicare Part D Drug Spending and Utilization Data and Bureau of Labor </a:t>
            </a:r>
            <a:r>
              <a:rPr lang="en-US" dirty="0" smtClean="0"/>
              <a:t>Statistics data.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Almost </a:t>
            </a:r>
            <a:r>
              <a:rPr lang="en-US" sz="2800" dirty="0" smtClean="0"/>
              <a:t>Three-Quarters </a:t>
            </a:r>
            <a:r>
              <a:rPr lang="en-US" sz="2800" dirty="0"/>
              <a:t>of </a:t>
            </a:r>
            <a:r>
              <a:rPr lang="en-US" sz="2800" dirty="0" smtClean="0"/>
              <a:t>Antiretrovirals Covered </a:t>
            </a:r>
            <a:r>
              <a:rPr lang="en-US" sz="2800" dirty="0"/>
              <a:t>by Medicare Part D Had List Price Increases Above Inflation Between 2016 and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Figure </a:t>
            </a:r>
            <a:fld id="{8E9351FB-0652-5D4E-8675-5F18C30F079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12373" y="5572381"/>
            <a:ext cx="535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Total = 48 </a:t>
            </a:r>
            <a:r>
              <a:rPr lang="en-US" sz="2400" i="1" dirty="0" err="1" smtClean="0"/>
              <a:t>ARVs</a:t>
            </a:r>
            <a:endParaRPr lang="en-US" sz="2400" i="1" dirty="0"/>
          </a:p>
        </p:txBody>
      </p:sp>
      <p:sp>
        <p:nvSpPr>
          <p:cNvPr id="2" name="Rectangle 1"/>
          <p:cNvSpPr/>
          <p:nvPr/>
        </p:nvSpPr>
        <p:spPr>
          <a:xfrm>
            <a:off x="8431266" y="3132435"/>
            <a:ext cx="22771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91% </a:t>
            </a:r>
            <a:r>
              <a:rPr lang="en-US" sz="2000" i="1" dirty="0" smtClean="0"/>
              <a:t>of </a:t>
            </a:r>
            <a:r>
              <a:rPr lang="en-US" sz="2000" i="1" dirty="0"/>
              <a:t>which </a:t>
            </a:r>
          </a:p>
          <a:p>
            <a:pPr algn="ctr"/>
            <a:r>
              <a:rPr lang="en-US" sz="2000" i="1" dirty="0"/>
              <a:t>increased </a:t>
            </a:r>
            <a:r>
              <a:rPr lang="en-US" sz="2000" i="1" dirty="0" smtClean="0"/>
              <a:t>more </a:t>
            </a:r>
            <a:endParaRPr lang="en-US" sz="2000" i="1" dirty="0"/>
          </a:p>
          <a:p>
            <a:pPr algn="ctr"/>
            <a:r>
              <a:rPr lang="en-US" sz="2000" i="1" dirty="0"/>
              <a:t>than 3x </a:t>
            </a:r>
            <a:r>
              <a:rPr lang="en-US" sz="2000" i="1" dirty="0" smtClean="0"/>
              <a:t>inflation</a:t>
            </a:r>
            <a:endParaRPr lang="en-US" sz="2000" i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86200" y="2616200"/>
            <a:ext cx="365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672840" y="3975100"/>
            <a:ext cx="3657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7950200" y="3416300"/>
            <a:ext cx="571500" cy="355600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4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F471B6D-93EA-41A4-80EB-143AB9D2AF7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56D581E-B071-4E61-9078-E524F1C3A1BC}"/>
    </a:ext>
  </a:extLst>
</a:theme>
</file>

<file path=ppt/theme/theme3.xml><?xml version="1.0" encoding="utf-8"?>
<a:theme xmlns:a="http://schemas.openxmlformats.org/drawingml/2006/main" name="Default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E167C1B-A736-4FC8-BD3F-31B342BD8EE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64B99DA-9B59-4F48-8D1D-E2D3865926C5}"/>
    </a:ext>
  </a:extLst>
</a:theme>
</file>

<file path=ppt/theme/theme5.xml><?xml version="1.0" encoding="utf-8"?>
<a:theme xmlns:a="http://schemas.openxmlformats.org/drawingml/2006/main" name="Default with Exhibit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2EAFDB36-9FB3-4103-87B9-2C1F2AE13F89}"/>
    </a:ext>
  </a:extLst>
</a:theme>
</file>

<file path=ppt/theme/theme6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97575A8-EB9A-438F-A944-19083A50E87C}"/>
    </a:ext>
  </a:extLst>
</a:theme>
</file>

<file path=ppt/theme/theme7.xml><?xml version="1.0" encoding="utf-8"?>
<a:theme xmlns:a="http://schemas.openxmlformats.org/drawingml/2006/main" name="Text Slide w/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B4A0909D-8A20-4392-8E20-43BA38D5BFB3}"/>
    </a:ext>
  </a:extLst>
</a:theme>
</file>

<file path=ppt/theme/theme8.xml><?xml version="1.0" encoding="utf-8"?>
<a:theme xmlns:a="http://schemas.openxmlformats.org/drawingml/2006/main" name="Text w/Wide 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2B32049-8B41-4FB4-A6E9-34B3789DD0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5227</TotalTime>
  <Words>108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Title Slide</vt:lpstr>
      <vt:lpstr>Divider</vt:lpstr>
      <vt:lpstr>Default</vt:lpstr>
      <vt:lpstr>Default with Figure #</vt:lpstr>
      <vt:lpstr>Default with Exhibit #</vt:lpstr>
      <vt:lpstr>Blank</vt:lpstr>
      <vt:lpstr>Text Slide w/Gray Angle</vt:lpstr>
      <vt:lpstr>Text w/Wide Gray Angle</vt:lpstr>
      <vt:lpstr>Almost Three-Quarters of Antiretrovirals Covered by Medicare Part D Had List Price Increases Above Inflation Between 2016 and 2017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Title Here. We Recommend That You Keep It to Two Lines</dc:title>
  <dc:creator>Evonne Young</dc:creator>
  <cp:lastModifiedBy>Lindsey Dawson</cp:lastModifiedBy>
  <cp:revision>230</cp:revision>
  <cp:lastPrinted>2019-12-06T16:05:46Z</cp:lastPrinted>
  <dcterms:created xsi:type="dcterms:W3CDTF">2019-08-14T18:07:31Z</dcterms:created>
  <dcterms:modified xsi:type="dcterms:W3CDTF">2019-12-18T16:22:10Z</dcterms:modified>
</cp:coreProperties>
</file>