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83" r:id="rId5"/>
    <p:sldMasterId id="2147483677" r:id="rId6"/>
    <p:sldMasterId id="2147483662" r:id="rId7"/>
    <p:sldMasterId id="2147483674" r:id="rId8"/>
  </p:sldMasterIdLst>
  <p:notesMasterIdLst>
    <p:notesMasterId r:id="rId10"/>
  </p:notesMasterIdLst>
  <p:handoutMasterIdLst>
    <p:handoutMasterId r:id="rId11"/>
  </p:handoutMasterIdLst>
  <p:sldIdLst>
    <p:sldId id="316" r:id="rId9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Kates" initials="JK" lastIdx="2" clrIdx="0">
    <p:extLst>
      <p:ext uri="{19B8F6BF-5375-455C-9EA6-DF929625EA0E}">
        <p15:presenceInfo xmlns:p15="http://schemas.microsoft.com/office/powerpoint/2012/main" userId="S-1-5-21-1957994488-602162358-682003330-1167" providerId="AD"/>
      </p:ext>
    </p:extLst>
  </p:cmAuthor>
  <p:cmAuthor id="2" name="Lindsey Dawson" initials="LD" lastIdx="2" clrIdx="1">
    <p:extLst>
      <p:ext uri="{19B8F6BF-5375-455C-9EA6-DF929625EA0E}">
        <p15:presenceInfo xmlns:p15="http://schemas.microsoft.com/office/powerpoint/2012/main" userId="S-1-5-21-1957994488-602162358-682003330-393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D40"/>
    <a:srgbClr val="DBDBDB"/>
    <a:srgbClr val="555659"/>
    <a:srgbClr val="FDCD05"/>
    <a:srgbClr val="0E3B5E"/>
    <a:srgbClr val="F5F2F2"/>
    <a:srgbClr val="CCD7E8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54" autoAdjust="0"/>
    <p:restoredTop sz="94660"/>
  </p:normalViewPr>
  <p:slideViewPr>
    <p:cSldViewPr snapToGrid="0" snapToObjects="1" showGuides="1">
      <p:cViewPr varScale="1">
        <p:scale>
          <a:sx n="61" d="100"/>
          <a:sy n="61" d="100"/>
        </p:scale>
        <p:origin x="96" y="64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4881475049360785E-2"/>
          <c:w val="0.96561604443480176"/>
          <c:h val="0.8119694508141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AB1D-46F5-845A-CEAA3294D60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1D-46F5-845A-CEAA3294D6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Brand</c:v>
                </c:pt>
                <c:pt idx="2">
                  <c:v>Single Source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0.79166666666666663</c:v>
                </c:pt>
                <c:pt idx="2">
                  <c:v>0.625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1D-46F5-845A-CEAA3294D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-17"/>
        <c:axId val="1642499567"/>
        <c:axId val="1648083615"/>
      </c:barChart>
      <c:catAx>
        <c:axId val="1642499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8083615"/>
        <c:crosses val="autoZero"/>
        <c:auto val="1"/>
        <c:lblAlgn val="ctr"/>
        <c:lblOffset val="100"/>
        <c:noMultiLvlLbl val="0"/>
      </c:catAx>
      <c:valAx>
        <c:axId val="1648083615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42499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0.74922</cdr:x>
      <cdr:y>0.60712</cdr:y>
    </cdr:from>
    <cdr:to>
      <cdr:x>0.86068</cdr:x>
      <cdr:y>0.77031</cdr:y>
    </cdr:to>
    <cdr:sp macro="" textlink="">
      <cdr:nvSpPr>
        <cdr:cNvPr id="2" name="TextBox 11"/>
        <cdr:cNvSpPr txBox="1"/>
      </cdr:nvSpPr>
      <cdr:spPr>
        <a:xfrm xmlns:a="http://schemas.openxmlformats.org/drawingml/2006/main">
          <a:off x="6909658" y="3091598"/>
          <a:ext cx="1027940" cy="8309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0" dirty="0" smtClean="0">
              <a:solidFill>
                <a:schemeClr val="bg1"/>
              </a:solidFill>
            </a:rPr>
            <a:t>30 ARVs</a:t>
          </a:r>
          <a:endParaRPr lang="en-US" sz="2400" b="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5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5" y="2330908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8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4685" y="1914245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9" y="6067136"/>
            <a:ext cx="10293443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B420BAF0-9E9D-EF45-A67E-381F7B124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9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4D272EB-5F1A-C146-B605-FEC9F167D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900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3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AD45B79-97EA-5445-B79E-FF7A4DE46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0176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7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4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14" y="588184"/>
            <a:ext cx="11268699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14" y="1914353"/>
            <a:ext cx="11268699" cy="4274874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526" y="1680184"/>
            <a:ext cx="10360503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4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47" y="1915633"/>
            <a:ext cx="11266966" cy="3481966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7" y="6067137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48" y="1914247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828" y="1918871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1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2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6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4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912975"/>
            <a:ext cx="5102052" cy="4010377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4" y="1912974"/>
            <a:ext cx="5212716" cy="4010376"/>
          </a:xfrm>
          <a:prstGeom prst="rect">
            <a:avLst/>
          </a:prstGeom>
        </p:spPr>
        <p:txBody>
          <a:bodyPr/>
          <a:lstStyle>
            <a:lvl1pPr marL="342905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rgbClr val="393D40"/>
                </a:solidFill>
              </a:defRPr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4" y="6068534"/>
            <a:ext cx="10293447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6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43E4725-3BC9-6D4A-A938-A693837F3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7" y="131908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93D40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88DAF-142A-484D-9CE0-D7263F06A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6247" y="131908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Exhibit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50" y="1915644"/>
            <a:ext cx="11274465" cy="3928533"/>
          </a:xfrm>
          <a:prstGeom prst="rect">
            <a:avLst/>
          </a:prstGeom>
        </p:spPr>
        <p:txBody>
          <a:bodyPr/>
          <a:lstStyle>
            <a:lvl1pPr marL="160022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6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14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0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26" indent="-182882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4848" y="6067137"/>
            <a:ext cx="10295516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056015F-4D03-A44D-B27D-17D200F2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7" y="586267"/>
            <a:ext cx="11270997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37343B7-26F1-CE4A-9E93-EC2EB9C04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86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5" y="2633308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100" y="5295540"/>
            <a:ext cx="1184363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6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3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6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BFBB3BD-727D-E047-B75D-030019595163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68314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9" y="586267"/>
            <a:ext cx="1126489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DAB56AB-D9FF-DC48-AD12-FEB8CF202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8" y="13104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Exhibit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A8D7D5DC-420A-234A-A155-71D524259E92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319D79-AAB0-AC47-97BB-E9CA904E89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2" y="6072290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2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984" userDrawn="1">
          <p15:clr>
            <a:srgbClr val="F26B43"/>
          </p15:clr>
        </p15:guide>
        <p15:guide id="6" orient="horz" pos="3816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6" y="0"/>
            <a:ext cx="3812630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4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F1A866D-E297-6C46-94DE-536FCEA377AB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5CDF19-269B-1343-B32C-C2DFB5407B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893"/>
            <a:ext cx="12188825" cy="6857107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4514" y="587665"/>
            <a:ext cx="1126869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64514" y="1913713"/>
            <a:ext cx="11268699" cy="40797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19F4B5-AEA9-9B4A-9ABE-11870A04DB7D}"/>
              </a:ext>
            </a:extLst>
          </p:cNvPr>
          <p:cNvSpPr txBox="1">
            <a:spLocks/>
          </p:cNvSpPr>
          <p:nvPr userDrawn="1"/>
        </p:nvSpPr>
        <p:spPr>
          <a:xfrm>
            <a:off x="-5102052" y="-646457"/>
            <a:ext cx="5102052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defTabSz="457206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5" indent="-342905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740013723"/>
              </p:ext>
            </p:extLst>
          </p:nvPr>
        </p:nvGraphicFramePr>
        <p:xfrm>
          <a:off x="1485900" y="1142999"/>
          <a:ext cx="9474199" cy="5092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Most Antiretrovirals Covered by Medicare Part D (as of 2017) Are Brand-Name, Single Source Medications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Figure </a:t>
            </a:r>
            <a:fld id="{8E9351FB-0652-5D4E-8675-5F18C30F079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8313" y="6068533"/>
            <a:ext cx="10240087" cy="686761"/>
          </a:xfrm>
        </p:spPr>
        <p:txBody>
          <a:bodyPr/>
          <a:lstStyle/>
          <a:p>
            <a:r>
              <a:rPr lang="en-US" dirty="0"/>
              <a:t>NOTES: Includes all </a:t>
            </a:r>
            <a:r>
              <a:rPr lang="en-US" dirty="0" err="1"/>
              <a:t>ARVs</a:t>
            </a:r>
            <a:r>
              <a:rPr lang="en-US" dirty="0"/>
              <a:t> listed in the CMS Part D dashboard in both 2016 and 2017</a:t>
            </a:r>
            <a:r>
              <a:rPr lang="en-US" dirty="0" smtClean="0"/>
              <a:t>. </a:t>
            </a:r>
            <a:endParaRPr lang="en-US" strike="sngStrike" dirty="0"/>
          </a:p>
          <a:p>
            <a:r>
              <a:rPr lang="en-US" dirty="0"/>
              <a:t>SOURCE: KFF analysis of CMS Medicare Part D Drug Spending and Utilization </a:t>
            </a:r>
            <a:r>
              <a:rPr lang="en-US" dirty="0" smtClean="0"/>
              <a:t>Data.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002719" y="3429000"/>
            <a:ext cx="1095638" cy="560716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088515" y="3759169"/>
            <a:ext cx="1095527" cy="560716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Box 11"/>
          <p:cNvSpPr txBox="1"/>
          <p:nvPr/>
        </p:nvSpPr>
        <p:spPr>
          <a:xfrm>
            <a:off x="5482658" y="3689122"/>
            <a:ext cx="1098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38 ARVs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448514" y="3403600"/>
            <a:ext cx="1043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solidFill>
                  <a:schemeClr val="bg1"/>
                </a:solidFill>
              </a:rPr>
              <a:t>4</a:t>
            </a:r>
            <a:r>
              <a:rPr lang="en-US" sz="2400" dirty="0" smtClean="0">
                <a:solidFill>
                  <a:schemeClr val="bg1"/>
                </a:solidFill>
              </a:rPr>
              <a:t>8 ARVs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4F471B6D-93EA-41A4-80EB-143AB9D2AF7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F56D581E-B071-4E61-9078-E524F1C3A1BC}"/>
    </a:ext>
  </a:extLst>
</a:theme>
</file>

<file path=ppt/theme/theme3.xml><?xml version="1.0" encoding="utf-8"?>
<a:theme xmlns:a="http://schemas.openxmlformats.org/drawingml/2006/main" name="Default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FE167C1B-A736-4FC8-BD3F-31B342BD8EE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C64B99DA-9B59-4F48-8D1D-E2D3865926C5}"/>
    </a:ext>
  </a:extLst>
</a:theme>
</file>

<file path=ppt/theme/theme5.xml><?xml version="1.0" encoding="utf-8"?>
<a:theme xmlns:a="http://schemas.openxmlformats.org/drawingml/2006/main" name="Default with Exhibit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2EAFDB36-9FB3-4103-87B9-2C1F2AE13F89}"/>
    </a:ext>
  </a:extLst>
</a:theme>
</file>

<file path=ppt/theme/theme6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C97575A8-EB9A-438F-A944-19083A50E87C}"/>
    </a:ext>
  </a:extLst>
</a:theme>
</file>

<file path=ppt/theme/theme7.xml><?xml version="1.0" encoding="utf-8"?>
<a:theme xmlns:a="http://schemas.openxmlformats.org/drawingml/2006/main" name="Text Slide w/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B4A0909D-8A20-4392-8E20-43BA38D5BFB3}"/>
    </a:ext>
  </a:extLst>
</a:theme>
</file>

<file path=ppt/theme/theme8.xml><?xml version="1.0" encoding="utf-8"?>
<a:theme xmlns:a="http://schemas.openxmlformats.org/drawingml/2006/main" name="Text w/Wide Gray Angl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flation rebate analysis figures" id="{C0AFA419-9008-448B-BB7E-E2F66D208258}" vid="{42B32049-8B41-4FB4-A6E9-34B3789DD0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5228</TotalTime>
  <Words>59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Title Slide</vt:lpstr>
      <vt:lpstr>Divider</vt:lpstr>
      <vt:lpstr>Default</vt:lpstr>
      <vt:lpstr>Default with Figure #</vt:lpstr>
      <vt:lpstr>Default with Exhibit #</vt:lpstr>
      <vt:lpstr>Blank</vt:lpstr>
      <vt:lpstr>Text Slide w/Gray Angle</vt:lpstr>
      <vt:lpstr>Text w/Wide Gray Angle</vt:lpstr>
      <vt:lpstr>Most Antiretrovirals Covered by Medicare Part D (as of 2017) Are Brand-Name, Single Source Medications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Title Here. We Recommend That You Keep It to Two Lines</dc:title>
  <dc:creator>Evonne Young</dc:creator>
  <cp:lastModifiedBy>Lindsey Dawson</cp:lastModifiedBy>
  <cp:revision>230</cp:revision>
  <cp:lastPrinted>2019-12-06T16:05:46Z</cp:lastPrinted>
  <dcterms:created xsi:type="dcterms:W3CDTF">2019-08-14T18:07:31Z</dcterms:created>
  <dcterms:modified xsi:type="dcterms:W3CDTF">2019-12-18T16:15:20Z</dcterms:modified>
</cp:coreProperties>
</file>