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9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11-4C8A-AB9C-E1486034A3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11-4C8A-AB9C-E1486034A3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11-4C8A-AB9C-E1486034A3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511-4C8A-AB9C-E1486034A3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511-4C8A-AB9C-E1486034A3E9}"/>
              </c:ext>
            </c:extLst>
          </c:dPt>
          <c:dLbls>
            <c:dLbl>
              <c:idx val="0"/>
              <c:layout>
                <c:manualLayout>
                  <c:x val="-9.839815894572812E-2"/>
                  <c:y val="0.17751588797145407"/>
                </c:manualLayout>
              </c:layout>
              <c:tx>
                <c:rich>
                  <a:bodyPr/>
                  <a:lstStyle/>
                  <a:p>
                    <a:fld id="{24E27E42-18D8-4210-9680-B891AD5FB085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 </a:t>
                    </a:r>
                  </a:p>
                  <a:p>
                    <a:fld id="{F97D4EE2-F6AA-4592-970B-605DB7F30635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511-4C8A-AB9C-E1486034A3E9}"/>
                </c:ext>
              </c:extLst>
            </c:dLbl>
            <c:dLbl>
              <c:idx val="1"/>
              <c:layout>
                <c:manualLayout>
                  <c:x val="-0.20052575996807739"/>
                  <c:y val="-6.5841978158427466E-3"/>
                </c:manualLayout>
              </c:layout>
              <c:tx>
                <c:rich>
                  <a:bodyPr/>
                  <a:lstStyle/>
                  <a:p>
                    <a:fld id="{A81D683F-6E91-4BCD-A313-654B71ECB023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6499F07F-8A1D-450A-A0F7-1060BF30E034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511-4C8A-AB9C-E1486034A3E9}"/>
                </c:ext>
              </c:extLst>
            </c:dLbl>
            <c:dLbl>
              <c:idx val="2"/>
              <c:layout>
                <c:manualLayout>
                  <c:x val="0.21116342108612568"/>
                  <c:y val="-0.12865377760395441"/>
                </c:manualLayout>
              </c:layout>
              <c:tx>
                <c:rich>
                  <a:bodyPr/>
                  <a:lstStyle/>
                  <a:p>
                    <a:fld id="{BF26F189-CB08-4332-8FDB-ACA5A613E236}" type="CATEGORYNAME">
                      <a:rPr lang="en-US" sz="1900" b="0"/>
                      <a:pPr/>
                      <a:t>[CATEGORY NAME]</a:t>
                    </a:fld>
                    <a:endParaRPr lang="en-US" sz="1900" b="0" baseline="0" dirty="0"/>
                  </a:p>
                  <a:p>
                    <a:fld id="{4D6E0634-56D2-40A4-9331-2E45FB3141F0}" type="VALUE">
                      <a:rPr lang="en-US" sz="1900" b="0" baseline="0"/>
                      <a:pPr/>
                      <a:t>[VALUE]</a:t>
                    </a:fld>
                    <a:r>
                      <a:rPr lang="en-US" sz="1900" b="0" baseline="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511-4C8A-AB9C-E1486034A3E9}"/>
                </c:ext>
              </c:extLst>
            </c:dLbl>
            <c:dLbl>
              <c:idx val="3"/>
              <c:layout>
                <c:manualLayout>
                  <c:x val="0.10735272769802857"/>
                  <c:y val="0.1318470524633535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9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C31CFAF-4662-4767-AE5F-18913C469396}" type="CATEGORYNAME">
                      <a:rPr lang="en-US" sz="1900" b="0"/>
                      <a:pPr>
                        <a:defRPr sz="1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endParaRPr lang="en-US" sz="1900" b="0" baseline="0" dirty="0"/>
                  </a:p>
                  <a:p>
                    <a:pPr>
                      <a:defRPr sz="19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032D7354-806F-4E89-A123-F74BC7EB897E}" type="VALUE">
                      <a:rPr lang="en-US" sz="1900" b="0" baseline="0"/>
                      <a:pPr>
                        <a:defRPr sz="1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r>
                      <a:rPr lang="en-US" sz="1900" b="0" baseline="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90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92915793782658"/>
                      <c:h val="0.235729998842190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511-4C8A-AB9C-E1486034A3E9}"/>
                </c:ext>
              </c:extLst>
            </c:dLbl>
            <c:dLbl>
              <c:idx val="4"/>
              <c:layout>
                <c:manualLayout>
                  <c:x val="3.5627564903010979E-2"/>
                  <c:y val="0.13754684797779926"/>
                </c:manualLayout>
              </c:layout>
              <c:tx>
                <c:rich>
                  <a:bodyPr/>
                  <a:lstStyle/>
                  <a:p>
                    <a:fld id="{76FA7E07-96D7-432B-BEDA-B7B272581A49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26162539-95E4-488B-BB2E-19C77AAE6344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511-4C8A-AB9C-E1486034A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Sheet1!$A$4:$A$8</c:f>
              <c:strCache>
                <c:ptCount val="4"/>
                <c:pt idx="0">
                  <c:v>Uninsured</c:v>
                </c:pt>
                <c:pt idx="1">
                  <c:v>Private</c:v>
                </c:pt>
                <c:pt idx="2">
                  <c:v>Medicaid</c:v>
                </c:pt>
                <c:pt idx="3">
                  <c:v>Medicare + Other</c:v>
                </c:pt>
              </c:strCache>
            </c:strRef>
          </c:cat>
          <c:val>
            <c:numRef>
              <c:f>Sheet1!$B$4:$B$8</c:f>
              <c:numCache>
                <c:formatCode>0</c:formatCode>
                <c:ptCount val="5"/>
                <c:pt idx="0">
                  <c:v>12</c:v>
                </c:pt>
                <c:pt idx="1">
                  <c:v>36</c:v>
                </c:pt>
                <c:pt idx="2">
                  <c:v>42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11-4C8A-AB9C-E1486034A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368" y="1915633"/>
            <a:ext cx="11269902" cy="3481966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367" y="6067137"/>
            <a:ext cx="10298196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36" y="586268"/>
            <a:ext cx="11267834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419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970" y="1914247"/>
            <a:ext cx="5103381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3418" y="1918870"/>
            <a:ext cx="5214073" cy="4010376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264" y="6067137"/>
            <a:ext cx="10294299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36" y="586268"/>
            <a:ext cx="11267834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81341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17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" y="1371600"/>
            <a:ext cx="11948161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331036"/>
            <a:ext cx="112572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920" y="6217920"/>
            <a:ext cx="1095248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1395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368" y="586268"/>
            <a:ext cx="11269901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08512" y="6072290"/>
            <a:ext cx="831578" cy="55179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BFBB3BD-727D-E047-B75D-030019595163}"/>
              </a:ext>
            </a:extLst>
          </p:cNvPr>
          <p:cNvSpPr txBox="1">
            <a:spLocks/>
          </p:cNvSpPr>
          <p:nvPr userDrawn="1"/>
        </p:nvSpPr>
        <p:spPr>
          <a:xfrm>
            <a:off x="-5103381" y="-646458"/>
            <a:ext cx="5103381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242325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>
          <p15:clr>
            <a:srgbClr val="F26B43"/>
          </p15:clr>
        </p15:guide>
        <p15:guide id="2" pos="287">
          <p15:clr>
            <a:srgbClr val="F26B43"/>
          </p15:clr>
        </p15:guide>
        <p15:guide id="3" pos="7391">
          <p15:clr>
            <a:srgbClr val="F26B43"/>
          </p15:clr>
        </p15:guide>
        <p15:guide id="4" orient="horz" pos="984">
          <p15:clr>
            <a:srgbClr val="F26B43"/>
          </p15:clr>
        </p15:guide>
        <p15:guide id="5" orient="horz" pos="360">
          <p15:clr>
            <a:srgbClr val="F26B43"/>
          </p15:clr>
        </p15:guide>
        <p15:guide id="6" orient="horz" pos="120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00" dirty="0"/>
              <a:t>SOURCE: Medical Monitoring Project data, 2019. </a:t>
            </a:r>
          </a:p>
          <a:p>
            <a:r>
              <a:rPr lang="en-US" sz="1000" dirty="0"/>
              <a:t>Note: Those dually eligible for Medicare and Medicaid are included in the Medicaid group. Other includes Tricare/CHAMPUS, Veteran’s Administration, or city/county coverage.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9969" y="228600"/>
            <a:ext cx="11406554" cy="914400"/>
          </a:xfrm>
        </p:spPr>
        <p:txBody>
          <a:bodyPr/>
          <a:lstStyle/>
          <a:p>
            <a:r>
              <a:rPr lang="en-US" dirty="0" smtClean="0"/>
              <a:t>Insurance Coverage Non-Elderly People with HIV, 2017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6213675"/>
              </p:ext>
            </p:extLst>
          </p:nvPr>
        </p:nvGraphicFramePr>
        <p:xfrm>
          <a:off x="2438401" y="914401"/>
          <a:ext cx="7267575" cy="548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66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NEW PPT Template_FINAL" id="{D964949B-55B9-FD47-A8D4-C315D1D4817A}" vid="{0CD9F731-8D44-AE4B-9FB9-C38BBF8BCF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</vt:lpstr>
      <vt:lpstr>Insurance Coverage Non-Elderly People with HIV, 2017 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Insurance Coverage Among Nonelderly People with HIV, 2017</dc:title>
  <dc:creator>Lindsey Dawson</dc:creator>
  <cp:lastModifiedBy>Lindsey Dawson</cp:lastModifiedBy>
  <cp:revision>6</cp:revision>
  <dcterms:created xsi:type="dcterms:W3CDTF">2019-09-19T16:44:29Z</dcterms:created>
  <dcterms:modified xsi:type="dcterms:W3CDTF">2019-09-24T19:30:17Z</dcterms:modified>
</cp:coreProperties>
</file>