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8" r:id="rId1"/>
    <p:sldMasterId id="2147483682" r:id="rId2"/>
    <p:sldMasterId id="2147483668" r:id="rId3"/>
    <p:sldMasterId id="2147483673" r:id="rId4"/>
    <p:sldMasterId id="2147483678" r:id="rId5"/>
    <p:sldMasterId id="2147483680" r:id="rId6"/>
  </p:sldMasterIdLst>
  <p:notesMasterIdLst>
    <p:notesMasterId r:id="rId8"/>
  </p:notesMasterIdLst>
  <p:sldIdLst>
    <p:sldId id="28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8"/>
    <a:srgbClr val="323A45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7C8"/>
            </a:solidFill>
            <a:ln>
              <a:noFill/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fld id="{9B3098BE-94C4-4987-BD3B-2FE7C364F0A6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8DE-4F55-BFF4-1180B376AE5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884594C-661C-42F0-A3B7-D89966A7B34E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8DE-4F55-BFF4-1180B376AE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Sheet1!$A$92:$A$96</c:f>
              <c:strCache>
                <c:ptCount val="5"/>
                <c:pt idx="0">
                  <c:v>Uninsured</c:v>
                </c:pt>
                <c:pt idx="1">
                  <c:v>Medicaid</c:v>
                </c:pt>
                <c:pt idx="2">
                  <c:v>Medicare</c:v>
                </c:pt>
                <c:pt idx="3">
                  <c:v>Private</c:v>
                </c:pt>
                <c:pt idx="4">
                  <c:v>Other</c:v>
                </c:pt>
              </c:strCache>
            </c:strRef>
          </c:cat>
          <c:val>
            <c:numRef>
              <c:f>Sheet1!$B$92:$B$96</c:f>
              <c:numCache>
                <c:formatCode>0%</c:formatCode>
                <c:ptCount val="5"/>
                <c:pt idx="0">
                  <c:v>0.54</c:v>
                </c:pt>
                <c:pt idx="1">
                  <c:v>0.6</c:v>
                </c:pt>
                <c:pt idx="2">
                  <c:v>0.69</c:v>
                </c:pt>
                <c:pt idx="3">
                  <c:v>0.65</c:v>
                </c:pt>
                <c:pt idx="4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DE-4F55-BFF4-1180B376A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27"/>
        <c:axId val="1990100031"/>
        <c:axId val="1990100863"/>
      </c:barChart>
      <c:catAx>
        <c:axId val="1990100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0100863"/>
        <c:crosses val="autoZero"/>
        <c:auto val="1"/>
        <c:lblAlgn val="ctr"/>
        <c:lblOffset val="100"/>
        <c:noMultiLvlLbl val="0"/>
      </c:catAx>
      <c:valAx>
        <c:axId val="199010086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90100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709516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5160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65983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65" r:id="rId7"/>
    <p:sldLayoutId id="2147483663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  <p:sldLayoutId id="214748369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 of Viral Suppression Among Nonelderly Adults with HIV, by Coverage, 2015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dirty="0"/>
              <a:t>Source: CDC/Kaiser Family Foundation analysis of the </a:t>
            </a:r>
            <a:r>
              <a:rPr lang="en-US" sz="900" dirty="0" smtClean="0"/>
              <a:t>MMP.</a:t>
            </a:r>
          </a:p>
          <a:p>
            <a:r>
              <a:rPr lang="en-US" sz="900" dirty="0" smtClean="0"/>
              <a:t>Note: * </a:t>
            </a:r>
            <a:r>
              <a:rPr lang="en-US" sz="900" dirty="0"/>
              <a:t>Rates of viral suppression significantly higher compared to the uninsured (p&lt;.05</a:t>
            </a:r>
            <a:r>
              <a:rPr lang="en-US" sz="900" dirty="0" smtClean="0"/>
              <a:t>).</a:t>
            </a:r>
            <a:endParaRPr lang="en-US" sz="9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304800" y="1447800"/>
          <a:ext cx="8534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6719963"/>
      </p:ext>
    </p:extLst>
  </p:cSld>
  <p:clrMapOvr>
    <a:masterClrMapping/>
  </p:clrMapOvr>
</p:sld>
</file>

<file path=ppt/theme/theme1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2459D324-CEAE-4DA8-A4A4-31C8CF33C8DF}"/>
    </a:ext>
  </a:extLst>
</a:theme>
</file>

<file path=ppt/theme/theme2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FEA93EDA-F7CF-4CAF-A0B5-005D9013C435}"/>
    </a:ext>
  </a:extLst>
</a:theme>
</file>

<file path=ppt/theme/theme3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A17F3555-75B4-40E4-A38E-5E3B538FD6B4}"/>
    </a:ext>
  </a:extLst>
</a:theme>
</file>

<file path=ppt/theme/theme4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5ACE17D8-A1EB-47C1-9E69-3820A24D4354}"/>
    </a:ext>
  </a:extLst>
</a:theme>
</file>

<file path=ppt/theme/theme5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A1FBFC23-1BC0-48E5-BE15-9B63A43B4168}"/>
    </a:ext>
  </a:extLst>
</a:theme>
</file>

<file path=ppt/theme/theme6.xml><?xml version="1.0" encoding="utf-8"?>
<a:theme xmlns:a="http://schemas.openxmlformats.org/drawingml/2006/main" name="Divider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228653A4-E3D7-40AF-95BE-C11C06F48E9F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1582</TotalTime>
  <Words>46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Meta Offc Pro</vt:lpstr>
      <vt:lpstr>MetaSerif-Book</vt:lpstr>
      <vt:lpstr>Tahoma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Rates of Viral Suppression Among Nonelderly Adults with HIV, by Coverage, 2015 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Dawson</dc:creator>
  <cp:lastModifiedBy>Lindsey Dawson</cp:lastModifiedBy>
  <cp:revision>46</cp:revision>
  <cp:lastPrinted>2018-03-27T18:56:56Z</cp:lastPrinted>
  <dcterms:created xsi:type="dcterms:W3CDTF">2019-02-13T18:51:56Z</dcterms:created>
  <dcterms:modified xsi:type="dcterms:W3CDTF">2019-05-20T17:13:38Z</dcterms:modified>
</cp:coreProperties>
</file>