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8" r:id="rId1"/>
    <p:sldMasterId id="2147483682" r:id="rId2"/>
    <p:sldMasterId id="2147483668" r:id="rId3"/>
    <p:sldMasterId id="2147483673" r:id="rId4"/>
    <p:sldMasterId id="2147483678" r:id="rId5"/>
    <p:sldMasterId id="2147483680" r:id="rId6"/>
  </p:sldMasterIdLst>
  <p:notesMasterIdLst>
    <p:notesMasterId r:id="rId8"/>
  </p:notesMasterIdLst>
  <p:sldIdLst>
    <p:sldId id="283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C8"/>
    <a:srgbClr val="323A45"/>
    <a:srgbClr val="55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1" d="100"/>
          <a:sy n="111" d="100"/>
        </p:scale>
        <p:origin x="15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Sheet1!$A$53</c:f>
              <c:strCache>
                <c:ptCount val="1"/>
                <c:pt idx="0">
                  <c:v>Uninsurance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aseline="0" smtClean="0"/>
                      <a:t>Uninsured </a:t>
                    </a:r>
                    <a:fld id="{CBF905A6-7AA1-408E-BCEF-ECE1D139E3E2}" type="VALUE">
                      <a:rPr lang="en-US" baseline="0"/>
                      <a:pPr/>
                      <a:t>[VALUE]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55C-4333-8EBB-1BD548BE6955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 dirty="0" smtClean="0"/>
                      <a:t>Uninsured </a:t>
                    </a:r>
                    <a:fld id="{A4379899-028D-4DAB-9F98-1F0598DC0312}" type="VALUE">
                      <a:rPr lang="en-US" baseline="0" smtClean="0"/>
                      <a:pPr/>
                      <a:t>[VALUE]</a:t>
                    </a:fld>
                    <a:r>
                      <a:rPr lang="en-US" baseline="0" dirty="0" smtClean="0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55C-4333-8EBB-1BD548BE69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Sheet1!$B$52:$C$52</c:f>
              <c:strCache>
                <c:ptCount val="2"/>
                <c:pt idx="0">
                  <c:v>Expansion States</c:v>
                </c:pt>
                <c:pt idx="1">
                  <c:v>Non-Expansion States</c:v>
                </c:pt>
              </c:strCache>
            </c:strRef>
          </c:cat>
          <c:val>
            <c:numRef>
              <c:f>Sheet1!$B$53:$C$53</c:f>
              <c:numCache>
                <c:formatCode>0%</c:formatCode>
                <c:ptCount val="2"/>
                <c:pt idx="0">
                  <c:v>0.05</c:v>
                </c:pt>
                <c:pt idx="1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5C-4333-8EBB-1BD548BE6955}"/>
            </c:ext>
          </c:extLst>
        </c:ser>
        <c:ser>
          <c:idx val="1"/>
          <c:order val="1"/>
          <c:tx>
            <c:strRef>
              <c:f>Sheet1!$A$54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fld id="{35D025D4-A5AC-4E98-9A49-32C4BD29C101}" type="SERIESNAME">
                      <a:rPr lang="en-US"/>
                      <a:pPr/>
                      <a:t>[SERIES NAME]</a:t>
                    </a:fld>
                    <a:r>
                      <a:rPr lang="en-US" baseline="0"/>
                      <a:t> </a:t>
                    </a:r>
                    <a:fld id="{95F22B76-5177-4644-91F9-AEE11630D3B6}" type="VALUE">
                      <a:rPr lang="en-US" baseline="0" smtClean="0"/>
                      <a:pPr/>
                      <a:t>[VALUE]</a:t>
                    </a:fld>
                    <a:r>
                      <a:rPr lang="en-US" baseline="0" smtClean="0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355C-4333-8EBB-1BD548BE69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Sheet1!$B$52:$C$52</c:f>
              <c:strCache>
                <c:ptCount val="2"/>
                <c:pt idx="0">
                  <c:v>Expansion States</c:v>
                </c:pt>
                <c:pt idx="1">
                  <c:v>Non-Expansion States</c:v>
                </c:pt>
              </c:strCache>
            </c:strRef>
          </c:cat>
          <c:val>
            <c:numRef>
              <c:f>Sheet1!$B$54:$C$54</c:f>
              <c:numCache>
                <c:formatCode>0%</c:formatCode>
                <c:ptCount val="2"/>
                <c:pt idx="0">
                  <c:v>0.48</c:v>
                </c:pt>
                <c:pt idx="1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5C-4333-8EBB-1BD548BE6955}"/>
            </c:ext>
          </c:extLst>
        </c:ser>
        <c:ser>
          <c:idx val="2"/>
          <c:order val="2"/>
          <c:tx>
            <c:strRef>
              <c:f>Sheet1!$A$55</c:f>
              <c:strCache>
                <c:ptCount val="1"/>
                <c:pt idx="0">
                  <c:v>Medicare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Sheet1!$B$52:$C$52</c:f>
              <c:strCache>
                <c:ptCount val="2"/>
                <c:pt idx="0">
                  <c:v>Expansion States</c:v>
                </c:pt>
                <c:pt idx="1">
                  <c:v>Non-Expansion States</c:v>
                </c:pt>
              </c:strCache>
            </c:strRef>
          </c:cat>
          <c:val>
            <c:numRef>
              <c:f>Sheet1!$B$55:$C$55</c:f>
              <c:numCache>
                <c:formatCode>0%</c:formatCode>
                <c:ptCount val="2"/>
                <c:pt idx="0">
                  <c:v>0.06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5C-4333-8EBB-1BD548BE6955}"/>
            </c:ext>
          </c:extLst>
        </c:ser>
        <c:ser>
          <c:idx val="3"/>
          <c:order val="3"/>
          <c:tx>
            <c:strRef>
              <c:f>Sheet1!$A$56</c:f>
              <c:strCache>
                <c:ptCount val="1"/>
                <c:pt idx="0">
                  <c:v>Private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Sheet1!$B$52:$C$52</c:f>
              <c:strCache>
                <c:ptCount val="2"/>
                <c:pt idx="0">
                  <c:v>Expansion States</c:v>
                </c:pt>
                <c:pt idx="1">
                  <c:v>Non-Expansion States</c:v>
                </c:pt>
              </c:strCache>
            </c:strRef>
          </c:cat>
          <c:val>
            <c:numRef>
              <c:f>Sheet1!$B$56:$C$56</c:f>
              <c:numCache>
                <c:formatCode>0%</c:formatCode>
                <c:ptCount val="2"/>
                <c:pt idx="0">
                  <c:v>0.35</c:v>
                </c:pt>
                <c:pt idx="1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5C-4333-8EBB-1BD548BE6955}"/>
            </c:ext>
          </c:extLst>
        </c:ser>
        <c:ser>
          <c:idx val="4"/>
          <c:order val="4"/>
          <c:tx>
            <c:strRef>
              <c:f>Sheet1!$A$57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AB8B3784-A966-4D36-8D88-B349BA298904}" type="SERIESNAME">
                      <a:rPr lang="en-US"/>
                      <a:pPr/>
                      <a:t>[SERIES NAME]</a:t>
                    </a:fld>
                    <a:r>
                      <a:rPr lang="en-US" baseline="0"/>
                      <a:t> </a:t>
                    </a:r>
                    <a:fld id="{ABA38D3A-FED9-469D-A589-AE532BBFA4D8}" type="VALUE">
                      <a:rPr lang="en-US" baseline="0" smtClean="0"/>
                      <a:pPr/>
                      <a:t>[VALUE]</a:t>
                    </a:fld>
                    <a:r>
                      <a:rPr lang="en-US" baseline="0" smtClean="0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355C-4333-8EBB-1BD548BE6955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8611FF16-F599-4D54-A87C-AA678BDAD60A}" type="SERIESNAME">
                      <a:rPr lang="en-US"/>
                      <a:pPr/>
                      <a:t>[SERIES NAME]</a:t>
                    </a:fld>
                    <a:r>
                      <a:rPr lang="en-US" baseline="0"/>
                      <a:t> </a:t>
                    </a:r>
                    <a:fld id="{BDCDA4EB-DAF9-4EC3-B0EF-73054D9AE0EC}" type="VALUE">
                      <a:rPr lang="en-US" baseline="0" smtClean="0"/>
                      <a:pPr/>
                      <a:t>[VALUE]</a:t>
                    </a:fld>
                    <a:r>
                      <a:rPr lang="en-US" baseline="0" smtClean="0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55C-4333-8EBB-1BD548BE69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Sheet1!$B$52:$C$52</c:f>
              <c:strCache>
                <c:ptCount val="2"/>
                <c:pt idx="0">
                  <c:v>Expansion States</c:v>
                </c:pt>
                <c:pt idx="1">
                  <c:v>Non-Expansion States</c:v>
                </c:pt>
              </c:strCache>
            </c:strRef>
          </c:cat>
          <c:val>
            <c:numRef>
              <c:f>Sheet1!$B$57:$C$57</c:f>
              <c:numCache>
                <c:formatCode>0%</c:formatCode>
                <c:ptCount val="2"/>
                <c:pt idx="0">
                  <c:v>0.06</c:v>
                </c:pt>
                <c:pt idx="1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55C-4333-8EBB-1BD548BE69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2492927"/>
        <c:axId val="1982494591"/>
      </c:barChart>
      <c:catAx>
        <c:axId val="198249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2494591"/>
        <c:crosses val="autoZero"/>
        <c:auto val="1"/>
        <c:lblAlgn val="ctr"/>
        <c:lblOffset val="100"/>
        <c:noMultiLvlLbl val="0"/>
      </c:catAx>
      <c:valAx>
        <c:axId val="198249459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9824929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1863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283784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44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481312" y="0"/>
            <a:ext cx="5662688" cy="6858000"/>
          </a:xfrm>
          <a:prstGeom prst="rect">
            <a:avLst/>
          </a:prstGeom>
          <a:solidFill>
            <a:srgbClr val="F5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1" name="Picture 10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44983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219005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5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669482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5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8069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1295400"/>
            <a:ext cx="6008786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438400" y="2424199"/>
            <a:ext cx="4168742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2438400" y="3668799"/>
            <a:ext cx="1511267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2438400" y="4122031"/>
            <a:ext cx="3762342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4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20452" y="1680186"/>
            <a:ext cx="7772401" cy="14700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This is a Divider Slide	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4844" y="2536153"/>
            <a:ext cx="7705350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38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5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96779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723151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5160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65983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5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No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90135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56716"/>
            <a:ext cx="89001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3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65" r:id="rId7"/>
    <p:sldLayoutId id="2147483663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0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3" r:id="rId2"/>
    <p:sldLayoutId id="2147483687" r:id="rId3"/>
    <p:sldLayoutId id="214748369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555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Exhibit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75" y="-2894"/>
            <a:ext cx="861969" cy="15087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3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KFF_Plate_Tab+Slab6.png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5331370" y="0"/>
            <a:ext cx="3812630" cy="6858000"/>
          </a:xfrm>
          <a:prstGeom prst="rect">
            <a:avLst/>
          </a:prstGeom>
        </p:spPr>
      </p:pic>
      <p:pic>
        <p:nvPicPr>
          <p:cNvPr id="10" name="Picture 9" descr="KFF_Plate_Tab+Slab9.png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442960" cy="914400"/>
          </a:xfrm>
        </p:spPr>
        <p:txBody>
          <a:bodyPr/>
          <a:lstStyle/>
          <a:p>
            <a:r>
              <a:rPr lang="en-US" dirty="0"/>
              <a:t>Insurance Coverage </a:t>
            </a:r>
            <a:r>
              <a:rPr lang="en-US" dirty="0" smtClean="0"/>
              <a:t>Among Nonelderly Adults with </a:t>
            </a:r>
            <a:r>
              <a:rPr lang="en-US" dirty="0"/>
              <a:t>HIV </a:t>
            </a:r>
            <a:r>
              <a:rPr lang="en-US" dirty="0" smtClean="0"/>
              <a:t>in Medicaid Expansion and Non-expansion States, </a:t>
            </a:r>
            <a:r>
              <a:rPr lang="en-US" dirty="0"/>
              <a:t>2015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900" dirty="0"/>
              <a:t>Source: CDC/Kaiser Family Foundation analysis of the MMP</a:t>
            </a:r>
          </a:p>
          <a:p>
            <a:r>
              <a:rPr lang="en-US" sz="900" dirty="0" smtClean="0"/>
              <a:t>*Coverage </a:t>
            </a:r>
            <a:r>
              <a:rPr lang="en-US" sz="900" dirty="0"/>
              <a:t>rates in expansion vs. non-expansion states, significantly different (p&lt;.05</a:t>
            </a:r>
            <a:r>
              <a:rPr lang="en-US" sz="900" dirty="0" smtClean="0"/>
              <a:t>).; **</a:t>
            </a:r>
            <a:r>
              <a:rPr lang="en-US" sz="900" dirty="0"/>
              <a:t>Due to small sample size, </a:t>
            </a:r>
            <a:r>
              <a:rPr lang="en-US" sz="900" dirty="0" smtClean="0"/>
              <a:t>finding </a:t>
            </a:r>
            <a:r>
              <a:rPr lang="en-US" sz="900" dirty="0"/>
              <a:t>should be interpreted with </a:t>
            </a:r>
            <a:r>
              <a:rPr lang="en-US" sz="900" dirty="0" smtClean="0"/>
              <a:t>caution</a:t>
            </a:r>
            <a:endParaRPr lang="en-US" sz="9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102108" y="851535"/>
          <a:ext cx="8988552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6057775"/>
      </p:ext>
    </p:extLst>
  </p:cSld>
  <p:clrMapOvr>
    <a:masterClrMapping/>
  </p:clrMapOvr>
</p:sld>
</file>

<file path=ppt/theme/theme1.xml><?xml version="1.0" encoding="utf-8"?>
<a:theme xmlns:a="http://schemas.openxmlformats.org/drawingml/2006/main" name="No Angl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2459D324-CEAE-4DA8-A4A4-31C8CF33C8DF}"/>
    </a:ext>
  </a:extLst>
</a:theme>
</file>

<file path=ppt/theme/theme2.xml><?xml version="1.0" encoding="utf-8"?>
<a:theme xmlns:a="http://schemas.openxmlformats.org/drawingml/2006/main" name="Text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FEA93EDA-F7CF-4CAF-A0B5-005D9013C435}"/>
    </a:ext>
  </a:extLst>
</a:theme>
</file>

<file path=ppt/theme/theme3.xml><?xml version="1.0" encoding="utf-8"?>
<a:theme xmlns:a="http://schemas.openxmlformats.org/drawingml/2006/main" name="Default with exhibit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A17F3555-75B4-40E4-A38E-5E3B538FD6B4}"/>
    </a:ext>
  </a:extLst>
</a:theme>
</file>

<file path=ppt/theme/theme4.xml><?xml version="1.0" encoding="utf-8"?>
<a:theme xmlns:a="http://schemas.openxmlformats.org/drawingml/2006/main" name="Default with figure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5ACE17D8-A1EB-47C1-9E69-3820A24D4354}"/>
    </a:ext>
  </a:extLst>
</a:theme>
</file>

<file path=ppt/theme/theme5.xml><?xml version="1.0" encoding="utf-8"?>
<a:theme xmlns:a="http://schemas.openxmlformats.org/drawingml/2006/main" name="Title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2E02EE51-2D5F-40F1-8B3E-CB9C73AB5DD0}" vid="{A1FBFC23-1BC0-48E5-BE15-9B63A43B4168}"/>
    </a:ext>
  </a:extLst>
</a:theme>
</file>

<file path=ppt/theme/theme6.xml><?xml version="1.0" encoding="utf-8"?>
<a:theme xmlns:a="http://schemas.openxmlformats.org/drawingml/2006/main" name="Divider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2E02EE51-2D5F-40F1-8B3E-CB9C73AB5DD0}" vid="{228653A4-E3D7-40AF-95BE-C11C06F48E9F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KFF Template 4x3</Template>
  <TotalTime>1582</TotalTime>
  <Words>68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Meta Offc Pro</vt:lpstr>
      <vt:lpstr>MetaSerif-Book</vt:lpstr>
      <vt:lpstr>Tahoma</vt:lpstr>
      <vt:lpstr>No Angle</vt:lpstr>
      <vt:lpstr>Text Slide</vt:lpstr>
      <vt:lpstr>Default with exhibit #</vt:lpstr>
      <vt:lpstr>Default with figure #</vt:lpstr>
      <vt:lpstr>Title Slide</vt:lpstr>
      <vt:lpstr>Divider Slide</vt:lpstr>
      <vt:lpstr>Insurance Coverage Among Nonelderly Adults with HIV in Medicaid Expansion and Non-expansion States, 2015 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Dawson</dc:creator>
  <cp:lastModifiedBy>Lindsey Dawson</cp:lastModifiedBy>
  <cp:revision>47</cp:revision>
  <cp:lastPrinted>2018-03-27T18:56:56Z</cp:lastPrinted>
  <dcterms:created xsi:type="dcterms:W3CDTF">2019-02-13T18:51:56Z</dcterms:created>
  <dcterms:modified xsi:type="dcterms:W3CDTF">2019-05-20T17:15:50Z</dcterms:modified>
</cp:coreProperties>
</file>