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8" r:id="rId1"/>
    <p:sldMasterId id="2147483682" r:id="rId2"/>
    <p:sldMasterId id="2147483668" r:id="rId3"/>
    <p:sldMasterId id="2147483673" r:id="rId4"/>
    <p:sldMasterId id="2147483678" r:id="rId5"/>
    <p:sldMasterId id="2147483680" r:id="rId6"/>
  </p:sldMasterIdLst>
  <p:notesMasterIdLst>
    <p:notesMasterId r:id="rId8"/>
  </p:notesMasterIdLst>
  <p:sldIdLst>
    <p:sldId id="28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C8"/>
    <a:srgbClr val="323A45"/>
    <a:srgbClr val="5556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1" d="100"/>
          <a:sy n="111" d="100"/>
        </p:scale>
        <p:origin x="1512"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654674094591938E-2"/>
          <c:y val="7.1419435159287809E-2"/>
          <c:w val="0.93881021296953671"/>
          <c:h val="0.85918219784673533"/>
        </c:manualLayout>
      </c:layout>
      <c:barChart>
        <c:barDir val="col"/>
        <c:grouping val="stacked"/>
        <c:varyColors val="0"/>
        <c:ser>
          <c:idx val="0"/>
          <c:order val="0"/>
          <c:tx>
            <c:strRef>
              <c:f>Sheet1!$A$2</c:f>
              <c:strCache>
                <c:ptCount val="1"/>
                <c:pt idx="0">
                  <c:v>Uninsurance</c:v>
                </c:pt>
              </c:strCache>
            </c:strRef>
          </c:tx>
          <c:spPr>
            <a:solidFill>
              <a:schemeClr val="accent1"/>
            </a:solidFill>
            <a:ln>
              <a:noFill/>
            </a:ln>
            <a:effectLst/>
          </c:spPr>
          <c:invertIfNegative val="0"/>
          <c:dLbls>
            <c:dLbl>
              <c:idx val="0"/>
              <c:layout/>
              <c:tx>
                <c:rich>
                  <a:bodyPr/>
                  <a:lstStyle/>
                  <a:p>
                    <a:r>
                      <a:rPr lang="en-US" baseline="0" smtClean="0"/>
                      <a:t>Uninsured </a:t>
                    </a:r>
                    <a:fld id="{DB8F1D09-8E6F-457A-80C2-AFA109C5ED75}" type="VALUE">
                      <a:rPr lang="en-US" baseline="0"/>
                      <a:pPr/>
                      <a:t>[VALUE]</a:t>
                    </a:fld>
                    <a:endParaRPr lang="en-US" baseline="0" smtClean="0"/>
                  </a:p>
                </c:rich>
              </c:tx>
              <c:showLegendKey val="0"/>
              <c:showVal val="1"/>
              <c:showCatName val="0"/>
              <c:showSerName val="1"/>
              <c:showPercent val="0"/>
              <c:showBubbleSize val="0"/>
              <c:separator> </c:separator>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FA1C-4D9B-9DDA-77F04015D403}"/>
                </c:ext>
              </c:extLst>
            </c:dLbl>
            <c:dLbl>
              <c:idx val="1"/>
              <c:layout/>
              <c:tx>
                <c:rich>
                  <a:bodyPr/>
                  <a:lstStyle/>
                  <a:p>
                    <a:r>
                      <a:rPr lang="en-US" smtClean="0"/>
                      <a:t>Uninsured</a:t>
                    </a:r>
                    <a:r>
                      <a:rPr lang="en-US" baseline="0" smtClean="0"/>
                      <a:t> </a:t>
                    </a:r>
                    <a:fld id="{B2D1017A-E5B4-4A94-A44F-86247FA4188C}" type="VALUE">
                      <a:rPr lang="en-US" baseline="0"/>
                      <a:pPr/>
                      <a:t>[VALUE]</a:t>
                    </a:fld>
                    <a:endParaRPr lang="en-US" baseline="0" smtClean="0"/>
                  </a:p>
                </c:rich>
              </c:tx>
              <c:showLegendKey val="0"/>
              <c:showVal val="1"/>
              <c:showCatName val="0"/>
              <c:showSerName val="1"/>
              <c:showPercent val="0"/>
              <c:showBubbleSize val="0"/>
              <c:separator> </c:separator>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FA1C-4D9B-9DDA-77F04015D40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People with HIV </c:v>
                </c:pt>
                <c:pt idx="1">
                  <c:v>General Population</c:v>
                </c:pt>
              </c:strCache>
            </c:strRef>
          </c:cat>
          <c:val>
            <c:numRef>
              <c:f>Sheet1!$B$2:$C$2</c:f>
              <c:numCache>
                <c:formatCode>0%</c:formatCode>
                <c:ptCount val="2"/>
                <c:pt idx="0">
                  <c:v>0.11</c:v>
                </c:pt>
                <c:pt idx="1">
                  <c:v>0.13</c:v>
                </c:pt>
              </c:numCache>
            </c:numRef>
          </c:val>
          <c:extLst>
            <c:ext xmlns:c16="http://schemas.microsoft.com/office/drawing/2014/chart" uri="{C3380CC4-5D6E-409C-BE32-E72D297353CC}">
              <c16:uniqueId val="{00000000-FA1C-4D9B-9DDA-77F04015D403}"/>
            </c:ext>
          </c:extLst>
        </c:ser>
        <c:ser>
          <c:idx val="1"/>
          <c:order val="1"/>
          <c:tx>
            <c:strRef>
              <c:f>Sheet1!$A$3</c:f>
              <c:strCache>
                <c:ptCount val="1"/>
                <c:pt idx="0">
                  <c:v>Medicaid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People with HIV </c:v>
                </c:pt>
                <c:pt idx="1">
                  <c:v>General Population</c:v>
                </c:pt>
              </c:strCache>
            </c:strRef>
          </c:cat>
          <c:val>
            <c:numRef>
              <c:f>Sheet1!$B$3:$C$3</c:f>
              <c:numCache>
                <c:formatCode>0%</c:formatCode>
                <c:ptCount val="2"/>
                <c:pt idx="0">
                  <c:v>0.4</c:v>
                </c:pt>
                <c:pt idx="1">
                  <c:v>0.15</c:v>
                </c:pt>
              </c:numCache>
            </c:numRef>
          </c:val>
          <c:extLst>
            <c:ext xmlns:c16="http://schemas.microsoft.com/office/drawing/2014/chart" uri="{C3380CC4-5D6E-409C-BE32-E72D297353CC}">
              <c16:uniqueId val="{00000001-FA1C-4D9B-9DDA-77F04015D403}"/>
            </c:ext>
          </c:extLst>
        </c:ser>
        <c:ser>
          <c:idx val="2"/>
          <c:order val="2"/>
          <c:tx>
            <c:strRef>
              <c:f>Sheet1!$A$4</c:f>
              <c:strCache>
                <c:ptCount val="1"/>
                <c:pt idx="0">
                  <c:v>Medicare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People with HIV </c:v>
                </c:pt>
                <c:pt idx="1">
                  <c:v>General Population</c:v>
                </c:pt>
              </c:strCache>
            </c:strRef>
          </c:cat>
          <c:val>
            <c:numRef>
              <c:f>Sheet1!$B$4:$C$4</c:f>
              <c:numCache>
                <c:formatCode>0%</c:formatCode>
                <c:ptCount val="2"/>
                <c:pt idx="0">
                  <c:v>7.0000000000000007E-2</c:v>
                </c:pt>
                <c:pt idx="1">
                  <c:v>0.02</c:v>
                </c:pt>
              </c:numCache>
            </c:numRef>
          </c:val>
          <c:extLst>
            <c:ext xmlns:c16="http://schemas.microsoft.com/office/drawing/2014/chart" uri="{C3380CC4-5D6E-409C-BE32-E72D297353CC}">
              <c16:uniqueId val="{00000002-FA1C-4D9B-9DDA-77F04015D403}"/>
            </c:ext>
          </c:extLst>
        </c:ser>
        <c:ser>
          <c:idx val="3"/>
          <c:order val="3"/>
          <c:tx>
            <c:strRef>
              <c:f>Sheet1!$A$5</c:f>
              <c:strCache>
                <c:ptCount val="1"/>
                <c:pt idx="0">
                  <c:v>Private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People with HIV </c:v>
                </c:pt>
                <c:pt idx="1">
                  <c:v>General Population</c:v>
                </c:pt>
              </c:strCache>
            </c:strRef>
          </c:cat>
          <c:val>
            <c:numRef>
              <c:f>Sheet1!$B$5:$C$5</c:f>
              <c:numCache>
                <c:formatCode>0%</c:formatCode>
                <c:ptCount val="2"/>
                <c:pt idx="0">
                  <c:v>0.34</c:v>
                </c:pt>
                <c:pt idx="1">
                  <c:v>0.68</c:v>
                </c:pt>
              </c:numCache>
            </c:numRef>
          </c:val>
          <c:extLst>
            <c:ext xmlns:c16="http://schemas.microsoft.com/office/drawing/2014/chart" uri="{C3380CC4-5D6E-409C-BE32-E72D297353CC}">
              <c16:uniqueId val="{00000003-FA1C-4D9B-9DDA-77F04015D403}"/>
            </c:ext>
          </c:extLst>
        </c:ser>
        <c:ser>
          <c:idx val="4"/>
          <c:order val="4"/>
          <c:tx>
            <c:strRef>
              <c:f>Sheet1!$A$6</c:f>
              <c:strCache>
                <c:ptCount val="1"/>
                <c:pt idx="0">
                  <c:v>Other</c:v>
                </c:pt>
              </c:strCache>
            </c:strRef>
          </c:tx>
          <c:spPr>
            <a:solidFill>
              <a:schemeClr val="accent5"/>
            </a:solidFill>
            <a:ln>
              <a:noFill/>
            </a:ln>
            <a:effectLst/>
          </c:spPr>
          <c:invertIfNegative val="0"/>
          <c:dLbls>
            <c:dLbl>
              <c:idx val="1"/>
              <c:layout>
                <c:manualLayout>
                  <c:x val="1.4124292214478824E-3"/>
                  <c:y val="1.1574071964480862E-2"/>
                </c:manualLayout>
              </c:layout>
              <c:showLegendKey val="0"/>
              <c:showVal val="1"/>
              <c:showCatName val="0"/>
              <c:showSerName val="1"/>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FA1C-4D9B-9DDA-77F04015D40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People with HIV </c:v>
                </c:pt>
                <c:pt idx="1">
                  <c:v>General Population</c:v>
                </c:pt>
              </c:strCache>
            </c:strRef>
          </c:cat>
          <c:val>
            <c:numRef>
              <c:f>Sheet1!$B$6:$C$6</c:f>
              <c:numCache>
                <c:formatCode>0%</c:formatCode>
                <c:ptCount val="2"/>
                <c:pt idx="0">
                  <c:v>0.08</c:v>
                </c:pt>
                <c:pt idx="1">
                  <c:v>0.02</c:v>
                </c:pt>
              </c:numCache>
            </c:numRef>
          </c:val>
          <c:extLst>
            <c:ext xmlns:c16="http://schemas.microsoft.com/office/drawing/2014/chart" uri="{C3380CC4-5D6E-409C-BE32-E72D297353CC}">
              <c16:uniqueId val="{00000004-FA1C-4D9B-9DDA-77F04015D403}"/>
            </c:ext>
          </c:extLst>
        </c:ser>
        <c:dLbls>
          <c:showLegendKey val="0"/>
          <c:showVal val="0"/>
          <c:showCatName val="0"/>
          <c:showSerName val="0"/>
          <c:showPercent val="0"/>
          <c:showBubbleSize val="0"/>
        </c:dLbls>
        <c:gapWidth val="150"/>
        <c:overlap val="100"/>
        <c:axId val="1940005071"/>
        <c:axId val="1940004239"/>
      </c:barChart>
      <c:catAx>
        <c:axId val="1940005071"/>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mn-lt"/>
                <a:ea typeface="+mn-ea"/>
                <a:cs typeface="+mn-cs"/>
              </a:defRPr>
            </a:pPr>
            <a:endParaRPr lang="en-US"/>
          </a:p>
        </c:txPr>
        <c:crossAx val="1940004239"/>
        <c:crosses val="autoZero"/>
        <c:auto val="1"/>
        <c:lblAlgn val="ctr"/>
        <c:lblOffset val="100"/>
        <c:noMultiLvlLbl val="0"/>
      </c:catAx>
      <c:valAx>
        <c:axId val="1940004239"/>
        <c:scaling>
          <c:orientation val="minMax"/>
        </c:scaling>
        <c:delete val="1"/>
        <c:axPos val="l"/>
        <c:numFmt formatCode="0%" sourceLinked="1"/>
        <c:majorTickMark val="none"/>
        <c:minorTickMark val="none"/>
        <c:tickLblPos val="nextTo"/>
        <c:crossAx val="194000507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5/20/2019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 Angle -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18635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Gray Angle">
    <p:spTree>
      <p:nvGrpSpPr>
        <p:cNvPr id="1" name=""/>
        <p:cNvGrpSpPr/>
        <p:nvPr/>
      </p:nvGrpSpPr>
      <p:grpSpPr>
        <a:xfrm>
          <a:off x="0" y="0"/>
          <a:ext cx="0" cy="0"/>
          <a:chOff x="0" y="0"/>
          <a:chExt cx="0" cy="0"/>
        </a:xfrm>
      </p:grpSpPr>
      <p:pic>
        <p:nvPicPr>
          <p:cNvPr id="7" name="Picture 6"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283784"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Tree>
    <p:extLst>
      <p:ext uri="{BB962C8B-B14F-4D97-AF65-F5344CB8AC3E}">
        <p14:creationId xmlns:p14="http://schemas.microsoft.com/office/powerpoint/2010/main" val="13696443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ext Slide Gray Angle">
    <p:spTree>
      <p:nvGrpSpPr>
        <p:cNvPr id="1" name=""/>
        <p:cNvGrpSpPr/>
        <p:nvPr/>
      </p:nvGrpSpPr>
      <p:grpSpPr>
        <a:xfrm>
          <a:off x="0" y="0"/>
          <a:ext cx="0" cy="0"/>
          <a:chOff x="0" y="0"/>
          <a:chExt cx="0" cy="0"/>
        </a:xfrm>
      </p:grpSpPr>
      <p:sp>
        <p:nvSpPr>
          <p:cNvPr id="8" name="Rectangle 7"/>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44983"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
        <p:nvSpPr>
          <p:cNvPr id="12"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219005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31035"/>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63709399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31035"/>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8"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Angle - 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8069967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67784607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620452" y="1680186"/>
            <a:ext cx="7772401" cy="1470025"/>
          </a:xfrm>
          <a:prstGeom prst="rect">
            <a:avLst/>
          </a:prstGeom>
        </p:spPr>
        <p:txBody>
          <a:bodyPr>
            <a:noAutofit/>
          </a:bodyPr>
          <a:lstStyle>
            <a:lvl1pPr>
              <a:defRPr>
                <a:solidFill>
                  <a:srgbClr val="FFFFFF"/>
                </a:solidFill>
              </a:defRPr>
            </a:lvl1pPr>
          </a:lstStyle>
          <a:p>
            <a:r>
              <a:rPr lang="en-US" dirty="0" smtClean="0"/>
              <a:t>This is a Divider Slide	</a:t>
            </a:r>
            <a:endParaRPr lang="en-US" dirty="0"/>
          </a:p>
        </p:txBody>
      </p:sp>
      <p:sp>
        <p:nvSpPr>
          <p:cNvPr id="7" name="Subtitle 2"/>
          <p:cNvSpPr>
            <a:spLocks noGrp="1"/>
          </p:cNvSpPr>
          <p:nvPr>
            <p:ph type="subTitle" idx="1" hasCustomPrompt="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07" indent="0" algn="ctr">
              <a:buNone/>
              <a:defRPr>
                <a:solidFill>
                  <a:schemeClr val="tx1">
                    <a:tint val="75000"/>
                  </a:schemeClr>
                </a:solidFill>
              </a:defRPr>
            </a:lvl2pPr>
            <a:lvl3pPr marL="914415" indent="0" algn="ctr">
              <a:buNone/>
              <a:defRPr>
                <a:solidFill>
                  <a:schemeClr val="tx1">
                    <a:tint val="75000"/>
                  </a:schemeClr>
                </a:solidFill>
              </a:defRPr>
            </a:lvl3pPr>
            <a:lvl4pPr marL="1371622" indent="0" algn="ctr">
              <a:buNone/>
              <a:defRPr>
                <a:solidFill>
                  <a:schemeClr val="tx1">
                    <a:tint val="75000"/>
                  </a:schemeClr>
                </a:solidFill>
              </a:defRPr>
            </a:lvl4pPr>
            <a:lvl5pPr marL="1828831" indent="0" algn="ctr">
              <a:buNone/>
              <a:defRPr>
                <a:solidFill>
                  <a:schemeClr val="tx1">
                    <a:tint val="75000"/>
                  </a:schemeClr>
                </a:solidFill>
              </a:defRPr>
            </a:lvl5pPr>
            <a:lvl6pPr marL="2286038" indent="0" algn="ctr">
              <a:buNone/>
              <a:defRPr>
                <a:solidFill>
                  <a:schemeClr val="tx1">
                    <a:tint val="75000"/>
                  </a:schemeClr>
                </a:solidFill>
              </a:defRPr>
            </a:lvl6pPr>
            <a:lvl7pPr marL="2743246" indent="0" algn="ctr">
              <a:buNone/>
              <a:defRPr>
                <a:solidFill>
                  <a:schemeClr val="tx1">
                    <a:tint val="75000"/>
                  </a:schemeClr>
                </a:solidFill>
              </a:defRPr>
            </a:lvl7pPr>
            <a:lvl8pPr marL="3200453" indent="0" algn="ctr">
              <a:buNone/>
              <a:defRPr>
                <a:solidFill>
                  <a:schemeClr val="tx1">
                    <a:tint val="75000"/>
                  </a:schemeClr>
                </a:solidFill>
              </a:defRPr>
            </a:lvl8pPr>
            <a:lvl9pPr marL="3657661" indent="0" algn="ctr">
              <a:buNone/>
              <a:defRPr>
                <a:solidFill>
                  <a:schemeClr val="tx1">
                    <a:tint val="75000"/>
                  </a:schemeClr>
                </a:solidFill>
              </a:defRPr>
            </a:lvl9pPr>
          </a:lstStyle>
          <a:p>
            <a:r>
              <a:rPr lang="en-US" dirty="0" smtClean="0"/>
              <a:t>Add subtitle here</a:t>
            </a:r>
            <a:endParaRPr lang="en-US" dirty="0"/>
          </a:p>
        </p:txBody>
      </p:sp>
    </p:spTree>
    <p:extLst>
      <p:ext uri="{BB962C8B-B14F-4D97-AF65-F5344CB8AC3E}">
        <p14:creationId xmlns:p14="http://schemas.microsoft.com/office/powerpoint/2010/main" val="30875384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 Angle - 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Rectangle 5"/>
          <p:cNvSpPr>
            <a:spLocks noGrp="1" noChangeArrowheads="1"/>
          </p:cNvSpPr>
          <p:nvPr>
            <p:ph type="title"/>
          </p:nvPr>
        </p:nvSpPr>
        <p:spPr bwMode="auto">
          <a:xfrm>
            <a:off x="91440" y="56715"/>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96779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Angle 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7231516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8151600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6598373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Rectangle 5"/>
          <p:cNvSpPr>
            <a:spLocks noGrp="1" noChangeArrowheads="1"/>
          </p:cNvSpPr>
          <p:nvPr>
            <p:ph type="title"/>
          </p:nvPr>
        </p:nvSpPr>
        <p:spPr bwMode="auto">
          <a:xfrm>
            <a:off x="762000" y="56715"/>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4" name="Text Placeholder 6"/>
          <p:cNvSpPr>
            <a:spLocks noGrp="1"/>
          </p:cNvSpPr>
          <p:nvPr>
            <p:ph type="body" sz="quarter" idx="12"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No Angle">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9013530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1.jpe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1.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1.jpe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5.png"/><Relationship Id="rId5" Type="http://schemas.openxmlformats.org/officeDocument/2006/relationships/theme" Target="../theme/theme4.xml"/><Relationship Id="rId4"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21.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theme" Target="../theme/theme6.xml"/><Relationship Id="rId1" Type="http://schemas.openxmlformats.org/officeDocument/2006/relationships/slideLayout" Target="../slideLayouts/slideLayout2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152400" y="56716"/>
            <a:ext cx="89001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1993902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65" r:id="rId7"/>
    <p:sldLayoutId id="2147483663" r:id="rId8"/>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3" name="Picture 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79805246"/>
      </p:ext>
    </p:extLst>
  </p:cSld>
  <p:clrMap bg1="lt1" tx1="dk1" bg2="lt2" tx2="dk2" accent1="accent1" accent2="accent2" accent3="accent3" accent4="accent4" accent5="accent5" accent6="accent6" hlink="hlink" folHlink="folHlink"/>
  <p:sldLayoutIdLst>
    <p:sldLayoutId id="2147483686" r:id="rId1"/>
    <p:sldLayoutId id="2147483683" r:id="rId2"/>
    <p:sldLayoutId id="2147483687" r:id="rId3"/>
    <p:sldLayoutId id="2147483695"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55565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sp>
        <p:nvSpPr>
          <p:cNvPr id="8"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9" name="TextBox 8"/>
          <p:cNvSpPr txBox="1"/>
          <p:nvPr userDrawn="1"/>
        </p:nvSpPr>
        <p:spPr>
          <a:xfrm>
            <a:off x="685800" y="91440"/>
            <a:ext cx="8366760" cy="307777"/>
          </a:xfrm>
          <a:prstGeom prst="rect">
            <a:avLst/>
          </a:prstGeom>
          <a:noFill/>
        </p:spPr>
        <p:txBody>
          <a:bodyPr wrap="square" rtlCol="0">
            <a:spAutoFit/>
          </a:bodyPr>
          <a:lstStyle/>
          <a:p>
            <a:pPr algn="l"/>
            <a:r>
              <a:rPr lang="en-US" sz="1400" b="0" dirty="0" smtClean="0">
                <a:solidFill>
                  <a:srgbClr val="55565A"/>
                </a:solidFill>
                <a:latin typeface="Arial" panose="020B0604020202020204" pitchFamily="34" charset="0"/>
                <a:cs typeface="Arial" panose="020B0604020202020204" pitchFamily="34" charset="0"/>
              </a:rPr>
              <a:t>Exhibit</a:t>
            </a:r>
            <a:r>
              <a:rPr lang="en-US" sz="1400" b="0" dirty="0" smtClean="0">
                <a:solidFill>
                  <a:srgbClr val="55565A"/>
                </a:solidFill>
                <a:latin typeface="Calibri" pitchFamily="34" charset="0"/>
                <a:cs typeface="Meta Offc Pro"/>
              </a:rPr>
              <a:t> </a:t>
            </a:r>
            <a:fld id="{0C16F13B-3659-4888-B784-82F22626CC5F}" type="slidenum">
              <a:rPr lang="en-US" sz="1400" b="0" smtClean="0">
                <a:solidFill>
                  <a:srgbClr val="55565A"/>
                </a:solidFill>
                <a:latin typeface="Arial" panose="020B0604020202020204" pitchFamily="34" charset="0"/>
                <a:cs typeface="Arial" panose="020B0604020202020204" pitchFamily="34" charset="0"/>
              </a:rPr>
              <a:pPr algn="l"/>
              <a:t>‹#›</a:t>
            </a:fld>
            <a:endParaRPr lang="en-US" sz="1400" b="0" dirty="0" err="1" smtClean="0">
              <a:solidFill>
                <a:srgbClr val="55565A"/>
              </a:solidFill>
              <a:latin typeface="Arial" panose="020B0604020202020204" pitchFamily="34" charset="0"/>
              <a:cs typeface="Arial" panose="020B0604020202020204" pitchFamily="34" charset="0"/>
            </a:endParaRPr>
          </a:p>
        </p:txBody>
      </p: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4" name="TextBox 3"/>
          <p:cNvSpPr txBox="1"/>
          <p:nvPr/>
        </p:nvSpPr>
        <p:spPr>
          <a:xfrm>
            <a:off x="685800" y="91440"/>
            <a:ext cx="8366760" cy="307777"/>
          </a:xfrm>
          <a:prstGeom prst="rect">
            <a:avLst/>
          </a:prstGeom>
          <a:noFill/>
        </p:spPr>
        <p:txBody>
          <a:bodyPr wrap="square" rtlCol="0">
            <a:spAutoFit/>
          </a:bodyPr>
          <a:lstStyle/>
          <a:p>
            <a:pPr algn="l"/>
            <a:r>
              <a:rPr lang="en-US" sz="1400" b="0" dirty="0" smtClean="0">
                <a:solidFill>
                  <a:srgbClr val="55565A"/>
                </a:solidFill>
                <a:latin typeface="Arial" panose="020B0604020202020204" pitchFamily="34" charset="0"/>
                <a:cs typeface="Arial" panose="020B0604020202020204" pitchFamily="34" charset="0"/>
              </a:rPr>
              <a:t>Figure</a:t>
            </a:r>
            <a:r>
              <a:rPr lang="en-US" sz="1400" b="0" dirty="0" smtClean="0">
                <a:solidFill>
                  <a:srgbClr val="55565A"/>
                </a:solidFill>
                <a:latin typeface="Calibri" pitchFamily="34" charset="0"/>
                <a:cs typeface="Meta Offc Pro"/>
              </a:rPr>
              <a:t> </a:t>
            </a:r>
            <a:fld id="{0C16F13B-3659-4888-B784-82F22626CC5F}" type="slidenum">
              <a:rPr lang="en-US" sz="1400" b="0" smtClean="0">
                <a:solidFill>
                  <a:srgbClr val="55565A"/>
                </a:solidFill>
                <a:latin typeface="Arial" panose="020B0604020202020204" pitchFamily="34" charset="0"/>
                <a:cs typeface="Arial" panose="020B0604020202020204" pitchFamily="34" charset="0"/>
              </a:rPr>
              <a:pPr algn="l"/>
              <a:t>‹#›</a:t>
            </a:fld>
            <a:endParaRPr lang="en-US" sz="1400" b="0" dirty="0" err="1" smtClean="0">
              <a:solidFill>
                <a:srgbClr val="55565A"/>
              </a:solidFill>
              <a:latin typeface="Arial" panose="020B0604020202020204" pitchFamily="34" charset="0"/>
              <a:cs typeface="Arial" panose="020B0604020202020204" pitchFamily="34" charset="0"/>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1575" y="-2894"/>
            <a:ext cx="861969" cy="1508763"/>
          </a:xfrm>
          <a:prstGeom prst="rect">
            <a:avLst/>
          </a:prstGeom>
        </p:spPr>
      </p:pic>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2042836411"/>
      </p:ext>
    </p:extLst>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
        <p:nvSpPr>
          <p:cNvPr id="8" name="Rectangle 7"/>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KFF_Plate_Tab+Slab6.png"/>
          <p:cNvPicPr>
            <a:picLocks noChangeAspect="1"/>
          </p:cNvPicPr>
          <p:nvPr userDrawn="1"/>
        </p:nvPicPr>
        <p:blipFill rotWithShape="1">
          <a:blip r:embed="rId6" cstate="print">
            <a:extLst>
              <a:ext uri="{28A0092B-C50C-407E-A947-70E740481C1C}">
                <a14:useLocalDpi xmlns:a14="http://schemas.microsoft.com/office/drawing/2010/main" val="0"/>
              </a:ext>
            </a:extLst>
          </a:blip>
          <a:srcRect l="28055"/>
          <a:stretch/>
        </p:blipFill>
        <p:spPr>
          <a:xfrm>
            <a:off x="5331370" y="0"/>
            <a:ext cx="3812630" cy="6858000"/>
          </a:xfrm>
          <a:prstGeom prst="rect">
            <a:avLst/>
          </a:prstGeom>
        </p:spPr>
      </p:pic>
      <p:pic>
        <p:nvPicPr>
          <p:cNvPr id="10" name="Picture 9" descr="KFF_Plate_Tab+Slab9.png"/>
          <p:cNvPicPr>
            <a:picLocks noChangeAspect="1"/>
          </p:cNvPicPr>
          <p:nvPr userDrawn="1"/>
        </p:nvPicPr>
        <p:blipFill rotWithShape="1">
          <a:blip r:embed="rId7" cstate="print">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915802815"/>
      </p:ext>
    </p:extLst>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Insurance Coverage Among People with HIV and the General Population, Nonelderly Adults, 2015 </a:t>
            </a:r>
            <a:endParaRPr lang="en-US" dirty="0"/>
          </a:p>
        </p:txBody>
      </p:sp>
      <p:sp>
        <p:nvSpPr>
          <p:cNvPr id="5" name="Text Placeholder 4"/>
          <p:cNvSpPr>
            <a:spLocks noGrp="1"/>
          </p:cNvSpPr>
          <p:nvPr>
            <p:ph type="body" sz="quarter" idx="11"/>
          </p:nvPr>
        </p:nvSpPr>
        <p:spPr/>
        <p:txBody>
          <a:bodyPr/>
          <a:lstStyle/>
          <a:p>
            <a:r>
              <a:rPr lang="en-US" sz="900" dirty="0"/>
              <a:t>Source: For people with HIV: CDC MMP; All general population coverage data comes from KFF analysis of the 2015 American Community Survey (limited to nonelderly adults) except for Marketplace enrollment which is an estimate based on analysis of CMS effectuated enrollment, demographics of those selecting marketplace plans, and ACS data – see methods for more </a:t>
            </a:r>
            <a:r>
              <a:rPr lang="en-US" sz="900" dirty="0" smtClean="0"/>
              <a:t>detail.</a:t>
            </a:r>
            <a:endParaRPr lang="en-US" sz="900" dirty="0"/>
          </a:p>
        </p:txBody>
      </p:sp>
      <p:graphicFrame>
        <p:nvGraphicFramePr>
          <p:cNvPr id="13" name="Chart 12"/>
          <p:cNvGraphicFramePr>
            <a:graphicFrameLocks/>
          </p:cNvGraphicFramePr>
          <p:nvPr>
            <p:extLst/>
          </p:nvPr>
        </p:nvGraphicFramePr>
        <p:xfrm>
          <a:off x="60959" y="513916"/>
          <a:ext cx="8991601" cy="54864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6483650"/>
      </p:ext>
    </p:extLst>
  </p:cSld>
  <p:clrMapOvr>
    <a:masterClrMapping/>
  </p:clrMapOvr>
</p:sld>
</file>

<file path=ppt/theme/theme1.xml><?xml version="1.0" encoding="utf-8"?>
<a:theme xmlns:a="http://schemas.openxmlformats.org/drawingml/2006/main" name="No Angl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2E02EE51-2D5F-40F1-8B3E-CB9C73AB5DD0}" vid="{2459D324-CEAE-4DA8-A4A4-31C8CF33C8DF}"/>
    </a:ext>
  </a:extLst>
</a:theme>
</file>

<file path=ppt/theme/theme2.xml><?xml version="1.0" encoding="utf-8"?>
<a:theme xmlns:a="http://schemas.openxmlformats.org/drawingml/2006/main" name="Text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2E02EE51-2D5F-40F1-8B3E-CB9C73AB5DD0}" vid="{FEA93EDA-F7CF-4CAF-A0B5-005D9013C435}"/>
    </a:ext>
  </a:extLst>
</a:theme>
</file>

<file path=ppt/theme/theme3.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2E02EE51-2D5F-40F1-8B3E-CB9C73AB5DD0}" vid="{A17F3555-75B4-40E4-A38E-5E3B538FD6B4}"/>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2E02EE51-2D5F-40F1-8B3E-CB9C73AB5DD0}" vid="{5ACE17D8-A1EB-47C1-9E69-3820A24D4354}"/>
    </a:ext>
  </a:extLst>
</a:theme>
</file>

<file path=ppt/theme/theme5.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2E02EE51-2D5F-40F1-8B3E-CB9C73AB5DD0}" vid="{A1FBFC23-1BC0-48E5-BE15-9B63A43B4168}"/>
    </a:ext>
  </a:extLst>
</a:theme>
</file>

<file path=ppt/theme/theme6.xml><?xml version="1.0" encoding="utf-8"?>
<a:theme xmlns:a="http://schemas.openxmlformats.org/drawingml/2006/main" name="Divider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2E02EE51-2D5F-40F1-8B3E-CB9C73AB5DD0}" vid="{228653A4-E3D7-40AF-95BE-C11C06F48E9F}"/>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2018 KFF Template 4x3</Template>
  <TotalTime>1585</TotalTime>
  <Words>85</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vt:i4>
      </vt:variant>
    </vt:vector>
  </HeadingPairs>
  <TitlesOfParts>
    <vt:vector size="12" baseType="lpstr">
      <vt:lpstr>Arial</vt:lpstr>
      <vt:lpstr>Calibri</vt:lpstr>
      <vt:lpstr>Meta Offc Pro</vt:lpstr>
      <vt:lpstr>MetaSerif-Book</vt:lpstr>
      <vt:lpstr>Tahoma</vt:lpstr>
      <vt:lpstr>No Angle</vt:lpstr>
      <vt:lpstr>Text Slide</vt:lpstr>
      <vt:lpstr>Default with exhibit #</vt:lpstr>
      <vt:lpstr>Default with figure #</vt:lpstr>
      <vt:lpstr>Title Slide</vt:lpstr>
      <vt:lpstr>Divider Slide</vt:lpstr>
      <vt:lpstr>Insurance Coverage Among People with HIV and the General Population, Nonelderly Adults, 2015 </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Lindsey Dawson</dc:creator>
  <cp:lastModifiedBy>Lindsey Dawson</cp:lastModifiedBy>
  <cp:revision>46</cp:revision>
  <cp:lastPrinted>2018-03-27T18:56:56Z</cp:lastPrinted>
  <dcterms:created xsi:type="dcterms:W3CDTF">2019-02-13T18:51:56Z</dcterms:created>
  <dcterms:modified xsi:type="dcterms:W3CDTF">2019-05-20T15:31:17Z</dcterms:modified>
</cp:coreProperties>
</file>