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7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79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11-4C8A-AB9C-E1486034A3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11-4C8A-AB9C-E1486034A3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11-4C8A-AB9C-E1486034A3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11-4C8A-AB9C-E1486034A3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11-4C8A-AB9C-E1486034A3E9}"/>
              </c:ext>
            </c:extLst>
          </c:dPt>
          <c:dLbls>
            <c:dLbl>
              <c:idx val="0"/>
              <c:layout>
                <c:manualLayout>
                  <c:x val="-0.1018931349177683"/>
                  <c:y val="0.19835645761369097"/>
                </c:manualLayout>
              </c:layout>
              <c:tx>
                <c:rich>
                  <a:bodyPr/>
                  <a:lstStyle/>
                  <a:p>
                    <a:fld id="{24E27E42-18D8-4210-9680-B891AD5FB085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fld id="{F97D4EE2-F6AA-4592-970B-605DB7F3063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11-4C8A-AB9C-E1486034A3E9}"/>
                </c:ext>
              </c:extLst>
            </c:dLbl>
            <c:dLbl>
              <c:idx val="1"/>
              <c:layout>
                <c:manualLayout>
                  <c:x val="-0.14984860837349459"/>
                  <c:y val="-0.21267427538907419"/>
                </c:manualLayout>
              </c:layout>
              <c:tx>
                <c:rich>
                  <a:bodyPr/>
                  <a:lstStyle/>
                  <a:p>
                    <a:fld id="{A81D683F-6E91-4BCD-A313-654B71ECB023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6499F07F-8A1D-450A-A0F7-1060BF30E034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11-4C8A-AB9C-E1486034A3E9}"/>
                </c:ext>
              </c:extLst>
            </c:dLbl>
            <c:dLbl>
              <c:idx val="2"/>
              <c:layout>
                <c:manualLayout>
                  <c:x val="0.13427394970124149"/>
                  <c:y val="0.15714901736622972"/>
                </c:manualLayout>
              </c:layout>
              <c:tx>
                <c:rich>
                  <a:bodyPr/>
                  <a:lstStyle/>
                  <a:p>
                    <a:fld id="{BF26F189-CB08-4332-8FDB-ACA5A613E236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4D6E0634-56D2-40A4-9331-2E45FB3141F0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11-4C8A-AB9C-E1486034A3E9}"/>
                </c:ext>
              </c:extLst>
            </c:dLbl>
            <c:dLbl>
              <c:idx val="3"/>
              <c:layout>
                <c:manualLayout>
                  <c:x val="-6.1279862952910706E-2"/>
                  <c:y val="4.488015760794737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C31CFAF-4662-4767-AE5F-18913C469396}" type="CATEGORYNAME">
                      <a:rPr lang="en-US" sz="1400">
                        <a:solidFill>
                          <a:schemeClr val="tx1"/>
                        </a:solidFill>
                      </a:rPr>
                      <a:pPr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sz="1400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032D7354-806F-4E89-A123-F74BC7EB897E}" type="VALUE">
                      <a:rPr lang="en-US" sz="1400" baseline="0">
                        <a:solidFill>
                          <a:schemeClr val="tx1"/>
                        </a:solidFill>
                      </a:rPr>
                      <a:pPr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r>
                      <a:rPr lang="en-US" sz="1400" baseline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71683814752516"/>
                      <c:h val="9.679286789394463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11-4C8A-AB9C-E1486034A3E9}"/>
                </c:ext>
              </c:extLst>
            </c:dLbl>
            <c:dLbl>
              <c:idx val="4"/>
              <c:layout>
                <c:manualLayout>
                  <c:x val="2.5142636986890465E-2"/>
                  <c:y val="0.11207504063728747"/>
                </c:manualLayout>
              </c:layout>
              <c:tx>
                <c:rich>
                  <a:bodyPr/>
                  <a:lstStyle/>
                  <a:p>
                    <a:fld id="{76FA7E07-96D7-432B-BEDA-B7B272581A49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26162539-95E4-488B-BB2E-19C77AAE6344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11-4C8A-AB9C-E1486034A3E9}"/>
                </c:ext>
              </c:extLst>
            </c:dLbl>
            <c:dLbl>
              <c:idx val="5"/>
              <c:layout>
                <c:manualLayout>
                  <c:x val="0.17855749682665814"/>
                  <c:y val="5.78904712284358E-4"/>
                </c:manualLayout>
              </c:layout>
              <c:tx>
                <c:rich>
                  <a:bodyPr/>
                  <a:lstStyle/>
                  <a:p>
                    <a:fld id="{28B755CB-F6D0-4604-8B17-19A666668DA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F5FF778F-8C0E-49C4-BEC5-9C7BF09E7BDE}" type="VALUE">
                      <a:rPr lang="en-US" baseline="0" smtClean="0"/>
                      <a:pPr/>
                      <a:t>[VALUE]</a:t>
                    </a:fld>
                    <a:r>
                      <a:rPr lang="en-US" baseline="0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077-4919-8224-DA036CDE1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Sheet1!$A$4:$A$8</c:f>
              <c:strCache>
                <c:ptCount val="5"/>
                <c:pt idx="0">
                  <c:v>Uninsured</c:v>
                </c:pt>
                <c:pt idx="1">
                  <c:v>Private</c:v>
                </c:pt>
                <c:pt idx="2">
                  <c:v>Medicaid</c:v>
                </c:pt>
                <c:pt idx="3">
                  <c:v>Medicare</c:v>
                </c:pt>
                <c:pt idx="4">
                  <c:v>Other</c:v>
                </c:pt>
              </c:strCache>
            </c:strRef>
          </c:cat>
          <c:val>
            <c:numRef>
              <c:f>Sheet1!$B$4:$B$8</c:f>
              <c:numCache>
                <c:formatCode>0</c:formatCode>
                <c:ptCount val="5"/>
                <c:pt idx="0">
                  <c:v>10</c:v>
                </c:pt>
                <c:pt idx="1">
                  <c:v>69</c:v>
                </c:pt>
                <c:pt idx="2">
                  <c:v>15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11-4C8A-AB9C-E1486034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 smtClean="0"/>
              <a:t>SOURCE: Kaiser Family Foundation analysis of </a:t>
            </a:r>
            <a:r>
              <a:rPr lang="en-US" sz="1000" dirty="0" smtClean="0"/>
              <a:t>CDC’s National Health Interview Survey data, 2016. 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90560" cy="914400"/>
          </a:xfrm>
        </p:spPr>
        <p:txBody>
          <a:bodyPr/>
          <a:lstStyle/>
          <a:p>
            <a:r>
              <a:rPr lang="en-US" dirty="0" smtClean="0"/>
              <a:t>Insurance Coverage </a:t>
            </a:r>
            <a:r>
              <a:rPr lang="en-US" dirty="0" smtClean="0"/>
              <a:t>Among Lesbian, Gay, and Bisexual People, 2016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76177"/>
              </p:ext>
            </p:extLst>
          </p:nvPr>
        </p:nvGraphicFramePr>
        <p:xfrm>
          <a:off x="629728" y="1282065"/>
          <a:ext cx="7267575" cy="548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94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360</TotalTime>
  <Words>47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Insurance Coverage Among Lesbian, Gay, and Bisexual People, 2016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32</cp:revision>
  <cp:lastPrinted>2018-03-27T18:56:56Z</cp:lastPrinted>
  <dcterms:created xsi:type="dcterms:W3CDTF">2019-02-13T18:51:56Z</dcterms:created>
  <dcterms:modified xsi:type="dcterms:W3CDTF">2019-04-24T18:47:27Z</dcterms:modified>
</cp:coreProperties>
</file>