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88" r:id="rId2"/>
    <p:sldMasterId id="2147483682" r:id="rId3"/>
    <p:sldMasterId id="2147483668" r:id="rId4"/>
    <p:sldMasterId id="2147483673" r:id="rId5"/>
    <p:sldMasterId id="2147483678" r:id="rId6"/>
    <p:sldMasterId id="2147483680" r:id="rId7"/>
  </p:sldMasterIdLst>
  <p:notesMasterIdLst>
    <p:notesMasterId r:id="rId9"/>
  </p:notesMasterIdLst>
  <p:sldIdLst>
    <p:sldId id="28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C8"/>
    <a:srgbClr val="323A45"/>
    <a:srgbClr val="55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1" d="100"/>
          <a:sy n="111" d="100"/>
        </p:scale>
        <p:origin x="15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885621669354926E-2"/>
          <c:y val="2.7556973332995061E-2"/>
          <c:w val="0.93867298283376721"/>
          <c:h val="0.929302715634659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Data!$D$3</c:f>
              <c:strCache>
                <c:ptCount val="1"/>
                <c:pt idx="0">
                  <c:v>Ryan White Funding 
(in Millions)</c:v>
                </c:pt>
              </c:strCache>
            </c:strRef>
          </c:tx>
          <c:spPr>
            <a:solidFill>
              <a:srgbClr val="0077C8"/>
            </a:solidFill>
            <a:ln>
              <a:noFill/>
            </a:ln>
            <a:effectLst/>
          </c:spPr>
          <c:invertIfNegative val="0"/>
          <c:dPt>
            <c:idx val="29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0C3-473A-A85E-1B9837EF5B22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853-4735-9522-347481203D1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53-4735-9522-347481203D1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53-4735-9522-347481203D1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53-4735-9522-347481203D1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53-4735-9522-347481203D1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53-4735-9522-347481203D12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53-4735-9522-347481203D12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853-4735-9522-347481203D12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853-4735-9522-347481203D12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3-4735-9522-347481203D12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853-4735-9522-347481203D12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3-4735-9522-347481203D12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853-4735-9522-347481203D12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853-4735-9522-347481203D12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$2,389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0C3-473A-A85E-1B9837EF5B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Data!$B$4:$B$33</c:f>
              <c:strCache>
                <c:ptCount val="29"/>
                <c:pt idx="0">
                  <c:v>FY91</c:v>
                </c:pt>
                <c:pt idx="2">
                  <c:v>FY93</c:v>
                </c:pt>
                <c:pt idx="4">
                  <c:v>FY95</c:v>
                </c:pt>
                <c:pt idx="6">
                  <c:v>FY97</c:v>
                </c:pt>
                <c:pt idx="8">
                  <c:v>FY99</c:v>
                </c:pt>
                <c:pt idx="10">
                  <c:v>FY01</c:v>
                </c:pt>
                <c:pt idx="12">
                  <c:v>FY03</c:v>
                </c:pt>
                <c:pt idx="14">
                  <c:v>FY05</c:v>
                </c:pt>
                <c:pt idx="16">
                  <c:v>FY07</c:v>
                </c:pt>
                <c:pt idx="18">
                  <c:v>FY09</c:v>
                </c:pt>
                <c:pt idx="20">
                  <c:v>FY11</c:v>
                </c:pt>
                <c:pt idx="22">
                  <c:v>FY13</c:v>
                </c:pt>
                <c:pt idx="24">
                  <c:v>FY15</c:v>
                </c:pt>
                <c:pt idx="26">
                  <c:v>FY17</c:v>
                </c:pt>
                <c:pt idx="28">
                  <c:v>FY19</c:v>
                </c:pt>
              </c:strCache>
            </c:strRef>
          </c:cat>
          <c:val>
            <c:numRef>
              <c:f>Data!$D$4:$D$33</c:f>
              <c:numCache>
                <c:formatCode>"$"#,##0</c:formatCode>
                <c:ptCount val="30"/>
                <c:pt idx="0">
                  <c:v>257.053</c:v>
                </c:pt>
                <c:pt idx="1">
                  <c:v>312</c:v>
                </c:pt>
                <c:pt idx="2">
                  <c:v>385.31299999999993</c:v>
                </c:pt>
                <c:pt idx="3">
                  <c:v>602.76499999999999</c:v>
                </c:pt>
                <c:pt idx="4">
                  <c:v>656.16499999999996</c:v>
                </c:pt>
                <c:pt idx="5">
                  <c:v>757.36500000000001</c:v>
                </c:pt>
                <c:pt idx="6">
                  <c:v>1021.252</c:v>
                </c:pt>
                <c:pt idx="7">
                  <c:v>1175.2</c:v>
                </c:pt>
                <c:pt idx="8">
                  <c:v>1435.8510000000001</c:v>
                </c:pt>
                <c:pt idx="9">
                  <c:v>1619.2349999999999</c:v>
                </c:pt>
                <c:pt idx="10">
                  <c:v>1832.6089999999999</c:v>
                </c:pt>
                <c:pt idx="11">
                  <c:v>1935.204</c:v>
                </c:pt>
                <c:pt idx="12">
                  <c:v>2017.9659999999999</c:v>
                </c:pt>
                <c:pt idx="13">
                  <c:v>2044.8610000000001</c:v>
                </c:pt>
                <c:pt idx="14">
                  <c:v>2073.2959999999998</c:v>
                </c:pt>
                <c:pt idx="15">
                  <c:v>2061.3049999999998</c:v>
                </c:pt>
                <c:pt idx="16">
                  <c:v>2137.7950000000001</c:v>
                </c:pt>
                <c:pt idx="17">
                  <c:v>2166.7919999999999</c:v>
                </c:pt>
                <c:pt idx="18">
                  <c:v>2238.4209999999998</c:v>
                </c:pt>
                <c:pt idx="19">
                  <c:v>2312.1790000000001</c:v>
                </c:pt>
                <c:pt idx="20">
                  <c:v>2336.665</c:v>
                </c:pt>
                <c:pt idx="21">
                  <c:v>2392.1779999999999</c:v>
                </c:pt>
                <c:pt idx="22">
                  <c:v>2249</c:v>
                </c:pt>
                <c:pt idx="23">
                  <c:v>2313</c:v>
                </c:pt>
                <c:pt idx="24">
                  <c:v>2319</c:v>
                </c:pt>
                <c:pt idx="25">
                  <c:v>2323</c:v>
                </c:pt>
                <c:pt idx="26">
                  <c:v>2313</c:v>
                </c:pt>
                <c:pt idx="27">
                  <c:v>2319</c:v>
                </c:pt>
                <c:pt idx="28">
                  <c:v>2319</c:v>
                </c:pt>
                <c:pt idx="29" formatCode="&quot;$&quot;#,##0_);[Red]\(&quot;$&quot;#,##0\)">
                  <c:v>2389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853-4735-9522-347481203D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2087989055"/>
        <c:axId val="2087993215"/>
      </c:barChart>
      <c:catAx>
        <c:axId val="208798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7993215"/>
        <c:crosses val="autoZero"/>
        <c:auto val="1"/>
        <c:lblAlgn val="ctr"/>
        <c:lblOffset val="100"/>
        <c:noMultiLvlLbl val="0"/>
      </c:catAx>
      <c:valAx>
        <c:axId val="2087993215"/>
        <c:scaling>
          <c:orientation val="minMax"/>
          <c:max val="3000"/>
        </c:scaling>
        <c:delete val="1"/>
        <c:axPos val="l"/>
        <c:numFmt formatCode="&quot;$&quot;#,##0" sourceLinked="1"/>
        <c:majorTickMark val="none"/>
        <c:minorTickMark val="none"/>
        <c:tickLblPos val="nextTo"/>
        <c:crossAx val="2087989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283784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644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Slide Gray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481312" y="0"/>
            <a:ext cx="5662688" cy="6858000"/>
          </a:xfrm>
          <a:prstGeom prst="rect">
            <a:avLst/>
          </a:prstGeom>
          <a:solidFill>
            <a:srgbClr val="F5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10" descr="KFF_Plate_Tab+Slab6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644983" y="0"/>
            <a:ext cx="2860217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010" y="6309360"/>
            <a:ext cx="798990" cy="548640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21900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5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31036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1295400"/>
            <a:ext cx="6008786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2438400" y="2424199"/>
            <a:ext cx="4168742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2438400" y="3668799"/>
            <a:ext cx="1511267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2438400" y="4122031"/>
            <a:ext cx="3762342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46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20452" y="1680186"/>
            <a:ext cx="7772401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This is a Divider Slide	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4844" y="2536153"/>
            <a:ext cx="7705350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subtitle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5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1863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80699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- 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5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+mj-lt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4196779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Angle 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56716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1723151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No 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300" b="0" i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21436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rgbClr val="323A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</p:spTree>
    <p:extLst>
      <p:ext uri="{BB962C8B-B14F-4D97-AF65-F5344CB8AC3E}">
        <p14:creationId xmlns:p14="http://schemas.microsoft.com/office/powerpoint/2010/main" val="39013530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5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56716"/>
            <a:ext cx="89001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93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6716"/>
            <a:ext cx="82905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0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3" r:id="rId2"/>
    <p:sldLayoutId id="2147483687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555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94"/>
            <a:ext cx="850394" cy="1508763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Exhibit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65760"/>
            <a:ext cx="844296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91440"/>
            <a:ext cx="83667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0" dirty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</a:t>
            </a:r>
            <a:r>
              <a:rPr lang="en-US" sz="1400" b="0" dirty="0" smtClean="0">
                <a:solidFill>
                  <a:srgbClr val="55565A"/>
                </a:solidFill>
                <a:latin typeface="Calibri" pitchFamily="34" charset="0"/>
                <a:cs typeface="Meta Offc Pro"/>
              </a:rPr>
              <a:t> </a:t>
            </a:r>
            <a:fld id="{0C16F13B-3659-4888-B784-82F22626CC5F}" type="slidenum">
              <a:rPr lang="en-US" sz="1400" b="0" smtClean="0">
                <a:solidFill>
                  <a:srgbClr val="5556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400" b="0" dirty="0" err="1" smtClean="0">
              <a:solidFill>
                <a:srgbClr val="5556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75" y="-2894"/>
            <a:ext cx="861969" cy="15087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324600"/>
            <a:ext cx="609600" cy="40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0" i="0" dirty="0" smtClean="0">
          <a:solidFill>
            <a:srgbClr val="323A45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3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0" y="0"/>
            <a:ext cx="3358798" cy="6858000"/>
          </a:xfrm>
          <a:prstGeom prst="rect">
            <a:avLst/>
          </a:prstGeom>
        </p:spPr>
      </p:pic>
      <p:pic>
        <p:nvPicPr>
          <p:cNvPr id="6" name="Picture 5" descr="KFF_Full_Logo_K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574" y="5295540"/>
            <a:ext cx="1184364" cy="786320"/>
          </a:xfrm>
          <a:prstGeom prst="rect">
            <a:avLst/>
          </a:prstGeom>
        </p:spPr>
      </p:pic>
      <p:pic>
        <p:nvPicPr>
          <p:cNvPr id="7" name="Picture 6" descr="KFF_Tagline_K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031" y="6251604"/>
            <a:ext cx="4162012" cy="24332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-1" y="0"/>
            <a:ext cx="9144001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KFF_Plate_Tab+Slab6.png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5331370" y="0"/>
            <a:ext cx="3812630" cy="6858000"/>
          </a:xfrm>
          <a:prstGeom prst="rect">
            <a:avLst/>
          </a:prstGeom>
        </p:spPr>
      </p:pic>
      <p:pic>
        <p:nvPicPr>
          <p:cNvPr id="10" name="Picture 9" descr="KFF_Plate_Tab+Slab9.png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0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00" dirty="0" smtClean="0"/>
              <a:t>SOURCE: Kaiser Family Foundation analysis of data from OMB, </a:t>
            </a:r>
            <a:r>
              <a:rPr lang="en-US" sz="1000" smtClean="0"/>
              <a:t>budget request, CBJs</a:t>
            </a:r>
            <a:r>
              <a:rPr lang="en-US" sz="1000" dirty="0" smtClean="0"/>
              <a:t>, Congressional Appropriations Bills.</a:t>
            </a:r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41068"/>
            <a:ext cx="8290560" cy="914400"/>
          </a:xfrm>
        </p:spPr>
        <p:txBody>
          <a:bodyPr/>
          <a:lstStyle/>
          <a:p>
            <a:r>
              <a:rPr lang="en-US" dirty="0" smtClean="0"/>
              <a:t>Ryan </a:t>
            </a:r>
            <a:r>
              <a:rPr lang="en-US" dirty="0"/>
              <a:t>White </a:t>
            </a:r>
            <a:r>
              <a:rPr lang="en-US" dirty="0" smtClean="0"/>
              <a:t>Funding, FY1991- </a:t>
            </a:r>
            <a:r>
              <a:rPr lang="en-US" dirty="0" smtClean="0"/>
              <a:t>FY2020 </a:t>
            </a:r>
            <a:r>
              <a:rPr lang="en-US" dirty="0"/>
              <a:t>Budget Request (BR)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333673"/>
              </p:ext>
            </p:extLst>
          </p:nvPr>
        </p:nvGraphicFramePr>
        <p:xfrm>
          <a:off x="0" y="1155468"/>
          <a:ext cx="8976360" cy="5016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0" y="137160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alibri" pitchFamily="34" charset="0"/>
                <a:cs typeface="Meta Offc Pro"/>
              </a:rPr>
              <a:t>FY 2020 BR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1633210"/>
            <a:ext cx="3733800" cy="7848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cs typeface="Meta Offc Pro"/>
              </a:rPr>
              <a:t>FY 2020 BR includes funding for HHS’ </a:t>
            </a:r>
            <a:r>
              <a:rPr lang="en-US" sz="1500" dirty="0">
                <a:solidFill>
                  <a:srgbClr val="000000"/>
                </a:solidFill>
              </a:rPr>
              <a:t>Ending the HIV </a:t>
            </a:r>
            <a:r>
              <a:rPr lang="en-US" sz="1500" dirty="0" smtClean="0">
                <a:solidFill>
                  <a:srgbClr val="000000"/>
                </a:solidFill>
              </a:rPr>
              <a:t>Epidemic.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000000"/>
                </a:solidFill>
              </a:rPr>
              <a:t>3% over FY19 funding</a:t>
            </a:r>
            <a:endParaRPr lang="en-US" sz="1500" dirty="0">
              <a:solidFill>
                <a:srgbClr val="000000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18160" y="1155468"/>
            <a:ext cx="1919595" cy="30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i="1" dirty="0" smtClean="0">
                <a:latin typeface="Calibri" pitchFamily="34" charset="0"/>
                <a:cs typeface="Meta Offc Pro"/>
              </a:rPr>
              <a:t>Funding in Millions</a:t>
            </a:r>
          </a:p>
        </p:txBody>
      </p:sp>
    </p:spTree>
    <p:extLst>
      <p:ext uri="{BB962C8B-B14F-4D97-AF65-F5344CB8AC3E}">
        <p14:creationId xmlns:p14="http://schemas.microsoft.com/office/powerpoint/2010/main" val="34716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190C6F9E-D99C-44B1-8014-664AD66894B0}"/>
    </a:ext>
  </a:extLst>
</a:theme>
</file>

<file path=ppt/theme/theme2.xml><?xml version="1.0" encoding="utf-8"?>
<a:theme xmlns:a="http://schemas.openxmlformats.org/drawingml/2006/main" name="No Angl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2459D324-CEAE-4DA8-A4A4-31C8CF33C8DF}"/>
    </a:ext>
  </a:extLst>
</a:theme>
</file>

<file path=ppt/theme/theme3.xml><?xml version="1.0" encoding="utf-8"?>
<a:theme xmlns:a="http://schemas.openxmlformats.org/drawingml/2006/main" name="Text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FEA93EDA-F7CF-4CAF-A0B5-005D9013C435}"/>
    </a:ext>
  </a:extLst>
</a:theme>
</file>

<file path=ppt/theme/theme4.xml><?xml version="1.0" encoding="utf-8"?>
<a:theme xmlns:a="http://schemas.openxmlformats.org/drawingml/2006/main" name="Default with exhibit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A17F3555-75B4-40E4-A38E-5E3B538FD6B4}"/>
    </a:ext>
  </a:extLst>
</a:theme>
</file>

<file path=ppt/theme/theme5.xml><?xml version="1.0" encoding="utf-8"?>
<a:theme xmlns:a="http://schemas.openxmlformats.org/drawingml/2006/main" name="Default with figure #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18 KFF Template 4x3" id="{2E02EE51-2D5F-40F1-8B3E-CB9C73AB5DD0}" vid="{5ACE17D8-A1EB-47C1-9E69-3820A24D4354}"/>
    </a:ext>
  </a:extLst>
</a:theme>
</file>

<file path=ppt/theme/theme6.xml><?xml version="1.0" encoding="utf-8"?>
<a:theme xmlns:a="http://schemas.openxmlformats.org/drawingml/2006/main" name="Title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A1FBFC23-1BC0-48E5-BE15-9B63A43B4168}"/>
    </a:ext>
  </a:extLst>
</a:theme>
</file>

<file path=ppt/theme/theme7.xml><?xml version="1.0" encoding="utf-8"?>
<a:theme xmlns:a="http://schemas.openxmlformats.org/drawingml/2006/main" name="Divider Slide">
  <a:themeElements>
    <a:clrScheme name="2018 KFF Blues">
      <a:dk1>
        <a:srgbClr val="000000"/>
      </a:dk1>
      <a:lt1>
        <a:srgbClr val="FFFFFF"/>
      </a:lt1>
      <a:dk2>
        <a:srgbClr val="F5821F"/>
      </a:dk2>
      <a:lt2>
        <a:srgbClr val="EE2C37"/>
      </a:lt2>
      <a:accent1>
        <a:srgbClr val="082338"/>
      </a:accent1>
      <a:accent2>
        <a:srgbClr val="0E3B5E"/>
      </a:accent2>
      <a:accent3>
        <a:srgbClr val="005791"/>
      </a:accent3>
      <a:accent4>
        <a:srgbClr val="0077C8"/>
      </a:accent4>
      <a:accent5>
        <a:srgbClr val="43B4FF"/>
      </a:accent5>
      <a:accent6>
        <a:srgbClr val="C0E6FF"/>
      </a:accent6>
      <a:hlink>
        <a:srgbClr val="0077C8"/>
      </a:hlink>
      <a:folHlink>
        <a:srgbClr val="7030A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8 KFF Template 4x3" id="{2E02EE51-2D5F-40F1-8B3E-CB9C73AB5DD0}" vid="{228653A4-E3D7-40AF-95BE-C11C06F48E9F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KFF Template 4x3</Template>
  <TotalTime>579</TotalTime>
  <Words>57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Meta Offc Pro</vt:lpstr>
      <vt:lpstr>MetaSerif-Book</vt:lpstr>
      <vt:lpstr>Tahoma</vt:lpstr>
      <vt:lpstr>Default</vt:lpstr>
      <vt:lpstr>No Angle</vt:lpstr>
      <vt:lpstr>Text Slide</vt:lpstr>
      <vt:lpstr>Default with exhibit #</vt:lpstr>
      <vt:lpstr>Default with figure #</vt:lpstr>
      <vt:lpstr>Title Slide</vt:lpstr>
      <vt:lpstr>Divider Slide</vt:lpstr>
      <vt:lpstr>Ryan White Funding, FY1991- FY2020 Budget Request (BR)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Dawson</dc:creator>
  <cp:lastModifiedBy>Lindsey Dawson</cp:lastModifiedBy>
  <cp:revision>42</cp:revision>
  <cp:lastPrinted>2018-03-27T18:56:56Z</cp:lastPrinted>
  <dcterms:created xsi:type="dcterms:W3CDTF">2019-02-13T18:51:56Z</dcterms:created>
  <dcterms:modified xsi:type="dcterms:W3CDTF">2019-04-04T14:14:53Z</dcterms:modified>
</cp:coreProperties>
</file>