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Layouts/slideLayout20.xml" ContentType="application/vnd.openxmlformats-officedocument.presentationml.slideLayout+xml"/>
  <Override PartName="/ppt/theme/theme6.xml" ContentType="application/vnd.openxmlformats-officedocument.theme+xml"/>
  <Override PartName="/ppt/slideLayouts/slideLayout2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88" r:id="rId2"/>
    <p:sldMasterId id="2147483682" r:id="rId3"/>
    <p:sldMasterId id="2147483668" r:id="rId4"/>
    <p:sldMasterId id="2147483673" r:id="rId5"/>
    <p:sldMasterId id="2147483678" r:id="rId6"/>
    <p:sldMasterId id="2147483680" r:id="rId7"/>
  </p:sldMasterIdLst>
  <p:notesMasterIdLst>
    <p:notesMasterId r:id="rId9"/>
  </p:notesMasterIdLst>
  <p:sldIdLst>
    <p:sldId id="290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565A"/>
    <a:srgbClr val="0077C8"/>
    <a:srgbClr val="323A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14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7C8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&lt;$0.01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09E-4FD9-8E19-5787A5EE66D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09E-4FD9-8E19-5787A5EE66DE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09E-4FD9-8E19-5787A5EE66DE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09E-4FD9-8E19-5787A5EE66DE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09E-4FD9-8E19-5787A5EE66DE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9E-4FD9-8E19-5787A5EE66DE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09E-4FD9-8E19-5787A5EE66DE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09E-4FD9-8E19-5787A5EE66DE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09E-4FD9-8E19-5787A5EE66DE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09E-4FD9-8E19-5787A5EE66DE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09E-4FD9-8E19-5787A5EE66DE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09E-4FD9-8E19-5787A5EE66DE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09E-4FD9-8E19-5787A5EE66DE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09E-4FD9-8E19-5787A5EE66DE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09E-4FD9-8E19-5787A5EE66DE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09E-4FD9-8E19-5787A5EE66DE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09E-4FD9-8E19-5787A5EE66DE}"/>
                </c:ext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09E-4FD9-8E19-5787A5EE66DE}"/>
                </c:ext>
              </c:extLst>
            </c:dLbl>
            <c:dLbl>
              <c:idx val="3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09E-4FD9-8E19-5787A5EE66DE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09E-4FD9-8E19-5787A5EE66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Sheet1!$A$2:$AM$2</c:f>
              <c:numCache>
                <c:formatCode>General</c:formatCode>
                <c:ptCount val="39"/>
                <c:pt idx="0" formatCode="0">
                  <c:v>1981</c:v>
                </c:pt>
                <c:pt idx="2" formatCode="0">
                  <c:v>1983</c:v>
                </c:pt>
                <c:pt idx="4" formatCode="0">
                  <c:v>1985</c:v>
                </c:pt>
                <c:pt idx="6" formatCode="0">
                  <c:v>1987</c:v>
                </c:pt>
                <c:pt idx="8" formatCode="0">
                  <c:v>1989</c:v>
                </c:pt>
                <c:pt idx="10" formatCode="0">
                  <c:v>1991</c:v>
                </c:pt>
                <c:pt idx="12" formatCode="0">
                  <c:v>1993</c:v>
                </c:pt>
                <c:pt idx="14" formatCode="0">
                  <c:v>1995</c:v>
                </c:pt>
                <c:pt idx="16" formatCode="0">
                  <c:v>1997</c:v>
                </c:pt>
                <c:pt idx="18" formatCode="0">
                  <c:v>1999</c:v>
                </c:pt>
                <c:pt idx="20" formatCode="0">
                  <c:v>2001</c:v>
                </c:pt>
                <c:pt idx="22" formatCode="0">
                  <c:v>2003</c:v>
                </c:pt>
                <c:pt idx="24" formatCode="0">
                  <c:v>2005</c:v>
                </c:pt>
                <c:pt idx="26" formatCode="0">
                  <c:v>2007</c:v>
                </c:pt>
                <c:pt idx="28" formatCode="0">
                  <c:v>2009</c:v>
                </c:pt>
                <c:pt idx="30" formatCode="0">
                  <c:v>2011</c:v>
                </c:pt>
                <c:pt idx="32" formatCode="0">
                  <c:v>2013</c:v>
                </c:pt>
                <c:pt idx="34" formatCode="0">
                  <c:v>2015</c:v>
                </c:pt>
                <c:pt idx="36" formatCode="0">
                  <c:v>2017</c:v>
                </c:pt>
                <c:pt idx="38" formatCode="0">
                  <c:v>2019</c:v>
                </c:pt>
              </c:numCache>
            </c:numRef>
          </c:cat>
          <c:val>
            <c:numRef>
              <c:f>Sheet1!$A$3:$AM$3</c:f>
              <c:numCache>
                <c:formatCode>"$"#,##0.00</c:formatCode>
                <c:ptCount val="39"/>
                <c:pt idx="0">
                  <c:v>2.0000000000000001E-4</c:v>
                </c:pt>
                <c:pt idx="1">
                  <c:v>1.0905E-2</c:v>
                </c:pt>
                <c:pt idx="2">
                  <c:v>5.0886000000000001E-2</c:v>
                </c:pt>
                <c:pt idx="3">
                  <c:v>0.11264200000000001</c:v>
                </c:pt>
                <c:pt idx="4">
                  <c:v>0.208618</c:v>
                </c:pt>
                <c:pt idx="5">
                  <c:v>0.49889299999999998</c:v>
                </c:pt>
                <c:pt idx="6">
                  <c:v>0.92124399999999995</c:v>
                </c:pt>
                <c:pt idx="7">
                  <c:v>1.6104499999999999</c:v>
                </c:pt>
                <c:pt idx="8">
                  <c:v>2.3246060000000002</c:v>
                </c:pt>
                <c:pt idx="9">
                  <c:v>3.1056210000000002</c:v>
                </c:pt>
                <c:pt idx="10">
                  <c:v>3.877678</c:v>
                </c:pt>
                <c:pt idx="11">
                  <c:v>4.391267</c:v>
                </c:pt>
                <c:pt idx="12">
                  <c:v>5.2711439999999996</c:v>
                </c:pt>
                <c:pt idx="13">
                  <c:v>6.473077</c:v>
                </c:pt>
                <c:pt idx="14">
                  <c:v>7.1030769999999999</c:v>
                </c:pt>
                <c:pt idx="15">
                  <c:v>7.7683720000000003</c:v>
                </c:pt>
                <c:pt idx="16">
                  <c:v>8.9033929999999994</c:v>
                </c:pt>
                <c:pt idx="17">
                  <c:v>9.8277629999999991</c:v>
                </c:pt>
                <c:pt idx="18">
                  <c:v>10.946225999999999</c:v>
                </c:pt>
                <c:pt idx="19">
                  <c:v>12.073442999999999</c:v>
                </c:pt>
                <c:pt idx="20">
                  <c:v>13.722401</c:v>
                </c:pt>
                <c:pt idx="21">
                  <c:v>15.136381999999999</c:v>
                </c:pt>
                <c:pt idx="22">
                  <c:v>16.889467</c:v>
                </c:pt>
                <c:pt idx="23">
                  <c:v>18.63646</c:v>
                </c:pt>
                <c:pt idx="24">
                  <c:v>19.899605000000001</c:v>
                </c:pt>
                <c:pt idx="25">
                  <c:v>19.156978572</c:v>
                </c:pt>
                <c:pt idx="26">
                  <c:v>21.214763000000001</c:v>
                </c:pt>
                <c:pt idx="27">
                  <c:v>23.90766</c:v>
                </c:pt>
                <c:pt idx="28">
                  <c:v>26.194302199999999</c:v>
                </c:pt>
                <c:pt idx="29">
                  <c:v>27.614102899999999</c:v>
                </c:pt>
                <c:pt idx="30">
                  <c:v>28.123069999999998</c:v>
                </c:pt>
                <c:pt idx="31">
                  <c:v>28.113832935409999</c:v>
                </c:pt>
                <c:pt idx="32">
                  <c:v>28.145881224466699</c:v>
                </c:pt>
                <c:pt idx="33">
                  <c:v>29.896802000000001</c:v>
                </c:pt>
                <c:pt idx="34">
                  <c:v>31.618009000000001</c:v>
                </c:pt>
                <c:pt idx="35">
                  <c:v>32.245311000000001</c:v>
                </c:pt>
                <c:pt idx="36">
                  <c:v>32.783543000000002</c:v>
                </c:pt>
                <c:pt idx="37">
                  <c:v>33.646695000000001</c:v>
                </c:pt>
                <c:pt idx="38">
                  <c:v>34.798087000000002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409E-4FD9-8E19-5787A5EE66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27"/>
        <c:axId val="513737567"/>
        <c:axId val="513729247"/>
      </c:barChart>
      <c:catAx>
        <c:axId val="513737567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3729247"/>
        <c:crosses val="autoZero"/>
        <c:auto val="1"/>
        <c:lblAlgn val="ctr"/>
        <c:lblOffset val="100"/>
        <c:noMultiLvlLbl val="0"/>
      </c:catAx>
      <c:valAx>
        <c:axId val="513729247"/>
        <c:scaling>
          <c:orientation val="minMax"/>
          <c:max val="36"/>
        </c:scaling>
        <c:delete val="1"/>
        <c:axPos val="l"/>
        <c:numFmt formatCode="&quot;$&quot;#,##0.00" sourceLinked="1"/>
        <c:majorTickMark val="none"/>
        <c:minorTickMark val="none"/>
        <c:tickLblPos val="nextTo"/>
        <c:crossAx val="5137375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283784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44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481312" y="0"/>
            <a:ext cx="5662688" cy="6858000"/>
          </a:xfrm>
          <a:prstGeom prst="rect">
            <a:avLst/>
          </a:prstGeom>
          <a:solidFill>
            <a:srgbClr val="F5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1" name="Picture 10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44983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219005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5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1295400"/>
            <a:ext cx="6008786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2438400" y="2424199"/>
            <a:ext cx="4168742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2438400" y="3668799"/>
            <a:ext cx="1511267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2438400" y="4122031"/>
            <a:ext cx="3762342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46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20452" y="1680186"/>
            <a:ext cx="7772401" cy="14700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This is a Divider Slide	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4844" y="2536153"/>
            <a:ext cx="7705350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subtitle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38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5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18635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80699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5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96779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723151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No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901353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5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56716"/>
            <a:ext cx="89001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93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80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3" r:id="rId2"/>
    <p:sldLayoutId id="2147483687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555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Exhibit</a:t>
            </a:r>
            <a:r>
              <a:rPr lang="en-US" sz="1400" b="0" dirty="0" smtClean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 err="1" smtClean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r>
              <a:rPr lang="en-US" sz="1400" b="0" dirty="0" smtClean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 err="1" smtClean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75" y="-2894"/>
            <a:ext cx="861969" cy="15087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83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KFF_Plate_Tab+Slab6.png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5331370" y="0"/>
            <a:ext cx="3812630" cy="6858000"/>
          </a:xfrm>
          <a:prstGeom prst="rect">
            <a:avLst/>
          </a:prstGeom>
        </p:spPr>
      </p:pic>
      <p:pic>
        <p:nvPicPr>
          <p:cNvPr id="10" name="Picture 9" descr="KFF_Plate_Tab+Slab9.png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5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www.kff.org/global-health-policy/fact-sheet/u-s-federal-funding-for-hivaids-trends-over-time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" y="6217920"/>
            <a:ext cx="8290560" cy="548640"/>
          </a:xfrm>
        </p:spPr>
        <p:txBody>
          <a:bodyPr/>
          <a:lstStyle/>
          <a:p>
            <a:r>
              <a:rPr lang="en-US" sz="950" dirty="0">
                <a:latin typeface="+mj-lt"/>
              </a:rPr>
              <a:t>Source: Kaiser Family Foundation analysis of data from OMB, CBJs, Congressional Appropriations Bills, and personal communication with agency staff. </a:t>
            </a:r>
          </a:p>
          <a:p>
            <a:r>
              <a:rPr lang="en-US" sz="950" dirty="0" smtClean="0">
                <a:solidFill>
                  <a:srgbClr val="55565A"/>
                </a:solidFill>
                <a:latin typeface="+mj-lt"/>
              </a:rPr>
              <a:t>Notes: Funding includes both domestic and global HIV accounts; </a:t>
            </a:r>
            <a:r>
              <a:rPr lang="en-US" sz="950" dirty="0">
                <a:solidFill>
                  <a:srgbClr val="55565A"/>
                </a:solidFill>
                <a:latin typeface="+mj-lt"/>
                <a:ea typeface="Calibri" panose="020F0502020204030204" pitchFamily="34" charset="0"/>
              </a:rPr>
              <a:t>The decrease in 2006 reflects methodological changes at CMS. For additional information about recent budget trends see KFF fact </a:t>
            </a:r>
            <a:r>
              <a:rPr lang="en-US" sz="950" dirty="0" smtClean="0">
                <a:solidFill>
                  <a:srgbClr val="55565A"/>
                </a:solidFill>
                <a:latin typeface="+mj-lt"/>
                <a:ea typeface="Calibri" panose="020F0502020204030204" pitchFamily="34" charset="0"/>
              </a:rPr>
              <a:t>sheet, </a:t>
            </a:r>
            <a:r>
              <a:rPr lang="en-US" sz="950" dirty="0">
                <a:solidFill>
                  <a:srgbClr val="55565A"/>
                </a:solidFill>
                <a:latin typeface="+mj-lt"/>
                <a:ea typeface="Calibri" panose="020F0502020204030204" pitchFamily="34" charset="0"/>
              </a:rPr>
              <a:t>U.S. Federal Funding for HIV/AIDS: Trends Over Time. </a:t>
            </a:r>
            <a:r>
              <a:rPr lang="en-US" sz="950" dirty="0">
                <a:solidFill>
                  <a:srgbClr val="55565A"/>
                </a:solidFill>
                <a:latin typeface="+mj-lt"/>
                <a:ea typeface="Calibri" panose="020F0502020204030204" pitchFamily="34" charset="0"/>
                <a:hlinkClick r:id="rId2"/>
              </a:rPr>
              <a:t>https://www.kff.org/global-health-policy/fact-sheet/u-s-federal-funding-for-hivaids-trends-over-time</a:t>
            </a:r>
            <a:r>
              <a:rPr lang="en-US" sz="950" dirty="0" smtClean="0">
                <a:solidFill>
                  <a:srgbClr val="55565A"/>
                </a:solidFill>
                <a:latin typeface="+mj-lt"/>
                <a:ea typeface="Calibri" panose="020F0502020204030204" pitchFamily="34" charset="0"/>
                <a:hlinkClick r:id="rId2"/>
              </a:rPr>
              <a:t>/</a:t>
            </a:r>
            <a:r>
              <a:rPr lang="en-US" sz="950" dirty="0" smtClean="0">
                <a:solidFill>
                  <a:srgbClr val="55565A"/>
                </a:solidFill>
                <a:latin typeface="+mj-lt"/>
                <a:ea typeface="Calibri" panose="020F0502020204030204" pitchFamily="34" charset="0"/>
              </a:rPr>
              <a:t> </a:t>
            </a:r>
            <a:endParaRPr lang="en-US" sz="950" dirty="0">
              <a:solidFill>
                <a:srgbClr val="55565A"/>
              </a:solidFill>
              <a:latin typeface="+mj-lt"/>
            </a:endParaRP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685800" y="205373"/>
            <a:ext cx="7470775" cy="851376"/>
          </a:xfrm>
        </p:spPr>
        <p:txBody>
          <a:bodyPr/>
          <a:lstStyle/>
          <a:p>
            <a:r>
              <a:rPr lang="en-US" dirty="0" smtClean="0"/>
              <a:t>Federal HIV Funding, FY </a:t>
            </a:r>
            <a:r>
              <a:rPr lang="en-US" dirty="0" smtClean="0"/>
              <a:t>1981 - FY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8" name="TextBox 1"/>
          <p:cNvSpPr txBox="1"/>
          <p:nvPr/>
        </p:nvSpPr>
        <p:spPr>
          <a:xfrm>
            <a:off x="609600" y="741692"/>
            <a:ext cx="16316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i="1" dirty="0">
                <a:solidFill>
                  <a:srgbClr val="000000"/>
                </a:solidFill>
                <a:latin typeface="Calibri" pitchFamily="34" charset="0"/>
                <a:cs typeface="Meta Offc Pro"/>
              </a:rPr>
              <a:t>Funding in Billions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6852627"/>
              </p:ext>
            </p:extLst>
          </p:nvPr>
        </p:nvGraphicFramePr>
        <p:xfrm>
          <a:off x="228600" y="1219200"/>
          <a:ext cx="8763000" cy="5073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545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190C6F9E-D99C-44B1-8014-664AD66894B0}"/>
    </a:ext>
  </a:extLst>
</a:theme>
</file>

<file path=ppt/theme/theme2.xml><?xml version="1.0" encoding="utf-8"?>
<a:theme xmlns:a="http://schemas.openxmlformats.org/drawingml/2006/main" name="No Angl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2459D324-CEAE-4DA8-A4A4-31C8CF33C8DF}"/>
    </a:ext>
  </a:extLst>
</a:theme>
</file>

<file path=ppt/theme/theme3.xml><?xml version="1.0" encoding="utf-8"?>
<a:theme xmlns:a="http://schemas.openxmlformats.org/drawingml/2006/main" name="Text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FEA93EDA-F7CF-4CAF-A0B5-005D9013C435}"/>
    </a:ext>
  </a:extLst>
</a:theme>
</file>

<file path=ppt/theme/theme4.xml><?xml version="1.0" encoding="utf-8"?>
<a:theme xmlns:a="http://schemas.openxmlformats.org/drawingml/2006/main" name="Default with exhibit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A17F3555-75B4-40E4-A38E-5E3B538FD6B4}"/>
    </a:ext>
  </a:extLst>
</a:theme>
</file>

<file path=ppt/theme/theme5.xml><?xml version="1.0" encoding="utf-8"?>
<a:theme xmlns:a="http://schemas.openxmlformats.org/drawingml/2006/main" name="Default with figure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5ACE17D8-A1EB-47C1-9E69-3820A24D4354}"/>
    </a:ext>
  </a:extLst>
</a:theme>
</file>

<file path=ppt/theme/theme6.xml><?xml version="1.0" encoding="utf-8"?>
<a:theme xmlns:a="http://schemas.openxmlformats.org/drawingml/2006/main" name="Title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2E02EE51-2D5F-40F1-8B3E-CB9C73AB5DD0}" vid="{A1FBFC23-1BC0-48E5-BE15-9B63A43B4168}"/>
    </a:ext>
  </a:extLst>
</a:theme>
</file>

<file path=ppt/theme/theme7.xml><?xml version="1.0" encoding="utf-8"?>
<a:theme xmlns:a="http://schemas.openxmlformats.org/drawingml/2006/main" name="Divider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2E02EE51-2D5F-40F1-8B3E-CB9C73AB5DD0}" vid="{228653A4-E3D7-40AF-95BE-C11C06F48E9F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2018 KFF Template 4x3</Template>
  <TotalTime>416</TotalTime>
  <Words>86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Arial</vt:lpstr>
      <vt:lpstr>Calibri</vt:lpstr>
      <vt:lpstr>Meta Offc Pro</vt:lpstr>
      <vt:lpstr>MetaSerif-Book</vt:lpstr>
      <vt:lpstr>Tahoma</vt:lpstr>
      <vt:lpstr>Default</vt:lpstr>
      <vt:lpstr>No Angle</vt:lpstr>
      <vt:lpstr>Text Slide</vt:lpstr>
      <vt:lpstr>Default with exhibit #</vt:lpstr>
      <vt:lpstr>Default with figure #</vt:lpstr>
      <vt:lpstr>Title Slide</vt:lpstr>
      <vt:lpstr>Divider Slide</vt:lpstr>
      <vt:lpstr>Federal HIV Funding, FY 1981 - FY 2019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Lindsey Dawson</dc:creator>
  <cp:lastModifiedBy>Lindsey Dawson</cp:lastModifiedBy>
  <cp:revision>40</cp:revision>
  <cp:lastPrinted>2018-03-27T18:56:56Z</cp:lastPrinted>
  <dcterms:created xsi:type="dcterms:W3CDTF">2019-02-13T18:51:56Z</dcterms:created>
  <dcterms:modified xsi:type="dcterms:W3CDTF">2019-03-05T17:34:11Z</dcterms:modified>
</cp:coreProperties>
</file>