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682" r:id="rId2"/>
    <p:sldMasterId id="2147483668" r:id="rId3"/>
    <p:sldMasterId id="2147483673" r:id="rId4"/>
    <p:sldMasterId id="2147483678" r:id="rId5"/>
    <p:sldMasterId id="2147483680" r:id="rId6"/>
  </p:sldMasterIdLst>
  <p:notesMasterIdLst>
    <p:notesMasterId r:id="rId8"/>
  </p:notesMasterIdLst>
  <p:sldIdLst>
    <p:sldId id="29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yan Wu" initials="BW" lastIdx="2" clrIdx="0">
    <p:extLst>
      <p:ext uri="{19B8F6BF-5375-455C-9EA6-DF929625EA0E}">
        <p15:presenceInfo xmlns:p15="http://schemas.microsoft.com/office/powerpoint/2012/main" userId="S-1-5-21-1957994488-602162358-682003330-39043" providerId="AD"/>
      </p:ext>
    </p:extLst>
  </p:cmAuthor>
  <p:cmAuthor id="2" name="Ashley Kirzinger" initials="AK" lastIdx="2" clrIdx="1">
    <p:extLst>
      <p:ext uri="{19B8F6BF-5375-455C-9EA6-DF929625EA0E}">
        <p15:presenceInfo xmlns:p15="http://schemas.microsoft.com/office/powerpoint/2012/main" userId="S-1-5-21-1957994488-602162358-682003330-53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B5E"/>
    <a:srgbClr val="323A45"/>
    <a:srgbClr val="000000"/>
    <a:srgbClr val="55565A"/>
    <a:srgbClr val="007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29" autoAdjust="0"/>
    <p:restoredTop sz="94660"/>
  </p:normalViewPr>
  <p:slideViewPr>
    <p:cSldViewPr>
      <p:cViewPr varScale="1">
        <p:scale>
          <a:sx n="115" d="100"/>
          <a:sy n="115" d="100"/>
        </p:scale>
        <p:origin x="19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1314483763981299"/>
          <c:y val="9.9289310515820406E-2"/>
          <c:w val="0.68685516236018695"/>
          <c:h val="0.8816173009601517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Within the last year</c:v>
                </c:pt>
              </c:strCache>
            </c:strRef>
          </c:tx>
          <c:spPr>
            <a:solidFill>
              <a:srgbClr val="0E3B5E">
                <a:alpha val="25098"/>
              </a:srgbClr>
            </a:solidFill>
            <a:ln w="9525">
              <a:solidFill>
                <a:srgbClr val="323A45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0E3B5E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F85-4A02-82CA-77448D6C392D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F85-4A02-82CA-77448D6C39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baseline="0">
                    <a:solidFill>
                      <a:srgbClr val="323A45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2">
                  <c:v>18-29</c:v>
                </c:pt>
                <c:pt idx="3">
                  <c:v>30-49</c:v>
                </c:pt>
                <c:pt idx="4">
                  <c:v>50-64</c:v>
                </c:pt>
                <c:pt idx="5">
                  <c:v>65 or older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 formatCode="0%">
                  <c:v>0.26</c:v>
                </c:pt>
                <c:pt idx="2" formatCode="0%">
                  <c:v>0.45</c:v>
                </c:pt>
                <c:pt idx="3" formatCode="0%">
                  <c:v>0.28000000000000003</c:v>
                </c:pt>
                <c:pt idx="4" formatCode="0%">
                  <c:v>0.18</c:v>
                </c:pt>
                <c:pt idx="5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85-4A02-82CA-77448D6C39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0076C4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5"/>
              <c:layout>
                <c:manualLayout>
                  <c:x val="2.9740908678432278E-3"/>
                  <c:y val="5.92261959009934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42866434-BEAD-4E68-BAAD-62FA93278A44}" type="VALUE">
                      <a:rPr lang="en-US" sz="16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</a:rPr>
                      <a:pPr>
                        <a:defRPr sz="16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5.223241232140087E-2"/>
                      <c:h val="5.82803042893214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F85-4A02-82CA-77448D6C39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2">
                  <c:v>18-29</c:v>
                </c:pt>
                <c:pt idx="3">
                  <c:v>30-49</c:v>
                </c:pt>
                <c:pt idx="4">
                  <c:v>50-64</c:v>
                </c:pt>
                <c:pt idx="5">
                  <c:v>65 or older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9F85-4A02-82CA-77448D6C392D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43B4FF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0"/>
              <c:layout>
                <c:manualLayout>
                  <c:x val="3.1227954112353785E-2"/>
                  <c:y val="1.3625471096267148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A3FB8F67-7FA0-4AA6-B646-8741EF7D06A4}" type="VALUE">
                      <a:rPr lang="en-US">
                        <a:solidFill>
                          <a:srgbClr val="323A45"/>
                        </a:solidFill>
                      </a:rPr>
                      <a:pPr>
                        <a:defRPr sz="16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310139717871184E-2"/>
                      <c:h val="7.189719781486385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B7F-41DB-84B6-019A47062373}"/>
                </c:ext>
              </c:extLst>
            </c:dLbl>
            <c:dLbl>
              <c:idx val="2"/>
              <c:layout>
                <c:manualLayout>
                  <c:x val="3.1227954112353892E-2"/>
                  <c:y val="0"/>
                </c:manualLayout>
              </c:layout>
              <c:tx>
                <c:rich>
                  <a:bodyPr/>
                  <a:lstStyle/>
                  <a:p>
                    <a:fld id="{2E4077D6-32FF-4210-959F-EDDDA8096CA2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7F-41DB-84B6-019A47062373}"/>
                </c:ext>
              </c:extLst>
            </c:dLbl>
            <c:dLbl>
              <c:idx val="3"/>
              <c:layout>
                <c:manualLayout>
                  <c:x val="3.2714999546275506E-2"/>
                  <c:y val="-2.8118608275018585E-3"/>
                </c:manualLayout>
              </c:layout>
              <c:tx>
                <c:rich>
                  <a:bodyPr/>
                  <a:lstStyle/>
                  <a:p>
                    <a:fld id="{9D7222DC-0642-41A2-A109-AFB34D1E764E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206503189244097E-2"/>
                      <c:h val="6.017382170853977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7F-41DB-84B6-019A47062373}"/>
                </c:ext>
              </c:extLst>
            </c:dLbl>
            <c:dLbl>
              <c:idx val="4"/>
              <c:layout>
                <c:manualLayout>
                  <c:x val="2.9740908678432171E-2"/>
                  <c:y val="-2.8116394211374872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84D75F60-71C4-40DA-9A5A-ACCC4E41490C}" type="VALUE">
                      <a:rPr lang="en-US">
                        <a:solidFill>
                          <a:srgbClr val="323A45"/>
                        </a:solidFill>
                      </a:rPr>
                      <a:pPr>
                        <a:defRPr sz="16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310139717871184E-2"/>
                      <c:h val="7.704498667355093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B7F-41DB-84B6-019A47062373}"/>
                </c:ext>
              </c:extLst>
            </c:dLbl>
            <c:dLbl>
              <c:idx val="5"/>
              <c:layout>
                <c:manualLayout>
                  <c:x val="3.4202044980197119E-2"/>
                  <c:y val="2.724450901449073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23A45"/>
                        </a:solidFill>
                      </a:rPr>
                      <a:t>&lt;</a:t>
                    </a:r>
                    <a:fld id="{5B686725-29AC-4D6E-8666-2016ECE63B23}" type="VALUE">
                      <a:rPr lang="en-US" smtClean="0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 dirty="0" smtClean="0">
                      <a:solidFill>
                        <a:srgbClr val="323A45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051183050023854E-2"/>
                      <c:h val="5.82803042893214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B7F-41DB-84B6-019A470623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2">
                  <c:v>18-29</c:v>
                </c:pt>
                <c:pt idx="3">
                  <c:v>30-49</c:v>
                </c:pt>
                <c:pt idx="4">
                  <c:v>50-64</c:v>
                </c:pt>
                <c:pt idx="5">
                  <c:v>65 or older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7-9F85-4A02-82CA-77448D6C39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0.8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4534" y="304800"/>
            <a:ext cx="8327066" cy="914400"/>
          </a:xfrm>
        </p:spPr>
        <p:txBody>
          <a:bodyPr/>
          <a:lstStyle/>
          <a:p>
            <a:r>
              <a:rPr lang="en-US" sz="2400" dirty="0" smtClean="0"/>
              <a:t>One-Fourth Of Adults And Nearly Half of Adults Under 30 Don’t Have A Primary Care Doctor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79775" y="6196868"/>
            <a:ext cx="7702225" cy="548640"/>
          </a:xfrm>
        </p:spPr>
        <p:txBody>
          <a:bodyPr/>
          <a:lstStyle/>
          <a:p>
            <a:r>
              <a:rPr lang="en-US" sz="1100" dirty="0" smtClean="0"/>
              <a:t>SOURCE: KFF Health Tracking Poll (conducted July 17-22, 2018)</a:t>
            </a:r>
            <a:endParaRPr lang="en-US" sz="1100" dirty="0"/>
          </a:p>
        </p:txBody>
      </p:sp>
      <p:graphicFrame>
        <p:nvGraphicFramePr>
          <p:cNvPr id="21" name="Ch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684126"/>
              </p:ext>
            </p:extLst>
          </p:nvPr>
        </p:nvGraphicFramePr>
        <p:xfrm>
          <a:off x="603575" y="1533542"/>
          <a:ext cx="8540425" cy="471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4535" y="1143000"/>
            <a:ext cx="8098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who say they </a:t>
            </a:r>
            <a:r>
              <a:rPr lang="en-US" sz="1400" b="1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do not have </a:t>
            </a:r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1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</a:t>
            </a:r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of as </a:t>
            </a:r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primary </a:t>
            </a:r>
            <a:r>
              <a:rPr lang="en-US" sz="1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doctor or health care provider that </a:t>
            </a:r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 go to when </a:t>
            </a:r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sick or need health </a:t>
            </a:r>
            <a:r>
              <a:rPr lang="en-US" sz="14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care:</a:t>
            </a:r>
            <a:endParaRPr lang="en-US" sz="14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9F268B79-1E5C-4B65-AAA6-FF4B67F7549D}"/>
    </a:ext>
  </a:extLst>
</a:theme>
</file>

<file path=ppt/theme/theme2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0ED3A404-2A8C-463E-A613-ACD8B60D6DE3}"/>
    </a:ext>
  </a:extLst>
</a:theme>
</file>

<file path=ppt/theme/theme3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FA918423-3A2B-42E7-A3DE-5B9F673F12C1}"/>
    </a:ext>
  </a:extLst>
</a:theme>
</file>

<file path=ppt/theme/theme4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1A1F5094-47C8-469C-BA83-EBE9D180C5E8}"/>
    </a:ext>
  </a:extLst>
</a:theme>
</file>

<file path=ppt/theme/theme5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3547520F-F083-4223-8D01-42B88717BF46}" vid="{5772D8E2-3545-4F47-BE78-F556EB9E8B67}"/>
    </a:ext>
  </a:extLst>
</a:theme>
</file>

<file path=ppt/theme/theme6.xml><?xml version="1.0" encoding="utf-8"?>
<a:theme xmlns:a="http://schemas.openxmlformats.org/drawingml/2006/main" name="Divider Slid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3547520F-F083-4223-8D01-42B88717BF46}" vid="{AFF18BDB-5E5E-4E8E-956D-6FA61A8CC656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3111</TotalTime>
  <Words>73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Meta Offc Pro</vt:lpstr>
      <vt:lpstr>MetaSerif-Book</vt:lpstr>
      <vt:lpstr>Tahoma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One-Fourth Of Adults And Nearly Half of Adults Under 30 Don’t Have A Primary Care Doctor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Cailey Munana</dc:creator>
  <cp:lastModifiedBy>Evonne Young</cp:lastModifiedBy>
  <cp:revision>272</cp:revision>
  <cp:lastPrinted>2018-03-27T18:56:56Z</cp:lastPrinted>
  <dcterms:created xsi:type="dcterms:W3CDTF">2018-04-24T16:02:46Z</dcterms:created>
  <dcterms:modified xsi:type="dcterms:W3CDTF">2019-02-08T14:11:06Z</dcterms:modified>
</cp:coreProperties>
</file>