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3.xml" ContentType="application/vnd.openxmlformats-officedocument.theme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4.xml" ContentType="application/vnd.openxmlformats-officedocument.theme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5.xml" ContentType="application/vnd.openxmlformats-officedocument.theme+xml"/>
  <Override PartName="/ppt/slideLayouts/slideLayout20.xml" ContentType="application/vnd.openxmlformats-officedocument.presentationml.slideLayout+xml"/>
  <Override PartName="/ppt/theme/theme6.xml" ContentType="application/vnd.openxmlformats-officedocument.theme+xml"/>
  <Override PartName="/ppt/slideLayouts/slideLayout21.xml" ContentType="application/vnd.openxmlformats-officedocument.presentationml.slideLayout+xml"/>
  <Override PartName="/ppt/theme/theme7.xml" ContentType="application/vnd.openxmlformats-officedocument.theme+xml"/>
  <Override PartName="/ppt/theme/theme8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60" r:id="rId1"/>
    <p:sldMasterId id="2147483688" r:id="rId2"/>
    <p:sldMasterId id="2147483682" r:id="rId3"/>
    <p:sldMasterId id="2147483668" r:id="rId4"/>
    <p:sldMasterId id="2147483673" r:id="rId5"/>
    <p:sldMasterId id="2147483678" r:id="rId6"/>
    <p:sldMasterId id="2147483680" r:id="rId7"/>
  </p:sldMasterIdLst>
  <p:notesMasterIdLst>
    <p:notesMasterId r:id="rId9"/>
  </p:notesMasterIdLst>
  <p:sldIdLst>
    <p:sldId id="278" r:id="rId8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7C8"/>
    <a:srgbClr val="323A45"/>
    <a:srgbClr val="55565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>
      <p:cViewPr varScale="1">
        <p:scale>
          <a:sx n="111" d="100"/>
          <a:sy n="111" d="100"/>
        </p:scale>
        <p:origin x="1512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Master" Target="slideMasters/slideMaster7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viewProps" Target="viewProps.xml"/><Relationship Id="rId5" Type="http://schemas.openxmlformats.org/officeDocument/2006/relationships/slideMaster" Target="slideMasters/slideMaster5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4.xml"/><Relationship Id="rId9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spPr>
            <a:ln>
              <a:noFill/>
            </a:ln>
          </c:spPr>
          <c:dPt>
            <c:idx val="0"/>
            <c:bubble3D val="0"/>
            <c:spPr>
              <a:solidFill>
                <a:schemeClr val="accent1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E511-4C8A-AB9C-E1486034A3E9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E511-4C8A-AB9C-E1486034A3E9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E511-4C8A-AB9C-E1486034A3E9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E511-4C8A-AB9C-E1486034A3E9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E511-4C8A-AB9C-E1486034A3E9}"/>
              </c:ext>
            </c:extLst>
          </c:dPt>
          <c:dLbls>
            <c:dLbl>
              <c:idx val="0"/>
              <c:layout>
                <c:manualLayout>
                  <c:x val="-9.839815894572812E-2"/>
                  <c:y val="0.17751588797145407"/>
                </c:manualLayout>
              </c:layout>
              <c:tx>
                <c:rich>
                  <a:bodyPr/>
                  <a:lstStyle/>
                  <a:p>
                    <a:fld id="{24E27E42-18D8-4210-9680-B891AD5FB085}" type="CATEGORYNAME">
                      <a:rPr lang="en-US"/>
                      <a:pPr/>
                      <a:t>[CATEGORY NAME]</a:t>
                    </a:fld>
                    <a:r>
                      <a:rPr lang="en-US" baseline="0"/>
                      <a:t> </a:t>
                    </a:r>
                  </a:p>
                  <a:p>
                    <a:fld id="{F97D4EE2-F6AA-4592-970B-605DB7F30635}" type="VALUE">
                      <a:rPr lang="en-US" baseline="0"/>
                      <a:pPr/>
                      <a:t>[VALUE]</a:t>
                    </a:fld>
                    <a:r>
                      <a:rPr lang="en-US" baseline="0"/>
                      <a:t>%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E511-4C8A-AB9C-E1486034A3E9}"/>
                </c:ext>
              </c:extLst>
            </c:dLbl>
            <c:dLbl>
              <c:idx val="1"/>
              <c:layout>
                <c:manualLayout>
                  <c:x val="-0.20052575996807739"/>
                  <c:y val="-6.5841978158427466E-3"/>
                </c:manualLayout>
              </c:layout>
              <c:tx>
                <c:rich>
                  <a:bodyPr/>
                  <a:lstStyle/>
                  <a:p>
                    <a:fld id="{A81D683F-6E91-4BCD-A313-654B71ECB023}" type="CATEGORYNAME">
                      <a:rPr lang="en-US"/>
                      <a:pPr/>
                      <a:t>[CATEGORY NAME]</a:t>
                    </a:fld>
                    <a:endParaRPr lang="en-US" baseline="0" dirty="0"/>
                  </a:p>
                  <a:p>
                    <a:fld id="{6499F07F-8A1D-450A-A0F7-1060BF30E034}" type="VALUE">
                      <a:rPr lang="en-US" baseline="0"/>
                      <a:pPr/>
                      <a:t>[VALUE]</a:t>
                    </a:fld>
                    <a:r>
                      <a:rPr lang="en-US" baseline="0" dirty="0"/>
                      <a:t>%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E511-4C8A-AB9C-E1486034A3E9}"/>
                </c:ext>
              </c:extLst>
            </c:dLbl>
            <c:dLbl>
              <c:idx val="2"/>
              <c:layout>
                <c:manualLayout>
                  <c:x val="0.1500013415754223"/>
                  <c:y val="-0.18422862998325279"/>
                </c:manualLayout>
              </c:layout>
              <c:tx>
                <c:rich>
                  <a:bodyPr/>
                  <a:lstStyle/>
                  <a:p>
                    <a:fld id="{BF26F189-CB08-4332-8FDB-ACA5A613E236}" type="CATEGORYNAME">
                      <a:rPr lang="en-US"/>
                      <a:pPr/>
                      <a:t>[CATEGORY NAME]</a:t>
                    </a:fld>
                    <a:endParaRPr lang="en-US" baseline="0" dirty="0"/>
                  </a:p>
                  <a:p>
                    <a:fld id="{4D6E0634-56D2-40A4-9331-2E45FB3141F0}" type="VALUE">
                      <a:rPr lang="en-US" baseline="0"/>
                      <a:pPr/>
                      <a:t>[VALUE]</a:t>
                    </a:fld>
                    <a:r>
                      <a:rPr lang="en-US" baseline="0" dirty="0"/>
                      <a:t>%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E511-4C8A-AB9C-E1486034A3E9}"/>
                </c:ext>
              </c:extLst>
            </c:dLbl>
            <c:dLbl>
              <c:idx val="3"/>
              <c:layout>
                <c:manualLayout>
                  <c:x val="0.11871139960715919"/>
                  <c:y val="0.15268762210559039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600" b="1" i="0" u="none" strike="noStrike" kern="1200" baseline="0">
                        <a:solidFill>
                          <a:schemeClr val="bg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defRPr>
                    </a:pPr>
                    <a:fld id="{AC31CFAF-4662-4767-AE5F-18913C469396}" type="CATEGORYNAME">
                      <a:rPr lang="en-US"/>
                      <a:pPr>
                        <a:defRPr sz="1600" b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t>[CATEGORY NAME]</a:t>
                    </a:fld>
                    <a:endParaRPr lang="en-US" baseline="0"/>
                  </a:p>
                  <a:p>
                    <a:pPr>
                      <a:defRPr sz="1600" b="1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pPr>
                    <a:fld id="{032D7354-806F-4E89-A123-F74BC7EB897E}" type="VALUE">
                      <a:rPr lang="en-US" baseline="0"/>
                      <a:pPr>
                        <a:defRPr sz="1600" b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t>[VALUE]</a:t>
                    </a:fld>
                    <a:r>
                      <a:rPr lang="en-US" baseline="0"/>
                      <a:t>%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600" b="1" i="0" u="none" strike="noStrike" kern="1200" baseline="0">
                      <a:solidFill>
                        <a:schemeClr val="bg1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3171683814752516"/>
                      <c:h val="9.6792867893944631E-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E511-4C8A-AB9C-E1486034A3E9}"/>
                </c:ext>
              </c:extLst>
            </c:dLbl>
            <c:dLbl>
              <c:idx val="4"/>
              <c:layout>
                <c:manualLayout>
                  <c:x val="3.5627564903010979E-2"/>
                  <c:y val="0.13754684797779926"/>
                </c:manualLayout>
              </c:layout>
              <c:tx>
                <c:rich>
                  <a:bodyPr/>
                  <a:lstStyle/>
                  <a:p>
                    <a:fld id="{76FA7E07-96D7-432B-BEDA-B7B272581A49}" type="CATEGORYNAME">
                      <a:rPr lang="en-US"/>
                      <a:pPr/>
                      <a:t>[CATEGORY NAME]</a:t>
                    </a:fld>
                    <a:endParaRPr lang="en-US" baseline="0"/>
                  </a:p>
                  <a:p>
                    <a:fld id="{26162539-95E4-488B-BB2E-19C77AAE6344}" type="VALUE">
                      <a:rPr lang="en-US" baseline="0"/>
                      <a:pPr/>
                      <a:t>[VALUE]</a:t>
                    </a:fld>
                    <a:r>
                      <a:rPr lang="en-US" baseline="0"/>
                      <a:t>%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9-E511-4C8A-AB9C-E1486034A3E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bg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Sheet1!$A$4:$A$8</c:f>
              <c:strCache>
                <c:ptCount val="5"/>
                <c:pt idx="0">
                  <c:v>Uninsured</c:v>
                </c:pt>
                <c:pt idx="1">
                  <c:v>Private</c:v>
                </c:pt>
                <c:pt idx="2">
                  <c:v>Medicaid</c:v>
                </c:pt>
                <c:pt idx="3">
                  <c:v>Medicare</c:v>
                </c:pt>
                <c:pt idx="4">
                  <c:v>Other</c:v>
                </c:pt>
              </c:strCache>
            </c:strRef>
          </c:cat>
          <c:val>
            <c:numRef>
              <c:f>Sheet1!$B$4:$B$8</c:f>
              <c:numCache>
                <c:formatCode>0</c:formatCode>
                <c:ptCount val="5"/>
                <c:pt idx="0">
                  <c:v>13.6126</c:v>
                </c:pt>
                <c:pt idx="1">
                  <c:v>30.044499999999999</c:v>
                </c:pt>
                <c:pt idx="2">
                  <c:v>42</c:v>
                </c:pt>
                <c:pt idx="3">
                  <c:v>8.3610000000000007</c:v>
                </c:pt>
                <c:pt idx="4">
                  <c:v>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E511-4C8A-AB9C-E1486034A3E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1A4D92E5-9FFA-458A-9BEA-BDF5C2EF3530}" type="datetimeFigureOut">
              <a:rPr lang="en-US" smtClean="0"/>
              <a:t>4/10/2019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3E76084-7007-4F9A-9BF5-85CA96B02E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50938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896112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8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6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3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21436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0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56716"/>
            <a:ext cx="829056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1078686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Slide Gray Ang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KFF_Plate_Tab+Slab6.png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055"/>
          <a:stretch/>
        </p:blipFill>
        <p:spPr>
          <a:xfrm>
            <a:off x="6283784" y="0"/>
            <a:ext cx="2860217" cy="6858000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896112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8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6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3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rgbClr val="55565A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0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56716"/>
            <a:ext cx="829056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45010" y="6309360"/>
            <a:ext cx="798990" cy="5486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96443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ext Slide Gray Ang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3481312" y="0"/>
            <a:ext cx="5662688" cy="6858000"/>
          </a:xfrm>
          <a:prstGeom prst="rect">
            <a:avLst/>
          </a:prstGeom>
          <a:solidFill>
            <a:srgbClr val="F5F2F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pic>
        <p:nvPicPr>
          <p:cNvPr id="11" name="Picture 10" descr="KFF_Plate_Tab+Slab6.png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055"/>
          <a:stretch/>
        </p:blipFill>
        <p:spPr>
          <a:xfrm>
            <a:off x="644983" y="0"/>
            <a:ext cx="2860217" cy="6858000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896112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8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6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3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56716"/>
            <a:ext cx="829056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45010" y="6309360"/>
            <a:ext cx="798990" cy="548640"/>
          </a:xfrm>
          <a:prstGeom prst="rect">
            <a:avLst/>
          </a:prstGeom>
        </p:spPr>
      </p:pic>
      <p:sp>
        <p:nvSpPr>
          <p:cNvPr id="12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21436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</p:spTree>
    <p:extLst>
      <p:ext uri="{BB962C8B-B14F-4D97-AF65-F5344CB8AC3E}">
        <p14:creationId xmlns:p14="http://schemas.microsoft.com/office/powerpoint/2010/main" val="42190057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" y="1371600"/>
            <a:ext cx="896112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8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6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3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32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331036"/>
            <a:ext cx="844296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  <p:sp>
        <p:nvSpPr>
          <p:cNvPr id="5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21436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</p:spTree>
    <p:extLst>
      <p:ext uri="{BB962C8B-B14F-4D97-AF65-F5344CB8AC3E}">
        <p14:creationId xmlns:p14="http://schemas.microsoft.com/office/powerpoint/2010/main" val="19375117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91440" y="1371600"/>
            <a:ext cx="443484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8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6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3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9" name="Content Placeholder 2"/>
          <p:cNvSpPr>
            <a:spLocks noGrp="1"/>
          </p:cNvSpPr>
          <p:nvPr>
            <p:ph idx="12"/>
          </p:nvPr>
        </p:nvSpPr>
        <p:spPr>
          <a:xfrm>
            <a:off x="4617720" y="1371600"/>
            <a:ext cx="443484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8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6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3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Title 5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365760"/>
            <a:ext cx="844296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21436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</p:spTree>
    <p:extLst>
      <p:ext uri="{BB962C8B-B14F-4D97-AF65-F5344CB8AC3E}">
        <p14:creationId xmlns:p14="http://schemas.microsoft.com/office/powerpoint/2010/main" val="21249798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91440" y="1371600"/>
            <a:ext cx="292608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8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6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3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5" name="Content Placeholder 2"/>
          <p:cNvSpPr>
            <a:spLocks noGrp="1"/>
          </p:cNvSpPr>
          <p:nvPr>
            <p:ph idx="12"/>
          </p:nvPr>
        </p:nvSpPr>
        <p:spPr>
          <a:xfrm>
            <a:off x="3108960" y="1371600"/>
            <a:ext cx="292608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8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6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3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13"/>
          </p:nvPr>
        </p:nvSpPr>
        <p:spPr>
          <a:xfrm>
            <a:off x="6126480" y="1371600"/>
            <a:ext cx="292608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8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6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3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331036"/>
            <a:ext cx="844296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688167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331036"/>
            <a:ext cx="844296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  <p:sp>
        <p:nvSpPr>
          <p:cNvPr id="6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21436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</p:spTree>
    <p:extLst>
      <p:ext uri="{BB962C8B-B14F-4D97-AF65-F5344CB8AC3E}">
        <p14:creationId xmlns:p14="http://schemas.microsoft.com/office/powerpoint/2010/main" val="13147119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" y="1371600"/>
            <a:ext cx="896112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8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6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3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32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331036"/>
            <a:ext cx="844296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  <p:sp>
        <p:nvSpPr>
          <p:cNvPr id="5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21436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</p:spTree>
    <p:extLst>
      <p:ext uri="{BB962C8B-B14F-4D97-AF65-F5344CB8AC3E}">
        <p14:creationId xmlns:p14="http://schemas.microsoft.com/office/powerpoint/2010/main" val="19157723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91440" y="1371600"/>
            <a:ext cx="443484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8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6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3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9" name="Content Placeholder 2"/>
          <p:cNvSpPr>
            <a:spLocks noGrp="1"/>
          </p:cNvSpPr>
          <p:nvPr>
            <p:ph idx="12"/>
          </p:nvPr>
        </p:nvSpPr>
        <p:spPr>
          <a:xfrm>
            <a:off x="4617720" y="1371600"/>
            <a:ext cx="443484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8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6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3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Title 5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331035"/>
            <a:ext cx="844296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21436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</p:spTree>
    <p:extLst>
      <p:ext uri="{BB962C8B-B14F-4D97-AF65-F5344CB8AC3E}">
        <p14:creationId xmlns:p14="http://schemas.microsoft.com/office/powerpoint/2010/main" val="23653234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91440" y="1371600"/>
            <a:ext cx="292608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8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6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3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idx="12"/>
          </p:nvPr>
        </p:nvSpPr>
        <p:spPr>
          <a:xfrm>
            <a:off x="3108960" y="1371600"/>
            <a:ext cx="292608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8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6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3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13"/>
          </p:nvPr>
        </p:nvSpPr>
        <p:spPr>
          <a:xfrm>
            <a:off x="6126480" y="1371600"/>
            <a:ext cx="292608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8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6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3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331036"/>
            <a:ext cx="844296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  <p:sp>
        <p:nvSpPr>
          <p:cNvPr id="8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21436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</p:spTree>
    <p:extLst>
      <p:ext uri="{BB962C8B-B14F-4D97-AF65-F5344CB8AC3E}">
        <p14:creationId xmlns:p14="http://schemas.microsoft.com/office/powerpoint/2010/main" val="37708896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rgbClr val="55565A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331036"/>
            <a:ext cx="844296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4240752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443484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8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6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3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8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56716"/>
            <a:ext cx="829056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9" name="Content Placeholder 2"/>
          <p:cNvSpPr>
            <a:spLocks noGrp="1"/>
          </p:cNvSpPr>
          <p:nvPr>
            <p:ph idx="12"/>
          </p:nvPr>
        </p:nvSpPr>
        <p:spPr>
          <a:xfrm>
            <a:off x="4617720" y="1097280"/>
            <a:ext cx="443484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8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6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3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21436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</p:spTree>
    <p:extLst>
      <p:ext uri="{BB962C8B-B14F-4D97-AF65-F5344CB8AC3E}">
        <p14:creationId xmlns:p14="http://schemas.microsoft.com/office/powerpoint/2010/main" val="20295990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2438400" y="1295400"/>
            <a:ext cx="6008786" cy="10005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b="1" i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2438400" y="2424199"/>
            <a:ext cx="4168742" cy="884238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600" b="0" i="0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smtClean="0"/>
              <a:t>SUBTITLE STYLE</a:t>
            </a:r>
            <a:endParaRPr lang="en-US" dirty="0"/>
          </a:p>
        </p:txBody>
      </p:sp>
      <p:sp>
        <p:nvSpPr>
          <p:cNvPr id="22" name="Content Placeholder 21"/>
          <p:cNvSpPr>
            <a:spLocks noGrp="1"/>
          </p:cNvSpPr>
          <p:nvPr>
            <p:ph sz="quarter" idx="13" hasCustomPrompt="1"/>
          </p:nvPr>
        </p:nvSpPr>
        <p:spPr>
          <a:xfrm>
            <a:off x="2438400" y="3668799"/>
            <a:ext cx="1511267" cy="284362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600" b="0" i="0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smtClean="0"/>
              <a:t>Authors</a:t>
            </a:r>
            <a:endParaRPr lang="en-US" dirty="0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16" hasCustomPrompt="1"/>
          </p:nvPr>
        </p:nvSpPr>
        <p:spPr>
          <a:xfrm>
            <a:off x="2438400" y="4122031"/>
            <a:ext cx="3762342" cy="849313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200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smtClean="0"/>
              <a:t>Multiple Author Names, Name Last Name, Name </a:t>
            </a:r>
            <a:r>
              <a:rPr lang="en-US" dirty="0" err="1" smtClean="0"/>
              <a:t>lastname</a:t>
            </a:r>
            <a:r>
              <a:rPr lang="en-US" dirty="0" smtClean="0"/>
              <a:t> &amp; name </a:t>
            </a:r>
            <a:r>
              <a:rPr lang="en-US" dirty="0" err="1" smtClean="0"/>
              <a:t>lastname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784607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ctrTitle" hasCustomPrompt="1"/>
          </p:nvPr>
        </p:nvSpPr>
        <p:spPr>
          <a:xfrm>
            <a:off x="620452" y="1680186"/>
            <a:ext cx="7772401" cy="1470025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This is a Divider Slide	</a:t>
            </a:r>
            <a:endParaRPr lang="en-US" dirty="0"/>
          </a:p>
        </p:txBody>
      </p:sp>
      <p:sp>
        <p:nvSpPr>
          <p:cNvPr id="7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24844" y="2536153"/>
            <a:ext cx="7705350" cy="1752600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>
              <a:buNone/>
              <a:defRPr>
                <a:solidFill>
                  <a:srgbClr val="FFFFFF"/>
                </a:solidFill>
              </a:defRPr>
            </a:lvl1pPr>
            <a:lvl2pPr marL="4572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2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Add subtitle 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75384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8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6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3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4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56715"/>
            <a:ext cx="829056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5" name="Content Placeholder 2"/>
          <p:cNvSpPr>
            <a:spLocks noGrp="1"/>
          </p:cNvSpPr>
          <p:nvPr>
            <p:ph idx="12"/>
          </p:nvPr>
        </p:nvSpPr>
        <p:spPr>
          <a:xfrm>
            <a:off x="310896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rgbClr val="323A45"/>
                </a:solidFill>
                <a:latin typeface="+mj-lt"/>
                <a:cs typeface="Calibri" pitchFamily="34" charset="0"/>
              </a:defRPr>
            </a:lvl1pPr>
            <a:lvl2pPr>
              <a:defRPr sz="1800" b="0" i="0">
                <a:solidFill>
                  <a:srgbClr val="323A45"/>
                </a:solidFill>
                <a:latin typeface="+mj-lt"/>
                <a:cs typeface="Calibri" pitchFamily="34" charset="0"/>
              </a:defRPr>
            </a:lvl2pPr>
            <a:lvl3pPr>
              <a:defRPr sz="1600" b="0" i="0">
                <a:solidFill>
                  <a:srgbClr val="323A45"/>
                </a:solidFill>
                <a:latin typeface="+mj-lt"/>
                <a:cs typeface="Calibri" pitchFamily="34" charset="0"/>
              </a:defRPr>
            </a:lvl3pPr>
            <a:lvl4pPr>
              <a:defRPr sz="1400" b="0" i="0">
                <a:solidFill>
                  <a:srgbClr val="323A45"/>
                </a:solidFill>
                <a:latin typeface="+mj-lt"/>
                <a:cs typeface="Calibri" pitchFamily="34" charset="0"/>
              </a:defRPr>
            </a:lvl4pPr>
            <a:lvl5pPr>
              <a:defRPr sz="1300" b="0" i="0">
                <a:solidFill>
                  <a:srgbClr val="323A45"/>
                </a:solidFill>
                <a:latin typeface="+mj-lt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13"/>
          </p:nvPr>
        </p:nvSpPr>
        <p:spPr>
          <a:xfrm>
            <a:off x="612648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rgbClr val="323A45"/>
                </a:solidFill>
                <a:latin typeface="+mj-lt"/>
                <a:cs typeface="Calibri" pitchFamily="34" charset="0"/>
              </a:defRPr>
            </a:lvl1pPr>
            <a:lvl2pPr>
              <a:defRPr sz="1800" b="0" i="0">
                <a:solidFill>
                  <a:srgbClr val="323A45"/>
                </a:solidFill>
                <a:latin typeface="+mj-lt"/>
                <a:cs typeface="Calibri" pitchFamily="34" charset="0"/>
              </a:defRPr>
            </a:lvl2pPr>
            <a:lvl3pPr>
              <a:defRPr sz="1600" b="0" i="0">
                <a:solidFill>
                  <a:srgbClr val="323A45"/>
                </a:solidFill>
                <a:latin typeface="+mj-lt"/>
                <a:cs typeface="Calibri" pitchFamily="34" charset="0"/>
              </a:defRPr>
            </a:lvl3pPr>
            <a:lvl4pPr>
              <a:defRPr sz="1400" b="0" i="0">
                <a:solidFill>
                  <a:srgbClr val="323A45"/>
                </a:solidFill>
                <a:latin typeface="+mj-lt"/>
                <a:cs typeface="Calibri" pitchFamily="34" charset="0"/>
              </a:defRPr>
            </a:lvl4pPr>
            <a:lvl5pPr>
              <a:defRPr sz="1300" b="0" i="0">
                <a:solidFill>
                  <a:srgbClr val="323A45"/>
                </a:solidFill>
                <a:latin typeface="+mj-lt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21436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</p:spTree>
    <p:extLst>
      <p:ext uri="{BB962C8B-B14F-4D97-AF65-F5344CB8AC3E}">
        <p14:creationId xmlns:p14="http://schemas.microsoft.com/office/powerpoint/2010/main" val="33363415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6" name="Title 5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56716"/>
            <a:ext cx="829056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4" name="Text Placeholder 6"/>
          <p:cNvSpPr>
            <a:spLocks noGrp="1"/>
          </p:cNvSpPr>
          <p:nvPr>
            <p:ph type="body" sz="quarter" idx="12" hasCustomPrompt="1"/>
          </p:nvPr>
        </p:nvSpPr>
        <p:spPr>
          <a:xfrm>
            <a:off x="91440" y="6217920"/>
            <a:ext cx="821436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</p:spTree>
    <p:extLst>
      <p:ext uri="{BB962C8B-B14F-4D97-AF65-F5344CB8AC3E}">
        <p14:creationId xmlns:p14="http://schemas.microsoft.com/office/powerpoint/2010/main" val="33231233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 Angle - 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896112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8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6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3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56716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  <p:sp>
        <p:nvSpPr>
          <p:cNvPr id="5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21436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</p:spTree>
    <p:extLst>
      <p:ext uri="{BB962C8B-B14F-4D97-AF65-F5344CB8AC3E}">
        <p14:creationId xmlns:p14="http://schemas.microsoft.com/office/powerpoint/2010/main" val="3186358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 Angle - 2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443484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8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6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3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8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56716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  <p:sp>
        <p:nvSpPr>
          <p:cNvPr id="19" name="Content Placeholder 2"/>
          <p:cNvSpPr>
            <a:spLocks noGrp="1"/>
          </p:cNvSpPr>
          <p:nvPr>
            <p:ph idx="12"/>
          </p:nvPr>
        </p:nvSpPr>
        <p:spPr>
          <a:xfrm>
            <a:off x="4617720" y="1097280"/>
            <a:ext cx="443484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8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6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3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21436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</p:spTree>
    <p:extLst>
      <p:ext uri="{BB962C8B-B14F-4D97-AF65-F5344CB8AC3E}">
        <p14:creationId xmlns:p14="http://schemas.microsoft.com/office/powerpoint/2010/main" val="41806996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 Angle - 3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8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6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3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4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56715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  <p:sp>
        <p:nvSpPr>
          <p:cNvPr id="15" name="Content Placeholder 2"/>
          <p:cNvSpPr>
            <a:spLocks noGrp="1"/>
          </p:cNvSpPr>
          <p:nvPr>
            <p:ph idx="12"/>
          </p:nvPr>
        </p:nvSpPr>
        <p:spPr>
          <a:xfrm>
            <a:off x="310896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rgbClr val="323A45"/>
                </a:solidFill>
                <a:latin typeface="+mj-lt"/>
                <a:cs typeface="Calibri" pitchFamily="34" charset="0"/>
              </a:defRPr>
            </a:lvl1pPr>
            <a:lvl2pPr>
              <a:defRPr sz="1800" b="0" i="0">
                <a:solidFill>
                  <a:srgbClr val="323A45"/>
                </a:solidFill>
                <a:latin typeface="+mj-lt"/>
                <a:cs typeface="Calibri" pitchFamily="34" charset="0"/>
              </a:defRPr>
            </a:lvl2pPr>
            <a:lvl3pPr>
              <a:defRPr sz="1600" b="0" i="0">
                <a:solidFill>
                  <a:srgbClr val="323A45"/>
                </a:solidFill>
                <a:latin typeface="+mj-lt"/>
                <a:cs typeface="Calibri" pitchFamily="34" charset="0"/>
              </a:defRPr>
            </a:lvl3pPr>
            <a:lvl4pPr>
              <a:defRPr sz="1400" b="0" i="0">
                <a:solidFill>
                  <a:srgbClr val="323A45"/>
                </a:solidFill>
                <a:latin typeface="+mj-lt"/>
                <a:cs typeface="Calibri" pitchFamily="34" charset="0"/>
              </a:defRPr>
            </a:lvl4pPr>
            <a:lvl5pPr>
              <a:defRPr sz="1300" b="0" i="0">
                <a:solidFill>
                  <a:srgbClr val="323A45"/>
                </a:solidFill>
                <a:latin typeface="+mj-lt"/>
                <a:cs typeface="Calibri" pitchFamily="34" charset="0"/>
              </a:defRPr>
            </a:lvl5pPr>
          </a:lstStyle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13"/>
          </p:nvPr>
        </p:nvSpPr>
        <p:spPr>
          <a:xfrm>
            <a:off x="612648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rgbClr val="323A45"/>
                </a:solidFill>
                <a:latin typeface="+mj-lt"/>
                <a:cs typeface="Calibri" pitchFamily="34" charset="0"/>
              </a:defRPr>
            </a:lvl1pPr>
            <a:lvl2pPr>
              <a:defRPr sz="1800" b="0" i="0">
                <a:solidFill>
                  <a:srgbClr val="323A45"/>
                </a:solidFill>
                <a:latin typeface="+mj-lt"/>
                <a:cs typeface="Calibri" pitchFamily="34" charset="0"/>
              </a:defRPr>
            </a:lvl2pPr>
            <a:lvl3pPr>
              <a:defRPr sz="1600" b="0" i="0">
                <a:solidFill>
                  <a:srgbClr val="323A45"/>
                </a:solidFill>
                <a:latin typeface="+mj-lt"/>
                <a:cs typeface="Calibri" pitchFamily="34" charset="0"/>
              </a:defRPr>
            </a:lvl3pPr>
            <a:lvl4pPr>
              <a:defRPr sz="1400" b="0" i="0">
                <a:solidFill>
                  <a:srgbClr val="323A45"/>
                </a:solidFill>
                <a:latin typeface="+mj-lt"/>
                <a:cs typeface="Calibri" pitchFamily="34" charset="0"/>
              </a:defRPr>
            </a:lvl4pPr>
            <a:lvl5pPr>
              <a:defRPr sz="1300" b="0" i="0">
                <a:solidFill>
                  <a:srgbClr val="323A45"/>
                </a:solidFill>
                <a:latin typeface="+mj-lt"/>
                <a:cs typeface="Calibri" pitchFamily="34" charset="0"/>
              </a:defRPr>
            </a:lvl5pPr>
          </a:lstStyle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21436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</p:spTree>
    <p:extLst>
      <p:ext uri="{BB962C8B-B14F-4D97-AF65-F5344CB8AC3E}">
        <p14:creationId xmlns:p14="http://schemas.microsoft.com/office/powerpoint/2010/main" val="419677978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 Angle Blank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56716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  <p:sp>
        <p:nvSpPr>
          <p:cNvPr id="4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21436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</p:spTree>
    <p:extLst>
      <p:ext uri="{BB962C8B-B14F-4D97-AF65-F5344CB8AC3E}">
        <p14:creationId xmlns:p14="http://schemas.microsoft.com/office/powerpoint/2010/main" val="17231516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No Ang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56716"/>
            <a:ext cx="829056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896112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8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6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3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21436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</p:spTree>
    <p:extLst>
      <p:ext uri="{BB962C8B-B14F-4D97-AF65-F5344CB8AC3E}">
        <p14:creationId xmlns:p14="http://schemas.microsoft.com/office/powerpoint/2010/main" val="39013530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2.jpeg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8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1.xml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2.jpeg"/><Relationship Id="rId5" Type="http://schemas.openxmlformats.org/officeDocument/2006/relationships/image" Target="../media/image1.png"/><Relationship Id="rId4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4.xml"/><Relationship Id="rId7" Type="http://schemas.openxmlformats.org/officeDocument/2006/relationships/image" Target="../media/image2.jpeg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.png"/><Relationship Id="rId5" Type="http://schemas.openxmlformats.org/officeDocument/2006/relationships/theme" Target="../theme/theme4.xml"/><Relationship Id="rId4" Type="http://schemas.openxmlformats.org/officeDocument/2006/relationships/slideLayout" Target="../slideLayouts/slideLayout15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8.xml"/><Relationship Id="rId7" Type="http://schemas.openxmlformats.org/officeDocument/2006/relationships/image" Target="../media/image2.jpeg"/><Relationship Id="rId2" Type="http://schemas.openxmlformats.org/officeDocument/2006/relationships/slideLayout" Target="../slideLayouts/slideLayout17.xml"/><Relationship Id="rId1" Type="http://schemas.openxmlformats.org/officeDocument/2006/relationships/slideLayout" Target="../slideLayouts/slideLayout16.xml"/><Relationship Id="rId6" Type="http://schemas.openxmlformats.org/officeDocument/2006/relationships/image" Target="../media/image5.png"/><Relationship Id="rId5" Type="http://schemas.openxmlformats.org/officeDocument/2006/relationships/theme" Target="../theme/theme5.xml"/><Relationship Id="rId4" Type="http://schemas.openxmlformats.org/officeDocument/2006/relationships/slideLayout" Target="../slideLayouts/slideLayout19.xml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theme" Target="../theme/theme6.xml"/><Relationship Id="rId1" Type="http://schemas.openxmlformats.org/officeDocument/2006/relationships/slideLayout" Target="../slideLayouts/slideLayout20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Masters/_rels/slideMaster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theme" Target="../theme/theme7.xml"/><Relationship Id="rId1" Type="http://schemas.openxmlformats.org/officeDocument/2006/relationships/slideLayout" Target="../slideLayouts/slideLayout21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56716"/>
            <a:ext cx="829056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894"/>
            <a:ext cx="850394" cy="1508763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0" y="6324600"/>
            <a:ext cx="609600" cy="4046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17165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4" r:id="rId2"/>
    <p:sldLayoutId id="2147483665" r:id="rId3"/>
    <p:sldLayoutId id="2147483663" r:id="rId4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lang="en-US" sz="2800" b="0" i="0" dirty="0" smtClean="0">
          <a:solidFill>
            <a:srgbClr val="323A45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lumMod val="85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152400" y="56716"/>
            <a:ext cx="890016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0" y="6324600"/>
            <a:ext cx="609600" cy="4046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99390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  <p:sldLayoutId id="2147483692" r:id="rId4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lang="en-US" sz="2800" b="0" i="0" dirty="0" smtClean="0">
          <a:solidFill>
            <a:srgbClr val="323A45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lumMod val="85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56716"/>
            <a:ext cx="829056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894"/>
            <a:ext cx="850394" cy="150876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0" y="6324600"/>
            <a:ext cx="609600" cy="4046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98052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3" r:id="rId2"/>
    <p:sldLayoutId id="2147483687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lang="en-US" sz="2800" b="0" i="0" dirty="0" smtClean="0">
          <a:solidFill>
            <a:srgbClr val="55565A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lumMod val="85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894"/>
            <a:ext cx="850394" cy="1508763"/>
          </a:xfrm>
          <a:prstGeom prst="rect">
            <a:avLst/>
          </a:prstGeom>
        </p:spPr>
      </p:pic>
      <p:sp>
        <p:nvSpPr>
          <p:cNvPr id="8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365760"/>
            <a:ext cx="844296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  <p:sp>
        <p:nvSpPr>
          <p:cNvPr id="9" name="TextBox 8"/>
          <p:cNvSpPr txBox="1"/>
          <p:nvPr userDrawn="1"/>
        </p:nvSpPr>
        <p:spPr>
          <a:xfrm>
            <a:off x="685800" y="91440"/>
            <a:ext cx="83667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400" b="0" dirty="0" smtClean="0">
                <a:solidFill>
                  <a:srgbClr val="5556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Exhibit</a:t>
            </a:r>
            <a:r>
              <a:rPr lang="en-US" sz="1400" b="0" dirty="0" smtClean="0">
                <a:solidFill>
                  <a:srgbClr val="55565A"/>
                </a:solidFill>
                <a:latin typeface="Calibri" pitchFamily="34" charset="0"/>
                <a:cs typeface="Meta Offc Pro"/>
              </a:rPr>
              <a:t> </a:t>
            </a:r>
            <a:fld id="{0C16F13B-3659-4888-B784-82F22626CC5F}" type="slidenum">
              <a:rPr lang="en-US" sz="1400" b="0" smtClean="0">
                <a:solidFill>
                  <a:srgbClr val="5556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l"/>
              <a:t>‹#›</a:t>
            </a:fld>
            <a:endParaRPr lang="en-US" sz="1400" b="0" dirty="0" err="1" smtClean="0">
              <a:solidFill>
                <a:srgbClr val="55565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0" y="6324600"/>
            <a:ext cx="609600" cy="4046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82460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  <p:sldLayoutId id="2147483672" r:id="rId4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lang="en-US" sz="2800" b="0" i="0" dirty="0" smtClean="0">
          <a:solidFill>
            <a:srgbClr val="323A45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lumMod val="85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365760"/>
            <a:ext cx="844296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85800" y="91440"/>
            <a:ext cx="83667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400" b="0" dirty="0" smtClean="0">
                <a:solidFill>
                  <a:srgbClr val="5556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Figure</a:t>
            </a:r>
            <a:r>
              <a:rPr lang="en-US" sz="1400" b="0" dirty="0" smtClean="0">
                <a:solidFill>
                  <a:srgbClr val="55565A"/>
                </a:solidFill>
                <a:latin typeface="Calibri" pitchFamily="34" charset="0"/>
                <a:cs typeface="Meta Offc Pro"/>
              </a:rPr>
              <a:t> </a:t>
            </a:r>
            <a:fld id="{0C16F13B-3659-4888-B784-82F22626CC5F}" type="slidenum">
              <a:rPr lang="en-US" sz="1400" b="0" smtClean="0">
                <a:solidFill>
                  <a:srgbClr val="5556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l"/>
              <a:t>‹#›</a:t>
            </a:fld>
            <a:endParaRPr lang="en-US" sz="1400" b="0" dirty="0" err="1" smtClean="0">
              <a:solidFill>
                <a:srgbClr val="55565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1575" y="-2894"/>
            <a:ext cx="861969" cy="1508763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0" y="6324600"/>
            <a:ext cx="609600" cy="4046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27897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lang="en-US" sz="2800" b="0" i="0" dirty="0" smtClean="0">
          <a:solidFill>
            <a:srgbClr val="323A45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0B5FB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KFF_Large_K.png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308"/>
          <a:stretch/>
        </p:blipFill>
        <p:spPr>
          <a:xfrm>
            <a:off x="0" y="0"/>
            <a:ext cx="3358798" cy="6858000"/>
          </a:xfrm>
          <a:prstGeom prst="rect">
            <a:avLst/>
          </a:prstGeom>
        </p:spPr>
      </p:pic>
      <p:pic>
        <p:nvPicPr>
          <p:cNvPr id="6" name="Picture 5" descr="KFF_Full_Logo_KO.png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05574" y="5295540"/>
            <a:ext cx="1184364" cy="786320"/>
          </a:xfrm>
          <a:prstGeom prst="rect">
            <a:avLst/>
          </a:prstGeom>
        </p:spPr>
      </p:pic>
      <p:pic>
        <p:nvPicPr>
          <p:cNvPr id="7" name="Picture 6" descr="KFF_Tagline_KO.png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3031" y="6251604"/>
            <a:ext cx="4162012" cy="2433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28364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accel="50000" decel="5000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500"/>
                            </p:stCondLst>
                            <p:childTnLst>
                              <p:par>
                                <p:cTn id="10" presetID="42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4500"/>
                            </p:stCondLst>
                            <p:childTnLst>
                              <p:par>
                                <p:cTn id="1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  <p:txStyles>
    <p:titleStyle>
      <a:lvl1pPr algn="l" defTabSz="457200" rtl="0" eaLnBrk="1" latinLnBrk="0" hangingPunct="1">
        <a:spcBef>
          <a:spcPct val="0"/>
        </a:spcBef>
        <a:buNone/>
        <a:defRPr sz="3200" kern="1200" baseline="0">
          <a:solidFill>
            <a:schemeClr val="bg1"/>
          </a:solidFill>
          <a:latin typeface="MetaSerif-Book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KFF_Large_K.png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308"/>
          <a:stretch/>
        </p:blipFill>
        <p:spPr>
          <a:xfrm>
            <a:off x="0" y="0"/>
            <a:ext cx="3358798" cy="6858000"/>
          </a:xfrm>
          <a:prstGeom prst="rect">
            <a:avLst/>
          </a:prstGeom>
        </p:spPr>
      </p:pic>
      <p:pic>
        <p:nvPicPr>
          <p:cNvPr id="6" name="Picture 5" descr="KFF_Full_Logo_KO.png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05574" y="5295540"/>
            <a:ext cx="1184364" cy="786320"/>
          </a:xfrm>
          <a:prstGeom prst="rect">
            <a:avLst/>
          </a:prstGeom>
        </p:spPr>
      </p:pic>
      <p:pic>
        <p:nvPicPr>
          <p:cNvPr id="7" name="Picture 6" descr="KFF_Tagline_KO.png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3031" y="6251604"/>
            <a:ext cx="4162012" cy="243326"/>
          </a:xfrm>
          <a:prstGeom prst="rect">
            <a:avLst/>
          </a:prstGeom>
        </p:spPr>
      </p:pic>
      <p:sp>
        <p:nvSpPr>
          <p:cNvPr id="8" name="Rectangle 7"/>
          <p:cNvSpPr/>
          <p:nvPr userDrawn="1"/>
        </p:nvSpPr>
        <p:spPr>
          <a:xfrm>
            <a:off x="-1" y="0"/>
            <a:ext cx="9144001" cy="6858000"/>
          </a:xfrm>
          <a:prstGeom prst="rect">
            <a:avLst/>
          </a:prstGeom>
          <a:solidFill>
            <a:srgbClr val="0B5FB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 descr="KFF_Plate_Tab+Slab6.png"/>
          <p:cNvPicPr>
            <a:picLocks noChangeAspect="1"/>
          </p:cNvPicPr>
          <p:nvPr userDrawn="1"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055"/>
          <a:stretch/>
        </p:blipFill>
        <p:spPr>
          <a:xfrm>
            <a:off x="5331370" y="0"/>
            <a:ext cx="3812630" cy="6858000"/>
          </a:xfrm>
          <a:prstGeom prst="rect">
            <a:avLst/>
          </a:prstGeom>
        </p:spPr>
      </p:pic>
      <p:pic>
        <p:nvPicPr>
          <p:cNvPr id="10" name="Picture 9" descr="KFF_Plate_Tab+Slab9.png"/>
          <p:cNvPicPr>
            <a:picLocks noChangeAspect="1"/>
          </p:cNvPicPr>
          <p:nvPr userDrawn="1"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8613" b="85485"/>
          <a:stretch/>
        </p:blipFill>
        <p:spPr>
          <a:xfrm>
            <a:off x="0" y="0"/>
            <a:ext cx="1028125" cy="16958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58028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accel="50000" decel="5000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500"/>
                            </p:stCondLst>
                            <p:childTnLst>
                              <p:par>
                                <p:cTn id="10" presetID="42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4500"/>
                            </p:stCondLst>
                            <p:childTnLst>
                              <p:par>
                                <p:cTn id="1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  <p:txStyles>
    <p:titleStyle>
      <a:lvl1pPr algn="l" defTabSz="457200" rtl="0" eaLnBrk="1" latinLnBrk="0" hangingPunct="1">
        <a:spcBef>
          <a:spcPct val="0"/>
        </a:spcBef>
        <a:buNone/>
        <a:defRPr sz="3200" kern="1200" baseline="0">
          <a:solidFill>
            <a:schemeClr val="bg1"/>
          </a:solidFill>
          <a:latin typeface="MetaSerif-Book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sz="1000" dirty="0" smtClean="0"/>
              <a:t>SOURCE: Kaiser Family Foundation analysis of CDC, Medical Monitoring Project data, 2014. </a:t>
            </a:r>
          </a:p>
          <a:p>
            <a:r>
              <a:rPr lang="en-US" sz="1000" dirty="0" smtClean="0"/>
              <a:t>Note: “Other” is an estimated share. </a:t>
            </a:r>
            <a:r>
              <a:rPr lang="en-US" sz="1000" dirty="0" smtClean="0"/>
              <a:t>Those dually eligible for Medicare and Medicaid are included in the Medicaid group. </a:t>
            </a:r>
            <a:endParaRPr lang="en-US" sz="1000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09600" y="228600"/>
            <a:ext cx="8290560" cy="914400"/>
          </a:xfrm>
        </p:spPr>
        <p:txBody>
          <a:bodyPr/>
          <a:lstStyle/>
          <a:p>
            <a:r>
              <a:rPr lang="en-US" dirty="0" smtClean="0"/>
              <a:t>Insurance Coverage Among Nonelderly People with HIV in Care, 2014</a:t>
            </a:r>
            <a:endParaRPr lang="en-US" dirty="0"/>
          </a:p>
        </p:txBody>
      </p:sp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71337940"/>
              </p:ext>
            </p:extLst>
          </p:nvPr>
        </p:nvGraphicFramePr>
        <p:xfrm>
          <a:off x="762000" y="915353"/>
          <a:ext cx="7267575" cy="548449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549479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">
  <a:themeElements>
    <a:clrScheme name="2018 KFF Blues">
      <a:dk1>
        <a:srgbClr val="000000"/>
      </a:dk1>
      <a:lt1>
        <a:srgbClr val="FFFFFF"/>
      </a:lt1>
      <a:dk2>
        <a:srgbClr val="F5821F"/>
      </a:dk2>
      <a:lt2>
        <a:srgbClr val="EE2C37"/>
      </a:lt2>
      <a:accent1>
        <a:srgbClr val="082338"/>
      </a:accent1>
      <a:accent2>
        <a:srgbClr val="0E3B5E"/>
      </a:accent2>
      <a:accent3>
        <a:srgbClr val="005791"/>
      </a:accent3>
      <a:accent4>
        <a:srgbClr val="0077C8"/>
      </a:accent4>
      <a:accent5>
        <a:srgbClr val="43B4FF"/>
      </a:accent5>
      <a:accent6>
        <a:srgbClr val="C0E6FF"/>
      </a:accent6>
      <a:hlink>
        <a:srgbClr val="0077C8"/>
      </a:hlink>
      <a:folHlink>
        <a:srgbClr val="7030A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 cmpd="sng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ctr">
          <a:defRPr dirty="0" err="1" smtClean="0">
            <a:latin typeface="Calibri" pitchFamily="34" charset="0"/>
            <a:cs typeface="Meta Offc Pro"/>
          </a:defRPr>
        </a:defPPr>
      </a:lstStyle>
    </a:tx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F7871B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E07A17"/>
        </a:accent6>
        <a:hlink>
          <a:srgbClr val="747894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465274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3F4968"/>
        </a:accent6>
        <a:hlink>
          <a:srgbClr val="F7871B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5">
        <a:dk1>
          <a:srgbClr val="000000"/>
        </a:dk1>
        <a:lt1>
          <a:srgbClr val="FFFFFF"/>
        </a:lt1>
        <a:dk2>
          <a:srgbClr val="000000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0000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6">
        <a:dk1>
          <a:srgbClr val="06244D"/>
        </a:dk1>
        <a:lt1>
          <a:srgbClr val="FFFFFF"/>
        </a:lt1>
        <a:dk2>
          <a:srgbClr val="06244D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41D4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2018 KFF Template 4x3" id="{2E02EE51-2D5F-40F1-8B3E-CB9C73AB5DD0}" vid="{190C6F9E-D99C-44B1-8014-664AD66894B0}"/>
    </a:ext>
  </a:extLst>
</a:theme>
</file>

<file path=ppt/theme/theme2.xml><?xml version="1.0" encoding="utf-8"?>
<a:theme xmlns:a="http://schemas.openxmlformats.org/drawingml/2006/main" name="No Angle">
  <a:themeElements>
    <a:clrScheme name="2018 KFF Blues">
      <a:dk1>
        <a:srgbClr val="000000"/>
      </a:dk1>
      <a:lt1>
        <a:srgbClr val="FFFFFF"/>
      </a:lt1>
      <a:dk2>
        <a:srgbClr val="F5821F"/>
      </a:dk2>
      <a:lt2>
        <a:srgbClr val="EE2C37"/>
      </a:lt2>
      <a:accent1>
        <a:srgbClr val="082338"/>
      </a:accent1>
      <a:accent2>
        <a:srgbClr val="0E3B5E"/>
      </a:accent2>
      <a:accent3>
        <a:srgbClr val="005791"/>
      </a:accent3>
      <a:accent4>
        <a:srgbClr val="0077C8"/>
      </a:accent4>
      <a:accent5>
        <a:srgbClr val="43B4FF"/>
      </a:accent5>
      <a:accent6>
        <a:srgbClr val="C0E6FF"/>
      </a:accent6>
      <a:hlink>
        <a:srgbClr val="0077C8"/>
      </a:hlink>
      <a:folHlink>
        <a:srgbClr val="7030A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 cmpd="sng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ctr">
          <a:defRPr dirty="0" err="1" smtClean="0">
            <a:latin typeface="Calibri" pitchFamily="34" charset="0"/>
            <a:cs typeface="Meta Offc Pro"/>
          </a:defRPr>
        </a:defPPr>
      </a:lstStyle>
    </a:tx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F7871B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E07A17"/>
        </a:accent6>
        <a:hlink>
          <a:srgbClr val="747894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465274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3F4968"/>
        </a:accent6>
        <a:hlink>
          <a:srgbClr val="F7871B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5">
        <a:dk1>
          <a:srgbClr val="000000"/>
        </a:dk1>
        <a:lt1>
          <a:srgbClr val="FFFFFF"/>
        </a:lt1>
        <a:dk2>
          <a:srgbClr val="000000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0000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6">
        <a:dk1>
          <a:srgbClr val="06244D"/>
        </a:dk1>
        <a:lt1>
          <a:srgbClr val="FFFFFF"/>
        </a:lt1>
        <a:dk2>
          <a:srgbClr val="06244D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41D4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2018 KFF Template 4x3" id="{2E02EE51-2D5F-40F1-8B3E-CB9C73AB5DD0}" vid="{2459D324-CEAE-4DA8-A4A4-31C8CF33C8DF}"/>
    </a:ext>
  </a:extLst>
</a:theme>
</file>

<file path=ppt/theme/theme3.xml><?xml version="1.0" encoding="utf-8"?>
<a:theme xmlns:a="http://schemas.openxmlformats.org/drawingml/2006/main" name="Text Slide">
  <a:themeElements>
    <a:clrScheme name="2018 KFF Blues">
      <a:dk1>
        <a:srgbClr val="000000"/>
      </a:dk1>
      <a:lt1>
        <a:srgbClr val="FFFFFF"/>
      </a:lt1>
      <a:dk2>
        <a:srgbClr val="F5821F"/>
      </a:dk2>
      <a:lt2>
        <a:srgbClr val="EE2C37"/>
      </a:lt2>
      <a:accent1>
        <a:srgbClr val="082338"/>
      </a:accent1>
      <a:accent2>
        <a:srgbClr val="0E3B5E"/>
      </a:accent2>
      <a:accent3>
        <a:srgbClr val="005791"/>
      </a:accent3>
      <a:accent4>
        <a:srgbClr val="0077C8"/>
      </a:accent4>
      <a:accent5>
        <a:srgbClr val="43B4FF"/>
      </a:accent5>
      <a:accent6>
        <a:srgbClr val="C0E6FF"/>
      </a:accent6>
      <a:hlink>
        <a:srgbClr val="0077C8"/>
      </a:hlink>
      <a:folHlink>
        <a:srgbClr val="7030A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 cmpd="sng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ctr">
          <a:defRPr dirty="0" err="1" smtClean="0">
            <a:latin typeface="Calibri" pitchFamily="34" charset="0"/>
            <a:cs typeface="Meta Offc Pro"/>
          </a:defRPr>
        </a:defPPr>
      </a:lstStyle>
    </a:tx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F7871B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E07A17"/>
        </a:accent6>
        <a:hlink>
          <a:srgbClr val="747894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465274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3F4968"/>
        </a:accent6>
        <a:hlink>
          <a:srgbClr val="F7871B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5">
        <a:dk1>
          <a:srgbClr val="000000"/>
        </a:dk1>
        <a:lt1>
          <a:srgbClr val="FFFFFF"/>
        </a:lt1>
        <a:dk2>
          <a:srgbClr val="000000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0000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6">
        <a:dk1>
          <a:srgbClr val="06244D"/>
        </a:dk1>
        <a:lt1>
          <a:srgbClr val="FFFFFF"/>
        </a:lt1>
        <a:dk2>
          <a:srgbClr val="06244D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41D4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2018 KFF Template 4x3" id="{2E02EE51-2D5F-40F1-8B3E-CB9C73AB5DD0}" vid="{FEA93EDA-F7CF-4CAF-A0B5-005D9013C435}"/>
    </a:ext>
  </a:extLst>
</a:theme>
</file>

<file path=ppt/theme/theme4.xml><?xml version="1.0" encoding="utf-8"?>
<a:theme xmlns:a="http://schemas.openxmlformats.org/drawingml/2006/main" name="Default with exhibit #">
  <a:themeElements>
    <a:clrScheme name="2018 KFF Blues">
      <a:dk1>
        <a:srgbClr val="000000"/>
      </a:dk1>
      <a:lt1>
        <a:srgbClr val="FFFFFF"/>
      </a:lt1>
      <a:dk2>
        <a:srgbClr val="F5821F"/>
      </a:dk2>
      <a:lt2>
        <a:srgbClr val="EE2C37"/>
      </a:lt2>
      <a:accent1>
        <a:srgbClr val="082338"/>
      </a:accent1>
      <a:accent2>
        <a:srgbClr val="0E3B5E"/>
      </a:accent2>
      <a:accent3>
        <a:srgbClr val="005791"/>
      </a:accent3>
      <a:accent4>
        <a:srgbClr val="0077C8"/>
      </a:accent4>
      <a:accent5>
        <a:srgbClr val="43B4FF"/>
      </a:accent5>
      <a:accent6>
        <a:srgbClr val="C0E6FF"/>
      </a:accent6>
      <a:hlink>
        <a:srgbClr val="0077C8"/>
      </a:hlink>
      <a:folHlink>
        <a:srgbClr val="7030A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 cmpd="sng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ctr">
          <a:defRPr dirty="0" err="1" smtClean="0">
            <a:latin typeface="Calibri" pitchFamily="34" charset="0"/>
            <a:cs typeface="Meta Offc Pro"/>
          </a:defRPr>
        </a:defPPr>
      </a:lstStyle>
    </a:tx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F7871B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E07A17"/>
        </a:accent6>
        <a:hlink>
          <a:srgbClr val="747894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465274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3F4968"/>
        </a:accent6>
        <a:hlink>
          <a:srgbClr val="F7871B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5">
        <a:dk1>
          <a:srgbClr val="000000"/>
        </a:dk1>
        <a:lt1>
          <a:srgbClr val="FFFFFF"/>
        </a:lt1>
        <a:dk2>
          <a:srgbClr val="000000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0000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6">
        <a:dk1>
          <a:srgbClr val="06244D"/>
        </a:dk1>
        <a:lt1>
          <a:srgbClr val="FFFFFF"/>
        </a:lt1>
        <a:dk2>
          <a:srgbClr val="06244D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41D4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2018 KFF Template 4x3" id="{2E02EE51-2D5F-40F1-8B3E-CB9C73AB5DD0}" vid="{A17F3555-75B4-40E4-A38E-5E3B538FD6B4}"/>
    </a:ext>
  </a:extLst>
</a:theme>
</file>

<file path=ppt/theme/theme5.xml><?xml version="1.0" encoding="utf-8"?>
<a:theme xmlns:a="http://schemas.openxmlformats.org/drawingml/2006/main" name="Default with figure #">
  <a:themeElements>
    <a:clrScheme name="2018 KFF Blues">
      <a:dk1>
        <a:srgbClr val="000000"/>
      </a:dk1>
      <a:lt1>
        <a:srgbClr val="FFFFFF"/>
      </a:lt1>
      <a:dk2>
        <a:srgbClr val="F5821F"/>
      </a:dk2>
      <a:lt2>
        <a:srgbClr val="EE2C37"/>
      </a:lt2>
      <a:accent1>
        <a:srgbClr val="082338"/>
      </a:accent1>
      <a:accent2>
        <a:srgbClr val="0E3B5E"/>
      </a:accent2>
      <a:accent3>
        <a:srgbClr val="005791"/>
      </a:accent3>
      <a:accent4>
        <a:srgbClr val="0077C8"/>
      </a:accent4>
      <a:accent5>
        <a:srgbClr val="43B4FF"/>
      </a:accent5>
      <a:accent6>
        <a:srgbClr val="C0E6FF"/>
      </a:accent6>
      <a:hlink>
        <a:srgbClr val="0077C8"/>
      </a:hlink>
      <a:folHlink>
        <a:srgbClr val="7030A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 cmpd="sng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ctr">
          <a:defRPr dirty="0" err="1" smtClean="0">
            <a:latin typeface="Calibri" pitchFamily="34" charset="0"/>
            <a:cs typeface="Meta Offc Pro"/>
          </a:defRPr>
        </a:defPPr>
      </a:lstStyle>
    </a:tx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F7871B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E07A17"/>
        </a:accent6>
        <a:hlink>
          <a:srgbClr val="747894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465274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3F4968"/>
        </a:accent6>
        <a:hlink>
          <a:srgbClr val="F7871B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5">
        <a:dk1>
          <a:srgbClr val="000000"/>
        </a:dk1>
        <a:lt1>
          <a:srgbClr val="FFFFFF"/>
        </a:lt1>
        <a:dk2>
          <a:srgbClr val="000000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0000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6">
        <a:dk1>
          <a:srgbClr val="06244D"/>
        </a:dk1>
        <a:lt1>
          <a:srgbClr val="FFFFFF"/>
        </a:lt1>
        <a:dk2>
          <a:srgbClr val="06244D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41D4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2018 KFF Template 4x3" id="{2E02EE51-2D5F-40F1-8B3E-CB9C73AB5DD0}" vid="{5ACE17D8-A1EB-47C1-9E69-3820A24D4354}"/>
    </a:ext>
  </a:extLst>
</a:theme>
</file>

<file path=ppt/theme/theme6.xml><?xml version="1.0" encoding="utf-8"?>
<a:theme xmlns:a="http://schemas.openxmlformats.org/drawingml/2006/main" name="Title Slide">
  <a:themeElements>
    <a:clrScheme name="2018 KFF Blues">
      <a:dk1>
        <a:srgbClr val="000000"/>
      </a:dk1>
      <a:lt1>
        <a:srgbClr val="FFFFFF"/>
      </a:lt1>
      <a:dk2>
        <a:srgbClr val="F5821F"/>
      </a:dk2>
      <a:lt2>
        <a:srgbClr val="EE2C37"/>
      </a:lt2>
      <a:accent1>
        <a:srgbClr val="082338"/>
      </a:accent1>
      <a:accent2>
        <a:srgbClr val="0E3B5E"/>
      </a:accent2>
      <a:accent3>
        <a:srgbClr val="005791"/>
      </a:accent3>
      <a:accent4>
        <a:srgbClr val="0077C8"/>
      </a:accent4>
      <a:accent5>
        <a:srgbClr val="43B4FF"/>
      </a:accent5>
      <a:accent6>
        <a:srgbClr val="C0E6FF"/>
      </a:accent6>
      <a:hlink>
        <a:srgbClr val="0077C8"/>
      </a:hlink>
      <a:folHlink>
        <a:srgbClr val="7030A0"/>
      </a:folHlink>
    </a:clrScheme>
    <a:fontScheme name="Calibri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ctr">
          <a:defRPr dirty="0" err="1" smtClean="0">
            <a:latin typeface="Calibri" pitchFamily="34" charset="0"/>
            <a:cs typeface="Meta Offc Pro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2018 KFF Template 4x3" id="{2E02EE51-2D5F-40F1-8B3E-CB9C73AB5DD0}" vid="{A1FBFC23-1BC0-48E5-BE15-9B63A43B4168}"/>
    </a:ext>
  </a:extLst>
</a:theme>
</file>

<file path=ppt/theme/theme7.xml><?xml version="1.0" encoding="utf-8"?>
<a:theme xmlns:a="http://schemas.openxmlformats.org/drawingml/2006/main" name="Divider Slide">
  <a:themeElements>
    <a:clrScheme name="2018 KFF Blues">
      <a:dk1>
        <a:srgbClr val="000000"/>
      </a:dk1>
      <a:lt1>
        <a:srgbClr val="FFFFFF"/>
      </a:lt1>
      <a:dk2>
        <a:srgbClr val="F5821F"/>
      </a:dk2>
      <a:lt2>
        <a:srgbClr val="EE2C37"/>
      </a:lt2>
      <a:accent1>
        <a:srgbClr val="082338"/>
      </a:accent1>
      <a:accent2>
        <a:srgbClr val="0E3B5E"/>
      </a:accent2>
      <a:accent3>
        <a:srgbClr val="005791"/>
      </a:accent3>
      <a:accent4>
        <a:srgbClr val="0077C8"/>
      </a:accent4>
      <a:accent5>
        <a:srgbClr val="43B4FF"/>
      </a:accent5>
      <a:accent6>
        <a:srgbClr val="C0E6FF"/>
      </a:accent6>
      <a:hlink>
        <a:srgbClr val="0077C8"/>
      </a:hlink>
      <a:folHlink>
        <a:srgbClr val="7030A0"/>
      </a:folHlink>
    </a:clrScheme>
    <a:fontScheme name="Calibri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ctr">
          <a:defRPr dirty="0" err="1" smtClean="0">
            <a:latin typeface="Calibri" pitchFamily="34" charset="0"/>
            <a:cs typeface="Meta Offc Pro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2018 KFF Template 4x3" id="{2E02EE51-2D5F-40F1-8B3E-CB9C73AB5DD0}" vid="{228653A4-E3D7-40AF-95BE-C11C06F48E9F}"/>
    </a:ext>
  </a:extLst>
</a:theme>
</file>

<file path=ppt/theme/theme8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2018 KFF Template 4x3</Template>
  <TotalTime>342</TotalTime>
  <Words>66</Words>
  <Application>Microsoft Office PowerPoint</Application>
  <PresentationFormat>On-screen Show (4:3)</PresentationFormat>
  <Paragraphs>13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7</vt:i4>
      </vt:variant>
      <vt:variant>
        <vt:lpstr>Slide Titles</vt:lpstr>
      </vt:variant>
      <vt:variant>
        <vt:i4>1</vt:i4>
      </vt:variant>
    </vt:vector>
  </HeadingPairs>
  <TitlesOfParts>
    <vt:vector size="13" baseType="lpstr">
      <vt:lpstr>Arial</vt:lpstr>
      <vt:lpstr>Calibri</vt:lpstr>
      <vt:lpstr>Meta Offc Pro</vt:lpstr>
      <vt:lpstr>MetaSerif-Book</vt:lpstr>
      <vt:lpstr>Tahoma</vt:lpstr>
      <vt:lpstr>Default</vt:lpstr>
      <vt:lpstr>No Angle</vt:lpstr>
      <vt:lpstr>Text Slide</vt:lpstr>
      <vt:lpstr>Default with exhibit #</vt:lpstr>
      <vt:lpstr>Default with figure #</vt:lpstr>
      <vt:lpstr>Title Slide</vt:lpstr>
      <vt:lpstr>Divider Slide</vt:lpstr>
      <vt:lpstr>Insurance Coverage Among Nonelderly People with HIV in Care, 2014</vt:lpstr>
    </vt:vector>
  </TitlesOfParts>
  <Company>HERMES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Lindsey Dawson</dc:creator>
  <cp:lastModifiedBy>Lindsey Dawson</cp:lastModifiedBy>
  <cp:revision>34</cp:revision>
  <cp:lastPrinted>2018-03-27T18:56:56Z</cp:lastPrinted>
  <dcterms:created xsi:type="dcterms:W3CDTF">2019-02-13T18:51:56Z</dcterms:created>
  <dcterms:modified xsi:type="dcterms:W3CDTF">2019-04-10T15:30:35Z</dcterms:modified>
</cp:coreProperties>
</file>