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  <p:sldMasterId id="2147483677" r:id="rId2"/>
    <p:sldMasterId id="2147483662" r:id="rId3"/>
    <p:sldMasterId id="2147483674" r:id="rId4"/>
    <p:sldMasterId id="2147483686" r:id="rId5"/>
  </p:sldMasterIdLst>
  <p:notesMasterIdLst>
    <p:notesMasterId r:id="rId9"/>
  </p:notesMasterIdLst>
  <p:handoutMasterIdLst>
    <p:handoutMasterId r:id="rId10"/>
  </p:handoutMasterIdLst>
  <p:sldIdLst>
    <p:sldId id="289" r:id="rId6"/>
    <p:sldId id="290" r:id="rId7"/>
    <p:sldId id="291" r:id="rId8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8" userDrawn="1">
          <p15:clr>
            <a:srgbClr val="A4A3A4"/>
          </p15:clr>
        </p15:guide>
        <p15:guide id="2" orient="horz" pos="633">
          <p15:clr>
            <a:srgbClr val="A4A3A4"/>
          </p15:clr>
        </p15:guide>
        <p15:guide id="3" orient="horz" pos="939">
          <p15:clr>
            <a:srgbClr val="A4A3A4"/>
          </p15:clr>
        </p15:guide>
        <p15:guide id="4" pos="7051">
          <p15:clr>
            <a:srgbClr val="A4A3A4"/>
          </p15:clr>
        </p15:guide>
        <p15:guide id="5" pos="5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9"/>
    <a:srgbClr val="393D40"/>
    <a:srgbClr val="0E3B5E"/>
    <a:srgbClr val="FDCD05"/>
    <a:srgbClr val="DBDBDB"/>
    <a:srgbClr val="F5F2F2"/>
    <a:srgbClr val="CCD7E8"/>
    <a:srgbClr val="809DCB"/>
    <a:srgbClr val="0B5FB1"/>
    <a:srgbClr val="007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 showGuides="1">
      <p:cViewPr varScale="1">
        <p:scale>
          <a:sx n="115" d="100"/>
          <a:sy n="115" d="100"/>
        </p:scale>
        <p:origin x="378" y="114"/>
      </p:cViewPr>
      <p:guideLst>
        <p:guide orient="horz" pos="4128"/>
        <p:guide orient="horz" pos="633"/>
        <p:guide orient="horz" pos="939"/>
        <p:guide pos="7051"/>
        <p:guide pos="5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itter Blu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45606" y="577031"/>
            <a:ext cx="9812868" cy="844213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45605" y="1717510"/>
            <a:ext cx="9812869" cy="4216565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59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1888" y="6217920"/>
            <a:ext cx="11091831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121888" y="91440"/>
            <a:ext cx="1194504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087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1015736" y="56716"/>
            <a:ext cx="1105120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888" y="1097280"/>
            <a:ext cx="11945049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1888" y="6217920"/>
            <a:ext cx="10949628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812563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itt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45605" y="577031"/>
            <a:ext cx="9831919" cy="844213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46138" y="1847850"/>
            <a:ext cx="9831386" cy="409575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742950" indent="-28575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384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2425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606" y="577031"/>
            <a:ext cx="9371290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56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606" y="1528970"/>
            <a:ext cx="9371290" cy="420127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606" y="577031"/>
            <a:ext cx="9841444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93D4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606" y="1624982"/>
            <a:ext cx="9841444" cy="4451968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65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ue Ang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606" y="577031"/>
            <a:ext cx="8907994" cy="844213"/>
          </a:xfrm>
        </p:spPr>
        <p:txBody>
          <a:bodyPr/>
          <a:lstStyle>
            <a:lvl1pPr>
              <a:defRPr>
                <a:solidFill>
                  <a:srgbClr val="393D4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606" y="1717510"/>
            <a:ext cx="8907994" cy="4341914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843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lue Angle Two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100" y="1600202"/>
            <a:ext cx="5147216" cy="4525963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4884" y="1600202"/>
            <a:ext cx="5232261" cy="4525963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32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ue Blank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0448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21888" y="1371600"/>
            <a:ext cx="59115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6155357" y="1371600"/>
            <a:ext cx="59115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812589" y="331035"/>
            <a:ext cx="1125434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1888" y="6217920"/>
            <a:ext cx="10949628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551918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8700" y="5886451"/>
            <a:ext cx="126682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6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0"/>
            <a:ext cx="1552267" cy="2259260"/>
          </a:xfrm>
          <a:prstGeom prst="rect">
            <a:avLst/>
          </a:prstGeom>
        </p:spPr>
      </p:pic>
      <p:pic>
        <p:nvPicPr>
          <p:cNvPr id="5" name="Picture 4" descr="KFF_Plate_Tab+Slab6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5" y="0"/>
            <a:ext cx="3812630" cy="685800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845606" y="577031"/>
            <a:ext cx="9383482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817314" y="1519562"/>
            <a:ext cx="9411774" cy="41862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9" descr="KFF_Full_Log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227" y="6130535"/>
            <a:ext cx="901444" cy="59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93D4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93D4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93D4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93D4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93D4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393D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0"/>
            <a:ext cx="1552267" cy="2259260"/>
          </a:xfrm>
          <a:prstGeom prst="rect">
            <a:avLst/>
          </a:prstGeom>
        </p:spPr>
      </p:pic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45796" y="0"/>
            <a:ext cx="3812630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4640540" y="0"/>
            <a:ext cx="7548285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845605" y="577031"/>
            <a:ext cx="983191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841698" y="1519562"/>
            <a:ext cx="9835826" cy="46109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9" descr="KFF_Full_Log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227" y="6130535"/>
            <a:ext cx="901444" cy="59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19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93D4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93D4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93D4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393D4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393D4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393D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0"/>
            <a:ext cx="1552267" cy="22592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6" y="577031"/>
            <a:ext cx="6980540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 descr="KFF_Full_Logo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227" y="6130535"/>
            <a:ext cx="901444" cy="59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4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393D4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9252" y="1077072"/>
            <a:ext cx="12188825" cy="914400"/>
          </a:xfrm>
        </p:spPr>
        <p:txBody>
          <a:bodyPr/>
          <a:lstStyle/>
          <a:p>
            <a:pPr algn="ctr"/>
            <a:r>
              <a:rPr lang="en-US" sz="2200" dirty="0" smtClean="0">
                <a:solidFill>
                  <a:srgbClr val="555659"/>
                </a:solidFill>
                <a:latin typeface="+mj-lt"/>
              </a:rPr>
              <a:t>Policies </a:t>
            </a:r>
            <a:r>
              <a:rPr lang="en-US" sz="2200" dirty="0">
                <a:solidFill>
                  <a:srgbClr val="555659"/>
                </a:solidFill>
                <a:latin typeface="+mj-lt"/>
              </a:rPr>
              <a:t>on Abortion Coverage in Medicaid and Private Insurance: </a:t>
            </a:r>
            <a:r>
              <a:rPr lang="en-US" sz="2200" dirty="0" smtClean="0">
                <a:solidFill>
                  <a:srgbClr val="555659"/>
                </a:solidFill>
                <a:latin typeface="+mj-lt"/>
              </a:rPr>
              <a:t>Pre-ACA, 2000</a:t>
            </a:r>
            <a:endParaRPr lang="en-US" sz="2200" dirty="0">
              <a:solidFill>
                <a:srgbClr val="555659"/>
              </a:solidFill>
              <a:latin typeface="+mj-lt"/>
            </a:endParaRP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1394254" y="6186841"/>
            <a:ext cx="10123834" cy="548640"/>
          </a:xfrm>
        </p:spPr>
        <p:txBody>
          <a:bodyPr/>
          <a:lstStyle/>
          <a:p>
            <a:r>
              <a:rPr lang="en-US" sz="1000" dirty="0" smtClean="0"/>
              <a:t>SOURCE: Kaiser Family Foundation. Interactive: How State Policies Shape Access to Abortion.</a:t>
            </a:r>
            <a:endParaRPr lang="en-US" sz="1000" dirty="0"/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8198678" y="4588069"/>
            <a:ext cx="152400" cy="1524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37" name="Text Box 136"/>
          <p:cNvSpPr txBox="1">
            <a:spLocks noChangeArrowheads="1"/>
          </p:cNvSpPr>
          <p:nvPr/>
        </p:nvSpPr>
        <p:spPr bwMode="auto">
          <a:xfrm>
            <a:off x="8282290" y="4519137"/>
            <a:ext cx="31766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Medicaid &amp; Private Insurance Limitations (4 state )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8200585" y="5073193"/>
            <a:ext cx="152400" cy="1524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39" name="Text Box 136"/>
          <p:cNvSpPr txBox="1">
            <a:spLocks noChangeArrowheads="1"/>
          </p:cNvSpPr>
          <p:nvPr/>
        </p:nvSpPr>
        <p:spPr bwMode="auto">
          <a:xfrm>
            <a:off x="8286478" y="5006787"/>
            <a:ext cx="31724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Medicaid Limitations Only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(29 states &amp; DC)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705825" y="1610240"/>
            <a:ext cx="8152271" cy="4902914"/>
            <a:chOff x="764750" y="1117979"/>
            <a:chExt cx="7685256" cy="4622043"/>
          </a:xfrm>
        </p:grpSpPr>
        <p:grpSp>
          <p:nvGrpSpPr>
            <p:cNvPr id="2" name="Group 1"/>
            <p:cNvGrpSpPr/>
            <p:nvPr/>
          </p:nvGrpSpPr>
          <p:grpSpPr>
            <a:xfrm>
              <a:off x="764750" y="1117979"/>
              <a:ext cx="7685256" cy="4622043"/>
              <a:chOff x="764750" y="1117979"/>
              <a:chExt cx="7685256" cy="4622043"/>
            </a:xfrm>
          </p:grpSpPr>
          <p:sp>
            <p:nvSpPr>
              <p:cNvPr id="5" name="Shape - Wyoming"/>
              <p:cNvSpPr>
                <a:spLocks noChangeAspect="1"/>
              </p:cNvSpPr>
              <p:nvPr/>
            </p:nvSpPr>
            <p:spPr bwMode="auto">
              <a:xfrm>
                <a:off x="2855916" y="2002271"/>
                <a:ext cx="896366" cy="729943"/>
              </a:xfrm>
              <a:custGeom>
                <a:avLst/>
                <a:gdLst>
                  <a:gd name="T0" fmla="*/ 2147483647 w 567"/>
                  <a:gd name="T1" fmla="*/ 0 h 463"/>
                  <a:gd name="T2" fmla="*/ 2147483647 w 567"/>
                  <a:gd name="T3" fmla="*/ 2147483647 h 463"/>
                  <a:gd name="T4" fmla="*/ 0 w 567"/>
                  <a:gd name="T5" fmla="*/ 2147483647 h 463"/>
                  <a:gd name="T6" fmla="*/ 2147483647 w 567"/>
                  <a:gd name="T7" fmla="*/ 2147483647 h 463"/>
                  <a:gd name="T8" fmla="*/ 2147483647 w 567"/>
                  <a:gd name="T9" fmla="*/ 2147483647 h 463"/>
                  <a:gd name="T10" fmla="*/ 2147483647 w 567"/>
                  <a:gd name="T11" fmla="*/ 2147483647 h 463"/>
                  <a:gd name="T12" fmla="*/ 2147483647 w 567"/>
                  <a:gd name="T13" fmla="*/ 0 h 4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7"/>
                  <a:gd name="T22" fmla="*/ 0 h 463"/>
                  <a:gd name="T23" fmla="*/ 567 w 567"/>
                  <a:gd name="T24" fmla="*/ 463 h 46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7" h="463">
                    <a:moveTo>
                      <a:pt x="55" y="0"/>
                    </a:moveTo>
                    <a:lnTo>
                      <a:pt x="35" y="172"/>
                    </a:lnTo>
                    <a:lnTo>
                      <a:pt x="0" y="420"/>
                    </a:lnTo>
                    <a:lnTo>
                      <a:pt x="164" y="433"/>
                    </a:lnTo>
                    <a:lnTo>
                      <a:pt x="547" y="463"/>
                    </a:lnTo>
                    <a:lnTo>
                      <a:pt x="567" y="47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" name="Shape - Wisconsin"/>
              <p:cNvSpPr>
                <a:spLocks noChangeAspect="1"/>
              </p:cNvSpPr>
              <p:nvPr/>
            </p:nvSpPr>
            <p:spPr bwMode="auto">
              <a:xfrm>
                <a:off x="5042094" y="1687141"/>
                <a:ext cx="653633" cy="762099"/>
              </a:xfrm>
              <a:custGeom>
                <a:avLst/>
                <a:gdLst>
                  <a:gd name="T0" fmla="*/ 30 w 415"/>
                  <a:gd name="T1" fmla="*/ 33 h 484"/>
                  <a:gd name="T2" fmla="*/ 61 w 415"/>
                  <a:gd name="T3" fmla="*/ 28 h 484"/>
                  <a:gd name="T4" fmla="*/ 90 w 415"/>
                  <a:gd name="T5" fmla="*/ 28 h 484"/>
                  <a:gd name="T6" fmla="*/ 107 w 415"/>
                  <a:gd name="T7" fmla="*/ 0 h 484"/>
                  <a:gd name="T8" fmla="*/ 121 w 415"/>
                  <a:gd name="T9" fmla="*/ 36 h 484"/>
                  <a:gd name="T10" fmla="*/ 166 w 415"/>
                  <a:gd name="T11" fmla="*/ 36 h 484"/>
                  <a:gd name="T12" fmla="*/ 189 w 415"/>
                  <a:gd name="T13" fmla="*/ 68 h 484"/>
                  <a:gd name="T14" fmla="*/ 236 w 415"/>
                  <a:gd name="T15" fmla="*/ 59 h 484"/>
                  <a:gd name="T16" fmla="*/ 267 w 415"/>
                  <a:gd name="T17" fmla="*/ 80 h 484"/>
                  <a:gd name="T18" fmla="*/ 325 w 415"/>
                  <a:gd name="T19" fmla="*/ 95 h 484"/>
                  <a:gd name="T20" fmla="*/ 336 w 415"/>
                  <a:gd name="T21" fmla="*/ 121 h 484"/>
                  <a:gd name="T22" fmla="*/ 365 w 415"/>
                  <a:gd name="T23" fmla="*/ 122 h 484"/>
                  <a:gd name="T24" fmla="*/ 356 w 415"/>
                  <a:gd name="T25" fmla="*/ 147 h 484"/>
                  <a:gd name="T26" fmla="*/ 367 w 415"/>
                  <a:gd name="T27" fmla="*/ 176 h 484"/>
                  <a:gd name="T28" fmla="*/ 347 w 415"/>
                  <a:gd name="T29" fmla="*/ 211 h 484"/>
                  <a:gd name="T30" fmla="*/ 361 w 415"/>
                  <a:gd name="T31" fmla="*/ 219 h 484"/>
                  <a:gd name="T32" fmla="*/ 394 w 415"/>
                  <a:gd name="T33" fmla="*/ 180 h 484"/>
                  <a:gd name="T34" fmla="*/ 392 w 415"/>
                  <a:gd name="T35" fmla="*/ 167 h 484"/>
                  <a:gd name="T36" fmla="*/ 406 w 415"/>
                  <a:gd name="T37" fmla="*/ 161 h 484"/>
                  <a:gd name="T38" fmla="*/ 415 w 415"/>
                  <a:gd name="T39" fmla="*/ 180 h 484"/>
                  <a:gd name="T40" fmla="*/ 389 w 415"/>
                  <a:gd name="T41" fmla="*/ 207 h 484"/>
                  <a:gd name="T42" fmla="*/ 379 w 415"/>
                  <a:gd name="T43" fmla="*/ 268 h 484"/>
                  <a:gd name="T44" fmla="*/ 379 w 415"/>
                  <a:gd name="T45" fmla="*/ 371 h 484"/>
                  <a:gd name="T46" fmla="*/ 394 w 415"/>
                  <a:gd name="T47" fmla="*/ 389 h 484"/>
                  <a:gd name="T48" fmla="*/ 388 w 415"/>
                  <a:gd name="T49" fmla="*/ 453 h 484"/>
                  <a:gd name="T50" fmla="*/ 191 w 415"/>
                  <a:gd name="T51" fmla="*/ 484 h 484"/>
                  <a:gd name="T52" fmla="*/ 142 w 415"/>
                  <a:gd name="T53" fmla="*/ 454 h 484"/>
                  <a:gd name="T54" fmla="*/ 152 w 415"/>
                  <a:gd name="T55" fmla="*/ 416 h 484"/>
                  <a:gd name="T56" fmla="*/ 128 w 415"/>
                  <a:gd name="T57" fmla="*/ 374 h 484"/>
                  <a:gd name="T58" fmla="*/ 107 w 415"/>
                  <a:gd name="T59" fmla="*/ 322 h 484"/>
                  <a:gd name="T60" fmla="*/ 52 w 415"/>
                  <a:gd name="T61" fmla="*/ 270 h 484"/>
                  <a:gd name="T62" fmla="*/ 18 w 415"/>
                  <a:gd name="T63" fmla="*/ 270 h 484"/>
                  <a:gd name="T64" fmla="*/ 18 w 415"/>
                  <a:gd name="T65" fmla="*/ 198 h 484"/>
                  <a:gd name="T66" fmla="*/ 0 w 415"/>
                  <a:gd name="T67" fmla="*/ 171 h 484"/>
                  <a:gd name="T68" fmla="*/ 39 w 415"/>
                  <a:gd name="T69" fmla="*/ 130 h 484"/>
                  <a:gd name="T70" fmla="*/ 30 w 415"/>
                  <a:gd name="T71" fmla="*/ 33 h 4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15"/>
                  <a:gd name="T109" fmla="*/ 0 h 484"/>
                  <a:gd name="T110" fmla="*/ 415 w 415"/>
                  <a:gd name="T111" fmla="*/ 484 h 48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15" h="484">
                    <a:moveTo>
                      <a:pt x="30" y="33"/>
                    </a:moveTo>
                    <a:lnTo>
                      <a:pt x="61" y="28"/>
                    </a:lnTo>
                    <a:lnTo>
                      <a:pt x="90" y="28"/>
                    </a:lnTo>
                    <a:lnTo>
                      <a:pt x="107" y="0"/>
                    </a:lnTo>
                    <a:lnTo>
                      <a:pt x="121" y="36"/>
                    </a:lnTo>
                    <a:lnTo>
                      <a:pt x="166" y="36"/>
                    </a:lnTo>
                    <a:lnTo>
                      <a:pt x="189" y="68"/>
                    </a:lnTo>
                    <a:lnTo>
                      <a:pt x="236" y="59"/>
                    </a:lnTo>
                    <a:lnTo>
                      <a:pt x="267" y="80"/>
                    </a:lnTo>
                    <a:lnTo>
                      <a:pt x="325" y="95"/>
                    </a:lnTo>
                    <a:lnTo>
                      <a:pt x="336" y="121"/>
                    </a:lnTo>
                    <a:lnTo>
                      <a:pt x="365" y="122"/>
                    </a:lnTo>
                    <a:lnTo>
                      <a:pt x="356" y="147"/>
                    </a:lnTo>
                    <a:lnTo>
                      <a:pt x="367" y="176"/>
                    </a:lnTo>
                    <a:lnTo>
                      <a:pt x="347" y="211"/>
                    </a:lnTo>
                    <a:lnTo>
                      <a:pt x="361" y="219"/>
                    </a:lnTo>
                    <a:lnTo>
                      <a:pt x="394" y="180"/>
                    </a:lnTo>
                    <a:lnTo>
                      <a:pt x="392" y="167"/>
                    </a:lnTo>
                    <a:lnTo>
                      <a:pt x="406" y="161"/>
                    </a:lnTo>
                    <a:lnTo>
                      <a:pt x="415" y="180"/>
                    </a:lnTo>
                    <a:lnTo>
                      <a:pt x="389" y="207"/>
                    </a:lnTo>
                    <a:lnTo>
                      <a:pt x="379" y="268"/>
                    </a:lnTo>
                    <a:lnTo>
                      <a:pt x="379" y="371"/>
                    </a:lnTo>
                    <a:lnTo>
                      <a:pt x="394" y="389"/>
                    </a:lnTo>
                    <a:lnTo>
                      <a:pt x="388" y="453"/>
                    </a:lnTo>
                    <a:lnTo>
                      <a:pt x="191" y="484"/>
                    </a:lnTo>
                    <a:lnTo>
                      <a:pt x="142" y="454"/>
                    </a:lnTo>
                    <a:lnTo>
                      <a:pt x="152" y="416"/>
                    </a:lnTo>
                    <a:lnTo>
                      <a:pt x="128" y="374"/>
                    </a:lnTo>
                    <a:lnTo>
                      <a:pt x="107" y="322"/>
                    </a:lnTo>
                    <a:lnTo>
                      <a:pt x="52" y="270"/>
                    </a:lnTo>
                    <a:lnTo>
                      <a:pt x="18" y="270"/>
                    </a:lnTo>
                    <a:lnTo>
                      <a:pt x="18" y="198"/>
                    </a:lnTo>
                    <a:lnTo>
                      <a:pt x="0" y="171"/>
                    </a:lnTo>
                    <a:lnTo>
                      <a:pt x="39" y="130"/>
                    </a:lnTo>
                    <a:lnTo>
                      <a:pt x="30" y="33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" name="Shape - West Virginia"/>
              <p:cNvSpPr>
                <a:spLocks noChangeAspect="1"/>
              </p:cNvSpPr>
              <p:nvPr/>
            </p:nvSpPr>
            <p:spPr bwMode="auto">
              <a:xfrm>
                <a:off x="6411233" y="2550531"/>
                <a:ext cx="550511" cy="573986"/>
              </a:xfrm>
              <a:custGeom>
                <a:avLst/>
                <a:gdLst>
                  <a:gd name="T0" fmla="*/ 2147483647 w 349"/>
                  <a:gd name="T1" fmla="*/ 2147483647 h 365"/>
                  <a:gd name="T2" fmla="*/ 2147483647 w 349"/>
                  <a:gd name="T3" fmla="*/ 2147483647 h 365"/>
                  <a:gd name="T4" fmla="*/ 0 w 349"/>
                  <a:gd name="T5" fmla="*/ 2147483647 h 365"/>
                  <a:gd name="T6" fmla="*/ 2147483647 w 349"/>
                  <a:gd name="T7" fmla="*/ 2147483647 h 365"/>
                  <a:gd name="T8" fmla="*/ 2147483647 w 349"/>
                  <a:gd name="T9" fmla="*/ 2147483647 h 365"/>
                  <a:gd name="T10" fmla="*/ 2147483647 w 349"/>
                  <a:gd name="T11" fmla="*/ 2147483647 h 365"/>
                  <a:gd name="T12" fmla="*/ 2147483647 w 349"/>
                  <a:gd name="T13" fmla="*/ 2147483647 h 365"/>
                  <a:gd name="T14" fmla="*/ 2147483647 w 349"/>
                  <a:gd name="T15" fmla="*/ 2147483647 h 365"/>
                  <a:gd name="T16" fmla="*/ 2147483647 w 349"/>
                  <a:gd name="T17" fmla="*/ 2147483647 h 365"/>
                  <a:gd name="T18" fmla="*/ 2147483647 w 349"/>
                  <a:gd name="T19" fmla="*/ 2147483647 h 365"/>
                  <a:gd name="T20" fmla="*/ 2147483647 w 349"/>
                  <a:gd name="T21" fmla="*/ 2147483647 h 365"/>
                  <a:gd name="T22" fmla="*/ 2147483647 w 349"/>
                  <a:gd name="T23" fmla="*/ 2147483647 h 365"/>
                  <a:gd name="T24" fmla="*/ 2147483647 w 349"/>
                  <a:gd name="T25" fmla="*/ 2147483647 h 365"/>
                  <a:gd name="T26" fmla="*/ 2147483647 w 349"/>
                  <a:gd name="T27" fmla="*/ 2147483647 h 365"/>
                  <a:gd name="T28" fmla="*/ 2147483647 w 349"/>
                  <a:gd name="T29" fmla="*/ 2147483647 h 365"/>
                  <a:gd name="T30" fmla="*/ 2147483647 w 349"/>
                  <a:gd name="T31" fmla="*/ 2147483647 h 365"/>
                  <a:gd name="T32" fmla="*/ 2147483647 w 349"/>
                  <a:gd name="T33" fmla="*/ 0 h 365"/>
                  <a:gd name="T34" fmla="*/ 2147483647 w 349"/>
                  <a:gd name="T35" fmla="*/ 2147483647 h 365"/>
                  <a:gd name="T36" fmla="*/ 2147483647 w 349"/>
                  <a:gd name="T37" fmla="*/ 2147483647 h 365"/>
                  <a:gd name="T38" fmla="*/ 2147483647 w 349"/>
                  <a:gd name="T39" fmla="*/ 2147483647 h 365"/>
                  <a:gd name="T40" fmla="*/ 2147483647 w 349"/>
                  <a:gd name="T41" fmla="*/ 2147483647 h 36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49"/>
                  <a:gd name="T64" fmla="*/ 0 h 365"/>
                  <a:gd name="T65" fmla="*/ 349 w 349"/>
                  <a:gd name="T66" fmla="*/ 365 h 36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49" h="365">
                    <a:moveTo>
                      <a:pt x="35" y="191"/>
                    </a:moveTo>
                    <a:lnTo>
                      <a:pt x="9" y="184"/>
                    </a:lnTo>
                    <a:lnTo>
                      <a:pt x="0" y="242"/>
                    </a:lnTo>
                    <a:lnTo>
                      <a:pt x="9" y="303"/>
                    </a:lnTo>
                    <a:lnTo>
                      <a:pt x="59" y="344"/>
                    </a:lnTo>
                    <a:lnTo>
                      <a:pt x="71" y="365"/>
                    </a:lnTo>
                    <a:lnTo>
                      <a:pt x="135" y="344"/>
                    </a:lnTo>
                    <a:lnTo>
                      <a:pt x="211" y="295"/>
                    </a:lnTo>
                    <a:lnTo>
                      <a:pt x="234" y="188"/>
                    </a:lnTo>
                    <a:lnTo>
                      <a:pt x="283" y="160"/>
                    </a:lnTo>
                    <a:lnTo>
                      <a:pt x="310" y="94"/>
                    </a:lnTo>
                    <a:lnTo>
                      <a:pt x="349" y="76"/>
                    </a:lnTo>
                    <a:lnTo>
                      <a:pt x="298" y="67"/>
                    </a:lnTo>
                    <a:lnTo>
                      <a:pt x="210" y="115"/>
                    </a:lnTo>
                    <a:lnTo>
                      <a:pt x="196" y="69"/>
                    </a:lnTo>
                    <a:lnTo>
                      <a:pt x="120" y="73"/>
                    </a:lnTo>
                    <a:lnTo>
                      <a:pt x="103" y="0"/>
                    </a:lnTo>
                    <a:lnTo>
                      <a:pt x="83" y="20"/>
                    </a:lnTo>
                    <a:lnTo>
                      <a:pt x="89" y="124"/>
                    </a:lnTo>
                    <a:lnTo>
                      <a:pt x="55" y="133"/>
                    </a:lnTo>
                    <a:lnTo>
                      <a:pt x="35" y="191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8" name="Shape - Washington"/>
              <p:cNvSpPr>
                <a:spLocks noChangeAspect="1"/>
              </p:cNvSpPr>
              <p:nvPr/>
            </p:nvSpPr>
            <p:spPr bwMode="auto">
              <a:xfrm>
                <a:off x="1532788" y="1140488"/>
                <a:ext cx="834492" cy="610965"/>
              </a:xfrm>
              <a:custGeom>
                <a:avLst/>
                <a:gdLst>
                  <a:gd name="T0" fmla="*/ 2147483647 w 530"/>
                  <a:gd name="T1" fmla="*/ 0 h 389"/>
                  <a:gd name="T2" fmla="*/ 2147483647 w 530"/>
                  <a:gd name="T3" fmla="*/ 2147483647 h 389"/>
                  <a:gd name="T4" fmla="*/ 2147483647 w 530"/>
                  <a:gd name="T5" fmla="*/ 2147483647 h 389"/>
                  <a:gd name="T6" fmla="*/ 2147483647 w 530"/>
                  <a:gd name="T7" fmla="*/ 2147483647 h 389"/>
                  <a:gd name="T8" fmla="*/ 2147483647 w 530"/>
                  <a:gd name="T9" fmla="*/ 2147483647 h 389"/>
                  <a:gd name="T10" fmla="*/ 2147483647 w 530"/>
                  <a:gd name="T11" fmla="*/ 2147483647 h 389"/>
                  <a:gd name="T12" fmla="*/ 2147483647 w 530"/>
                  <a:gd name="T13" fmla="*/ 2147483647 h 389"/>
                  <a:gd name="T14" fmla="*/ 2147483647 w 530"/>
                  <a:gd name="T15" fmla="*/ 2147483647 h 389"/>
                  <a:gd name="T16" fmla="*/ 2147483647 w 530"/>
                  <a:gd name="T17" fmla="*/ 2147483647 h 389"/>
                  <a:gd name="T18" fmla="*/ 2147483647 w 530"/>
                  <a:gd name="T19" fmla="*/ 2147483647 h 389"/>
                  <a:gd name="T20" fmla="*/ 2147483647 w 530"/>
                  <a:gd name="T21" fmla="*/ 2147483647 h 389"/>
                  <a:gd name="T22" fmla="*/ 2147483647 w 530"/>
                  <a:gd name="T23" fmla="*/ 2147483647 h 389"/>
                  <a:gd name="T24" fmla="*/ 2147483647 w 530"/>
                  <a:gd name="T25" fmla="*/ 2147483647 h 389"/>
                  <a:gd name="T26" fmla="*/ 2147483647 w 530"/>
                  <a:gd name="T27" fmla="*/ 2147483647 h 389"/>
                  <a:gd name="T28" fmla="*/ 2147483647 w 530"/>
                  <a:gd name="T29" fmla="*/ 2147483647 h 389"/>
                  <a:gd name="T30" fmla="*/ 2147483647 w 530"/>
                  <a:gd name="T31" fmla="*/ 2147483647 h 389"/>
                  <a:gd name="T32" fmla="*/ 2147483647 w 530"/>
                  <a:gd name="T33" fmla="*/ 2147483647 h 389"/>
                  <a:gd name="T34" fmla="*/ 2147483647 w 530"/>
                  <a:gd name="T35" fmla="*/ 2147483647 h 389"/>
                  <a:gd name="T36" fmla="*/ 2147483647 w 530"/>
                  <a:gd name="T37" fmla="*/ 2147483647 h 389"/>
                  <a:gd name="T38" fmla="*/ 2147483647 w 530"/>
                  <a:gd name="T39" fmla="*/ 2147483647 h 389"/>
                  <a:gd name="T40" fmla="*/ 0 w 530"/>
                  <a:gd name="T41" fmla="*/ 2147483647 h 389"/>
                  <a:gd name="T42" fmla="*/ 2147483647 w 530"/>
                  <a:gd name="T43" fmla="*/ 2147483647 h 389"/>
                  <a:gd name="T44" fmla="*/ 2147483647 w 530"/>
                  <a:gd name="T45" fmla="*/ 2147483647 h 389"/>
                  <a:gd name="T46" fmla="*/ 2147483647 w 530"/>
                  <a:gd name="T47" fmla="*/ 2147483647 h 389"/>
                  <a:gd name="T48" fmla="*/ 2147483647 w 530"/>
                  <a:gd name="T49" fmla="*/ 2147483647 h 389"/>
                  <a:gd name="T50" fmla="*/ 2147483647 w 530"/>
                  <a:gd name="T51" fmla="*/ 2147483647 h 389"/>
                  <a:gd name="T52" fmla="*/ 2147483647 w 530"/>
                  <a:gd name="T53" fmla="*/ 2147483647 h 389"/>
                  <a:gd name="T54" fmla="*/ 2147483647 w 530"/>
                  <a:gd name="T55" fmla="*/ 2147483647 h 389"/>
                  <a:gd name="T56" fmla="*/ 2147483647 w 530"/>
                  <a:gd name="T57" fmla="*/ 2147483647 h 389"/>
                  <a:gd name="T58" fmla="*/ 2147483647 w 530"/>
                  <a:gd name="T59" fmla="*/ 2147483647 h 389"/>
                  <a:gd name="T60" fmla="*/ 2147483647 w 530"/>
                  <a:gd name="T61" fmla="*/ 2147483647 h 389"/>
                  <a:gd name="T62" fmla="*/ 2147483647 w 530"/>
                  <a:gd name="T63" fmla="*/ 2147483647 h 389"/>
                  <a:gd name="T64" fmla="*/ 2147483647 w 530"/>
                  <a:gd name="T65" fmla="*/ 2147483647 h 389"/>
                  <a:gd name="T66" fmla="*/ 2147483647 w 530"/>
                  <a:gd name="T67" fmla="*/ 2147483647 h 389"/>
                  <a:gd name="T68" fmla="*/ 2147483647 w 530"/>
                  <a:gd name="T69" fmla="*/ 2147483647 h 389"/>
                  <a:gd name="T70" fmla="*/ 2147483647 w 530"/>
                  <a:gd name="T71" fmla="*/ 2147483647 h 389"/>
                  <a:gd name="T72" fmla="*/ 2147483647 w 530"/>
                  <a:gd name="T73" fmla="*/ 2147483647 h 389"/>
                  <a:gd name="T74" fmla="*/ 2147483647 w 530"/>
                  <a:gd name="T75" fmla="*/ 0 h 38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30"/>
                  <a:gd name="T115" fmla="*/ 0 h 389"/>
                  <a:gd name="T116" fmla="*/ 530 w 530"/>
                  <a:gd name="T117" fmla="*/ 389 h 38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30" h="389">
                    <a:moveTo>
                      <a:pt x="134" y="0"/>
                    </a:moveTo>
                    <a:lnTo>
                      <a:pt x="243" y="30"/>
                    </a:lnTo>
                    <a:lnTo>
                      <a:pt x="326" y="49"/>
                    </a:lnTo>
                    <a:lnTo>
                      <a:pt x="366" y="58"/>
                    </a:lnTo>
                    <a:lnTo>
                      <a:pt x="408" y="64"/>
                    </a:lnTo>
                    <a:lnTo>
                      <a:pt x="463" y="74"/>
                    </a:lnTo>
                    <a:lnTo>
                      <a:pt x="530" y="86"/>
                    </a:lnTo>
                    <a:lnTo>
                      <a:pt x="487" y="389"/>
                    </a:lnTo>
                    <a:lnTo>
                      <a:pt x="281" y="345"/>
                    </a:lnTo>
                    <a:lnTo>
                      <a:pt x="253" y="365"/>
                    </a:lnTo>
                    <a:lnTo>
                      <a:pt x="216" y="335"/>
                    </a:lnTo>
                    <a:lnTo>
                      <a:pt x="183" y="365"/>
                    </a:lnTo>
                    <a:lnTo>
                      <a:pt x="153" y="339"/>
                    </a:lnTo>
                    <a:lnTo>
                      <a:pt x="68" y="335"/>
                    </a:lnTo>
                    <a:lnTo>
                      <a:pt x="80" y="286"/>
                    </a:lnTo>
                    <a:lnTo>
                      <a:pt x="19" y="281"/>
                    </a:lnTo>
                    <a:lnTo>
                      <a:pt x="13" y="253"/>
                    </a:lnTo>
                    <a:lnTo>
                      <a:pt x="25" y="223"/>
                    </a:lnTo>
                    <a:lnTo>
                      <a:pt x="10" y="196"/>
                    </a:lnTo>
                    <a:lnTo>
                      <a:pt x="11" y="120"/>
                    </a:lnTo>
                    <a:lnTo>
                      <a:pt x="0" y="62"/>
                    </a:lnTo>
                    <a:lnTo>
                      <a:pt x="7" y="40"/>
                    </a:lnTo>
                    <a:lnTo>
                      <a:pt x="34" y="49"/>
                    </a:lnTo>
                    <a:lnTo>
                      <a:pt x="62" y="83"/>
                    </a:lnTo>
                    <a:lnTo>
                      <a:pt x="114" y="91"/>
                    </a:lnTo>
                    <a:lnTo>
                      <a:pt x="128" y="119"/>
                    </a:lnTo>
                    <a:lnTo>
                      <a:pt x="102" y="119"/>
                    </a:lnTo>
                    <a:lnTo>
                      <a:pt x="99" y="143"/>
                    </a:lnTo>
                    <a:lnTo>
                      <a:pt x="114" y="146"/>
                    </a:lnTo>
                    <a:lnTo>
                      <a:pt x="120" y="170"/>
                    </a:lnTo>
                    <a:lnTo>
                      <a:pt x="89" y="187"/>
                    </a:lnTo>
                    <a:lnTo>
                      <a:pt x="89" y="204"/>
                    </a:lnTo>
                    <a:lnTo>
                      <a:pt x="125" y="204"/>
                    </a:lnTo>
                    <a:lnTo>
                      <a:pt x="134" y="162"/>
                    </a:lnTo>
                    <a:lnTo>
                      <a:pt x="161" y="137"/>
                    </a:lnTo>
                    <a:lnTo>
                      <a:pt x="128" y="71"/>
                    </a:lnTo>
                    <a:lnTo>
                      <a:pt x="149" y="50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9" name="Shape - Virginia"/>
              <p:cNvGrpSpPr>
                <a:grpSpLocks/>
              </p:cNvGrpSpPr>
              <p:nvPr/>
            </p:nvGrpSpPr>
            <p:grpSpPr bwMode="auto">
              <a:xfrm>
                <a:off x="6343011" y="2671112"/>
                <a:ext cx="1009006" cy="604533"/>
                <a:chOff x="3911" y="1540"/>
                <a:chExt cx="636" cy="376"/>
              </a:xfrm>
              <a:solidFill>
                <a:srgbClr val="0072C0"/>
              </a:solidFill>
            </p:grpSpPr>
            <p:sp>
              <p:nvSpPr>
                <p:cNvPr id="129" name="Freeform 65"/>
                <p:cNvSpPr>
                  <a:spLocks noChangeAspect="1"/>
                </p:cNvSpPr>
                <p:nvPr/>
              </p:nvSpPr>
              <p:spPr bwMode="auto">
                <a:xfrm>
                  <a:off x="3911" y="1540"/>
                  <a:ext cx="613" cy="376"/>
                </a:xfrm>
                <a:custGeom>
                  <a:avLst/>
                  <a:gdLst>
                    <a:gd name="T0" fmla="*/ 102 w 616"/>
                    <a:gd name="T1" fmla="*/ 253 h 383"/>
                    <a:gd name="T2" fmla="*/ 84 w 616"/>
                    <a:gd name="T3" fmla="*/ 290 h 383"/>
                    <a:gd name="T4" fmla="*/ 59 w 616"/>
                    <a:gd name="T5" fmla="*/ 300 h 383"/>
                    <a:gd name="T6" fmla="*/ 57 w 616"/>
                    <a:gd name="T7" fmla="*/ 325 h 383"/>
                    <a:gd name="T8" fmla="*/ 3 w 616"/>
                    <a:gd name="T9" fmla="*/ 343 h 383"/>
                    <a:gd name="T10" fmla="*/ 0 w 616"/>
                    <a:gd name="T11" fmla="*/ 362 h 383"/>
                    <a:gd name="T12" fmla="*/ 144 w 616"/>
                    <a:gd name="T13" fmla="*/ 339 h 383"/>
                    <a:gd name="T14" fmla="*/ 406 w 616"/>
                    <a:gd name="T15" fmla="*/ 287 h 383"/>
                    <a:gd name="T16" fmla="*/ 607 w 616"/>
                    <a:gd name="T17" fmla="*/ 240 h 383"/>
                    <a:gd name="T18" fmla="*/ 607 w 616"/>
                    <a:gd name="T19" fmla="*/ 203 h 383"/>
                    <a:gd name="T20" fmla="*/ 585 w 616"/>
                    <a:gd name="T21" fmla="*/ 191 h 383"/>
                    <a:gd name="T22" fmla="*/ 567 w 616"/>
                    <a:gd name="T23" fmla="*/ 210 h 383"/>
                    <a:gd name="T24" fmla="*/ 556 w 616"/>
                    <a:gd name="T25" fmla="*/ 161 h 383"/>
                    <a:gd name="T26" fmla="*/ 567 w 616"/>
                    <a:gd name="T27" fmla="*/ 118 h 383"/>
                    <a:gd name="T28" fmla="*/ 494 w 616"/>
                    <a:gd name="T29" fmla="*/ 84 h 383"/>
                    <a:gd name="T30" fmla="*/ 442 w 616"/>
                    <a:gd name="T31" fmla="*/ 93 h 383"/>
                    <a:gd name="T32" fmla="*/ 440 w 616"/>
                    <a:gd name="T33" fmla="*/ 27 h 383"/>
                    <a:gd name="T34" fmla="*/ 387 w 616"/>
                    <a:gd name="T35" fmla="*/ 0 h 383"/>
                    <a:gd name="T36" fmla="*/ 346 w 616"/>
                    <a:gd name="T37" fmla="*/ 17 h 383"/>
                    <a:gd name="T38" fmla="*/ 319 w 616"/>
                    <a:gd name="T39" fmla="*/ 80 h 383"/>
                    <a:gd name="T40" fmla="*/ 275 w 616"/>
                    <a:gd name="T41" fmla="*/ 105 h 383"/>
                    <a:gd name="T42" fmla="*/ 255 w 616"/>
                    <a:gd name="T43" fmla="*/ 204 h 383"/>
                    <a:gd name="T44" fmla="*/ 178 w 616"/>
                    <a:gd name="T45" fmla="*/ 253 h 383"/>
                    <a:gd name="T46" fmla="*/ 115 w 616"/>
                    <a:gd name="T47" fmla="*/ 274 h 383"/>
                    <a:gd name="T48" fmla="*/ 102 w 616"/>
                    <a:gd name="T49" fmla="*/ 253 h 38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16"/>
                    <a:gd name="T76" fmla="*/ 0 h 383"/>
                    <a:gd name="T77" fmla="*/ 616 w 616"/>
                    <a:gd name="T78" fmla="*/ 383 h 38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16" h="383">
                      <a:moveTo>
                        <a:pt x="102" y="268"/>
                      </a:moveTo>
                      <a:lnTo>
                        <a:pt x="84" y="307"/>
                      </a:lnTo>
                      <a:lnTo>
                        <a:pt x="59" y="318"/>
                      </a:lnTo>
                      <a:lnTo>
                        <a:pt x="57" y="343"/>
                      </a:lnTo>
                      <a:lnTo>
                        <a:pt x="3" y="362"/>
                      </a:lnTo>
                      <a:lnTo>
                        <a:pt x="0" y="383"/>
                      </a:lnTo>
                      <a:lnTo>
                        <a:pt x="147" y="358"/>
                      </a:lnTo>
                      <a:lnTo>
                        <a:pt x="412" y="303"/>
                      </a:lnTo>
                      <a:lnTo>
                        <a:pt x="616" y="254"/>
                      </a:lnTo>
                      <a:lnTo>
                        <a:pt x="616" y="215"/>
                      </a:lnTo>
                      <a:lnTo>
                        <a:pt x="594" y="203"/>
                      </a:lnTo>
                      <a:lnTo>
                        <a:pt x="576" y="222"/>
                      </a:lnTo>
                      <a:lnTo>
                        <a:pt x="565" y="170"/>
                      </a:lnTo>
                      <a:lnTo>
                        <a:pt x="576" y="124"/>
                      </a:lnTo>
                      <a:lnTo>
                        <a:pt x="500" y="90"/>
                      </a:lnTo>
                      <a:lnTo>
                        <a:pt x="448" y="99"/>
                      </a:lnTo>
                      <a:lnTo>
                        <a:pt x="446" y="27"/>
                      </a:lnTo>
                      <a:lnTo>
                        <a:pt x="393" y="0"/>
                      </a:lnTo>
                      <a:lnTo>
                        <a:pt x="352" y="17"/>
                      </a:lnTo>
                      <a:lnTo>
                        <a:pt x="325" y="84"/>
                      </a:lnTo>
                      <a:lnTo>
                        <a:pt x="278" y="111"/>
                      </a:lnTo>
                      <a:lnTo>
                        <a:pt x="258" y="216"/>
                      </a:lnTo>
                      <a:lnTo>
                        <a:pt x="181" y="268"/>
                      </a:lnTo>
                      <a:lnTo>
                        <a:pt x="118" y="289"/>
                      </a:lnTo>
                      <a:lnTo>
                        <a:pt x="102" y="268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30" name="Freeform 66"/>
                <p:cNvSpPr>
                  <a:spLocks noChangeAspect="1"/>
                </p:cNvSpPr>
                <p:nvPr/>
              </p:nvSpPr>
              <p:spPr bwMode="auto">
                <a:xfrm>
                  <a:off x="4506" y="1634"/>
                  <a:ext cx="41" cy="69"/>
                </a:xfrm>
                <a:custGeom>
                  <a:avLst/>
                  <a:gdLst>
                    <a:gd name="T0" fmla="*/ 0 w 42"/>
                    <a:gd name="T1" fmla="*/ 6 h 71"/>
                    <a:gd name="T2" fmla="*/ 39 w 42"/>
                    <a:gd name="T3" fmla="*/ 0 h 71"/>
                    <a:gd name="T4" fmla="*/ 18 w 42"/>
                    <a:gd name="T5" fmla="*/ 65 h 71"/>
                    <a:gd name="T6" fmla="*/ 2 w 42"/>
                    <a:gd name="T7" fmla="*/ 64 h 71"/>
                    <a:gd name="T8" fmla="*/ 0 w 42"/>
                    <a:gd name="T9" fmla="*/ 6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"/>
                    <a:gd name="T16" fmla="*/ 0 h 71"/>
                    <a:gd name="T17" fmla="*/ 42 w 42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" h="71">
                      <a:moveTo>
                        <a:pt x="0" y="6"/>
                      </a:moveTo>
                      <a:lnTo>
                        <a:pt x="42" y="0"/>
                      </a:lnTo>
                      <a:lnTo>
                        <a:pt x="18" y="71"/>
                      </a:lnTo>
                      <a:lnTo>
                        <a:pt x="2" y="7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0" name="Shape - Vermont"/>
              <p:cNvSpPr>
                <a:spLocks noChangeAspect="1"/>
              </p:cNvSpPr>
              <p:nvPr/>
            </p:nvSpPr>
            <p:spPr bwMode="auto">
              <a:xfrm>
                <a:off x="7237792" y="1592280"/>
                <a:ext cx="220522" cy="406775"/>
              </a:xfrm>
              <a:custGeom>
                <a:avLst/>
                <a:gdLst>
                  <a:gd name="T0" fmla="*/ 0 w 139"/>
                  <a:gd name="T1" fmla="*/ 2147483647 h 257"/>
                  <a:gd name="T2" fmla="*/ 2147483647 w 139"/>
                  <a:gd name="T3" fmla="*/ 0 h 257"/>
                  <a:gd name="T4" fmla="*/ 2147483647 w 139"/>
                  <a:gd name="T5" fmla="*/ 2147483647 h 257"/>
                  <a:gd name="T6" fmla="*/ 2147483647 w 139"/>
                  <a:gd name="T7" fmla="*/ 2147483647 h 257"/>
                  <a:gd name="T8" fmla="*/ 2147483647 w 139"/>
                  <a:gd name="T9" fmla="*/ 2147483647 h 257"/>
                  <a:gd name="T10" fmla="*/ 2147483647 w 139"/>
                  <a:gd name="T11" fmla="*/ 2147483647 h 257"/>
                  <a:gd name="T12" fmla="*/ 2147483647 w 139"/>
                  <a:gd name="T13" fmla="*/ 2147483647 h 257"/>
                  <a:gd name="T14" fmla="*/ 2147483647 w 139"/>
                  <a:gd name="T15" fmla="*/ 2147483647 h 257"/>
                  <a:gd name="T16" fmla="*/ 2147483647 w 139"/>
                  <a:gd name="T17" fmla="*/ 2147483647 h 257"/>
                  <a:gd name="T18" fmla="*/ 0 w 139"/>
                  <a:gd name="T19" fmla="*/ 2147483647 h 2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9"/>
                  <a:gd name="T31" fmla="*/ 0 h 257"/>
                  <a:gd name="T32" fmla="*/ 139 w 139"/>
                  <a:gd name="T33" fmla="*/ 257 h 2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9" h="257">
                    <a:moveTo>
                      <a:pt x="0" y="27"/>
                    </a:moveTo>
                    <a:lnTo>
                      <a:pt x="102" y="0"/>
                    </a:lnTo>
                    <a:lnTo>
                      <a:pt x="139" y="70"/>
                    </a:lnTo>
                    <a:lnTo>
                      <a:pt x="120" y="88"/>
                    </a:lnTo>
                    <a:lnTo>
                      <a:pt x="127" y="243"/>
                    </a:lnTo>
                    <a:lnTo>
                      <a:pt x="69" y="257"/>
                    </a:lnTo>
                    <a:lnTo>
                      <a:pt x="41" y="193"/>
                    </a:lnTo>
                    <a:lnTo>
                      <a:pt x="39" y="117"/>
                    </a:lnTo>
                    <a:lnTo>
                      <a:pt x="14" y="94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" name="Shape - Utah"/>
              <p:cNvSpPr>
                <a:spLocks noChangeAspect="1"/>
              </p:cNvSpPr>
              <p:nvPr/>
            </p:nvSpPr>
            <p:spPr bwMode="auto">
              <a:xfrm>
                <a:off x="2419634" y="2441200"/>
                <a:ext cx="693294" cy="897154"/>
              </a:xfrm>
              <a:custGeom>
                <a:avLst/>
                <a:gdLst>
                  <a:gd name="T0" fmla="*/ 2147483647 w 441"/>
                  <a:gd name="T1" fmla="*/ 0 h 569"/>
                  <a:gd name="T2" fmla="*/ 2147483647 w 441"/>
                  <a:gd name="T3" fmla="*/ 2147483647 h 569"/>
                  <a:gd name="T4" fmla="*/ 2147483647 w 441"/>
                  <a:gd name="T5" fmla="*/ 2147483647 h 569"/>
                  <a:gd name="T6" fmla="*/ 2147483647 w 441"/>
                  <a:gd name="T7" fmla="*/ 2147483647 h 569"/>
                  <a:gd name="T8" fmla="*/ 2147483647 w 441"/>
                  <a:gd name="T9" fmla="*/ 2147483647 h 569"/>
                  <a:gd name="T10" fmla="*/ 0 w 441"/>
                  <a:gd name="T11" fmla="*/ 2147483647 h 569"/>
                  <a:gd name="T12" fmla="*/ 2147483647 w 441"/>
                  <a:gd name="T13" fmla="*/ 2147483647 h 569"/>
                  <a:gd name="T14" fmla="*/ 2147483647 w 441"/>
                  <a:gd name="T15" fmla="*/ 0 h 5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41"/>
                  <a:gd name="T25" fmla="*/ 0 h 569"/>
                  <a:gd name="T26" fmla="*/ 441 w 441"/>
                  <a:gd name="T27" fmla="*/ 569 h 5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41" h="569">
                    <a:moveTo>
                      <a:pt x="82" y="0"/>
                    </a:moveTo>
                    <a:lnTo>
                      <a:pt x="298" y="30"/>
                    </a:lnTo>
                    <a:lnTo>
                      <a:pt x="283" y="139"/>
                    </a:lnTo>
                    <a:lnTo>
                      <a:pt x="441" y="154"/>
                    </a:lnTo>
                    <a:lnTo>
                      <a:pt x="398" y="569"/>
                    </a:lnTo>
                    <a:lnTo>
                      <a:pt x="0" y="526"/>
                    </a:lnTo>
                    <a:lnTo>
                      <a:pt x="40" y="261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2" name="Shape - Texas"/>
              <p:cNvSpPr>
                <a:spLocks noChangeAspect="1"/>
              </p:cNvSpPr>
              <p:nvPr/>
            </p:nvSpPr>
            <p:spPr bwMode="auto">
              <a:xfrm>
                <a:off x="3293786" y="3460546"/>
                <a:ext cx="1814940" cy="1683370"/>
              </a:xfrm>
              <a:custGeom>
                <a:avLst/>
                <a:gdLst>
                  <a:gd name="T0" fmla="*/ 2147483647 w 1152"/>
                  <a:gd name="T1" fmla="*/ 0 h 1067"/>
                  <a:gd name="T2" fmla="*/ 2147483647 w 1152"/>
                  <a:gd name="T3" fmla="*/ 2147483647 h 1067"/>
                  <a:gd name="T4" fmla="*/ 2147483647 w 1152"/>
                  <a:gd name="T5" fmla="*/ 2147483647 h 1067"/>
                  <a:gd name="T6" fmla="*/ 2147483647 w 1152"/>
                  <a:gd name="T7" fmla="*/ 2147483647 h 1067"/>
                  <a:gd name="T8" fmla="*/ 2147483647 w 1152"/>
                  <a:gd name="T9" fmla="*/ 2147483647 h 1067"/>
                  <a:gd name="T10" fmla="*/ 2147483647 w 1152"/>
                  <a:gd name="T11" fmla="*/ 2147483647 h 1067"/>
                  <a:gd name="T12" fmla="*/ 2147483647 w 1152"/>
                  <a:gd name="T13" fmla="*/ 2147483647 h 1067"/>
                  <a:gd name="T14" fmla="*/ 2147483647 w 1152"/>
                  <a:gd name="T15" fmla="*/ 2147483647 h 1067"/>
                  <a:gd name="T16" fmla="*/ 2147483647 w 1152"/>
                  <a:gd name="T17" fmla="*/ 2147483647 h 1067"/>
                  <a:gd name="T18" fmla="*/ 2147483647 w 1152"/>
                  <a:gd name="T19" fmla="*/ 2147483647 h 1067"/>
                  <a:gd name="T20" fmla="*/ 2147483647 w 1152"/>
                  <a:gd name="T21" fmla="*/ 2147483647 h 1067"/>
                  <a:gd name="T22" fmla="*/ 2147483647 w 1152"/>
                  <a:gd name="T23" fmla="*/ 2147483647 h 1067"/>
                  <a:gd name="T24" fmla="*/ 2147483647 w 1152"/>
                  <a:gd name="T25" fmla="*/ 2147483647 h 1067"/>
                  <a:gd name="T26" fmla="*/ 2147483647 w 1152"/>
                  <a:gd name="T27" fmla="*/ 2147483647 h 1067"/>
                  <a:gd name="T28" fmla="*/ 2147483647 w 1152"/>
                  <a:gd name="T29" fmla="*/ 2147483647 h 1067"/>
                  <a:gd name="T30" fmla="*/ 2147483647 w 1152"/>
                  <a:gd name="T31" fmla="*/ 2147483647 h 1067"/>
                  <a:gd name="T32" fmla="*/ 2147483647 w 1152"/>
                  <a:gd name="T33" fmla="*/ 2147483647 h 1067"/>
                  <a:gd name="T34" fmla="*/ 2147483647 w 1152"/>
                  <a:gd name="T35" fmla="*/ 2147483647 h 1067"/>
                  <a:gd name="T36" fmla="*/ 2147483647 w 1152"/>
                  <a:gd name="T37" fmla="*/ 2147483647 h 1067"/>
                  <a:gd name="T38" fmla="*/ 2147483647 w 1152"/>
                  <a:gd name="T39" fmla="*/ 2147483647 h 1067"/>
                  <a:gd name="T40" fmla="*/ 2147483647 w 1152"/>
                  <a:gd name="T41" fmla="*/ 2147483647 h 1067"/>
                  <a:gd name="T42" fmla="*/ 2147483647 w 1152"/>
                  <a:gd name="T43" fmla="*/ 2147483647 h 1067"/>
                  <a:gd name="T44" fmla="*/ 2147483647 w 1152"/>
                  <a:gd name="T45" fmla="*/ 2147483647 h 1067"/>
                  <a:gd name="T46" fmla="*/ 2147483647 w 1152"/>
                  <a:gd name="T47" fmla="*/ 2147483647 h 1067"/>
                  <a:gd name="T48" fmla="*/ 2147483647 w 1152"/>
                  <a:gd name="T49" fmla="*/ 2147483647 h 1067"/>
                  <a:gd name="T50" fmla="*/ 2147483647 w 1152"/>
                  <a:gd name="T51" fmla="*/ 2147483647 h 1067"/>
                  <a:gd name="T52" fmla="*/ 2147483647 w 1152"/>
                  <a:gd name="T53" fmla="*/ 2147483647 h 1067"/>
                  <a:gd name="T54" fmla="*/ 2147483647 w 1152"/>
                  <a:gd name="T55" fmla="*/ 2147483647 h 1067"/>
                  <a:gd name="T56" fmla="*/ 2147483647 w 1152"/>
                  <a:gd name="T57" fmla="*/ 2147483647 h 1067"/>
                  <a:gd name="T58" fmla="*/ 2147483647 w 1152"/>
                  <a:gd name="T59" fmla="*/ 2147483647 h 1067"/>
                  <a:gd name="T60" fmla="*/ 2147483647 w 1152"/>
                  <a:gd name="T61" fmla="*/ 2147483647 h 1067"/>
                  <a:gd name="T62" fmla="*/ 2147483647 w 1152"/>
                  <a:gd name="T63" fmla="*/ 2147483647 h 1067"/>
                  <a:gd name="T64" fmla="*/ 2147483647 w 1152"/>
                  <a:gd name="T65" fmla="*/ 2147483647 h 1067"/>
                  <a:gd name="T66" fmla="*/ 2147483647 w 1152"/>
                  <a:gd name="T67" fmla="*/ 2147483647 h 1067"/>
                  <a:gd name="T68" fmla="*/ 2147483647 w 1152"/>
                  <a:gd name="T69" fmla="*/ 2147483647 h 1067"/>
                  <a:gd name="T70" fmla="*/ 2147483647 w 1152"/>
                  <a:gd name="T71" fmla="*/ 2147483647 h 1067"/>
                  <a:gd name="T72" fmla="*/ 2147483647 w 1152"/>
                  <a:gd name="T73" fmla="*/ 2147483647 h 1067"/>
                  <a:gd name="T74" fmla="*/ 2147483647 w 1152"/>
                  <a:gd name="T75" fmla="*/ 2147483647 h 1067"/>
                  <a:gd name="T76" fmla="*/ 2147483647 w 1152"/>
                  <a:gd name="T77" fmla="*/ 2147483647 h 1067"/>
                  <a:gd name="T78" fmla="*/ 2147483647 w 1152"/>
                  <a:gd name="T79" fmla="*/ 2147483647 h 1067"/>
                  <a:gd name="T80" fmla="*/ 2147483647 w 1152"/>
                  <a:gd name="T81" fmla="*/ 2147483647 h 1067"/>
                  <a:gd name="T82" fmla="*/ 2147483647 w 1152"/>
                  <a:gd name="T83" fmla="*/ 2147483647 h 1067"/>
                  <a:gd name="T84" fmla="*/ 2147483647 w 1152"/>
                  <a:gd name="T85" fmla="*/ 2147483647 h 1067"/>
                  <a:gd name="T86" fmla="*/ 2147483647 w 1152"/>
                  <a:gd name="T87" fmla="*/ 2147483647 h 1067"/>
                  <a:gd name="T88" fmla="*/ 2147483647 w 1152"/>
                  <a:gd name="T89" fmla="*/ 2147483647 h 1067"/>
                  <a:gd name="T90" fmla="*/ 2147483647 w 1152"/>
                  <a:gd name="T91" fmla="*/ 2147483647 h 1067"/>
                  <a:gd name="T92" fmla="*/ 0 w 1152"/>
                  <a:gd name="T93" fmla="*/ 2147483647 h 1067"/>
                  <a:gd name="T94" fmla="*/ 0 w 1152"/>
                  <a:gd name="T95" fmla="*/ 2147483647 h 1067"/>
                  <a:gd name="T96" fmla="*/ 2147483647 w 1152"/>
                  <a:gd name="T97" fmla="*/ 2147483647 h 1067"/>
                  <a:gd name="T98" fmla="*/ 2147483647 w 1152"/>
                  <a:gd name="T99" fmla="*/ 2147483647 h 1067"/>
                  <a:gd name="T100" fmla="*/ 2147483647 w 1152"/>
                  <a:gd name="T101" fmla="*/ 0 h 106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152"/>
                  <a:gd name="T154" fmla="*/ 0 h 1067"/>
                  <a:gd name="T155" fmla="*/ 1152 w 1152"/>
                  <a:gd name="T156" fmla="*/ 1067 h 106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152" h="1067">
                    <a:moveTo>
                      <a:pt x="334" y="0"/>
                    </a:moveTo>
                    <a:lnTo>
                      <a:pt x="589" y="9"/>
                    </a:lnTo>
                    <a:lnTo>
                      <a:pt x="589" y="203"/>
                    </a:lnTo>
                    <a:lnTo>
                      <a:pt x="719" y="257"/>
                    </a:lnTo>
                    <a:lnTo>
                      <a:pt x="754" y="239"/>
                    </a:lnTo>
                    <a:lnTo>
                      <a:pt x="839" y="281"/>
                    </a:lnTo>
                    <a:lnTo>
                      <a:pt x="890" y="278"/>
                    </a:lnTo>
                    <a:lnTo>
                      <a:pt x="988" y="236"/>
                    </a:lnTo>
                    <a:lnTo>
                      <a:pt x="1045" y="276"/>
                    </a:lnTo>
                    <a:lnTo>
                      <a:pt x="1094" y="287"/>
                    </a:lnTo>
                    <a:lnTo>
                      <a:pt x="1094" y="444"/>
                    </a:lnTo>
                    <a:lnTo>
                      <a:pt x="1152" y="543"/>
                    </a:lnTo>
                    <a:lnTo>
                      <a:pt x="1139" y="677"/>
                    </a:lnTo>
                    <a:lnTo>
                      <a:pt x="1076" y="731"/>
                    </a:lnTo>
                    <a:lnTo>
                      <a:pt x="1063" y="681"/>
                    </a:lnTo>
                    <a:lnTo>
                      <a:pt x="1045" y="704"/>
                    </a:lnTo>
                    <a:lnTo>
                      <a:pt x="1058" y="735"/>
                    </a:lnTo>
                    <a:lnTo>
                      <a:pt x="947" y="815"/>
                    </a:lnTo>
                    <a:lnTo>
                      <a:pt x="920" y="820"/>
                    </a:lnTo>
                    <a:lnTo>
                      <a:pt x="862" y="860"/>
                    </a:lnTo>
                    <a:lnTo>
                      <a:pt x="862" y="883"/>
                    </a:lnTo>
                    <a:lnTo>
                      <a:pt x="844" y="887"/>
                    </a:lnTo>
                    <a:lnTo>
                      <a:pt x="857" y="914"/>
                    </a:lnTo>
                    <a:lnTo>
                      <a:pt x="826" y="954"/>
                    </a:lnTo>
                    <a:lnTo>
                      <a:pt x="844" y="1012"/>
                    </a:lnTo>
                    <a:lnTo>
                      <a:pt x="862" y="1032"/>
                    </a:lnTo>
                    <a:lnTo>
                      <a:pt x="857" y="1067"/>
                    </a:lnTo>
                    <a:lnTo>
                      <a:pt x="812" y="1067"/>
                    </a:lnTo>
                    <a:lnTo>
                      <a:pt x="772" y="1049"/>
                    </a:lnTo>
                    <a:lnTo>
                      <a:pt x="745" y="1054"/>
                    </a:lnTo>
                    <a:lnTo>
                      <a:pt x="656" y="1023"/>
                    </a:lnTo>
                    <a:lnTo>
                      <a:pt x="616" y="900"/>
                    </a:lnTo>
                    <a:lnTo>
                      <a:pt x="553" y="842"/>
                    </a:lnTo>
                    <a:lnTo>
                      <a:pt x="498" y="735"/>
                    </a:lnTo>
                    <a:lnTo>
                      <a:pt x="473" y="725"/>
                    </a:lnTo>
                    <a:lnTo>
                      <a:pt x="443" y="698"/>
                    </a:lnTo>
                    <a:lnTo>
                      <a:pt x="414" y="698"/>
                    </a:lnTo>
                    <a:lnTo>
                      <a:pt x="371" y="689"/>
                    </a:lnTo>
                    <a:lnTo>
                      <a:pt x="338" y="698"/>
                    </a:lnTo>
                    <a:lnTo>
                      <a:pt x="316" y="751"/>
                    </a:lnTo>
                    <a:lnTo>
                      <a:pt x="282" y="760"/>
                    </a:lnTo>
                    <a:lnTo>
                      <a:pt x="209" y="719"/>
                    </a:lnTo>
                    <a:lnTo>
                      <a:pt x="166" y="668"/>
                    </a:lnTo>
                    <a:lnTo>
                      <a:pt x="158" y="607"/>
                    </a:lnTo>
                    <a:lnTo>
                      <a:pt x="127" y="565"/>
                    </a:lnTo>
                    <a:lnTo>
                      <a:pt x="54" y="507"/>
                    </a:lnTo>
                    <a:lnTo>
                      <a:pt x="0" y="446"/>
                    </a:lnTo>
                    <a:lnTo>
                      <a:pt x="0" y="421"/>
                    </a:lnTo>
                    <a:lnTo>
                      <a:pt x="174" y="422"/>
                    </a:lnTo>
                    <a:lnTo>
                      <a:pt x="316" y="434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3" name="Shape - Tennessee"/>
              <p:cNvSpPr>
                <a:spLocks noChangeAspect="1"/>
              </p:cNvSpPr>
              <p:nvPr/>
            </p:nvSpPr>
            <p:spPr bwMode="auto">
              <a:xfrm>
                <a:off x="5484725" y="3227416"/>
                <a:ext cx="1099434" cy="401951"/>
              </a:xfrm>
              <a:custGeom>
                <a:avLst/>
                <a:gdLst>
                  <a:gd name="T0" fmla="*/ 2147483647 w 699"/>
                  <a:gd name="T1" fmla="*/ 2147483647 h 255"/>
                  <a:gd name="T2" fmla="*/ 2147483647 w 699"/>
                  <a:gd name="T3" fmla="*/ 2147483647 h 255"/>
                  <a:gd name="T4" fmla="*/ 2147483647 w 699"/>
                  <a:gd name="T5" fmla="*/ 2147483647 h 255"/>
                  <a:gd name="T6" fmla="*/ 2147483647 w 699"/>
                  <a:gd name="T7" fmla="*/ 2147483647 h 255"/>
                  <a:gd name="T8" fmla="*/ 0 w 699"/>
                  <a:gd name="T9" fmla="*/ 2147483647 h 255"/>
                  <a:gd name="T10" fmla="*/ 2147483647 w 699"/>
                  <a:gd name="T11" fmla="*/ 2147483647 h 255"/>
                  <a:gd name="T12" fmla="*/ 2147483647 w 699"/>
                  <a:gd name="T13" fmla="*/ 2147483647 h 255"/>
                  <a:gd name="T14" fmla="*/ 2147483647 w 699"/>
                  <a:gd name="T15" fmla="*/ 2147483647 h 255"/>
                  <a:gd name="T16" fmla="*/ 2147483647 w 699"/>
                  <a:gd name="T17" fmla="*/ 2147483647 h 255"/>
                  <a:gd name="T18" fmla="*/ 2147483647 w 699"/>
                  <a:gd name="T19" fmla="*/ 2147483647 h 255"/>
                  <a:gd name="T20" fmla="*/ 2147483647 w 699"/>
                  <a:gd name="T21" fmla="*/ 2147483647 h 255"/>
                  <a:gd name="T22" fmla="*/ 2147483647 w 699"/>
                  <a:gd name="T23" fmla="*/ 0 h 255"/>
                  <a:gd name="T24" fmla="*/ 2147483647 w 699"/>
                  <a:gd name="T25" fmla="*/ 2147483647 h 255"/>
                  <a:gd name="T26" fmla="*/ 2147483647 w 699"/>
                  <a:gd name="T27" fmla="*/ 2147483647 h 255"/>
                  <a:gd name="T28" fmla="*/ 2147483647 w 699"/>
                  <a:gd name="T29" fmla="*/ 2147483647 h 255"/>
                  <a:gd name="T30" fmla="*/ 2147483647 w 699"/>
                  <a:gd name="T31" fmla="*/ 2147483647 h 25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99"/>
                  <a:gd name="T49" fmla="*/ 0 h 255"/>
                  <a:gd name="T50" fmla="*/ 699 w 699"/>
                  <a:gd name="T51" fmla="*/ 255 h 25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99" h="255">
                    <a:moveTo>
                      <a:pt x="42" y="117"/>
                    </a:moveTo>
                    <a:lnTo>
                      <a:pt x="42" y="121"/>
                    </a:lnTo>
                    <a:lnTo>
                      <a:pt x="30" y="145"/>
                    </a:lnTo>
                    <a:lnTo>
                      <a:pt x="43" y="178"/>
                    </a:lnTo>
                    <a:lnTo>
                      <a:pt x="0" y="206"/>
                    </a:lnTo>
                    <a:lnTo>
                      <a:pt x="9" y="255"/>
                    </a:lnTo>
                    <a:lnTo>
                      <a:pt x="192" y="240"/>
                    </a:lnTo>
                    <a:lnTo>
                      <a:pt x="410" y="215"/>
                    </a:lnTo>
                    <a:lnTo>
                      <a:pt x="519" y="196"/>
                    </a:lnTo>
                    <a:lnTo>
                      <a:pt x="541" y="130"/>
                    </a:lnTo>
                    <a:lnTo>
                      <a:pt x="580" y="127"/>
                    </a:lnTo>
                    <a:lnTo>
                      <a:pt x="699" y="0"/>
                    </a:lnTo>
                    <a:lnTo>
                      <a:pt x="544" y="32"/>
                    </a:lnTo>
                    <a:lnTo>
                      <a:pt x="183" y="84"/>
                    </a:lnTo>
                    <a:lnTo>
                      <a:pt x="186" y="99"/>
                    </a:lnTo>
                    <a:lnTo>
                      <a:pt x="42" y="117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" name="Shape - South Dakota"/>
              <p:cNvSpPr>
                <a:spLocks noChangeAspect="1"/>
              </p:cNvSpPr>
              <p:nvPr/>
            </p:nvSpPr>
            <p:spPr bwMode="auto">
              <a:xfrm>
                <a:off x="3723725" y="1905802"/>
                <a:ext cx="920163" cy="601318"/>
              </a:xfrm>
              <a:custGeom>
                <a:avLst/>
                <a:gdLst>
                  <a:gd name="T0" fmla="*/ 2147483647 w 583"/>
                  <a:gd name="T1" fmla="*/ 0 h 380"/>
                  <a:gd name="T2" fmla="*/ 2147483647 w 583"/>
                  <a:gd name="T3" fmla="*/ 2147483647 h 380"/>
                  <a:gd name="T4" fmla="*/ 0 w 583"/>
                  <a:gd name="T5" fmla="*/ 2147483647 h 380"/>
                  <a:gd name="T6" fmla="*/ 2147483647 w 583"/>
                  <a:gd name="T7" fmla="*/ 2147483647 h 380"/>
                  <a:gd name="T8" fmla="*/ 2147483647 w 583"/>
                  <a:gd name="T9" fmla="*/ 2147483647 h 380"/>
                  <a:gd name="T10" fmla="*/ 2147483647 w 583"/>
                  <a:gd name="T11" fmla="*/ 2147483647 h 380"/>
                  <a:gd name="T12" fmla="*/ 2147483647 w 583"/>
                  <a:gd name="T13" fmla="*/ 2147483647 h 380"/>
                  <a:gd name="T14" fmla="*/ 2147483647 w 583"/>
                  <a:gd name="T15" fmla="*/ 2147483647 h 380"/>
                  <a:gd name="T16" fmla="*/ 2147483647 w 583"/>
                  <a:gd name="T17" fmla="*/ 2147483647 h 380"/>
                  <a:gd name="T18" fmla="*/ 2147483647 w 583"/>
                  <a:gd name="T19" fmla="*/ 2147483647 h 380"/>
                  <a:gd name="T20" fmla="*/ 2147483647 w 583"/>
                  <a:gd name="T21" fmla="*/ 2147483647 h 380"/>
                  <a:gd name="T22" fmla="*/ 2147483647 w 583"/>
                  <a:gd name="T23" fmla="*/ 2147483647 h 380"/>
                  <a:gd name="T24" fmla="*/ 2147483647 w 583"/>
                  <a:gd name="T25" fmla="*/ 2147483647 h 380"/>
                  <a:gd name="T26" fmla="*/ 2147483647 w 583"/>
                  <a:gd name="T27" fmla="*/ 0 h 3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83"/>
                  <a:gd name="T43" fmla="*/ 0 h 380"/>
                  <a:gd name="T44" fmla="*/ 583 w 583"/>
                  <a:gd name="T45" fmla="*/ 380 h 3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83" h="380">
                    <a:moveTo>
                      <a:pt x="11" y="0"/>
                    </a:moveTo>
                    <a:lnTo>
                      <a:pt x="9" y="147"/>
                    </a:lnTo>
                    <a:lnTo>
                      <a:pt x="0" y="320"/>
                    </a:lnTo>
                    <a:lnTo>
                      <a:pt x="424" y="326"/>
                    </a:lnTo>
                    <a:lnTo>
                      <a:pt x="468" y="350"/>
                    </a:lnTo>
                    <a:lnTo>
                      <a:pt x="500" y="317"/>
                    </a:lnTo>
                    <a:lnTo>
                      <a:pt x="583" y="380"/>
                    </a:lnTo>
                    <a:lnTo>
                      <a:pt x="571" y="314"/>
                    </a:lnTo>
                    <a:lnTo>
                      <a:pt x="579" y="264"/>
                    </a:lnTo>
                    <a:lnTo>
                      <a:pt x="583" y="91"/>
                    </a:lnTo>
                    <a:lnTo>
                      <a:pt x="546" y="54"/>
                    </a:lnTo>
                    <a:lnTo>
                      <a:pt x="561" y="6"/>
                    </a:lnTo>
                    <a:lnTo>
                      <a:pt x="284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" name="Shape - South Carolina"/>
              <p:cNvSpPr>
                <a:spLocks noChangeAspect="1"/>
              </p:cNvSpPr>
              <p:nvPr/>
            </p:nvSpPr>
            <p:spPr bwMode="auto">
              <a:xfrm>
                <a:off x="6425511" y="3421959"/>
                <a:ext cx="645700" cy="509674"/>
              </a:xfrm>
              <a:custGeom>
                <a:avLst/>
                <a:gdLst>
                  <a:gd name="T0" fmla="*/ 2147483647 w 408"/>
                  <a:gd name="T1" fmla="*/ 2147483647 h 323"/>
                  <a:gd name="T2" fmla="*/ 2147483647 w 408"/>
                  <a:gd name="T3" fmla="*/ 2147483647 h 323"/>
                  <a:gd name="T4" fmla="*/ 2147483647 w 408"/>
                  <a:gd name="T5" fmla="*/ 0 h 323"/>
                  <a:gd name="T6" fmla="*/ 2147483647 w 408"/>
                  <a:gd name="T7" fmla="*/ 2147483647 h 323"/>
                  <a:gd name="T8" fmla="*/ 2147483647 w 408"/>
                  <a:gd name="T9" fmla="*/ 2147483647 h 323"/>
                  <a:gd name="T10" fmla="*/ 2147483647 w 408"/>
                  <a:gd name="T11" fmla="*/ 2147483647 h 323"/>
                  <a:gd name="T12" fmla="*/ 2147483647 w 408"/>
                  <a:gd name="T13" fmla="*/ 2147483647 h 323"/>
                  <a:gd name="T14" fmla="*/ 2147483647 w 408"/>
                  <a:gd name="T15" fmla="*/ 2147483647 h 323"/>
                  <a:gd name="T16" fmla="*/ 2147483647 w 408"/>
                  <a:gd name="T17" fmla="*/ 2147483647 h 323"/>
                  <a:gd name="T18" fmla="*/ 2147483647 w 408"/>
                  <a:gd name="T19" fmla="*/ 2147483647 h 323"/>
                  <a:gd name="T20" fmla="*/ 2147483647 w 408"/>
                  <a:gd name="T21" fmla="*/ 2147483647 h 323"/>
                  <a:gd name="T22" fmla="*/ 2147483647 w 408"/>
                  <a:gd name="T23" fmla="*/ 2147483647 h 323"/>
                  <a:gd name="T24" fmla="*/ 2147483647 w 408"/>
                  <a:gd name="T25" fmla="*/ 2147483647 h 323"/>
                  <a:gd name="T26" fmla="*/ 2147483647 w 408"/>
                  <a:gd name="T27" fmla="*/ 2147483647 h 323"/>
                  <a:gd name="T28" fmla="*/ 0 w 408"/>
                  <a:gd name="T29" fmla="*/ 2147483647 h 323"/>
                  <a:gd name="T30" fmla="*/ 2147483647 w 408"/>
                  <a:gd name="T31" fmla="*/ 2147483647 h 32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8"/>
                  <a:gd name="T49" fmla="*/ 0 h 323"/>
                  <a:gd name="T50" fmla="*/ 408 w 408"/>
                  <a:gd name="T51" fmla="*/ 323 h 32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8" h="323">
                    <a:moveTo>
                      <a:pt x="15" y="58"/>
                    </a:moveTo>
                    <a:lnTo>
                      <a:pt x="47" y="27"/>
                    </a:lnTo>
                    <a:lnTo>
                      <a:pt x="170" y="0"/>
                    </a:lnTo>
                    <a:lnTo>
                      <a:pt x="207" y="18"/>
                    </a:lnTo>
                    <a:lnTo>
                      <a:pt x="286" y="5"/>
                    </a:lnTo>
                    <a:lnTo>
                      <a:pt x="350" y="51"/>
                    </a:lnTo>
                    <a:lnTo>
                      <a:pt x="408" y="86"/>
                    </a:lnTo>
                    <a:lnTo>
                      <a:pt x="375" y="183"/>
                    </a:lnTo>
                    <a:lnTo>
                      <a:pt x="326" y="233"/>
                    </a:lnTo>
                    <a:lnTo>
                      <a:pt x="272" y="247"/>
                    </a:lnTo>
                    <a:lnTo>
                      <a:pt x="283" y="286"/>
                    </a:lnTo>
                    <a:lnTo>
                      <a:pt x="250" y="323"/>
                    </a:lnTo>
                    <a:lnTo>
                      <a:pt x="187" y="233"/>
                    </a:lnTo>
                    <a:lnTo>
                      <a:pt x="26" y="86"/>
                    </a:lnTo>
                    <a:lnTo>
                      <a:pt x="0" y="86"/>
                    </a:lnTo>
                    <a:lnTo>
                      <a:pt x="15" y="58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6" name="Shape - Rhode Island"/>
              <p:cNvSpPr>
                <a:spLocks noChangeAspect="1"/>
              </p:cNvSpPr>
              <p:nvPr/>
            </p:nvSpPr>
            <p:spPr bwMode="auto">
              <a:xfrm>
                <a:off x="7548741" y="2050505"/>
                <a:ext cx="120574" cy="102899"/>
              </a:xfrm>
              <a:custGeom>
                <a:avLst/>
                <a:gdLst>
                  <a:gd name="T0" fmla="*/ 0 w 77"/>
                  <a:gd name="T1" fmla="*/ 2147483647 h 64"/>
                  <a:gd name="T2" fmla="*/ 2147483647 w 77"/>
                  <a:gd name="T3" fmla="*/ 0 h 64"/>
                  <a:gd name="T4" fmla="*/ 2147483647 w 77"/>
                  <a:gd name="T5" fmla="*/ 2147483647 h 64"/>
                  <a:gd name="T6" fmla="*/ 2147483647 w 77"/>
                  <a:gd name="T7" fmla="*/ 2147483647 h 64"/>
                  <a:gd name="T8" fmla="*/ 2147483647 w 77"/>
                  <a:gd name="T9" fmla="*/ 2147483647 h 64"/>
                  <a:gd name="T10" fmla="*/ 2147483647 w 77"/>
                  <a:gd name="T11" fmla="*/ 2147483647 h 64"/>
                  <a:gd name="T12" fmla="*/ 0 w 77"/>
                  <a:gd name="T13" fmla="*/ 2147483647 h 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7"/>
                  <a:gd name="T22" fmla="*/ 0 h 64"/>
                  <a:gd name="T23" fmla="*/ 77 w 77"/>
                  <a:gd name="T24" fmla="*/ 64 h 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7" h="64">
                    <a:moveTo>
                      <a:pt x="0" y="10"/>
                    </a:moveTo>
                    <a:lnTo>
                      <a:pt x="32" y="0"/>
                    </a:lnTo>
                    <a:lnTo>
                      <a:pt x="77" y="33"/>
                    </a:lnTo>
                    <a:lnTo>
                      <a:pt x="68" y="42"/>
                    </a:lnTo>
                    <a:lnTo>
                      <a:pt x="46" y="42"/>
                    </a:lnTo>
                    <a:lnTo>
                      <a:pt x="35" y="64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7" name="Shape - Pennsylvania"/>
              <p:cNvSpPr>
                <a:spLocks noChangeAspect="1"/>
              </p:cNvSpPr>
              <p:nvPr/>
            </p:nvSpPr>
            <p:spPr bwMode="auto">
              <a:xfrm>
                <a:off x="6533392" y="2182345"/>
                <a:ext cx="745648" cy="488772"/>
              </a:xfrm>
              <a:custGeom>
                <a:avLst/>
                <a:gdLst>
                  <a:gd name="T0" fmla="*/ 43 w 473"/>
                  <a:gd name="T1" fmla="*/ 45 h 310"/>
                  <a:gd name="T2" fmla="*/ 0 w 473"/>
                  <a:gd name="T3" fmla="*/ 87 h 310"/>
                  <a:gd name="T4" fmla="*/ 24 w 473"/>
                  <a:gd name="T5" fmla="*/ 237 h 310"/>
                  <a:gd name="T6" fmla="*/ 43 w 473"/>
                  <a:gd name="T7" fmla="*/ 310 h 310"/>
                  <a:gd name="T8" fmla="*/ 124 w 473"/>
                  <a:gd name="T9" fmla="*/ 304 h 310"/>
                  <a:gd name="T10" fmla="*/ 422 w 473"/>
                  <a:gd name="T11" fmla="*/ 248 h 310"/>
                  <a:gd name="T12" fmla="*/ 443 w 473"/>
                  <a:gd name="T13" fmla="*/ 239 h 310"/>
                  <a:gd name="T14" fmla="*/ 473 w 473"/>
                  <a:gd name="T15" fmla="*/ 169 h 310"/>
                  <a:gd name="T16" fmla="*/ 428 w 473"/>
                  <a:gd name="T17" fmla="*/ 130 h 310"/>
                  <a:gd name="T18" fmla="*/ 452 w 473"/>
                  <a:gd name="T19" fmla="*/ 41 h 310"/>
                  <a:gd name="T20" fmla="*/ 418 w 473"/>
                  <a:gd name="T21" fmla="*/ 32 h 310"/>
                  <a:gd name="T22" fmla="*/ 418 w 473"/>
                  <a:gd name="T23" fmla="*/ 9 h 310"/>
                  <a:gd name="T24" fmla="*/ 403 w 473"/>
                  <a:gd name="T25" fmla="*/ 0 h 310"/>
                  <a:gd name="T26" fmla="*/ 57 w 473"/>
                  <a:gd name="T27" fmla="*/ 64 h 310"/>
                  <a:gd name="T28" fmla="*/ 43 w 473"/>
                  <a:gd name="T29" fmla="*/ 45 h 31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73"/>
                  <a:gd name="T46" fmla="*/ 0 h 310"/>
                  <a:gd name="T47" fmla="*/ 473 w 473"/>
                  <a:gd name="T48" fmla="*/ 310 h 31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73" h="310">
                    <a:moveTo>
                      <a:pt x="43" y="45"/>
                    </a:moveTo>
                    <a:lnTo>
                      <a:pt x="0" y="87"/>
                    </a:lnTo>
                    <a:lnTo>
                      <a:pt x="24" y="237"/>
                    </a:lnTo>
                    <a:lnTo>
                      <a:pt x="43" y="310"/>
                    </a:lnTo>
                    <a:lnTo>
                      <a:pt x="124" y="304"/>
                    </a:lnTo>
                    <a:lnTo>
                      <a:pt x="422" y="248"/>
                    </a:lnTo>
                    <a:lnTo>
                      <a:pt x="443" y="239"/>
                    </a:lnTo>
                    <a:lnTo>
                      <a:pt x="473" y="169"/>
                    </a:lnTo>
                    <a:lnTo>
                      <a:pt x="428" y="130"/>
                    </a:lnTo>
                    <a:lnTo>
                      <a:pt x="452" y="41"/>
                    </a:lnTo>
                    <a:lnTo>
                      <a:pt x="418" y="32"/>
                    </a:lnTo>
                    <a:lnTo>
                      <a:pt x="418" y="9"/>
                    </a:lnTo>
                    <a:lnTo>
                      <a:pt x="403" y="0"/>
                    </a:lnTo>
                    <a:lnTo>
                      <a:pt x="57" y="64"/>
                    </a:lnTo>
                    <a:lnTo>
                      <a:pt x="43" y="45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" name="Shape - Oregon"/>
              <p:cNvSpPr>
                <a:spLocks noChangeAspect="1"/>
              </p:cNvSpPr>
              <p:nvPr/>
            </p:nvSpPr>
            <p:spPr bwMode="auto">
              <a:xfrm>
                <a:off x="1332890" y="1582634"/>
                <a:ext cx="1043908" cy="794255"/>
              </a:xfrm>
              <a:custGeom>
                <a:avLst/>
                <a:gdLst>
                  <a:gd name="T0" fmla="*/ 145 w 662"/>
                  <a:gd name="T1" fmla="*/ 0 h 505"/>
                  <a:gd name="T2" fmla="*/ 126 w 662"/>
                  <a:gd name="T3" fmla="*/ 11 h 505"/>
                  <a:gd name="T4" fmla="*/ 114 w 662"/>
                  <a:gd name="T5" fmla="*/ 55 h 505"/>
                  <a:gd name="T6" fmla="*/ 102 w 662"/>
                  <a:gd name="T7" fmla="*/ 93 h 505"/>
                  <a:gd name="T8" fmla="*/ 93 w 662"/>
                  <a:gd name="T9" fmla="*/ 123 h 505"/>
                  <a:gd name="T10" fmla="*/ 81 w 662"/>
                  <a:gd name="T11" fmla="*/ 155 h 505"/>
                  <a:gd name="T12" fmla="*/ 67 w 662"/>
                  <a:gd name="T13" fmla="*/ 188 h 505"/>
                  <a:gd name="T14" fmla="*/ 50 w 662"/>
                  <a:gd name="T15" fmla="*/ 224 h 505"/>
                  <a:gd name="T16" fmla="*/ 26 w 662"/>
                  <a:gd name="T17" fmla="*/ 266 h 505"/>
                  <a:gd name="T18" fmla="*/ 0 w 662"/>
                  <a:gd name="T19" fmla="*/ 306 h 505"/>
                  <a:gd name="T20" fmla="*/ 0 w 662"/>
                  <a:gd name="T21" fmla="*/ 394 h 505"/>
                  <a:gd name="T22" fmla="*/ 371 w 662"/>
                  <a:gd name="T23" fmla="*/ 470 h 505"/>
                  <a:gd name="T24" fmla="*/ 543 w 662"/>
                  <a:gd name="T25" fmla="*/ 505 h 505"/>
                  <a:gd name="T26" fmla="*/ 579 w 662"/>
                  <a:gd name="T27" fmla="*/ 330 h 505"/>
                  <a:gd name="T28" fmla="*/ 601 w 662"/>
                  <a:gd name="T29" fmla="*/ 315 h 505"/>
                  <a:gd name="T30" fmla="*/ 580 w 662"/>
                  <a:gd name="T31" fmla="*/ 276 h 505"/>
                  <a:gd name="T32" fmla="*/ 591 w 662"/>
                  <a:gd name="T33" fmla="*/ 236 h 505"/>
                  <a:gd name="T34" fmla="*/ 662 w 662"/>
                  <a:gd name="T35" fmla="*/ 169 h 505"/>
                  <a:gd name="T36" fmla="*/ 613 w 662"/>
                  <a:gd name="T37" fmla="*/ 108 h 505"/>
                  <a:gd name="T38" fmla="*/ 407 w 662"/>
                  <a:gd name="T39" fmla="*/ 64 h 505"/>
                  <a:gd name="T40" fmla="*/ 379 w 662"/>
                  <a:gd name="T41" fmla="*/ 82 h 505"/>
                  <a:gd name="T42" fmla="*/ 342 w 662"/>
                  <a:gd name="T43" fmla="*/ 52 h 505"/>
                  <a:gd name="T44" fmla="*/ 309 w 662"/>
                  <a:gd name="T45" fmla="*/ 84 h 505"/>
                  <a:gd name="T46" fmla="*/ 278 w 662"/>
                  <a:gd name="T47" fmla="*/ 52 h 505"/>
                  <a:gd name="T48" fmla="*/ 196 w 662"/>
                  <a:gd name="T49" fmla="*/ 54 h 505"/>
                  <a:gd name="T50" fmla="*/ 206 w 662"/>
                  <a:gd name="T51" fmla="*/ 5 h 505"/>
                  <a:gd name="T52" fmla="*/ 145 w 662"/>
                  <a:gd name="T53" fmla="*/ 0 h 50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662"/>
                  <a:gd name="T82" fmla="*/ 0 h 505"/>
                  <a:gd name="T83" fmla="*/ 662 w 662"/>
                  <a:gd name="T84" fmla="*/ 505 h 50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662" h="505">
                    <a:moveTo>
                      <a:pt x="145" y="0"/>
                    </a:moveTo>
                    <a:lnTo>
                      <a:pt x="126" y="11"/>
                    </a:lnTo>
                    <a:lnTo>
                      <a:pt x="114" y="55"/>
                    </a:lnTo>
                    <a:lnTo>
                      <a:pt x="102" y="93"/>
                    </a:lnTo>
                    <a:lnTo>
                      <a:pt x="93" y="123"/>
                    </a:lnTo>
                    <a:lnTo>
                      <a:pt x="81" y="155"/>
                    </a:lnTo>
                    <a:lnTo>
                      <a:pt x="67" y="188"/>
                    </a:lnTo>
                    <a:lnTo>
                      <a:pt x="50" y="224"/>
                    </a:lnTo>
                    <a:lnTo>
                      <a:pt x="26" y="266"/>
                    </a:lnTo>
                    <a:lnTo>
                      <a:pt x="0" y="306"/>
                    </a:lnTo>
                    <a:lnTo>
                      <a:pt x="0" y="394"/>
                    </a:lnTo>
                    <a:lnTo>
                      <a:pt x="371" y="470"/>
                    </a:lnTo>
                    <a:lnTo>
                      <a:pt x="543" y="505"/>
                    </a:lnTo>
                    <a:lnTo>
                      <a:pt x="579" y="330"/>
                    </a:lnTo>
                    <a:lnTo>
                      <a:pt x="601" y="315"/>
                    </a:lnTo>
                    <a:lnTo>
                      <a:pt x="580" y="276"/>
                    </a:lnTo>
                    <a:lnTo>
                      <a:pt x="591" y="236"/>
                    </a:lnTo>
                    <a:lnTo>
                      <a:pt x="662" y="169"/>
                    </a:lnTo>
                    <a:lnTo>
                      <a:pt x="613" y="108"/>
                    </a:lnTo>
                    <a:lnTo>
                      <a:pt x="407" y="64"/>
                    </a:lnTo>
                    <a:lnTo>
                      <a:pt x="379" y="82"/>
                    </a:lnTo>
                    <a:lnTo>
                      <a:pt x="342" y="52"/>
                    </a:lnTo>
                    <a:lnTo>
                      <a:pt x="309" y="84"/>
                    </a:lnTo>
                    <a:lnTo>
                      <a:pt x="278" y="52"/>
                    </a:lnTo>
                    <a:lnTo>
                      <a:pt x="196" y="54"/>
                    </a:lnTo>
                    <a:lnTo>
                      <a:pt x="206" y="5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Shape - Oklahoma"/>
              <p:cNvSpPr>
                <a:spLocks noChangeAspect="1"/>
              </p:cNvSpPr>
              <p:nvPr/>
            </p:nvSpPr>
            <p:spPr bwMode="auto">
              <a:xfrm>
                <a:off x="3820499" y="3364078"/>
                <a:ext cx="1124820" cy="541830"/>
              </a:xfrm>
              <a:custGeom>
                <a:avLst/>
                <a:gdLst>
                  <a:gd name="T0" fmla="*/ 2147483647 w 713"/>
                  <a:gd name="T1" fmla="*/ 0 h 343"/>
                  <a:gd name="T2" fmla="*/ 0 w 713"/>
                  <a:gd name="T3" fmla="*/ 2147483647 h 343"/>
                  <a:gd name="T4" fmla="*/ 2147483647 w 713"/>
                  <a:gd name="T5" fmla="*/ 2147483647 h 343"/>
                  <a:gd name="T6" fmla="*/ 2147483647 w 713"/>
                  <a:gd name="T7" fmla="*/ 2147483647 h 343"/>
                  <a:gd name="T8" fmla="*/ 2147483647 w 713"/>
                  <a:gd name="T9" fmla="*/ 2147483647 h 343"/>
                  <a:gd name="T10" fmla="*/ 2147483647 w 713"/>
                  <a:gd name="T11" fmla="*/ 2147483647 h 343"/>
                  <a:gd name="T12" fmla="*/ 2147483647 w 713"/>
                  <a:gd name="T13" fmla="*/ 2147483647 h 343"/>
                  <a:gd name="T14" fmla="*/ 2147483647 w 713"/>
                  <a:gd name="T15" fmla="*/ 2147483647 h 343"/>
                  <a:gd name="T16" fmla="*/ 2147483647 w 713"/>
                  <a:gd name="T17" fmla="*/ 2147483647 h 343"/>
                  <a:gd name="T18" fmla="*/ 2147483647 w 713"/>
                  <a:gd name="T19" fmla="*/ 2147483647 h 343"/>
                  <a:gd name="T20" fmla="*/ 2147483647 w 713"/>
                  <a:gd name="T21" fmla="*/ 2147483647 h 343"/>
                  <a:gd name="T22" fmla="*/ 2147483647 w 713"/>
                  <a:gd name="T23" fmla="*/ 2147483647 h 343"/>
                  <a:gd name="T24" fmla="*/ 2147483647 w 713"/>
                  <a:gd name="T25" fmla="*/ 0 h 34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13"/>
                  <a:gd name="T40" fmla="*/ 0 h 343"/>
                  <a:gd name="T41" fmla="*/ 713 w 713"/>
                  <a:gd name="T42" fmla="*/ 343 h 34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13" h="343">
                    <a:moveTo>
                      <a:pt x="4" y="0"/>
                    </a:moveTo>
                    <a:lnTo>
                      <a:pt x="0" y="61"/>
                    </a:lnTo>
                    <a:lnTo>
                      <a:pt x="253" y="70"/>
                    </a:lnTo>
                    <a:lnTo>
                      <a:pt x="255" y="266"/>
                    </a:lnTo>
                    <a:lnTo>
                      <a:pt x="385" y="319"/>
                    </a:lnTo>
                    <a:lnTo>
                      <a:pt x="420" y="300"/>
                    </a:lnTo>
                    <a:lnTo>
                      <a:pt x="502" y="343"/>
                    </a:lnTo>
                    <a:lnTo>
                      <a:pt x="556" y="342"/>
                    </a:lnTo>
                    <a:lnTo>
                      <a:pt x="654" y="300"/>
                    </a:lnTo>
                    <a:lnTo>
                      <a:pt x="713" y="340"/>
                    </a:lnTo>
                    <a:lnTo>
                      <a:pt x="713" y="128"/>
                    </a:lnTo>
                    <a:lnTo>
                      <a:pt x="695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" name="Shape - Ohio"/>
              <p:cNvSpPr>
                <a:spLocks noChangeAspect="1"/>
              </p:cNvSpPr>
              <p:nvPr/>
            </p:nvSpPr>
            <p:spPr bwMode="auto">
              <a:xfrm>
                <a:off x="6028888" y="2317399"/>
                <a:ext cx="547338" cy="627043"/>
              </a:xfrm>
              <a:custGeom>
                <a:avLst/>
                <a:gdLst>
                  <a:gd name="T0" fmla="*/ 0 w 345"/>
                  <a:gd name="T1" fmla="*/ 89 h 398"/>
                  <a:gd name="T2" fmla="*/ 155 w 345"/>
                  <a:gd name="T3" fmla="*/ 74 h 398"/>
                  <a:gd name="T4" fmla="*/ 188 w 345"/>
                  <a:gd name="T5" fmla="*/ 80 h 398"/>
                  <a:gd name="T6" fmla="*/ 261 w 345"/>
                  <a:gd name="T7" fmla="*/ 46 h 398"/>
                  <a:gd name="T8" fmla="*/ 277 w 345"/>
                  <a:gd name="T9" fmla="*/ 15 h 398"/>
                  <a:gd name="T10" fmla="*/ 321 w 345"/>
                  <a:gd name="T11" fmla="*/ 0 h 398"/>
                  <a:gd name="T12" fmla="*/ 345 w 345"/>
                  <a:gd name="T13" fmla="*/ 150 h 398"/>
                  <a:gd name="T14" fmla="*/ 327 w 345"/>
                  <a:gd name="T15" fmla="*/ 167 h 398"/>
                  <a:gd name="T16" fmla="*/ 331 w 345"/>
                  <a:gd name="T17" fmla="*/ 271 h 398"/>
                  <a:gd name="T18" fmla="*/ 297 w 345"/>
                  <a:gd name="T19" fmla="*/ 280 h 398"/>
                  <a:gd name="T20" fmla="*/ 277 w 345"/>
                  <a:gd name="T21" fmla="*/ 338 h 398"/>
                  <a:gd name="T22" fmla="*/ 251 w 345"/>
                  <a:gd name="T23" fmla="*/ 331 h 398"/>
                  <a:gd name="T24" fmla="*/ 242 w 345"/>
                  <a:gd name="T25" fmla="*/ 398 h 398"/>
                  <a:gd name="T26" fmla="*/ 203 w 345"/>
                  <a:gd name="T27" fmla="*/ 369 h 398"/>
                  <a:gd name="T28" fmla="*/ 127 w 345"/>
                  <a:gd name="T29" fmla="*/ 387 h 398"/>
                  <a:gd name="T30" fmla="*/ 94 w 345"/>
                  <a:gd name="T31" fmla="*/ 362 h 398"/>
                  <a:gd name="T32" fmla="*/ 51 w 345"/>
                  <a:gd name="T33" fmla="*/ 360 h 398"/>
                  <a:gd name="T34" fmla="*/ 29 w 345"/>
                  <a:gd name="T35" fmla="*/ 249 h 398"/>
                  <a:gd name="T36" fmla="*/ 0 w 345"/>
                  <a:gd name="T37" fmla="*/ 89 h 3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45"/>
                  <a:gd name="T58" fmla="*/ 0 h 398"/>
                  <a:gd name="T59" fmla="*/ 345 w 345"/>
                  <a:gd name="T60" fmla="*/ 398 h 3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45" h="398">
                    <a:moveTo>
                      <a:pt x="0" y="89"/>
                    </a:moveTo>
                    <a:lnTo>
                      <a:pt x="155" y="74"/>
                    </a:lnTo>
                    <a:lnTo>
                      <a:pt x="188" y="80"/>
                    </a:lnTo>
                    <a:lnTo>
                      <a:pt x="261" y="46"/>
                    </a:lnTo>
                    <a:lnTo>
                      <a:pt x="277" y="15"/>
                    </a:lnTo>
                    <a:lnTo>
                      <a:pt x="321" y="0"/>
                    </a:lnTo>
                    <a:lnTo>
                      <a:pt x="345" y="150"/>
                    </a:lnTo>
                    <a:lnTo>
                      <a:pt x="327" y="167"/>
                    </a:lnTo>
                    <a:lnTo>
                      <a:pt x="331" y="271"/>
                    </a:lnTo>
                    <a:lnTo>
                      <a:pt x="297" y="280"/>
                    </a:lnTo>
                    <a:lnTo>
                      <a:pt x="277" y="338"/>
                    </a:lnTo>
                    <a:lnTo>
                      <a:pt x="251" y="331"/>
                    </a:lnTo>
                    <a:lnTo>
                      <a:pt x="242" y="398"/>
                    </a:lnTo>
                    <a:lnTo>
                      <a:pt x="203" y="369"/>
                    </a:lnTo>
                    <a:lnTo>
                      <a:pt x="127" y="387"/>
                    </a:lnTo>
                    <a:lnTo>
                      <a:pt x="94" y="362"/>
                    </a:lnTo>
                    <a:lnTo>
                      <a:pt x="51" y="360"/>
                    </a:lnTo>
                    <a:lnTo>
                      <a:pt x="29" y="249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Shape - North Dakota"/>
              <p:cNvSpPr>
                <a:spLocks noChangeAspect="1"/>
              </p:cNvSpPr>
              <p:nvPr/>
            </p:nvSpPr>
            <p:spPr bwMode="auto">
              <a:xfrm>
                <a:off x="3753868" y="1413814"/>
                <a:ext cx="875740" cy="512889"/>
              </a:xfrm>
              <a:custGeom>
                <a:avLst/>
                <a:gdLst>
                  <a:gd name="T0" fmla="*/ 2147483647 w 555"/>
                  <a:gd name="T1" fmla="*/ 0 h 325"/>
                  <a:gd name="T2" fmla="*/ 2147483647 w 555"/>
                  <a:gd name="T3" fmla="*/ 2147483647 h 325"/>
                  <a:gd name="T4" fmla="*/ 2147483647 w 555"/>
                  <a:gd name="T5" fmla="*/ 2147483647 h 325"/>
                  <a:gd name="T6" fmla="*/ 2147483647 w 555"/>
                  <a:gd name="T7" fmla="*/ 2147483647 h 325"/>
                  <a:gd name="T8" fmla="*/ 2147483647 w 555"/>
                  <a:gd name="T9" fmla="*/ 2147483647 h 325"/>
                  <a:gd name="T10" fmla="*/ 2147483647 w 555"/>
                  <a:gd name="T11" fmla="*/ 2147483647 h 325"/>
                  <a:gd name="T12" fmla="*/ 2147483647 w 555"/>
                  <a:gd name="T13" fmla="*/ 2147483647 h 325"/>
                  <a:gd name="T14" fmla="*/ 0 w 555"/>
                  <a:gd name="T15" fmla="*/ 2147483647 h 325"/>
                  <a:gd name="T16" fmla="*/ 2147483647 w 555"/>
                  <a:gd name="T17" fmla="*/ 0 h 3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55"/>
                  <a:gd name="T28" fmla="*/ 0 h 325"/>
                  <a:gd name="T29" fmla="*/ 555 w 555"/>
                  <a:gd name="T30" fmla="*/ 325 h 3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55" h="325">
                    <a:moveTo>
                      <a:pt x="2" y="0"/>
                    </a:moveTo>
                    <a:lnTo>
                      <a:pt x="465" y="10"/>
                    </a:lnTo>
                    <a:lnTo>
                      <a:pt x="500" y="106"/>
                    </a:lnTo>
                    <a:lnTo>
                      <a:pt x="532" y="179"/>
                    </a:lnTo>
                    <a:lnTo>
                      <a:pt x="555" y="298"/>
                    </a:lnTo>
                    <a:lnTo>
                      <a:pt x="541" y="325"/>
                    </a:lnTo>
                    <a:lnTo>
                      <a:pt x="370" y="320"/>
                    </a:lnTo>
                    <a:lnTo>
                      <a:pt x="0" y="31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" name="Shape - North Carolina"/>
              <p:cNvSpPr>
                <a:spLocks noChangeAspect="1"/>
              </p:cNvSpPr>
              <p:nvPr/>
            </p:nvSpPr>
            <p:spPr bwMode="auto">
              <a:xfrm>
                <a:off x="6297006" y="3071459"/>
                <a:ext cx="1112126" cy="485556"/>
              </a:xfrm>
              <a:custGeom>
                <a:avLst/>
                <a:gdLst>
                  <a:gd name="T0" fmla="*/ 2147483647 w 704"/>
                  <a:gd name="T1" fmla="*/ 2147483647 h 308"/>
                  <a:gd name="T2" fmla="*/ 0 w 704"/>
                  <a:gd name="T3" fmla="*/ 2147483647 h 308"/>
                  <a:gd name="T4" fmla="*/ 2147483647 w 704"/>
                  <a:gd name="T5" fmla="*/ 2147483647 h 308"/>
                  <a:gd name="T6" fmla="*/ 2147483647 w 704"/>
                  <a:gd name="T7" fmla="*/ 2147483647 h 308"/>
                  <a:gd name="T8" fmla="*/ 2147483647 w 704"/>
                  <a:gd name="T9" fmla="*/ 2147483647 h 308"/>
                  <a:gd name="T10" fmla="*/ 2147483647 w 704"/>
                  <a:gd name="T11" fmla="*/ 2147483647 h 308"/>
                  <a:gd name="T12" fmla="*/ 2147483647 w 704"/>
                  <a:gd name="T13" fmla="*/ 2147483647 h 308"/>
                  <a:gd name="T14" fmla="*/ 2147483647 w 704"/>
                  <a:gd name="T15" fmla="*/ 2147483647 h 308"/>
                  <a:gd name="T16" fmla="*/ 2147483647 w 704"/>
                  <a:gd name="T17" fmla="*/ 2147483647 h 308"/>
                  <a:gd name="T18" fmla="*/ 2147483647 w 704"/>
                  <a:gd name="T19" fmla="*/ 2147483647 h 308"/>
                  <a:gd name="T20" fmla="*/ 2147483647 w 704"/>
                  <a:gd name="T21" fmla="*/ 2147483647 h 308"/>
                  <a:gd name="T22" fmla="*/ 2147483647 w 704"/>
                  <a:gd name="T23" fmla="*/ 2147483647 h 308"/>
                  <a:gd name="T24" fmla="*/ 2147483647 w 704"/>
                  <a:gd name="T25" fmla="*/ 2147483647 h 308"/>
                  <a:gd name="T26" fmla="*/ 2147483647 w 704"/>
                  <a:gd name="T27" fmla="*/ 2147483647 h 308"/>
                  <a:gd name="T28" fmla="*/ 2147483647 w 704"/>
                  <a:gd name="T29" fmla="*/ 2147483647 h 308"/>
                  <a:gd name="T30" fmla="*/ 2147483647 w 704"/>
                  <a:gd name="T31" fmla="*/ 2147483647 h 308"/>
                  <a:gd name="T32" fmla="*/ 2147483647 w 704"/>
                  <a:gd name="T33" fmla="*/ 2147483647 h 308"/>
                  <a:gd name="T34" fmla="*/ 2147483647 w 704"/>
                  <a:gd name="T35" fmla="*/ 2147483647 h 308"/>
                  <a:gd name="T36" fmla="*/ 2147483647 w 704"/>
                  <a:gd name="T37" fmla="*/ 2147483647 h 308"/>
                  <a:gd name="T38" fmla="*/ 2147483647 w 704"/>
                  <a:gd name="T39" fmla="*/ 2147483647 h 308"/>
                  <a:gd name="T40" fmla="*/ 2147483647 w 704"/>
                  <a:gd name="T41" fmla="*/ 2147483647 h 308"/>
                  <a:gd name="T42" fmla="*/ 2147483647 w 704"/>
                  <a:gd name="T43" fmla="*/ 2147483647 h 308"/>
                  <a:gd name="T44" fmla="*/ 2147483647 w 704"/>
                  <a:gd name="T45" fmla="*/ 2147483647 h 308"/>
                  <a:gd name="T46" fmla="*/ 2147483647 w 704"/>
                  <a:gd name="T47" fmla="*/ 2147483647 h 308"/>
                  <a:gd name="T48" fmla="*/ 2147483647 w 704"/>
                  <a:gd name="T49" fmla="*/ 2147483647 h 308"/>
                  <a:gd name="T50" fmla="*/ 2147483647 w 704"/>
                  <a:gd name="T51" fmla="*/ 2147483647 h 308"/>
                  <a:gd name="T52" fmla="*/ 2147483647 w 704"/>
                  <a:gd name="T53" fmla="*/ 2147483647 h 308"/>
                  <a:gd name="T54" fmla="*/ 2147483647 w 704"/>
                  <a:gd name="T55" fmla="*/ 2147483647 h 308"/>
                  <a:gd name="T56" fmla="*/ 2147483647 w 704"/>
                  <a:gd name="T57" fmla="*/ 2147483647 h 308"/>
                  <a:gd name="T58" fmla="*/ 2147483647 w 704"/>
                  <a:gd name="T59" fmla="*/ 0 h 308"/>
                  <a:gd name="T60" fmla="*/ 2147483647 w 704"/>
                  <a:gd name="T61" fmla="*/ 2147483647 h 308"/>
                  <a:gd name="T62" fmla="*/ 2147483647 w 704"/>
                  <a:gd name="T63" fmla="*/ 2147483647 h 308"/>
                  <a:gd name="T64" fmla="*/ 2147483647 w 704"/>
                  <a:gd name="T65" fmla="*/ 2147483647 h 308"/>
                  <a:gd name="T66" fmla="*/ 2147483647 w 704"/>
                  <a:gd name="T67" fmla="*/ 2147483647 h 3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04"/>
                  <a:gd name="T103" fmla="*/ 0 h 308"/>
                  <a:gd name="T104" fmla="*/ 704 w 704"/>
                  <a:gd name="T105" fmla="*/ 308 h 30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04" h="308">
                    <a:moveTo>
                      <a:pt x="24" y="228"/>
                    </a:moveTo>
                    <a:lnTo>
                      <a:pt x="0" y="294"/>
                    </a:lnTo>
                    <a:lnTo>
                      <a:pt x="91" y="285"/>
                    </a:lnTo>
                    <a:lnTo>
                      <a:pt x="127" y="255"/>
                    </a:lnTo>
                    <a:lnTo>
                      <a:pt x="251" y="222"/>
                    </a:lnTo>
                    <a:lnTo>
                      <a:pt x="285" y="240"/>
                    </a:lnTo>
                    <a:lnTo>
                      <a:pt x="367" y="228"/>
                    </a:lnTo>
                    <a:lnTo>
                      <a:pt x="367" y="233"/>
                    </a:lnTo>
                    <a:lnTo>
                      <a:pt x="489" y="308"/>
                    </a:lnTo>
                    <a:lnTo>
                      <a:pt x="561" y="286"/>
                    </a:lnTo>
                    <a:lnTo>
                      <a:pt x="601" y="201"/>
                    </a:lnTo>
                    <a:lnTo>
                      <a:pt x="671" y="177"/>
                    </a:lnTo>
                    <a:lnTo>
                      <a:pt x="704" y="115"/>
                    </a:lnTo>
                    <a:lnTo>
                      <a:pt x="702" y="39"/>
                    </a:lnTo>
                    <a:lnTo>
                      <a:pt x="693" y="101"/>
                    </a:lnTo>
                    <a:lnTo>
                      <a:pt x="655" y="155"/>
                    </a:lnTo>
                    <a:lnTo>
                      <a:pt x="640" y="151"/>
                    </a:lnTo>
                    <a:lnTo>
                      <a:pt x="587" y="165"/>
                    </a:lnTo>
                    <a:lnTo>
                      <a:pt x="587" y="148"/>
                    </a:lnTo>
                    <a:lnTo>
                      <a:pt x="640" y="130"/>
                    </a:lnTo>
                    <a:lnTo>
                      <a:pt x="592" y="124"/>
                    </a:lnTo>
                    <a:lnTo>
                      <a:pt x="646" y="107"/>
                    </a:lnTo>
                    <a:lnTo>
                      <a:pt x="666" y="116"/>
                    </a:lnTo>
                    <a:lnTo>
                      <a:pt x="677" y="57"/>
                    </a:lnTo>
                    <a:lnTo>
                      <a:pt x="663" y="43"/>
                    </a:lnTo>
                    <a:lnTo>
                      <a:pt x="599" y="67"/>
                    </a:lnTo>
                    <a:lnTo>
                      <a:pt x="601" y="31"/>
                    </a:lnTo>
                    <a:lnTo>
                      <a:pt x="628" y="40"/>
                    </a:lnTo>
                    <a:lnTo>
                      <a:pt x="663" y="13"/>
                    </a:lnTo>
                    <a:lnTo>
                      <a:pt x="644" y="0"/>
                    </a:lnTo>
                    <a:lnTo>
                      <a:pt x="434" y="48"/>
                    </a:lnTo>
                    <a:lnTo>
                      <a:pt x="176" y="100"/>
                    </a:lnTo>
                    <a:lnTo>
                      <a:pt x="58" y="227"/>
                    </a:lnTo>
                    <a:lnTo>
                      <a:pt x="24" y="228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3" name="Shape - New York"/>
              <p:cNvGrpSpPr>
                <a:grpSpLocks/>
              </p:cNvGrpSpPr>
              <p:nvPr/>
            </p:nvGrpSpPr>
            <p:grpSpPr bwMode="auto">
              <a:xfrm>
                <a:off x="6596851" y="1629260"/>
                <a:ext cx="1043908" cy="709041"/>
                <a:chOff x="4071" y="893"/>
                <a:chExt cx="658" cy="440"/>
              </a:xfrm>
              <a:solidFill>
                <a:schemeClr val="accent6"/>
              </a:solidFill>
            </p:grpSpPr>
            <p:sp>
              <p:nvSpPr>
                <p:cNvPr id="127" name="Shape -"/>
                <p:cNvSpPr>
                  <a:spLocks noChangeAspect="1"/>
                </p:cNvSpPr>
                <p:nvPr/>
              </p:nvSpPr>
              <p:spPr bwMode="auto">
                <a:xfrm>
                  <a:off x="4071" y="893"/>
                  <a:ext cx="521" cy="417"/>
                </a:xfrm>
                <a:custGeom>
                  <a:avLst/>
                  <a:gdLst>
                    <a:gd name="T0" fmla="*/ 41 w 524"/>
                    <a:gd name="T1" fmla="*/ 286 h 426"/>
                    <a:gd name="T2" fmla="*/ 90 w 524"/>
                    <a:gd name="T3" fmla="*/ 261 h 426"/>
                    <a:gd name="T4" fmla="*/ 157 w 524"/>
                    <a:gd name="T5" fmla="*/ 255 h 426"/>
                    <a:gd name="T6" fmla="*/ 173 w 524"/>
                    <a:gd name="T7" fmla="*/ 233 h 426"/>
                    <a:gd name="T8" fmla="*/ 197 w 524"/>
                    <a:gd name="T9" fmla="*/ 230 h 426"/>
                    <a:gd name="T10" fmla="*/ 211 w 524"/>
                    <a:gd name="T11" fmla="*/ 206 h 426"/>
                    <a:gd name="T12" fmla="*/ 233 w 524"/>
                    <a:gd name="T13" fmla="*/ 197 h 426"/>
                    <a:gd name="T14" fmla="*/ 223 w 524"/>
                    <a:gd name="T15" fmla="*/ 152 h 426"/>
                    <a:gd name="T16" fmla="*/ 209 w 524"/>
                    <a:gd name="T17" fmla="*/ 140 h 426"/>
                    <a:gd name="T18" fmla="*/ 237 w 524"/>
                    <a:gd name="T19" fmla="*/ 104 h 426"/>
                    <a:gd name="T20" fmla="*/ 255 w 524"/>
                    <a:gd name="T21" fmla="*/ 104 h 426"/>
                    <a:gd name="T22" fmla="*/ 316 w 524"/>
                    <a:gd name="T23" fmla="*/ 28 h 426"/>
                    <a:gd name="T24" fmla="*/ 410 w 524"/>
                    <a:gd name="T25" fmla="*/ 0 h 426"/>
                    <a:gd name="T26" fmla="*/ 421 w 524"/>
                    <a:gd name="T27" fmla="*/ 72 h 426"/>
                    <a:gd name="T28" fmla="*/ 425 w 524"/>
                    <a:gd name="T29" fmla="*/ 69 h 426"/>
                    <a:gd name="T30" fmla="*/ 448 w 524"/>
                    <a:gd name="T31" fmla="*/ 94 h 426"/>
                    <a:gd name="T32" fmla="*/ 449 w 524"/>
                    <a:gd name="T33" fmla="*/ 167 h 426"/>
                    <a:gd name="T34" fmla="*/ 477 w 524"/>
                    <a:gd name="T35" fmla="*/ 227 h 426"/>
                    <a:gd name="T36" fmla="*/ 488 w 524"/>
                    <a:gd name="T37" fmla="*/ 304 h 426"/>
                    <a:gd name="T38" fmla="*/ 491 w 524"/>
                    <a:gd name="T39" fmla="*/ 371 h 426"/>
                    <a:gd name="T40" fmla="*/ 524 w 524"/>
                    <a:gd name="T41" fmla="*/ 394 h 426"/>
                    <a:gd name="T42" fmla="*/ 500 w 524"/>
                    <a:gd name="T43" fmla="*/ 426 h 426"/>
                    <a:gd name="T44" fmla="*/ 439 w 524"/>
                    <a:gd name="T45" fmla="*/ 388 h 426"/>
                    <a:gd name="T46" fmla="*/ 407 w 524"/>
                    <a:gd name="T47" fmla="*/ 391 h 426"/>
                    <a:gd name="T48" fmla="*/ 376 w 524"/>
                    <a:gd name="T49" fmla="*/ 382 h 426"/>
                    <a:gd name="T50" fmla="*/ 378 w 524"/>
                    <a:gd name="T51" fmla="*/ 359 h 426"/>
                    <a:gd name="T52" fmla="*/ 358 w 524"/>
                    <a:gd name="T53" fmla="*/ 352 h 426"/>
                    <a:gd name="T54" fmla="*/ 15 w 524"/>
                    <a:gd name="T55" fmla="*/ 417 h 426"/>
                    <a:gd name="T56" fmla="*/ 0 w 524"/>
                    <a:gd name="T57" fmla="*/ 398 h 426"/>
                    <a:gd name="T58" fmla="*/ 53 w 524"/>
                    <a:gd name="T59" fmla="*/ 322 h 426"/>
                    <a:gd name="T60" fmla="*/ 41 w 524"/>
                    <a:gd name="T61" fmla="*/ 286 h 42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524"/>
                    <a:gd name="T94" fmla="*/ 0 h 426"/>
                    <a:gd name="T95" fmla="*/ 524 w 524"/>
                    <a:gd name="T96" fmla="*/ 426 h 42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524" h="426">
                      <a:moveTo>
                        <a:pt x="41" y="286"/>
                      </a:moveTo>
                      <a:lnTo>
                        <a:pt x="90" y="261"/>
                      </a:lnTo>
                      <a:lnTo>
                        <a:pt x="157" y="255"/>
                      </a:lnTo>
                      <a:lnTo>
                        <a:pt x="173" y="233"/>
                      </a:lnTo>
                      <a:lnTo>
                        <a:pt x="197" y="230"/>
                      </a:lnTo>
                      <a:lnTo>
                        <a:pt x="211" y="206"/>
                      </a:lnTo>
                      <a:lnTo>
                        <a:pt x="233" y="197"/>
                      </a:lnTo>
                      <a:lnTo>
                        <a:pt x="223" y="152"/>
                      </a:lnTo>
                      <a:lnTo>
                        <a:pt x="209" y="140"/>
                      </a:lnTo>
                      <a:lnTo>
                        <a:pt x="237" y="104"/>
                      </a:lnTo>
                      <a:lnTo>
                        <a:pt x="255" y="104"/>
                      </a:lnTo>
                      <a:lnTo>
                        <a:pt x="316" y="28"/>
                      </a:lnTo>
                      <a:lnTo>
                        <a:pt x="410" y="0"/>
                      </a:lnTo>
                      <a:lnTo>
                        <a:pt x="421" y="72"/>
                      </a:lnTo>
                      <a:lnTo>
                        <a:pt x="425" y="69"/>
                      </a:lnTo>
                      <a:lnTo>
                        <a:pt x="448" y="94"/>
                      </a:lnTo>
                      <a:lnTo>
                        <a:pt x="449" y="167"/>
                      </a:lnTo>
                      <a:lnTo>
                        <a:pt x="477" y="227"/>
                      </a:lnTo>
                      <a:lnTo>
                        <a:pt x="488" y="304"/>
                      </a:lnTo>
                      <a:lnTo>
                        <a:pt x="491" y="371"/>
                      </a:lnTo>
                      <a:lnTo>
                        <a:pt x="524" y="394"/>
                      </a:lnTo>
                      <a:lnTo>
                        <a:pt x="500" y="426"/>
                      </a:lnTo>
                      <a:lnTo>
                        <a:pt x="439" y="388"/>
                      </a:lnTo>
                      <a:lnTo>
                        <a:pt x="407" y="391"/>
                      </a:lnTo>
                      <a:lnTo>
                        <a:pt x="376" y="382"/>
                      </a:lnTo>
                      <a:lnTo>
                        <a:pt x="378" y="359"/>
                      </a:lnTo>
                      <a:lnTo>
                        <a:pt x="358" y="352"/>
                      </a:lnTo>
                      <a:lnTo>
                        <a:pt x="15" y="417"/>
                      </a:lnTo>
                      <a:lnTo>
                        <a:pt x="0" y="398"/>
                      </a:lnTo>
                      <a:lnTo>
                        <a:pt x="53" y="322"/>
                      </a:lnTo>
                      <a:lnTo>
                        <a:pt x="41" y="286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28" name="Shape -"/>
                <p:cNvSpPr>
                  <a:spLocks noChangeAspect="1"/>
                </p:cNvSpPr>
                <p:nvPr/>
              </p:nvSpPr>
              <p:spPr bwMode="auto">
                <a:xfrm>
                  <a:off x="4578" y="1244"/>
                  <a:ext cx="151" cy="89"/>
                </a:xfrm>
                <a:custGeom>
                  <a:avLst/>
                  <a:gdLst>
                    <a:gd name="T0" fmla="*/ 0 w 152"/>
                    <a:gd name="T1" fmla="*/ 67 h 91"/>
                    <a:gd name="T2" fmla="*/ 63 w 152"/>
                    <a:gd name="T3" fmla="*/ 37 h 91"/>
                    <a:gd name="T4" fmla="*/ 124 w 152"/>
                    <a:gd name="T5" fmla="*/ 0 h 91"/>
                    <a:gd name="T6" fmla="*/ 134 w 152"/>
                    <a:gd name="T7" fmla="*/ 1 h 91"/>
                    <a:gd name="T8" fmla="*/ 152 w 152"/>
                    <a:gd name="T9" fmla="*/ 3 h 91"/>
                    <a:gd name="T10" fmla="*/ 93 w 152"/>
                    <a:gd name="T11" fmla="*/ 50 h 91"/>
                    <a:gd name="T12" fmla="*/ 18 w 152"/>
                    <a:gd name="T13" fmla="*/ 91 h 91"/>
                    <a:gd name="T14" fmla="*/ 0 w 152"/>
                    <a:gd name="T15" fmla="*/ 67 h 9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2"/>
                    <a:gd name="T25" fmla="*/ 0 h 91"/>
                    <a:gd name="T26" fmla="*/ 152 w 152"/>
                    <a:gd name="T27" fmla="*/ 91 h 9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2" h="91">
                      <a:moveTo>
                        <a:pt x="0" y="67"/>
                      </a:moveTo>
                      <a:lnTo>
                        <a:pt x="63" y="37"/>
                      </a:lnTo>
                      <a:lnTo>
                        <a:pt x="124" y="0"/>
                      </a:lnTo>
                      <a:lnTo>
                        <a:pt x="134" y="1"/>
                      </a:lnTo>
                      <a:lnTo>
                        <a:pt x="152" y="3"/>
                      </a:lnTo>
                      <a:lnTo>
                        <a:pt x="93" y="50"/>
                      </a:lnTo>
                      <a:lnTo>
                        <a:pt x="18" y="91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4" name="Shape - New Mexico"/>
              <p:cNvSpPr>
                <a:spLocks noChangeAspect="1"/>
              </p:cNvSpPr>
              <p:nvPr/>
            </p:nvSpPr>
            <p:spPr bwMode="auto">
              <a:xfrm>
                <a:off x="2936827" y="3330315"/>
                <a:ext cx="897951" cy="889115"/>
              </a:xfrm>
              <a:custGeom>
                <a:avLst/>
                <a:gdLst>
                  <a:gd name="T0" fmla="*/ 2147483647 w 568"/>
                  <a:gd name="T1" fmla="*/ 0 h 563"/>
                  <a:gd name="T2" fmla="*/ 2147483647 w 568"/>
                  <a:gd name="T3" fmla="*/ 2147483647 h 563"/>
                  <a:gd name="T4" fmla="*/ 2147483647 w 568"/>
                  <a:gd name="T5" fmla="*/ 2147483647 h 563"/>
                  <a:gd name="T6" fmla="*/ 2147483647 w 568"/>
                  <a:gd name="T7" fmla="*/ 2147483647 h 563"/>
                  <a:gd name="T8" fmla="*/ 2147483647 w 568"/>
                  <a:gd name="T9" fmla="*/ 2147483647 h 563"/>
                  <a:gd name="T10" fmla="*/ 2147483647 w 568"/>
                  <a:gd name="T11" fmla="*/ 2147483647 h 563"/>
                  <a:gd name="T12" fmla="*/ 2147483647 w 568"/>
                  <a:gd name="T13" fmla="*/ 2147483647 h 563"/>
                  <a:gd name="T14" fmla="*/ 2147483647 w 568"/>
                  <a:gd name="T15" fmla="*/ 2147483647 h 563"/>
                  <a:gd name="T16" fmla="*/ 0 w 568"/>
                  <a:gd name="T17" fmla="*/ 2147483647 h 563"/>
                  <a:gd name="T18" fmla="*/ 2147483647 w 568"/>
                  <a:gd name="T19" fmla="*/ 2147483647 h 563"/>
                  <a:gd name="T20" fmla="*/ 2147483647 w 568"/>
                  <a:gd name="T21" fmla="*/ 0 h 5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8"/>
                  <a:gd name="T34" fmla="*/ 0 h 563"/>
                  <a:gd name="T35" fmla="*/ 568 w 568"/>
                  <a:gd name="T36" fmla="*/ 563 h 5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8" h="563">
                    <a:moveTo>
                      <a:pt x="69" y="0"/>
                    </a:moveTo>
                    <a:lnTo>
                      <a:pt x="568" y="22"/>
                    </a:lnTo>
                    <a:lnTo>
                      <a:pt x="544" y="520"/>
                    </a:lnTo>
                    <a:lnTo>
                      <a:pt x="382" y="511"/>
                    </a:lnTo>
                    <a:lnTo>
                      <a:pt x="230" y="507"/>
                    </a:lnTo>
                    <a:lnTo>
                      <a:pt x="230" y="526"/>
                    </a:lnTo>
                    <a:lnTo>
                      <a:pt x="103" y="526"/>
                    </a:lnTo>
                    <a:lnTo>
                      <a:pt x="95" y="563"/>
                    </a:lnTo>
                    <a:lnTo>
                      <a:pt x="0" y="551"/>
                    </a:lnTo>
                    <a:lnTo>
                      <a:pt x="54" y="130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Shape - New Jersey"/>
              <p:cNvSpPr>
                <a:spLocks noChangeAspect="1"/>
              </p:cNvSpPr>
              <p:nvPr/>
            </p:nvSpPr>
            <p:spPr bwMode="auto">
              <a:xfrm>
                <a:off x="7209234" y="2238617"/>
                <a:ext cx="196725" cy="390697"/>
              </a:xfrm>
              <a:custGeom>
                <a:avLst/>
                <a:gdLst>
                  <a:gd name="T0" fmla="*/ 2147483647 w 125"/>
                  <a:gd name="T1" fmla="*/ 2147483647 h 247"/>
                  <a:gd name="T2" fmla="*/ 2147483647 w 125"/>
                  <a:gd name="T3" fmla="*/ 0 h 247"/>
                  <a:gd name="T4" fmla="*/ 2147483647 w 125"/>
                  <a:gd name="T5" fmla="*/ 2147483647 h 247"/>
                  <a:gd name="T6" fmla="*/ 2147483647 w 125"/>
                  <a:gd name="T7" fmla="*/ 2147483647 h 247"/>
                  <a:gd name="T8" fmla="*/ 2147483647 w 125"/>
                  <a:gd name="T9" fmla="*/ 2147483647 h 247"/>
                  <a:gd name="T10" fmla="*/ 2147483647 w 125"/>
                  <a:gd name="T11" fmla="*/ 2147483647 h 247"/>
                  <a:gd name="T12" fmla="*/ 2147483647 w 125"/>
                  <a:gd name="T13" fmla="*/ 2147483647 h 247"/>
                  <a:gd name="T14" fmla="*/ 2147483647 w 125"/>
                  <a:gd name="T15" fmla="*/ 2147483647 h 247"/>
                  <a:gd name="T16" fmla="*/ 2147483647 w 125"/>
                  <a:gd name="T17" fmla="*/ 2147483647 h 247"/>
                  <a:gd name="T18" fmla="*/ 2147483647 w 125"/>
                  <a:gd name="T19" fmla="*/ 2147483647 h 247"/>
                  <a:gd name="T20" fmla="*/ 2147483647 w 125"/>
                  <a:gd name="T21" fmla="*/ 2147483647 h 247"/>
                  <a:gd name="T22" fmla="*/ 0 w 125"/>
                  <a:gd name="T23" fmla="*/ 2147483647 h 247"/>
                  <a:gd name="T24" fmla="*/ 2147483647 w 125"/>
                  <a:gd name="T25" fmla="*/ 2147483647 h 2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5"/>
                  <a:gd name="T40" fmla="*/ 0 h 247"/>
                  <a:gd name="T41" fmla="*/ 125 w 125"/>
                  <a:gd name="T42" fmla="*/ 247 h 2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5" h="247">
                    <a:moveTo>
                      <a:pt x="22" y="2"/>
                    </a:moveTo>
                    <a:lnTo>
                      <a:pt x="52" y="0"/>
                    </a:lnTo>
                    <a:lnTo>
                      <a:pt x="112" y="37"/>
                    </a:lnTo>
                    <a:lnTo>
                      <a:pt x="103" y="67"/>
                    </a:lnTo>
                    <a:lnTo>
                      <a:pt x="124" y="86"/>
                    </a:lnTo>
                    <a:lnTo>
                      <a:pt x="125" y="203"/>
                    </a:lnTo>
                    <a:lnTo>
                      <a:pt x="104" y="247"/>
                    </a:lnTo>
                    <a:lnTo>
                      <a:pt x="81" y="231"/>
                    </a:lnTo>
                    <a:lnTo>
                      <a:pt x="55" y="230"/>
                    </a:lnTo>
                    <a:lnTo>
                      <a:pt x="12" y="206"/>
                    </a:lnTo>
                    <a:lnTo>
                      <a:pt x="45" y="133"/>
                    </a:lnTo>
                    <a:lnTo>
                      <a:pt x="0" y="94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6" name="Shape - New Hampshire"/>
              <p:cNvSpPr>
                <a:spLocks noChangeAspect="1"/>
              </p:cNvSpPr>
              <p:nvPr/>
            </p:nvSpPr>
            <p:spPr bwMode="auto">
              <a:xfrm>
                <a:off x="7399613" y="1515106"/>
                <a:ext cx="257011" cy="453400"/>
              </a:xfrm>
              <a:custGeom>
                <a:avLst/>
                <a:gdLst>
                  <a:gd name="T0" fmla="*/ 2147483647 w 162"/>
                  <a:gd name="T1" fmla="*/ 0 h 289"/>
                  <a:gd name="T2" fmla="*/ 0 w 162"/>
                  <a:gd name="T3" fmla="*/ 2147483647 h 289"/>
                  <a:gd name="T4" fmla="*/ 2147483647 w 162"/>
                  <a:gd name="T5" fmla="*/ 2147483647 h 289"/>
                  <a:gd name="T6" fmla="*/ 2147483647 w 162"/>
                  <a:gd name="T7" fmla="*/ 2147483647 h 289"/>
                  <a:gd name="T8" fmla="*/ 2147483647 w 162"/>
                  <a:gd name="T9" fmla="*/ 2147483647 h 289"/>
                  <a:gd name="T10" fmla="*/ 2147483647 w 162"/>
                  <a:gd name="T11" fmla="*/ 2147483647 h 289"/>
                  <a:gd name="T12" fmla="*/ 2147483647 w 162"/>
                  <a:gd name="T13" fmla="*/ 2147483647 h 289"/>
                  <a:gd name="T14" fmla="*/ 2147483647 w 162"/>
                  <a:gd name="T15" fmla="*/ 2147483647 h 289"/>
                  <a:gd name="T16" fmla="*/ 2147483647 w 162"/>
                  <a:gd name="T17" fmla="*/ 2147483647 h 289"/>
                  <a:gd name="T18" fmla="*/ 2147483647 w 162"/>
                  <a:gd name="T19" fmla="*/ 2147483647 h 289"/>
                  <a:gd name="T20" fmla="*/ 2147483647 w 162"/>
                  <a:gd name="T21" fmla="*/ 2147483647 h 289"/>
                  <a:gd name="T22" fmla="*/ 2147483647 w 162"/>
                  <a:gd name="T23" fmla="*/ 2147483647 h 289"/>
                  <a:gd name="T24" fmla="*/ 2147483647 w 162"/>
                  <a:gd name="T25" fmla="*/ 0 h 28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2"/>
                  <a:gd name="T40" fmla="*/ 0 h 289"/>
                  <a:gd name="T41" fmla="*/ 162 w 162"/>
                  <a:gd name="T42" fmla="*/ 289 h 28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2" h="289">
                    <a:moveTo>
                      <a:pt x="34" y="0"/>
                    </a:moveTo>
                    <a:lnTo>
                      <a:pt x="0" y="51"/>
                    </a:lnTo>
                    <a:lnTo>
                      <a:pt x="37" y="118"/>
                    </a:lnTo>
                    <a:lnTo>
                      <a:pt x="15" y="136"/>
                    </a:lnTo>
                    <a:lnTo>
                      <a:pt x="24" y="289"/>
                    </a:lnTo>
                    <a:lnTo>
                      <a:pt x="115" y="267"/>
                    </a:lnTo>
                    <a:lnTo>
                      <a:pt x="138" y="267"/>
                    </a:lnTo>
                    <a:lnTo>
                      <a:pt x="152" y="250"/>
                    </a:lnTo>
                    <a:lnTo>
                      <a:pt x="152" y="222"/>
                    </a:lnTo>
                    <a:lnTo>
                      <a:pt x="162" y="204"/>
                    </a:lnTo>
                    <a:lnTo>
                      <a:pt x="112" y="182"/>
                    </a:lnTo>
                    <a:lnTo>
                      <a:pt x="46" y="1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Shape - Nevada"/>
              <p:cNvSpPr>
                <a:spLocks noChangeAspect="1"/>
              </p:cNvSpPr>
              <p:nvPr/>
            </p:nvSpPr>
            <p:spPr bwMode="auto">
              <a:xfrm>
                <a:off x="1729510" y="2302928"/>
                <a:ext cx="831320" cy="1255695"/>
              </a:xfrm>
              <a:custGeom>
                <a:avLst/>
                <a:gdLst>
                  <a:gd name="T0" fmla="*/ 2147483647 w 527"/>
                  <a:gd name="T1" fmla="*/ 0 h 797"/>
                  <a:gd name="T2" fmla="*/ 0 w 527"/>
                  <a:gd name="T3" fmla="*/ 2147483647 h 797"/>
                  <a:gd name="T4" fmla="*/ 2147483647 w 527"/>
                  <a:gd name="T5" fmla="*/ 2147483647 h 797"/>
                  <a:gd name="T6" fmla="*/ 2147483647 w 527"/>
                  <a:gd name="T7" fmla="*/ 2147483647 h 797"/>
                  <a:gd name="T8" fmla="*/ 2147483647 w 527"/>
                  <a:gd name="T9" fmla="*/ 2147483647 h 797"/>
                  <a:gd name="T10" fmla="*/ 2147483647 w 527"/>
                  <a:gd name="T11" fmla="*/ 2147483647 h 797"/>
                  <a:gd name="T12" fmla="*/ 2147483647 w 527"/>
                  <a:gd name="T13" fmla="*/ 2147483647 h 797"/>
                  <a:gd name="T14" fmla="*/ 2147483647 w 527"/>
                  <a:gd name="T15" fmla="*/ 2147483647 h 797"/>
                  <a:gd name="T16" fmla="*/ 2147483647 w 527"/>
                  <a:gd name="T17" fmla="*/ 2147483647 h 797"/>
                  <a:gd name="T18" fmla="*/ 2147483647 w 527"/>
                  <a:gd name="T19" fmla="*/ 2147483647 h 797"/>
                  <a:gd name="T20" fmla="*/ 2147483647 w 527"/>
                  <a:gd name="T21" fmla="*/ 2147483647 h 797"/>
                  <a:gd name="T22" fmla="*/ 2147483647 w 527"/>
                  <a:gd name="T23" fmla="*/ 0 h 79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27"/>
                  <a:gd name="T37" fmla="*/ 0 h 797"/>
                  <a:gd name="T38" fmla="*/ 527 w 527"/>
                  <a:gd name="T39" fmla="*/ 797 h 79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27" h="797">
                    <a:moveTo>
                      <a:pt x="67" y="0"/>
                    </a:moveTo>
                    <a:lnTo>
                      <a:pt x="0" y="316"/>
                    </a:lnTo>
                    <a:lnTo>
                      <a:pt x="359" y="797"/>
                    </a:lnTo>
                    <a:lnTo>
                      <a:pt x="381" y="776"/>
                    </a:lnTo>
                    <a:lnTo>
                      <a:pt x="380" y="681"/>
                    </a:lnTo>
                    <a:lnTo>
                      <a:pt x="425" y="688"/>
                    </a:lnTo>
                    <a:lnTo>
                      <a:pt x="471" y="396"/>
                    </a:lnTo>
                    <a:lnTo>
                      <a:pt x="502" y="198"/>
                    </a:lnTo>
                    <a:lnTo>
                      <a:pt x="511" y="138"/>
                    </a:lnTo>
                    <a:lnTo>
                      <a:pt x="527" y="85"/>
                    </a:lnTo>
                    <a:lnTo>
                      <a:pt x="290" y="4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" name="Shape - Nebraska"/>
              <p:cNvSpPr>
                <a:spLocks noChangeAspect="1"/>
              </p:cNvSpPr>
              <p:nvPr/>
            </p:nvSpPr>
            <p:spPr bwMode="auto">
              <a:xfrm>
                <a:off x="3715792" y="2405829"/>
                <a:ext cx="1094675" cy="493596"/>
              </a:xfrm>
              <a:custGeom>
                <a:avLst/>
                <a:gdLst>
                  <a:gd name="T0" fmla="*/ 2147483647 w 695"/>
                  <a:gd name="T1" fmla="*/ 0 h 313"/>
                  <a:gd name="T2" fmla="*/ 0 w 695"/>
                  <a:gd name="T3" fmla="*/ 2147483647 h 313"/>
                  <a:gd name="T4" fmla="*/ 2147483647 w 695"/>
                  <a:gd name="T5" fmla="*/ 2147483647 h 313"/>
                  <a:gd name="T6" fmla="*/ 2147483647 w 695"/>
                  <a:gd name="T7" fmla="*/ 2147483647 h 313"/>
                  <a:gd name="T8" fmla="*/ 2147483647 w 695"/>
                  <a:gd name="T9" fmla="*/ 2147483647 h 313"/>
                  <a:gd name="T10" fmla="*/ 2147483647 w 695"/>
                  <a:gd name="T11" fmla="*/ 2147483647 h 313"/>
                  <a:gd name="T12" fmla="*/ 2147483647 w 695"/>
                  <a:gd name="T13" fmla="*/ 2147483647 h 313"/>
                  <a:gd name="T14" fmla="*/ 2147483647 w 695"/>
                  <a:gd name="T15" fmla="*/ 2147483647 h 313"/>
                  <a:gd name="T16" fmla="*/ 2147483647 w 695"/>
                  <a:gd name="T17" fmla="*/ 2147483647 h 313"/>
                  <a:gd name="T18" fmla="*/ 2147483647 w 695"/>
                  <a:gd name="T19" fmla="*/ 2147483647 h 313"/>
                  <a:gd name="T20" fmla="*/ 2147483647 w 695"/>
                  <a:gd name="T21" fmla="*/ 2147483647 h 313"/>
                  <a:gd name="T22" fmla="*/ 2147483647 w 695"/>
                  <a:gd name="T23" fmla="*/ 2147483647 h 313"/>
                  <a:gd name="T24" fmla="*/ 2147483647 w 695"/>
                  <a:gd name="T25" fmla="*/ 2147483647 h 313"/>
                  <a:gd name="T26" fmla="*/ 2147483647 w 695"/>
                  <a:gd name="T27" fmla="*/ 2147483647 h 313"/>
                  <a:gd name="T28" fmla="*/ 2147483647 w 695"/>
                  <a:gd name="T29" fmla="*/ 0 h 31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95"/>
                  <a:gd name="T46" fmla="*/ 0 h 313"/>
                  <a:gd name="T47" fmla="*/ 695 w 695"/>
                  <a:gd name="T48" fmla="*/ 313 h 31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95" h="313">
                    <a:moveTo>
                      <a:pt x="8" y="0"/>
                    </a:moveTo>
                    <a:lnTo>
                      <a:pt x="0" y="207"/>
                    </a:lnTo>
                    <a:lnTo>
                      <a:pt x="157" y="211"/>
                    </a:lnTo>
                    <a:lnTo>
                      <a:pt x="155" y="313"/>
                    </a:lnTo>
                    <a:lnTo>
                      <a:pt x="367" y="310"/>
                    </a:lnTo>
                    <a:lnTo>
                      <a:pt x="556" y="307"/>
                    </a:lnTo>
                    <a:lnTo>
                      <a:pt x="695" y="310"/>
                    </a:lnTo>
                    <a:lnTo>
                      <a:pt x="652" y="222"/>
                    </a:lnTo>
                    <a:lnTo>
                      <a:pt x="622" y="140"/>
                    </a:lnTo>
                    <a:lnTo>
                      <a:pt x="589" y="55"/>
                    </a:lnTo>
                    <a:lnTo>
                      <a:pt x="510" y="1"/>
                    </a:lnTo>
                    <a:lnTo>
                      <a:pt x="474" y="33"/>
                    </a:lnTo>
                    <a:lnTo>
                      <a:pt x="431" y="10"/>
                    </a:lnTo>
                    <a:lnTo>
                      <a:pt x="242" y="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Shape - Montana"/>
              <p:cNvSpPr>
                <a:spLocks noChangeAspect="1"/>
              </p:cNvSpPr>
              <p:nvPr/>
            </p:nvSpPr>
            <p:spPr bwMode="auto">
              <a:xfrm>
                <a:off x="2442490" y="1285191"/>
                <a:ext cx="1305678" cy="813548"/>
              </a:xfrm>
              <a:custGeom>
                <a:avLst/>
                <a:gdLst>
                  <a:gd name="T0" fmla="*/ 2147483647 w 828"/>
                  <a:gd name="T1" fmla="*/ 0 h 516"/>
                  <a:gd name="T2" fmla="*/ 2147483647 w 828"/>
                  <a:gd name="T3" fmla="*/ 2147483647 h 516"/>
                  <a:gd name="T4" fmla="*/ 2147483647 w 828"/>
                  <a:gd name="T5" fmla="*/ 2147483647 h 516"/>
                  <a:gd name="T6" fmla="*/ 2147483647 w 828"/>
                  <a:gd name="T7" fmla="*/ 2147483647 h 516"/>
                  <a:gd name="T8" fmla="*/ 2147483647 w 828"/>
                  <a:gd name="T9" fmla="*/ 2147483647 h 516"/>
                  <a:gd name="T10" fmla="*/ 2147483647 w 828"/>
                  <a:gd name="T11" fmla="*/ 2147483647 h 516"/>
                  <a:gd name="T12" fmla="*/ 2147483647 w 828"/>
                  <a:gd name="T13" fmla="*/ 2147483647 h 516"/>
                  <a:gd name="T14" fmla="*/ 2147483647 w 828"/>
                  <a:gd name="T15" fmla="*/ 2147483647 h 516"/>
                  <a:gd name="T16" fmla="*/ 2147483647 w 828"/>
                  <a:gd name="T17" fmla="*/ 2147483647 h 516"/>
                  <a:gd name="T18" fmla="*/ 2147483647 w 828"/>
                  <a:gd name="T19" fmla="*/ 2147483647 h 516"/>
                  <a:gd name="T20" fmla="*/ 2147483647 w 828"/>
                  <a:gd name="T21" fmla="*/ 2147483647 h 516"/>
                  <a:gd name="T22" fmla="*/ 2147483647 w 828"/>
                  <a:gd name="T23" fmla="*/ 2147483647 h 516"/>
                  <a:gd name="T24" fmla="*/ 2147483647 w 828"/>
                  <a:gd name="T25" fmla="*/ 2147483647 h 516"/>
                  <a:gd name="T26" fmla="*/ 2147483647 w 828"/>
                  <a:gd name="T27" fmla="*/ 2147483647 h 516"/>
                  <a:gd name="T28" fmla="*/ 2147483647 w 828"/>
                  <a:gd name="T29" fmla="*/ 2147483647 h 516"/>
                  <a:gd name="T30" fmla="*/ 2147483647 w 828"/>
                  <a:gd name="T31" fmla="*/ 2147483647 h 516"/>
                  <a:gd name="T32" fmla="*/ 2147483647 w 828"/>
                  <a:gd name="T33" fmla="*/ 2147483647 h 516"/>
                  <a:gd name="T34" fmla="*/ 0 w 828"/>
                  <a:gd name="T35" fmla="*/ 2147483647 h 516"/>
                  <a:gd name="T36" fmla="*/ 2147483647 w 828"/>
                  <a:gd name="T37" fmla="*/ 0 h 5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28"/>
                  <a:gd name="T58" fmla="*/ 0 h 516"/>
                  <a:gd name="T59" fmla="*/ 828 w 828"/>
                  <a:gd name="T60" fmla="*/ 516 h 5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28" h="516">
                    <a:moveTo>
                      <a:pt x="14" y="0"/>
                    </a:moveTo>
                    <a:lnTo>
                      <a:pt x="176" y="21"/>
                    </a:lnTo>
                    <a:lnTo>
                      <a:pt x="275" y="34"/>
                    </a:lnTo>
                    <a:lnTo>
                      <a:pt x="404" y="48"/>
                    </a:lnTo>
                    <a:lnTo>
                      <a:pt x="524" y="60"/>
                    </a:lnTo>
                    <a:lnTo>
                      <a:pt x="731" y="75"/>
                    </a:lnTo>
                    <a:lnTo>
                      <a:pt x="828" y="82"/>
                    </a:lnTo>
                    <a:lnTo>
                      <a:pt x="825" y="502"/>
                    </a:lnTo>
                    <a:lnTo>
                      <a:pt x="318" y="459"/>
                    </a:lnTo>
                    <a:lnTo>
                      <a:pt x="307" y="516"/>
                    </a:lnTo>
                    <a:lnTo>
                      <a:pt x="288" y="489"/>
                    </a:lnTo>
                    <a:lnTo>
                      <a:pt x="242" y="493"/>
                    </a:lnTo>
                    <a:lnTo>
                      <a:pt x="175" y="504"/>
                    </a:lnTo>
                    <a:lnTo>
                      <a:pt x="163" y="431"/>
                    </a:lnTo>
                    <a:lnTo>
                      <a:pt x="84" y="373"/>
                    </a:lnTo>
                    <a:lnTo>
                      <a:pt x="96" y="317"/>
                    </a:lnTo>
                    <a:lnTo>
                      <a:pt x="103" y="273"/>
                    </a:lnTo>
                    <a:lnTo>
                      <a:pt x="0" y="128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Shape - Missouri"/>
              <p:cNvSpPr>
                <a:spLocks noChangeAspect="1"/>
              </p:cNvSpPr>
              <p:nvPr/>
            </p:nvSpPr>
            <p:spPr bwMode="auto">
              <a:xfrm>
                <a:off x="4754940" y="2761154"/>
                <a:ext cx="863048" cy="710649"/>
              </a:xfrm>
              <a:custGeom>
                <a:avLst/>
                <a:gdLst>
                  <a:gd name="T0" fmla="*/ 0 w 548"/>
                  <a:gd name="T1" fmla="*/ 15 h 451"/>
                  <a:gd name="T2" fmla="*/ 240 w 548"/>
                  <a:gd name="T3" fmla="*/ 0 h 451"/>
                  <a:gd name="T4" fmla="*/ 290 w 548"/>
                  <a:gd name="T5" fmla="*/ 0 h 451"/>
                  <a:gd name="T6" fmla="*/ 329 w 548"/>
                  <a:gd name="T7" fmla="*/ 13 h 451"/>
                  <a:gd name="T8" fmla="*/ 308 w 548"/>
                  <a:gd name="T9" fmla="*/ 52 h 451"/>
                  <a:gd name="T10" fmla="*/ 378 w 548"/>
                  <a:gd name="T11" fmla="*/ 116 h 451"/>
                  <a:gd name="T12" fmla="*/ 401 w 548"/>
                  <a:gd name="T13" fmla="*/ 170 h 451"/>
                  <a:gd name="T14" fmla="*/ 442 w 548"/>
                  <a:gd name="T15" fmla="*/ 156 h 451"/>
                  <a:gd name="T16" fmla="*/ 441 w 548"/>
                  <a:gd name="T17" fmla="*/ 232 h 451"/>
                  <a:gd name="T18" fmla="*/ 483 w 548"/>
                  <a:gd name="T19" fmla="*/ 255 h 451"/>
                  <a:gd name="T20" fmla="*/ 502 w 548"/>
                  <a:gd name="T21" fmla="*/ 322 h 451"/>
                  <a:gd name="T22" fmla="*/ 532 w 548"/>
                  <a:gd name="T23" fmla="*/ 328 h 451"/>
                  <a:gd name="T24" fmla="*/ 548 w 548"/>
                  <a:gd name="T25" fmla="*/ 356 h 451"/>
                  <a:gd name="T26" fmla="*/ 511 w 548"/>
                  <a:gd name="T27" fmla="*/ 395 h 451"/>
                  <a:gd name="T28" fmla="*/ 499 w 548"/>
                  <a:gd name="T29" fmla="*/ 439 h 451"/>
                  <a:gd name="T30" fmla="*/ 447 w 548"/>
                  <a:gd name="T31" fmla="*/ 451 h 451"/>
                  <a:gd name="T32" fmla="*/ 460 w 548"/>
                  <a:gd name="T33" fmla="*/ 402 h 451"/>
                  <a:gd name="T34" fmla="*/ 255 w 548"/>
                  <a:gd name="T35" fmla="*/ 420 h 451"/>
                  <a:gd name="T36" fmla="*/ 107 w 548"/>
                  <a:gd name="T37" fmla="*/ 438 h 451"/>
                  <a:gd name="T38" fmla="*/ 98 w 548"/>
                  <a:gd name="T39" fmla="*/ 390 h 451"/>
                  <a:gd name="T40" fmla="*/ 88 w 548"/>
                  <a:gd name="T41" fmla="*/ 246 h 451"/>
                  <a:gd name="T42" fmla="*/ 86 w 548"/>
                  <a:gd name="T43" fmla="*/ 167 h 451"/>
                  <a:gd name="T44" fmla="*/ 37 w 548"/>
                  <a:gd name="T45" fmla="*/ 131 h 451"/>
                  <a:gd name="T46" fmla="*/ 55 w 548"/>
                  <a:gd name="T47" fmla="*/ 98 h 451"/>
                  <a:gd name="T48" fmla="*/ 31 w 548"/>
                  <a:gd name="T49" fmla="*/ 80 h 451"/>
                  <a:gd name="T50" fmla="*/ 0 w 548"/>
                  <a:gd name="T51" fmla="*/ 15 h 4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48"/>
                  <a:gd name="T79" fmla="*/ 0 h 451"/>
                  <a:gd name="T80" fmla="*/ 548 w 548"/>
                  <a:gd name="T81" fmla="*/ 451 h 45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48" h="451">
                    <a:moveTo>
                      <a:pt x="0" y="15"/>
                    </a:moveTo>
                    <a:lnTo>
                      <a:pt x="240" y="0"/>
                    </a:lnTo>
                    <a:lnTo>
                      <a:pt x="290" y="0"/>
                    </a:lnTo>
                    <a:lnTo>
                      <a:pt x="329" y="13"/>
                    </a:lnTo>
                    <a:lnTo>
                      <a:pt x="308" y="52"/>
                    </a:lnTo>
                    <a:lnTo>
                      <a:pt x="378" y="116"/>
                    </a:lnTo>
                    <a:lnTo>
                      <a:pt x="401" y="170"/>
                    </a:lnTo>
                    <a:lnTo>
                      <a:pt x="442" y="156"/>
                    </a:lnTo>
                    <a:lnTo>
                      <a:pt x="441" y="232"/>
                    </a:lnTo>
                    <a:lnTo>
                      <a:pt x="483" y="255"/>
                    </a:lnTo>
                    <a:lnTo>
                      <a:pt x="502" y="322"/>
                    </a:lnTo>
                    <a:lnTo>
                      <a:pt x="532" y="328"/>
                    </a:lnTo>
                    <a:lnTo>
                      <a:pt x="548" y="356"/>
                    </a:lnTo>
                    <a:lnTo>
                      <a:pt x="511" y="395"/>
                    </a:lnTo>
                    <a:lnTo>
                      <a:pt x="499" y="439"/>
                    </a:lnTo>
                    <a:lnTo>
                      <a:pt x="447" y="451"/>
                    </a:lnTo>
                    <a:lnTo>
                      <a:pt x="460" y="402"/>
                    </a:lnTo>
                    <a:lnTo>
                      <a:pt x="255" y="420"/>
                    </a:lnTo>
                    <a:lnTo>
                      <a:pt x="107" y="438"/>
                    </a:lnTo>
                    <a:lnTo>
                      <a:pt x="98" y="390"/>
                    </a:lnTo>
                    <a:lnTo>
                      <a:pt x="88" y="246"/>
                    </a:lnTo>
                    <a:lnTo>
                      <a:pt x="86" y="167"/>
                    </a:lnTo>
                    <a:lnTo>
                      <a:pt x="37" y="131"/>
                    </a:lnTo>
                    <a:lnTo>
                      <a:pt x="55" y="98"/>
                    </a:lnTo>
                    <a:lnTo>
                      <a:pt x="31" y="8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1" name="Shape - Mississippi"/>
              <p:cNvSpPr>
                <a:spLocks noChangeAspect="1"/>
              </p:cNvSpPr>
              <p:nvPr/>
            </p:nvSpPr>
            <p:spPr bwMode="auto">
              <a:xfrm>
                <a:off x="5370496" y="3605249"/>
                <a:ext cx="450563" cy="784608"/>
              </a:xfrm>
              <a:custGeom>
                <a:avLst/>
                <a:gdLst>
                  <a:gd name="T0" fmla="*/ 2147483647 w 287"/>
                  <a:gd name="T1" fmla="*/ 2147483647 h 499"/>
                  <a:gd name="T2" fmla="*/ 2147483647 w 287"/>
                  <a:gd name="T3" fmla="*/ 2147483647 h 499"/>
                  <a:gd name="T4" fmla="*/ 0 w 287"/>
                  <a:gd name="T5" fmla="*/ 2147483647 h 499"/>
                  <a:gd name="T6" fmla="*/ 2147483647 w 287"/>
                  <a:gd name="T7" fmla="*/ 2147483647 h 499"/>
                  <a:gd name="T8" fmla="*/ 2147483647 w 287"/>
                  <a:gd name="T9" fmla="*/ 2147483647 h 499"/>
                  <a:gd name="T10" fmla="*/ 2147483647 w 287"/>
                  <a:gd name="T11" fmla="*/ 2147483647 h 499"/>
                  <a:gd name="T12" fmla="*/ 2147483647 w 287"/>
                  <a:gd name="T13" fmla="*/ 2147483647 h 499"/>
                  <a:gd name="T14" fmla="*/ 2147483647 w 287"/>
                  <a:gd name="T15" fmla="*/ 2147483647 h 499"/>
                  <a:gd name="T16" fmla="*/ 2147483647 w 287"/>
                  <a:gd name="T17" fmla="*/ 2147483647 h 499"/>
                  <a:gd name="T18" fmla="*/ 2147483647 w 287"/>
                  <a:gd name="T19" fmla="*/ 2147483647 h 499"/>
                  <a:gd name="T20" fmla="*/ 2147483647 w 287"/>
                  <a:gd name="T21" fmla="*/ 2147483647 h 499"/>
                  <a:gd name="T22" fmla="*/ 2147483647 w 287"/>
                  <a:gd name="T23" fmla="*/ 2147483647 h 499"/>
                  <a:gd name="T24" fmla="*/ 2147483647 w 287"/>
                  <a:gd name="T25" fmla="*/ 2147483647 h 499"/>
                  <a:gd name="T26" fmla="*/ 2147483647 w 287"/>
                  <a:gd name="T27" fmla="*/ 0 h 499"/>
                  <a:gd name="T28" fmla="*/ 2147483647 w 287"/>
                  <a:gd name="T29" fmla="*/ 2147483647 h 49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87"/>
                  <a:gd name="T46" fmla="*/ 0 h 499"/>
                  <a:gd name="T47" fmla="*/ 287 w 287"/>
                  <a:gd name="T48" fmla="*/ 499 h 49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87" h="499">
                    <a:moveTo>
                      <a:pt x="81" y="16"/>
                    </a:moveTo>
                    <a:lnTo>
                      <a:pt x="38" y="101"/>
                    </a:lnTo>
                    <a:lnTo>
                      <a:pt x="0" y="156"/>
                    </a:lnTo>
                    <a:lnTo>
                      <a:pt x="12" y="222"/>
                    </a:lnTo>
                    <a:lnTo>
                      <a:pt x="57" y="311"/>
                    </a:lnTo>
                    <a:lnTo>
                      <a:pt x="23" y="402"/>
                    </a:lnTo>
                    <a:lnTo>
                      <a:pt x="8" y="450"/>
                    </a:lnTo>
                    <a:lnTo>
                      <a:pt x="175" y="430"/>
                    </a:lnTo>
                    <a:lnTo>
                      <a:pt x="182" y="492"/>
                    </a:lnTo>
                    <a:lnTo>
                      <a:pt x="216" y="499"/>
                    </a:lnTo>
                    <a:lnTo>
                      <a:pt x="225" y="468"/>
                    </a:lnTo>
                    <a:lnTo>
                      <a:pt x="287" y="459"/>
                    </a:lnTo>
                    <a:lnTo>
                      <a:pt x="273" y="357"/>
                    </a:lnTo>
                    <a:lnTo>
                      <a:pt x="270" y="0"/>
                    </a:lnTo>
                    <a:lnTo>
                      <a:pt x="81" y="16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2" name="Shape - Minnesota"/>
              <p:cNvSpPr>
                <a:spLocks noChangeAspect="1"/>
              </p:cNvSpPr>
              <p:nvPr/>
            </p:nvSpPr>
            <p:spPr bwMode="auto">
              <a:xfrm>
                <a:off x="4486823" y="1351110"/>
                <a:ext cx="856704" cy="969506"/>
              </a:xfrm>
              <a:custGeom>
                <a:avLst/>
                <a:gdLst>
                  <a:gd name="T0" fmla="*/ 0 w 545"/>
                  <a:gd name="T1" fmla="*/ 2147483647 h 614"/>
                  <a:gd name="T2" fmla="*/ 2147483647 w 545"/>
                  <a:gd name="T3" fmla="*/ 2147483647 h 614"/>
                  <a:gd name="T4" fmla="*/ 2147483647 w 545"/>
                  <a:gd name="T5" fmla="*/ 0 h 614"/>
                  <a:gd name="T6" fmla="*/ 2147483647 w 545"/>
                  <a:gd name="T7" fmla="*/ 2147483647 h 614"/>
                  <a:gd name="T8" fmla="*/ 2147483647 w 545"/>
                  <a:gd name="T9" fmla="*/ 2147483647 h 614"/>
                  <a:gd name="T10" fmla="*/ 2147483647 w 545"/>
                  <a:gd name="T11" fmla="*/ 2147483647 h 614"/>
                  <a:gd name="T12" fmla="*/ 2147483647 w 545"/>
                  <a:gd name="T13" fmla="*/ 2147483647 h 614"/>
                  <a:gd name="T14" fmla="*/ 2147483647 w 545"/>
                  <a:gd name="T15" fmla="*/ 2147483647 h 614"/>
                  <a:gd name="T16" fmla="*/ 2147483647 w 545"/>
                  <a:gd name="T17" fmla="*/ 2147483647 h 614"/>
                  <a:gd name="T18" fmla="*/ 2147483647 w 545"/>
                  <a:gd name="T19" fmla="*/ 2147483647 h 614"/>
                  <a:gd name="T20" fmla="*/ 2147483647 w 545"/>
                  <a:gd name="T21" fmla="*/ 2147483647 h 614"/>
                  <a:gd name="T22" fmla="*/ 2147483647 w 545"/>
                  <a:gd name="T23" fmla="*/ 2147483647 h 614"/>
                  <a:gd name="T24" fmla="*/ 2147483647 w 545"/>
                  <a:gd name="T25" fmla="*/ 2147483647 h 614"/>
                  <a:gd name="T26" fmla="*/ 2147483647 w 545"/>
                  <a:gd name="T27" fmla="*/ 2147483647 h 614"/>
                  <a:gd name="T28" fmla="*/ 2147483647 w 545"/>
                  <a:gd name="T29" fmla="*/ 2147483647 h 614"/>
                  <a:gd name="T30" fmla="*/ 2147483647 w 545"/>
                  <a:gd name="T31" fmla="*/ 2147483647 h 614"/>
                  <a:gd name="T32" fmla="*/ 2147483647 w 545"/>
                  <a:gd name="T33" fmla="*/ 2147483647 h 614"/>
                  <a:gd name="T34" fmla="*/ 2147483647 w 545"/>
                  <a:gd name="T35" fmla="*/ 2147483647 h 614"/>
                  <a:gd name="T36" fmla="*/ 2147483647 w 545"/>
                  <a:gd name="T37" fmla="*/ 2147483647 h 614"/>
                  <a:gd name="T38" fmla="*/ 2147483647 w 545"/>
                  <a:gd name="T39" fmla="*/ 2147483647 h 614"/>
                  <a:gd name="T40" fmla="*/ 2147483647 w 545"/>
                  <a:gd name="T41" fmla="*/ 2147483647 h 614"/>
                  <a:gd name="T42" fmla="*/ 2147483647 w 545"/>
                  <a:gd name="T43" fmla="*/ 2147483647 h 614"/>
                  <a:gd name="T44" fmla="*/ 2147483647 w 545"/>
                  <a:gd name="T45" fmla="*/ 2147483647 h 614"/>
                  <a:gd name="T46" fmla="*/ 2147483647 w 545"/>
                  <a:gd name="T47" fmla="*/ 2147483647 h 614"/>
                  <a:gd name="T48" fmla="*/ 2147483647 w 545"/>
                  <a:gd name="T49" fmla="*/ 2147483647 h 614"/>
                  <a:gd name="T50" fmla="*/ 2147483647 w 545"/>
                  <a:gd name="T51" fmla="*/ 2147483647 h 614"/>
                  <a:gd name="T52" fmla="*/ 2147483647 w 545"/>
                  <a:gd name="T53" fmla="*/ 2147483647 h 614"/>
                  <a:gd name="T54" fmla="*/ 2147483647 w 545"/>
                  <a:gd name="T55" fmla="*/ 2147483647 h 614"/>
                  <a:gd name="T56" fmla="*/ 2147483647 w 545"/>
                  <a:gd name="T57" fmla="*/ 2147483647 h 614"/>
                  <a:gd name="T58" fmla="*/ 2147483647 w 545"/>
                  <a:gd name="T59" fmla="*/ 2147483647 h 614"/>
                  <a:gd name="T60" fmla="*/ 0 w 545"/>
                  <a:gd name="T61" fmla="*/ 2147483647 h 61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45"/>
                  <a:gd name="T94" fmla="*/ 0 h 614"/>
                  <a:gd name="T95" fmla="*/ 545 w 545"/>
                  <a:gd name="T96" fmla="*/ 614 h 61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45" h="614">
                    <a:moveTo>
                      <a:pt x="0" y="48"/>
                    </a:moveTo>
                    <a:lnTo>
                      <a:pt x="143" y="48"/>
                    </a:lnTo>
                    <a:lnTo>
                      <a:pt x="141" y="0"/>
                    </a:lnTo>
                    <a:lnTo>
                      <a:pt x="173" y="14"/>
                    </a:lnTo>
                    <a:lnTo>
                      <a:pt x="179" y="51"/>
                    </a:lnTo>
                    <a:lnTo>
                      <a:pt x="247" y="91"/>
                    </a:lnTo>
                    <a:lnTo>
                      <a:pt x="268" y="73"/>
                    </a:lnTo>
                    <a:lnTo>
                      <a:pt x="308" y="73"/>
                    </a:lnTo>
                    <a:lnTo>
                      <a:pt x="340" y="109"/>
                    </a:lnTo>
                    <a:lnTo>
                      <a:pt x="361" y="96"/>
                    </a:lnTo>
                    <a:lnTo>
                      <a:pt x="420" y="111"/>
                    </a:lnTo>
                    <a:lnTo>
                      <a:pt x="441" y="84"/>
                    </a:lnTo>
                    <a:lnTo>
                      <a:pt x="478" y="105"/>
                    </a:lnTo>
                    <a:lnTo>
                      <a:pt x="545" y="102"/>
                    </a:lnTo>
                    <a:lnTo>
                      <a:pt x="437" y="178"/>
                    </a:lnTo>
                    <a:lnTo>
                      <a:pt x="383" y="245"/>
                    </a:lnTo>
                    <a:lnTo>
                      <a:pt x="393" y="342"/>
                    </a:lnTo>
                    <a:lnTo>
                      <a:pt x="356" y="382"/>
                    </a:lnTo>
                    <a:lnTo>
                      <a:pt x="371" y="410"/>
                    </a:lnTo>
                    <a:lnTo>
                      <a:pt x="371" y="482"/>
                    </a:lnTo>
                    <a:lnTo>
                      <a:pt x="408" y="482"/>
                    </a:lnTo>
                    <a:lnTo>
                      <a:pt x="463" y="534"/>
                    </a:lnTo>
                    <a:lnTo>
                      <a:pt x="486" y="596"/>
                    </a:lnTo>
                    <a:lnTo>
                      <a:pt x="100" y="614"/>
                    </a:lnTo>
                    <a:lnTo>
                      <a:pt x="101" y="444"/>
                    </a:lnTo>
                    <a:lnTo>
                      <a:pt x="67" y="407"/>
                    </a:lnTo>
                    <a:lnTo>
                      <a:pt x="79" y="362"/>
                    </a:lnTo>
                    <a:lnTo>
                      <a:pt x="91" y="337"/>
                    </a:lnTo>
                    <a:lnTo>
                      <a:pt x="67" y="219"/>
                    </a:lnTo>
                    <a:lnTo>
                      <a:pt x="34" y="14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3" name="Shape - Massachusetts"/>
              <p:cNvSpPr>
                <a:spLocks noChangeAspect="1"/>
              </p:cNvSpPr>
              <p:nvPr/>
            </p:nvSpPr>
            <p:spPr bwMode="auto">
              <a:xfrm>
                <a:off x="7344086" y="1905802"/>
                <a:ext cx="468013" cy="213837"/>
              </a:xfrm>
              <a:custGeom>
                <a:avLst/>
                <a:gdLst>
                  <a:gd name="T0" fmla="*/ 0 w 296"/>
                  <a:gd name="T1" fmla="*/ 2147483647 h 134"/>
                  <a:gd name="T2" fmla="*/ 2147483647 w 296"/>
                  <a:gd name="T3" fmla="*/ 2147483647 h 134"/>
                  <a:gd name="T4" fmla="*/ 2147483647 w 296"/>
                  <a:gd name="T5" fmla="*/ 2147483647 h 134"/>
                  <a:gd name="T6" fmla="*/ 2147483647 w 296"/>
                  <a:gd name="T7" fmla="*/ 0 h 134"/>
                  <a:gd name="T8" fmla="*/ 2147483647 w 296"/>
                  <a:gd name="T9" fmla="*/ 2147483647 h 134"/>
                  <a:gd name="T10" fmla="*/ 2147483647 w 296"/>
                  <a:gd name="T11" fmla="*/ 2147483647 h 134"/>
                  <a:gd name="T12" fmla="*/ 2147483647 w 296"/>
                  <a:gd name="T13" fmla="*/ 2147483647 h 134"/>
                  <a:gd name="T14" fmla="*/ 2147483647 w 296"/>
                  <a:gd name="T15" fmla="*/ 2147483647 h 134"/>
                  <a:gd name="T16" fmla="*/ 2147483647 w 296"/>
                  <a:gd name="T17" fmla="*/ 2147483647 h 134"/>
                  <a:gd name="T18" fmla="*/ 2147483647 w 296"/>
                  <a:gd name="T19" fmla="*/ 2147483647 h 134"/>
                  <a:gd name="T20" fmla="*/ 2147483647 w 296"/>
                  <a:gd name="T21" fmla="*/ 2147483647 h 134"/>
                  <a:gd name="T22" fmla="*/ 2147483647 w 296"/>
                  <a:gd name="T23" fmla="*/ 2147483647 h 134"/>
                  <a:gd name="T24" fmla="*/ 2147483647 w 296"/>
                  <a:gd name="T25" fmla="*/ 2147483647 h 134"/>
                  <a:gd name="T26" fmla="*/ 2147483647 w 296"/>
                  <a:gd name="T27" fmla="*/ 2147483647 h 134"/>
                  <a:gd name="T28" fmla="*/ 2147483647 w 296"/>
                  <a:gd name="T29" fmla="*/ 2147483647 h 134"/>
                  <a:gd name="T30" fmla="*/ 2147483647 w 296"/>
                  <a:gd name="T31" fmla="*/ 2147483647 h 134"/>
                  <a:gd name="T32" fmla="*/ 2147483647 w 296"/>
                  <a:gd name="T33" fmla="*/ 2147483647 h 134"/>
                  <a:gd name="T34" fmla="*/ 2147483647 w 296"/>
                  <a:gd name="T35" fmla="*/ 2147483647 h 134"/>
                  <a:gd name="T36" fmla="*/ 2147483647 w 296"/>
                  <a:gd name="T37" fmla="*/ 2147483647 h 134"/>
                  <a:gd name="T38" fmla="*/ 0 w 296"/>
                  <a:gd name="T39" fmla="*/ 2147483647 h 1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96"/>
                  <a:gd name="T61" fmla="*/ 0 h 134"/>
                  <a:gd name="T62" fmla="*/ 296 w 296"/>
                  <a:gd name="T63" fmla="*/ 134 h 1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96" h="134">
                    <a:moveTo>
                      <a:pt x="0" y="54"/>
                    </a:moveTo>
                    <a:lnTo>
                      <a:pt x="151" y="16"/>
                    </a:lnTo>
                    <a:lnTo>
                      <a:pt x="169" y="18"/>
                    </a:lnTo>
                    <a:lnTo>
                      <a:pt x="187" y="0"/>
                    </a:lnTo>
                    <a:lnTo>
                      <a:pt x="202" y="9"/>
                    </a:lnTo>
                    <a:lnTo>
                      <a:pt x="184" y="48"/>
                    </a:lnTo>
                    <a:lnTo>
                      <a:pt x="215" y="45"/>
                    </a:lnTo>
                    <a:lnTo>
                      <a:pt x="233" y="74"/>
                    </a:lnTo>
                    <a:lnTo>
                      <a:pt x="254" y="77"/>
                    </a:lnTo>
                    <a:lnTo>
                      <a:pt x="269" y="73"/>
                    </a:lnTo>
                    <a:lnTo>
                      <a:pt x="269" y="57"/>
                    </a:lnTo>
                    <a:lnTo>
                      <a:pt x="243" y="36"/>
                    </a:lnTo>
                    <a:lnTo>
                      <a:pt x="263" y="34"/>
                    </a:lnTo>
                    <a:lnTo>
                      <a:pt x="296" y="79"/>
                    </a:lnTo>
                    <a:lnTo>
                      <a:pt x="264" y="106"/>
                    </a:lnTo>
                    <a:lnTo>
                      <a:pt x="229" y="92"/>
                    </a:lnTo>
                    <a:lnTo>
                      <a:pt x="206" y="125"/>
                    </a:lnTo>
                    <a:lnTo>
                      <a:pt x="161" y="92"/>
                    </a:lnTo>
                    <a:lnTo>
                      <a:pt x="12" y="13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34" name="Shape - Michigan"/>
              <p:cNvGrpSpPr>
                <a:grpSpLocks/>
              </p:cNvGrpSpPr>
              <p:nvPr/>
            </p:nvGrpSpPr>
            <p:grpSpPr bwMode="auto">
              <a:xfrm>
                <a:off x="5299104" y="1577810"/>
                <a:ext cx="989967" cy="893937"/>
                <a:chOff x="3254" y="860"/>
                <a:chExt cx="623" cy="557"/>
              </a:xfrm>
              <a:solidFill>
                <a:srgbClr val="0072C0"/>
              </a:solidFill>
            </p:grpSpPr>
            <p:sp>
              <p:nvSpPr>
                <p:cNvPr id="125" name="Freeform 27"/>
                <p:cNvSpPr>
                  <a:spLocks noChangeAspect="1"/>
                </p:cNvSpPr>
                <p:nvPr/>
              </p:nvSpPr>
              <p:spPr bwMode="auto">
                <a:xfrm>
                  <a:off x="3254" y="860"/>
                  <a:ext cx="442" cy="190"/>
                </a:xfrm>
                <a:custGeom>
                  <a:avLst/>
                  <a:gdLst>
                    <a:gd name="T0" fmla="*/ 0 w 445"/>
                    <a:gd name="T1" fmla="*/ 100 h 193"/>
                    <a:gd name="T2" fmla="*/ 96 w 445"/>
                    <a:gd name="T3" fmla="*/ 0 h 193"/>
                    <a:gd name="T4" fmla="*/ 79 w 445"/>
                    <a:gd name="T5" fmla="*/ 41 h 193"/>
                    <a:gd name="T6" fmla="*/ 92 w 445"/>
                    <a:gd name="T7" fmla="*/ 54 h 193"/>
                    <a:gd name="T8" fmla="*/ 123 w 445"/>
                    <a:gd name="T9" fmla="*/ 36 h 193"/>
                    <a:gd name="T10" fmla="*/ 192 w 445"/>
                    <a:gd name="T11" fmla="*/ 63 h 193"/>
                    <a:gd name="T12" fmla="*/ 220 w 445"/>
                    <a:gd name="T13" fmla="*/ 41 h 193"/>
                    <a:gd name="T14" fmla="*/ 311 w 445"/>
                    <a:gd name="T15" fmla="*/ 32 h 193"/>
                    <a:gd name="T16" fmla="*/ 329 w 445"/>
                    <a:gd name="T17" fmla="*/ 55 h 193"/>
                    <a:gd name="T18" fmla="*/ 364 w 445"/>
                    <a:gd name="T19" fmla="*/ 50 h 193"/>
                    <a:gd name="T20" fmla="*/ 432 w 445"/>
                    <a:gd name="T21" fmla="*/ 78 h 193"/>
                    <a:gd name="T22" fmla="*/ 436 w 445"/>
                    <a:gd name="T23" fmla="*/ 96 h 193"/>
                    <a:gd name="T24" fmla="*/ 363 w 445"/>
                    <a:gd name="T25" fmla="*/ 114 h 193"/>
                    <a:gd name="T26" fmla="*/ 341 w 445"/>
                    <a:gd name="T27" fmla="*/ 100 h 193"/>
                    <a:gd name="T28" fmla="*/ 302 w 445"/>
                    <a:gd name="T29" fmla="*/ 105 h 193"/>
                    <a:gd name="T30" fmla="*/ 257 w 445"/>
                    <a:gd name="T31" fmla="*/ 131 h 193"/>
                    <a:gd name="T32" fmla="*/ 237 w 445"/>
                    <a:gd name="T33" fmla="*/ 133 h 193"/>
                    <a:gd name="T34" fmla="*/ 221 w 445"/>
                    <a:gd name="T35" fmla="*/ 114 h 193"/>
                    <a:gd name="T36" fmla="*/ 198 w 445"/>
                    <a:gd name="T37" fmla="*/ 182 h 193"/>
                    <a:gd name="T38" fmla="*/ 170 w 445"/>
                    <a:gd name="T39" fmla="*/ 184 h 193"/>
                    <a:gd name="T40" fmla="*/ 158 w 445"/>
                    <a:gd name="T41" fmla="*/ 156 h 193"/>
                    <a:gd name="T42" fmla="*/ 98 w 445"/>
                    <a:gd name="T43" fmla="*/ 145 h 193"/>
                    <a:gd name="T44" fmla="*/ 73 w 445"/>
                    <a:gd name="T45" fmla="*/ 124 h 193"/>
                    <a:gd name="T46" fmla="*/ 23 w 445"/>
                    <a:gd name="T47" fmla="*/ 131 h 193"/>
                    <a:gd name="T48" fmla="*/ 0 w 445"/>
                    <a:gd name="T49" fmla="*/ 100 h 19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45"/>
                    <a:gd name="T76" fmla="*/ 0 h 193"/>
                    <a:gd name="T77" fmla="*/ 445 w 445"/>
                    <a:gd name="T78" fmla="*/ 193 h 19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45" h="193">
                      <a:moveTo>
                        <a:pt x="0" y="106"/>
                      </a:moveTo>
                      <a:lnTo>
                        <a:pt x="99" y="0"/>
                      </a:lnTo>
                      <a:lnTo>
                        <a:pt x="82" y="44"/>
                      </a:lnTo>
                      <a:lnTo>
                        <a:pt x="95" y="57"/>
                      </a:lnTo>
                      <a:lnTo>
                        <a:pt x="126" y="39"/>
                      </a:lnTo>
                      <a:lnTo>
                        <a:pt x="195" y="66"/>
                      </a:lnTo>
                      <a:lnTo>
                        <a:pt x="225" y="44"/>
                      </a:lnTo>
                      <a:lnTo>
                        <a:pt x="317" y="32"/>
                      </a:lnTo>
                      <a:lnTo>
                        <a:pt x="335" y="58"/>
                      </a:lnTo>
                      <a:lnTo>
                        <a:pt x="371" y="53"/>
                      </a:lnTo>
                      <a:lnTo>
                        <a:pt x="441" y="81"/>
                      </a:lnTo>
                      <a:lnTo>
                        <a:pt x="445" y="102"/>
                      </a:lnTo>
                      <a:lnTo>
                        <a:pt x="369" y="120"/>
                      </a:lnTo>
                      <a:lnTo>
                        <a:pt x="347" y="106"/>
                      </a:lnTo>
                      <a:lnTo>
                        <a:pt x="308" y="111"/>
                      </a:lnTo>
                      <a:lnTo>
                        <a:pt x="263" y="137"/>
                      </a:lnTo>
                      <a:lnTo>
                        <a:pt x="243" y="139"/>
                      </a:lnTo>
                      <a:lnTo>
                        <a:pt x="226" y="120"/>
                      </a:lnTo>
                      <a:lnTo>
                        <a:pt x="201" y="191"/>
                      </a:lnTo>
                      <a:lnTo>
                        <a:pt x="173" y="193"/>
                      </a:lnTo>
                      <a:lnTo>
                        <a:pt x="161" y="164"/>
                      </a:lnTo>
                      <a:lnTo>
                        <a:pt x="101" y="151"/>
                      </a:lnTo>
                      <a:lnTo>
                        <a:pt x="73" y="130"/>
                      </a:lnTo>
                      <a:lnTo>
                        <a:pt x="23" y="137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26" name="Freeform 28"/>
                <p:cNvSpPr>
                  <a:spLocks noChangeAspect="1"/>
                </p:cNvSpPr>
                <p:nvPr/>
              </p:nvSpPr>
              <p:spPr bwMode="auto">
                <a:xfrm>
                  <a:off x="3560" y="994"/>
                  <a:ext cx="317" cy="423"/>
                </a:xfrm>
                <a:custGeom>
                  <a:avLst/>
                  <a:gdLst>
                    <a:gd name="T0" fmla="*/ 79 w 319"/>
                    <a:gd name="T1" fmla="*/ 18 h 432"/>
                    <a:gd name="T2" fmla="*/ 90 w 319"/>
                    <a:gd name="T3" fmla="*/ 42 h 432"/>
                    <a:gd name="T4" fmla="*/ 70 w 319"/>
                    <a:gd name="T5" fmla="*/ 58 h 432"/>
                    <a:gd name="T6" fmla="*/ 69 w 319"/>
                    <a:gd name="T7" fmla="*/ 121 h 432"/>
                    <a:gd name="T8" fmla="*/ 57 w 319"/>
                    <a:gd name="T9" fmla="*/ 79 h 432"/>
                    <a:gd name="T10" fmla="*/ 11 w 319"/>
                    <a:gd name="T11" fmla="*/ 119 h 432"/>
                    <a:gd name="T12" fmla="*/ 0 w 319"/>
                    <a:gd name="T13" fmla="*/ 237 h 432"/>
                    <a:gd name="T14" fmla="*/ 30 w 319"/>
                    <a:gd name="T15" fmla="*/ 294 h 432"/>
                    <a:gd name="T16" fmla="*/ 33 w 319"/>
                    <a:gd name="T17" fmla="*/ 323 h 432"/>
                    <a:gd name="T18" fmla="*/ 34 w 319"/>
                    <a:gd name="T19" fmla="*/ 346 h 432"/>
                    <a:gd name="T20" fmla="*/ 33 w 319"/>
                    <a:gd name="T21" fmla="*/ 368 h 432"/>
                    <a:gd name="T22" fmla="*/ 27 w 319"/>
                    <a:gd name="T23" fmla="*/ 405 h 432"/>
                    <a:gd name="T24" fmla="*/ 149 w 319"/>
                    <a:gd name="T25" fmla="*/ 399 h 432"/>
                    <a:gd name="T26" fmla="*/ 312 w 319"/>
                    <a:gd name="T27" fmla="*/ 385 h 432"/>
                    <a:gd name="T28" fmla="*/ 282 w 319"/>
                    <a:gd name="T29" fmla="*/ 377 h 432"/>
                    <a:gd name="T30" fmla="*/ 265 w 319"/>
                    <a:gd name="T31" fmla="*/ 354 h 432"/>
                    <a:gd name="T32" fmla="*/ 291 w 319"/>
                    <a:gd name="T33" fmla="*/ 338 h 432"/>
                    <a:gd name="T34" fmla="*/ 291 w 319"/>
                    <a:gd name="T35" fmla="*/ 314 h 432"/>
                    <a:gd name="T36" fmla="*/ 279 w 319"/>
                    <a:gd name="T37" fmla="*/ 295 h 432"/>
                    <a:gd name="T38" fmla="*/ 291 w 319"/>
                    <a:gd name="T39" fmla="*/ 281 h 432"/>
                    <a:gd name="T40" fmla="*/ 313 w 319"/>
                    <a:gd name="T41" fmla="*/ 283 h 432"/>
                    <a:gd name="T42" fmla="*/ 309 w 319"/>
                    <a:gd name="T43" fmla="*/ 226 h 432"/>
                    <a:gd name="T44" fmla="*/ 303 w 319"/>
                    <a:gd name="T45" fmla="*/ 194 h 432"/>
                    <a:gd name="T46" fmla="*/ 289 w 319"/>
                    <a:gd name="T47" fmla="*/ 171 h 432"/>
                    <a:gd name="T48" fmla="*/ 276 w 319"/>
                    <a:gd name="T49" fmla="*/ 160 h 432"/>
                    <a:gd name="T50" fmla="*/ 255 w 319"/>
                    <a:gd name="T51" fmla="*/ 156 h 432"/>
                    <a:gd name="T52" fmla="*/ 237 w 319"/>
                    <a:gd name="T53" fmla="*/ 156 h 432"/>
                    <a:gd name="T54" fmla="*/ 218 w 319"/>
                    <a:gd name="T55" fmla="*/ 182 h 432"/>
                    <a:gd name="T56" fmla="*/ 204 w 319"/>
                    <a:gd name="T57" fmla="*/ 191 h 432"/>
                    <a:gd name="T58" fmla="*/ 195 w 319"/>
                    <a:gd name="T59" fmla="*/ 194 h 432"/>
                    <a:gd name="T60" fmla="*/ 185 w 319"/>
                    <a:gd name="T61" fmla="*/ 189 h 432"/>
                    <a:gd name="T62" fmla="*/ 182 w 319"/>
                    <a:gd name="T63" fmla="*/ 176 h 432"/>
                    <a:gd name="T64" fmla="*/ 185 w 319"/>
                    <a:gd name="T65" fmla="*/ 167 h 432"/>
                    <a:gd name="T66" fmla="*/ 194 w 319"/>
                    <a:gd name="T67" fmla="*/ 160 h 432"/>
                    <a:gd name="T68" fmla="*/ 203 w 319"/>
                    <a:gd name="T69" fmla="*/ 156 h 432"/>
                    <a:gd name="T70" fmla="*/ 212 w 319"/>
                    <a:gd name="T71" fmla="*/ 155 h 432"/>
                    <a:gd name="T72" fmla="*/ 212 w 319"/>
                    <a:gd name="T73" fmla="*/ 138 h 432"/>
                    <a:gd name="T74" fmla="*/ 236 w 319"/>
                    <a:gd name="T75" fmla="*/ 121 h 432"/>
                    <a:gd name="T76" fmla="*/ 212 w 319"/>
                    <a:gd name="T77" fmla="*/ 69 h 432"/>
                    <a:gd name="T78" fmla="*/ 212 w 319"/>
                    <a:gd name="T79" fmla="*/ 43 h 432"/>
                    <a:gd name="T80" fmla="*/ 172 w 319"/>
                    <a:gd name="T81" fmla="*/ 33 h 432"/>
                    <a:gd name="T82" fmla="*/ 113 w 319"/>
                    <a:gd name="T83" fmla="*/ 0 h 432"/>
                    <a:gd name="T84" fmla="*/ 79 w 319"/>
                    <a:gd name="T85" fmla="*/ 18 h 43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19"/>
                    <a:gd name="T130" fmla="*/ 0 h 432"/>
                    <a:gd name="T131" fmla="*/ 319 w 319"/>
                    <a:gd name="T132" fmla="*/ 432 h 432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19" h="432">
                      <a:moveTo>
                        <a:pt x="81" y="18"/>
                      </a:moveTo>
                      <a:lnTo>
                        <a:pt x="93" y="45"/>
                      </a:lnTo>
                      <a:lnTo>
                        <a:pt x="70" y="61"/>
                      </a:lnTo>
                      <a:lnTo>
                        <a:pt x="69" y="130"/>
                      </a:lnTo>
                      <a:lnTo>
                        <a:pt x="57" y="85"/>
                      </a:lnTo>
                      <a:lnTo>
                        <a:pt x="11" y="128"/>
                      </a:lnTo>
                      <a:lnTo>
                        <a:pt x="0" y="252"/>
                      </a:lnTo>
                      <a:lnTo>
                        <a:pt x="30" y="313"/>
                      </a:lnTo>
                      <a:lnTo>
                        <a:pt x="33" y="344"/>
                      </a:lnTo>
                      <a:lnTo>
                        <a:pt x="34" y="369"/>
                      </a:lnTo>
                      <a:lnTo>
                        <a:pt x="33" y="392"/>
                      </a:lnTo>
                      <a:lnTo>
                        <a:pt x="27" y="432"/>
                      </a:lnTo>
                      <a:lnTo>
                        <a:pt x="152" y="425"/>
                      </a:lnTo>
                      <a:lnTo>
                        <a:pt x="318" y="410"/>
                      </a:lnTo>
                      <a:lnTo>
                        <a:pt x="288" y="401"/>
                      </a:lnTo>
                      <a:lnTo>
                        <a:pt x="271" y="378"/>
                      </a:lnTo>
                      <a:lnTo>
                        <a:pt x="297" y="359"/>
                      </a:lnTo>
                      <a:lnTo>
                        <a:pt x="297" y="335"/>
                      </a:lnTo>
                      <a:lnTo>
                        <a:pt x="285" y="314"/>
                      </a:lnTo>
                      <a:lnTo>
                        <a:pt x="297" y="299"/>
                      </a:lnTo>
                      <a:lnTo>
                        <a:pt x="319" y="301"/>
                      </a:lnTo>
                      <a:lnTo>
                        <a:pt x="315" y="241"/>
                      </a:lnTo>
                      <a:lnTo>
                        <a:pt x="309" y="206"/>
                      </a:lnTo>
                      <a:lnTo>
                        <a:pt x="295" y="183"/>
                      </a:lnTo>
                      <a:lnTo>
                        <a:pt x="282" y="170"/>
                      </a:lnTo>
                      <a:lnTo>
                        <a:pt x="261" y="165"/>
                      </a:lnTo>
                      <a:lnTo>
                        <a:pt x="242" y="165"/>
                      </a:lnTo>
                      <a:lnTo>
                        <a:pt x="221" y="194"/>
                      </a:lnTo>
                      <a:lnTo>
                        <a:pt x="207" y="203"/>
                      </a:lnTo>
                      <a:lnTo>
                        <a:pt x="198" y="206"/>
                      </a:lnTo>
                      <a:lnTo>
                        <a:pt x="188" y="201"/>
                      </a:lnTo>
                      <a:lnTo>
                        <a:pt x="185" y="188"/>
                      </a:lnTo>
                      <a:lnTo>
                        <a:pt x="188" y="179"/>
                      </a:lnTo>
                      <a:lnTo>
                        <a:pt x="197" y="170"/>
                      </a:lnTo>
                      <a:lnTo>
                        <a:pt x="206" y="165"/>
                      </a:lnTo>
                      <a:lnTo>
                        <a:pt x="215" y="164"/>
                      </a:lnTo>
                      <a:lnTo>
                        <a:pt x="215" y="147"/>
                      </a:lnTo>
                      <a:lnTo>
                        <a:pt x="239" y="130"/>
                      </a:lnTo>
                      <a:lnTo>
                        <a:pt x="215" y="73"/>
                      </a:lnTo>
                      <a:lnTo>
                        <a:pt x="215" y="46"/>
                      </a:lnTo>
                      <a:lnTo>
                        <a:pt x="175" y="36"/>
                      </a:lnTo>
                      <a:lnTo>
                        <a:pt x="116" y="0"/>
                      </a:lnTo>
                      <a:lnTo>
                        <a:pt x="81" y="18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5" name="Shape - Maryland"/>
              <p:cNvSpPr>
                <a:spLocks noChangeAspect="1"/>
              </p:cNvSpPr>
              <p:nvPr/>
            </p:nvSpPr>
            <p:spPr bwMode="auto">
              <a:xfrm>
                <a:off x="6717423" y="2571432"/>
                <a:ext cx="634594" cy="262071"/>
              </a:xfrm>
              <a:custGeom>
                <a:avLst/>
                <a:gdLst>
                  <a:gd name="T0" fmla="*/ 0 w 403"/>
                  <a:gd name="T1" fmla="*/ 2147483647 h 165"/>
                  <a:gd name="T2" fmla="*/ 2147483647 w 403"/>
                  <a:gd name="T3" fmla="*/ 0 h 165"/>
                  <a:gd name="T4" fmla="*/ 2147483647 w 403"/>
                  <a:gd name="T5" fmla="*/ 2147483647 h 165"/>
                  <a:gd name="T6" fmla="*/ 2147483647 w 403"/>
                  <a:gd name="T7" fmla="*/ 2147483647 h 165"/>
                  <a:gd name="T8" fmla="*/ 2147483647 w 403"/>
                  <a:gd name="T9" fmla="*/ 2147483647 h 165"/>
                  <a:gd name="T10" fmla="*/ 2147483647 w 403"/>
                  <a:gd name="T11" fmla="*/ 2147483647 h 165"/>
                  <a:gd name="T12" fmla="*/ 2147483647 w 403"/>
                  <a:gd name="T13" fmla="*/ 2147483647 h 165"/>
                  <a:gd name="T14" fmla="*/ 2147483647 w 403"/>
                  <a:gd name="T15" fmla="*/ 2147483647 h 165"/>
                  <a:gd name="T16" fmla="*/ 2147483647 w 403"/>
                  <a:gd name="T17" fmla="*/ 2147483647 h 165"/>
                  <a:gd name="T18" fmla="*/ 2147483647 w 403"/>
                  <a:gd name="T19" fmla="*/ 2147483647 h 165"/>
                  <a:gd name="T20" fmla="*/ 2147483647 w 403"/>
                  <a:gd name="T21" fmla="*/ 2147483647 h 165"/>
                  <a:gd name="T22" fmla="*/ 2147483647 w 403"/>
                  <a:gd name="T23" fmla="*/ 2147483647 h 165"/>
                  <a:gd name="T24" fmla="*/ 2147483647 w 403"/>
                  <a:gd name="T25" fmla="*/ 2147483647 h 165"/>
                  <a:gd name="T26" fmla="*/ 2147483647 w 403"/>
                  <a:gd name="T27" fmla="*/ 2147483647 h 165"/>
                  <a:gd name="T28" fmla="*/ 2147483647 w 403"/>
                  <a:gd name="T29" fmla="*/ 2147483647 h 165"/>
                  <a:gd name="T30" fmla="*/ 2147483647 w 403"/>
                  <a:gd name="T31" fmla="*/ 2147483647 h 165"/>
                  <a:gd name="T32" fmla="*/ 0 w 403"/>
                  <a:gd name="T33" fmla="*/ 2147483647 h 1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3"/>
                  <a:gd name="T52" fmla="*/ 0 h 165"/>
                  <a:gd name="T53" fmla="*/ 403 w 403"/>
                  <a:gd name="T54" fmla="*/ 165 h 1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3" h="165">
                    <a:moveTo>
                      <a:pt x="0" y="56"/>
                    </a:moveTo>
                    <a:lnTo>
                      <a:pt x="300" y="0"/>
                    </a:lnTo>
                    <a:lnTo>
                      <a:pt x="349" y="113"/>
                    </a:lnTo>
                    <a:lnTo>
                      <a:pt x="401" y="101"/>
                    </a:lnTo>
                    <a:lnTo>
                      <a:pt x="403" y="158"/>
                    </a:lnTo>
                    <a:lnTo>
                      <a:pt x="361" y="165"/>
                    </a:lnTo>
                    <a:lnTo>
                      <a:pt x="324" y="128"/>
                    </a:lnTo>
                    <a:lnTo>
                      <a:pt x="300" y="83"/>
                    </a:lnTo>
                    <a:lnTo>
                      <a:pt x="296" y="21"/>
                    </a:lnTo>
                    <a:lnTo>
                      <a:pt x="278" y="52"/>
                    </a:lnTo>
                    <a:lnTo>
                      <a:pt x="299" y="146"/>
                    </a:lnTo>
                    <a:lnTo>
                      <a:pt x="211" y="159"/>
                    </a:lnTo>
                    <a:lnTo>
                      <a:pt x="208" y="91"/>
                    </a:lnTo>
                    <a:lnTo>
                      <a:pt x="154" y="61"/>
                    </a:lnTo>
                    <a:lnTo>
                      <a:pt x="108" y="53"/>
                    </a:lnTo>
                    <a:lnTo>
                      <a:pt x="12" y="101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6" name="Shape - Maine"/>
              <p:cNvSpPr>
                <a:spLocks noChangeAspect="1"/>
              </p:cNvSpPr>
              <p:nvPr/>
            </p:nvSpPr>
            <p:spPr bwMode="auto">
              <a:xfrm>
                <a:off x="7453553" y="1117979"/>
                <a:ext cx="491811" cy="717080"/>
              </a:xfrm>
              <a:custGeom>
                <a:avLst/>
                <a:gdLst>
                  <a:gd name="T0" fmla="*/ 2147483647 w 313"/>
                  <a:gd name="T1" fmla="*/ 2147483647 h 478"/>
                  <a:gd name="T2" fmla="*/ 2147483647 w 313"/>
                  <a:gd name="T3" fmla="*/ 2147483647 h 478"/>
                  <a:gd name="T4" fmla="*/ 2147483647 w 313"/>
                  <a:gd name="T5" fmla="*/ 2147483647 h 478"/>
                  <a:gd name="T6" fmla="*/ 2147483647 w 313"/>
                  <a:gd name="T7" fmla="*/ 2147483647 h 478"/>
                  <a:gd name="T8" fmla="*/ 2147483647 w 313"/>
                  <a:gd name="T9" fmla="*/ 2147483647 h 478"/>
                  <a:gd name="T10" fmla="*/ 2147483647 w 313"/>
                  <a:gd name="T11" fmla="*/ 2147483647 h 478"/>
                  <a:gd name="T12" fmla="*/ 2147483647 w 313"/>
                  <a:gd name="T13" fmla="*/ 2147483647 h 478"/>
                  <a:gd name="T14" fmla="*/ 0 w 313"/>
                  <a:gd name="T15" fmla="*/ 2147483647 h 478"/>
                  <a:gd name="T16" fmla="*/ 2147483647 w 313"/>
                  <a:gd name="T17" fmla="*/ 2147483647 h 478"/>
                  <a:gd name="T18" fmla="*/ 2147483647 w 313"/>
                  <a:gd name="T19" fmla="*/ 2147483647 h 478"/>
                  <a:gd name="T20" fmla="*/ 2147483647 w 313"/>
                  <a:gd name="T21" fmla="*/ 2147483647 h 478"/>
                  <a:gd name="T22" fmla="*/ 2147483647 w 313"/>
                  <a:gd name="T23" fmla="*/ 2147483647 h 478"/>
                  <a:gd name="T24" fmla="*/ 2147483647 w 313"/>
                  <a:gd name="T25" fmla="*/ 2147483647 h 478"/>
                  <a:gd name="T26" fmla="*/ 2147483647 w 313"/>
                  <a:gd name="T27" fmla="*/ 2147483647 h 478"/>
                  <a:gd name="T28" fmla="*/ 2147483647 w 313"/>
                  <a:gd name="T29" fmla="*/ 2147483647 h 478"/>
                  <a:gd name="T30" fmla="*/ 2147483647 w 313"/>
                  <a:gd name="T31" fmla="*/ 2147483647 h 478"/>
                  <a:gd name="T32" fmla="*/ 2147483647 w 313"/>
                  <a:gd name="T33" fmla="*/ 2147483647 h 478"/>
                  <a:gd name="T34" fmla="*/ 2147483647 w 313"/>
                  <a:gd name="T35" fmla="*/ 2147483647 h 478"/>
                  <a:gd name="T36" fmla="*/ 2147483647 w 313"/>
                  <a:gd name="T37" fmla="*/ 2147483647 h 478"/>
                  <a:gd name="T38" fmla="*/ 2147483647 w 313"/>
                  <a:gd name="T39" fmla="*/ 2147483647 h 478"/>
                  <a:gd name="T40" fmla="*/ 2147483647 w 313"/>
                  <a:gd name="T41" fmla="*/ 2147483647 h 478"/>
                  <a:gd name="T42" fmla="*/ 2147483647 w 313"/>
                  <a:gd name="T43" fmla="*/ 2147483647 h 478"/>
                  <a:gd name="T44" fmla="*/ 2147483647 w 313"/>
                  <a:gd name="T45" fmla="*/ 2147483647 h 478"/>
                  <a:gd name="T46" fmla="*/ 2147483647 w 313"/>
                  <a:gd name="T47" fmla="*/ 2147483647 h 478"/>
                  <a:gd name="T48" fmla="*/ 2147483647 w 313"/>
                  <a:gd name="T49" fmla="*/ 0 h 478"/>
                  <a:gd name="T50" fmla="*/ 2147483647 w 313"/>
                  <a:gd name="T51" fmla="*/ 2147483647 h 478"/>
                  <a:gd name="T52" fmla="*/ 2147483647 w 313"/>
                  <a:gd name="T53" fmla="*/ 2147483647 h 478"/>
                  <a:gd name="T54" fmla="*/ 2147483647 w 313"/>
                  <a:gd name="T55" fmla="*/ 2147483647 h 47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13"/>
                  <a:gd name="T85" fmla="*/ 0 h 478"/>
                  <a:gd name="T86" fmla="*/ 313 w 313"/>
                  <a:gd name="T87" fmla="*/ 478 h 47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13" h="478">
                    <a:moveTo>
                      <a:pt x="73" y="15"/>
                    </a:moveTo>
                    <a:lnTo>
                      <a:pt x="27" y="103"/>
                    </a:lnTo>
                    <a:lnTo>
                      <a:pt x="49" y="136"/>
                    </a:lnTo>
                    <a:lnTo>
                      <a:pt x="27" y="176"/>
                    </a:lnTo>
                    <a:lnTo>
                      <a:pt x="40" y="189"/>
                    </a:lnTo>
                    <a:lnTo>
                      <a:pt x="31" y="216"/>
                    </a:lnTo>
                    <a:lnTo>
                      <a:pt x="31" y="261"/>
                    </a:lnTo>
                    <a:lnTo>
                      <a:pt x="0" y="277"/>
                    </a:lnTo>
                    <a:lnTo>
                      <a:pt x="12" y="291"/>
                    </a:lnTo>
                    <a:lnTo>
                      <a:pt x="78" y="457"/>
                    </a:lnTo>
                    <a:lnTo>
                      <a:pt x="130" y="478"/>
                    </a:lnTo>
                    <a:lnTo>
                      <a:pt x="127" y="444"/>
                    </a:lnTo>
                    <a:lnTo>
                      <a:pt x="152" y="417"/>
                    </a:lnTo>
                    <a:lnTo>
                      <a:pt x="143" y="389"/>
                    </a:lnTo>
                    <a:lnTo>
                      <a:pt x="207" y="355"/>
                    </a:lnTo>
                    <a:lnTo>
                      <a:pt x="210" y="308"/>
                    </a:lnTo>
                    <a:lnTo>
                      <a:pt x="248" y="305"/>
                    </a:lnTo>
                    <a:lnTo>
                      <a:pt x="277" y="270"/>
                    </a:lnTo>
                    <a:lnTo>
                      <a:pt x="313" y="246"/>
                    </a:lnTo>
                    <a:lnTo>
                      <a:pt x="313" y="216"/>
                    </a:lnTo>
                    <a:lnTo>
                      <a:pt x="264" y="207"/>
                    </a:lnTo>
                    <a:lnTo>
                      <a:pt x="255" y="174"/>
                    </a:lnTo>
                    <a:lnTo>
                      <a:pt x="206" y="170"/>
                    </a:lnTo>
                    <a:lnTo>
                      <a:pt x="166" y="28"/>
                    </a:lnTo>
                    <a:lnTo>
                      <a:pt x="148" y="0"/>
                    </a:lnTo>
                    <a:lnTo>
                      <a:pt x="98" y="12"/>
                    </a:lnTo>
                    <a:lnTo>
                      <a:pt x="90" y="25"/>
                    </a:lnTo>
                    <a:lnTo>
                      <a:pt x="73" y="15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7" name="Shape - Louisiana"/>
              <p:cNvSpPr>
                <a:spLocks noChangeAspect="1"/>
              </p:cNvSpPr>
              <p:nvPr/>
            </p:nvSpPr>
            <p:spPr bwMode="auto">
              <a:xfrm>
                <a:off x="5013538" y="3960574"/>
                <a:ext cx="772619" cy="617396"/>
              </a:xfrm>
              <a:custGeom>
                <a:avLst/>
                <a:gdLst>
                  <a:gd name="T0" fmla="*/ 0 w 489"/>
                  <a:gd name="T1" fmla="*/ 2147483647 h 392"/>
                  <a:gd name="T2" fmla="*/ 2147483647 w 489"/>
                  <a:gd name="T3" fmla="*/ 0 h 392"/>
                  <a:gd name="T4" fmla="*/ 2147483647 w 489"/>
                  <a:gd name="T5" fmla="*/ 2147483647 h 392"/>
                  <a:gd name="T6" fmla="*/ 2147483647 w 489"/>
                  <a:gd name="T7" fmla="*/ 2147483647 h 392"/>
                  <a:gd name="T8" fmla="*/ 2147483647 w 489"/>
                  <a:gd name="T9" fmla="*/ 2147483647 h 392"/>
                  <a:gd name="T10" fmla="*/ 2147483647 w 489"/>
                  <a:gd name="T11" fmla="*/ 2147483647 h 392"/>
                  <a:gd name="T12" fmla="*/ 2147483647 w 489"/>
                  <a:gd name="T13" fmla="*/ 2147483647 h 392"/>
                  <a:gd name="T14" fmla="*/ 2147483647 w 489"/>
                  <a:gd name="T15" fmla="*/ 2147483647 h 392"/>
                  <a:gd name="T16" fmla="*/ 2147483647 w 489"/>
                  <a:gd name="T17" fmla="*/ 2147483647 h 392"/>
                  <a:gd name="T18" fmla="*/ 2147483647 w 489"/>
                  <a:gd name="T19" fmla="*/ 2147483647 h 392"/>
                  <a:gd name="T20" fmla="*/ 2147483647 w 489"/>
                  <a:gd name="T21" fmla="*/ 2147483647 h 392"/>
                  <a:gd name="T22" fmla="*/ 2147483647 w 489"/>
                  <a:gd name="T23" fmla="*/ 2147483647 h 392"/>
                  <a:gd name="T24" fmla="*/ 2147483647 w 489"/>
                  <a:gd name="T25" fmla="*/ 2147483647 h 392"/>
                  <a:gd name="T26" fmla="*/ 2147483647 w 489"/>
                  <a:gd name="T27" fmla="*/ 2147483647 h 392"/>
                  <a:gd name="T28" fmla="*/ 2147483647 w 489"/>
                  <a:gd name="T29" fmla="*/ 2147483647 h 392"/>
                  <a:gd name="T30" fmla="*/ 2147483647 w 489"/>
                  <a:gd name="T31" fmla="*/ 2147483647 h 392"/>
                  <a:gd name="T32" fmla="*/ 2147483647 w 489"/>
                  <a:gd name="T33" fmla="*/ 2147483647 h 392"/>
                  <a:gd name="T34" fmla="*/ 2147483647 w 489"/>
                  <a:gd name="T35" fmla="*/ 2147483647 h 392"/>
                  <a:gd name="T36" fmla="*/ 2147483647 w 489"/>
                  <a:gd name="T37" fmla="*/ 2147483647 h 392"/>
                  <a:gd name="T38" fmla="*/ 2147483647 w 489"/>
                  <a:gd name="T39" fmla="*/ 2147483647 h 392"/>
                  <a:gd name="T40" fmla="*/ 2147483647 w 489"/>
                  <a:gd name="T41" fmla="*/ 2147483647 h 392"/>
                  <a:gd name="T42" fmla="*/ 2147483647 w 489"/>
                  <a:gd name="T43" fmla="*/ 2147483647 h 392"/>
                  <a:gd name="T44" fmla="*/ 2147483647 w 489"/>
                  <a:gd name="T45" fmla="*/ 2147483647 h 392"/>
                  <a:gd name="T46" fmla="*/ 2147483647 w 489"/>
                  <a:gd name="T47" fmla="*/ 2147483647 h 392"/>
                  <a:gd name="T48" fmla="*/ 2147483647 w 489"/>
                  <a:gd name="T49" fmla="*/ 2147483647 h 392"/>
                  <a:gd name="T50" fmla="*/ 2147483647 w 489"/>
                  <a:gd name="T51" fmla="*/ 2147483647 h 392"/>
                  <a:gd name="T52" fmla="*/ 2147483647 w 489"/>
                  <a:gd name="T53" fmla="*/ 2147483647 h 392"/>
                  <a:gd name="T54" fmla="*/ 2147483647 w 489"/>
                  <a:gd name="T55" fmla="*/ 2147483647 h 392"/>
                  <a:gd name="T56" fmla="*/ 2147483647 w 489"/>
                  <a:gd name="T57" fmla="*/ 2147483647 h 392"/>
                  <a:gd name="T58" fmla="*/ 2147483647 w 489"/>
                  <a:gd name="T59" fmla="*/ 2147483647 h 392"/>
                  <a:gd name="T60" fmla="*/ 2147483647 w 489"/>
                  <a:gd name="T61" fmla="*/ 2147483647 h 392"/>
                  <a:gd name="T62" fmla="*/ 2147483647 w 489"/>
                  <a:gd name="T63" fmla="*/ 2147483647 h 392"/>
                  <a:gd name="T64" fmla="*/ 2147483647 w 489"/>
                  <a:gd name="T65" fmla="*/ 2147483647 h 392"/>
                  <a:gd name="T66" fmla="*/ 2147483647 w 489"/>
                  <a:gd name="T67" fmla="*/ 2147483647 h 392"/>
                  <a:gd name="T68" fmla="*/ 0 w 489"/>
                  <a:gd name="T69" fmla="*/ 2147483647 h 39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89"/>
                  <a:gd name="T106" fmla="*/ 0 h 392"/>
                  <a:gd name="T107" fmla="*/ 489 w 489"/>
                  <a:gd name="T108" fmla="*/ 392 h 39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89" h="392">
                    <a:moveTo>
                      <a:pt x="0" y="9"/>
                    </a:moveTo>
                    <a:lnTo>
                      <a:pt x="245" y="0"/>
                    </a:lnTo>
                    <a:lnTo>
                      <a:pt x="288" y="81"/>
                    </a:lnTo>
                    <a:lnTo>
                      <a:pt x="251" y="176"/>
                    </a:lnTo>
                    <a:lnTo>
                      <a:pt x="239" y="219"/>
                    </a:lnTo>
                    <a:lnTo>
                      <a:pt x="403" y="201"/>
                    </a:lnTo>
                    <a:lnTo>
                      <a:pt x="413" y="264"/>
                    </a:lnTo>
                    <a:lnTo>
                      <a:pt x="364" y="258"/>
                    </a:lnTo>
                    <a:lnTo>
                      <a:pt x="342" y="285"/>
                    </a:lnTo>
                    <a:lnTo>
                      <a:pt x="367" y="303"/>
                    </a:lnTo>
                    <a:lnTo>
                      <a:pt x="412" y="282"/>
                    </a:lnTo>
                    <a:lnTo>
                      <a:pt x="413" y="312"/>
                    </a:lnTo>
                    <a:lnTo>
                      <a:pt x="440" y="286"/>
                    </a:lnTo>
                    <a:lnTo>
                      <a:pt x="458" y="286"/>
                    </a:lnTo>
                    <a:lnTo>
                      <a:pt x="437" y="339"/>
                    </a:lnTo>
                    <a:lnTo>
                      <a:pt x="477" y="347"/>
                    </a:lnTo>
                    <a:lnTo>
                      <a:pt x="489" y="376"/>
                    </a:lnTo>
                    <a:lnTo>
                      <a:pt x="471" y="385"/>
                    </a:lnTo>
                    <a:lnTo>
                      <a:pt x="446" y="367"/>
                    </a:lnTo>
                    <a:lnTo>
                      <a:pt x="398" y="353"/>
                    </a:lnTo>
                    <a:lnTo>
                      <a:pt x="409" y="388"/>
                    </a:lnTo>
                    <a:lnTo>
                      <a:pt x="385" y="392"/>
                    </a:lnTo>
                    <a:lnTo>
                      <a:pt x="365" y="361"/>
                    </a:lnTo>
                    <a:lnTo>
                      <a:pt x="354" y="380"/>
                    </a:lnTo>
                    <a:lnTo>
                      <a:pt x="282" y="380"/>
                    </a:lnTo>
                    <a:lnTo>
                      <a:pt x="282" y="361"/>
                    </a:lnTo>
                    <a:lnTo>
                      <a:pt x="255" y="339"/>
                    </a:lnTo>
                    <a:lnTo>
                      <a:pt x="201" y="336"/>
                    </a:lnTo>
                    <a:lnTo>
                      <a:pt x="246" y="361"/>
                    </a:lnTo>
                    <a:lnTo>
                      <a:pt x="184" y="374"/>
                    </a:lnTo>
                    <a:lnTo>
                      <a:pt x="85" y="356"/>
                    </a:lnTo>
                    <a:lnTo>
                      <a:pt x="48" y="361"/>
                    </a:lnTo>
                    <a:lnTo>
                      <a:pt x="61" y="230"/>
                    </a:lnTo>
                    <a:lnTo>
                      <a:pt x="2" y="12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8" name="Shape - Kentucky"/>
              <p:cNvSpPr>
                <a:spLocks noChangeAspect="1"/>
              </p:cNvSpPr>
              <p:nvPr/>
            </p:nvSpPr>
            <p:spPr bwMode="auto">
              <a:xfrm>
                <a:off x="5546597" y="2883346"/>
                <a:ext cx="956652" cy="532182"/>
              </a:xfrm>
              <a:custGeom>
                <a:avLst/>
                <a:gdLst>
                  <a:gd name="T0" fmla="*/ 0 w 607"/>
                  <a:gd name="T1" fmla="*/ 2147483647 h 337"/>
                  <a:gd name="T2" fmla="*/ 2147483647 w 607"/>
                  <a:gd name="T3" fmla="*/ 2147483647 h 337"/>
                  <a:gd name="T4" fmla="*/ 2147483647 w 607"/>
                  <a:gd name="T5" fmla="*/ 2147483647 h 337"/>
                  <a:gd name="T6" fmla="*/ 2147483647 w 607"/>
                  <a:gd name="T7" fmla="*/ 2147483647 h 337"/>
                  <a:gd name="T8" fmla="*/ 2147483647 w 607"/>
                  <a:gd name="T9" fmla="*/ 2147483647 h 337"/>
                  <a:gd name="T10" fmla="*/ 2147483647 w 607"/>
                  <a:gd name="T11" fmla="*/ 2147483647 h 337"/>
                  <a:gd name="T12" fmla="*/ 2147483647 w 607"/>
                  <a:gd name="T13" fmla="*/ 2147483647 h 337"/>
                  <a:gd name="T14" fmla="*/ 2147483647 w 607"/>
                  <a:gd name="T15" fmla="*/ 2147483647 h 337"/>
                  <a:gd name="T16" fmla="*/ 2147483647 w 607"/>
                  <a:gd name="T17" fmla="*/ 2147483647 h 337"/>
                  <a:gd name="T18" fmla="*/ 2147483647 w 607"/>
                  <a:gd name="T19" fmla="*/ 2147483647 h 337"/>
                  <a:gd name="T20" fmla="*/ 2147483647 w 607"/>
                  <a:gd name="T21" fmla="*/ 2147483647 h 337"/>
                  <a:gd name="T22" fmla="*/ 2147483647 w 607"/>
                  <a:gd name="T23" fmla="*/ 2147483647 h 337"/>
                  <a:gd name="T24" fmla="*/ 2147483647 w 607"/>
                  <a:gd name="T25" fmla="*/ 2147483647 h 337"/>
                  <a:gd name="T26" fmla="*/ 2147483647 w 607"/>
                  <a:gd name="T27" fmla="*/ 2147483647 h 337"/>
                  <a:gd name="T28" fmla="*/ 2147483647 w 607"/>
                  <a:gd name="T29" fmla="*/ 0 h 337"/>
                  <a:gd name="T30" fmla="*/ 2147483647 w 607"/>
                  <a:gd name="T31" fmla="*/ 2147483647 h 337"/>
                  <a:gd name="T32" fmla="*/ 2147483647 w 607"/>
                  <a:gd name="T33" fmla="*/ 2147483647 h 337"/>
                  <a:gd name="T34" fmla="*/ 2147483647 w 607"/>
                  <a:gd name="T35" fmla="*/ 2147483647 h 337"/>
                  <a:gd name="T36" fmla="*/ 2147483647 w 607"/>
                  <a:gd name="T37" fmla="*/ 2147483647 h 337"/>
                  <a:gd name="T38" fmla="*/ 2147483647 w 607"/>
                  <a:gd name="T39" fmla="*/ 2147483647 h 337"/>
                  <a:gd name="T40" fmla="*/ 2147483647 w 607"/>
                  <a:gd name="T41" fmla="*/ 2147483647 h 337"/>
                  <a:gd name="T42" fmla="*/ 2147483647 w 607"/>
                  <a:gd name="T43" fmla="*/ 2147483647 h 337"/>
                  <a:gd name="T44" fmla="*/ 2147483647 w 607"/>
                  <a:gd name="T45" fmla="*/ 2147483647 h 337"/>
                  <a:gd name="T46" fmla="*/ 2147483647 w 607"/>
                  <a:gd name="T47" fmla="*/ 2147483647 h 337"/>
                  <a:gd name="T48" fmla="*/ 2147483647 w 607"/>
                  <a:gd name="T49" fmla="*/ 2147483647 h 337"/>
                  <a:gd name="T50" fmla="*/ 2147483647 w 607"/>
                  <a:gd name="T51" fmla="*/ 2147483647 h 337"/>
                  <a:gd name="T52" fmla="*/ 2147483647 w 607"/>
                  <a:gd name="T53" fmla="*/ 2147483647 h 337"/>
                  <a:gd name="T54" fmla="*/ 2147483647 w 607"/>
                  <a:gd name="T55" fmla="*/ 2147483647 h 337"/>
                  <a:gd name="T56" fmla="*/ 0 w 607"/>
                  <a:gd name="T57" fmla="*/ 2147483647 h 33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7"/>
                  <a:gd name="T88" fmla="*/ 0 h 337"/>
                  <a:gd name="T89" fmla="*/ 607 w 607"/>
                  <a:gd name="T90" fmla="*/ 337 h 33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7" h="337">
                    <a:moveTo>
                      <a:pt x="0" y="337"/>
                    </a:moveTo>
                    <a:lnTo>
                      <a:pt x="148" y="316"/>
                    </a:lnTo>
                    <a:lnTo>
                      <a:pt x="148" y="301"/>
                    </a:lnTo>
                    <a:lnTo>
                      <a:pt x="504" y="252"/>
                    </a:lnTo>
                    <a:lnTo>
                      <a:pt x="510" y="226"/>
                    </a:lnTo>
                    <a:lnTo>
                      <a:pt x="562" y="207"/>
                    </a:lnTo>
                    <a:lnTo>
                      <a:pt x="568" y="180"/>
                    </a:lnTo>
                    <a:lnTo>
                      <a:pt x="590" y="171"/>
                    </a:lnTo>
                    <a:lnTo>
                      <a:pt x="607" y="131"/>
                    </a:lnTo>
                    <a:lnTo>
                      <a:pt x="558" y="91"/>
                    </a:lnTo>
                    <a:lnTo>
                      <a:pt x="549" y="37"/>
                    </a:lnTo>
                    <a:lnTo>
                      <a:pt x="510" y="10"/>
                    </a:lnTo>
                    <a:lnTo>
                      <a:pt x="431" y="25"/>
                    </a:lnTo>
                    <a:lnTo>
                      <a:pt x="394" y="1"/>
                    </a:lnTo>
                    <a:lnTo>
                      <a:pt x="358" y="0"/>
                    </a:lnTo>
                    <a:lnTo>
                      <a:pt x="365" y="37"/>
                    </a:lnTo>
                    <a:lnTo>
                      <a:pt x="316" y="56"/>
                    </a:lnTo>
                    <a:lnTo>
                      <a:pt x="283" y="140"/>
                    </a:lnTo>
                    <a:lnTo>
                      <a:pt x="239" y="126"/>
                    </a:lnTo>
                    <a:lnTo>
                      <a:pt x="185" y="158"/>
                    </a:lnTo>
                    <a:lnTo>
                      <a:pt x="116" y="170"/>
                    </a:lnTo>
                    <a:lnTo>
                      <a:pt x="116" y="217"/>
                    </a:lnTo>
                    <a:lnTo>
                      <a:pt x="82" y="216"/>
                    </a:lnTo>
                    <a:lnTo>
                      <a:pt x="84" y="258"/>
                    </a:lnTo>
                    <a:lnTo>
                      <a:pt x="48" y="241"/>
                    </a:lnTo>
                    <a:lnTo>
                      <a:pt x="27" y="249"/>
                    </a:lnTo>
                    <a:lnTo>
                      <a:pt x="45" y="277"/>
                    </a:lnTo>
                    <a:lnTo>
                      <a:pt x="8" y="314"/>
                    </a:lnTo>
                    <a:lnTo>
                      <a:pt x="0" y="337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9" name="Shape - Kansas"/>
              <p:cNvSpPr>
                <a:spLocks noChangeAspect="1"/>
              </p:cNvSpPr>
              <p:nvPr/>
            </p:nvSpPr>
            <p:spPr bwMode="auto">
              <a:xfrm>
                <a:off x="3947419" y="2884954"/>
                <a:ext cx="966171" cy="491988"/>
              </a:xfrm>
              <a:custGeom>
                <a:avLst/>
                <a:gdLst>
                  <a:gd name="T0" fmla="*/ 2147483647 w 611"/>
                  <a:gd name="T1" fmla="*/ 2147483647 h 312"/>
                  <a:gd name="T2" fmla="*/ 2147483647 w 611"/>
                  <a:gd name="T3" fmla="*/ 2147483647 h 312"/>
                  <a:gd name="T4" fmla="*/ 0 w 611"/>
                  <a:gd name="T5" fmla="*/ 2147483647 h 312"/>
                  <a:gd name="T6" fmla="*/ 2147483647 w 611"/>
                  <a:gd name="T7" fmla="*/ 2147483647 h 312"/>
                  <a:gd name="T8" fmla="*/ 2147483647 w 611"/>
                  <a:gd name="T9" fmla="*/ 2147483647 h 312"/>
                  <a:gd name="T10" fmla="*/ 2147483647 w 611"/>
                  <a:gd name="T11" fmla="*/ 2147483647 h 312"/>
                  <a:gd name="T12" fmla="*/ 2147483647 w 611"/>
                  <a:gd name="T13" fmla="*/ 2147483647 h 312"/>
                  <a:gd name="T14" fmla="*/ 2147483647 w 611"/>
                  <a:gd name="T15" fmla="*/ 2147483647 h 312"/>
                  <a:gd name="T16" fmla="*/ 2147483647 w 611"/>
                  <a:gd name="T17" fmla="*/ 0 h 312"/>
                  <a:gd name="T18" fmla="*/ 2147483647 w 611"/>
                  <a:gd name="T19" fmla="*/ 2147483647 h 312"/>
                  <a:gd name="T20" fmla="*/ 2147483647 w 611"/>
                  <a:gd name="T21" fmla="*/ 2147483647 h 3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11"/>
                  <a:gd name="T34" fmla="*/ 0 h 312"/>
                  <a:gd name="T35" fmla="*/ 611 w 611"/>
                  <a:gd name="T36" fmla="*/ 312 h 3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11" h="312">
                    <a:moveTo>
                      <a:pt x="6" y="3"/>
                    </a:moveTo>
                    <a:lnTo>
                      <a:pt x="4" y="182"/>
                    </a:lnTo>
                    <a:lnTo>
                      <a:pt x="0" y="309"/>
                    </a:lnTo>
                    <a:lnTo>
                      <a:pt x="611" y="312"/>
                    </a:lnTo>
                    <a:lnTo>
                      <a:pt x="599" y="149"/>
                    </a:lnTo>
                    <a:lnTo>
                      <a:pt x="599" y="88"/>
                    </a:lnTo>
                    <a:lnTo>
                      <a:pt x="550" y="51"/>
                    </a:lnTo>
                    <a:lnTo>
                      <a:pt x="565" y="18"/>
                    </a:lnTo>
                    <a:lnTo>
                      <a:pt x="544" y="0"/>
                    </a:lnTo>
                    <a:lnTo>
                      <a:pt x="267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0" name="Shape - Iowa"/>
              <p:cNvSpPr>
                <a:spLocks noChangeAspect="1"/>
              </p:cNvSpPr>
              <p:nvPr/>
            </p:nvSpPr>
            <p:spPr bwMode="auto">
              <a:xfrm>
                <a:off x="4629608" y="2291674"/>
                <a:ext cx="758340" cy="493595"/>
              </a:xfrm>
              <a:custGeom>
                <a:avLst/>
                <a:gdLst>
                  <a:gd name="T0" fmla="*/ 2147483647 w 481"/>
                  <a:gd name="T1" fmla="*/ 2147483647 h 313"/>
                  <a:gd name="T2" fmla="*/ 0 w 481"/>
                  <a:gd name="T3" fmla="*/ 2147483647 h 313"/>
                  <a:gd name="T4" fmla="*/ 2147483647 w 481"/>
                  <a:gd name="T5" fmla="*/ 2147483647 h 313"/>
                  <a:gd name="T6" fmla="*/ 2147483647 w 481"/>
                  <a:gd name="T7" fmla="*/ 2147483647 h 313"/>
                  <a:gd name="T8" fmla="*/ 2147483647 w 481"/>
                  <a:gd name="T9" fmla="*/ 2147483647 h 313"/>
                  <a:gd name="T10" fmla="*/ 2147483647 w 481"/>
                  <a:gd name="T11" fmla="*/ 2147483647 h 313"/>
                  <a:gd name="T12" fmla="*/ 2147483647 w 481"/>
                  <a:gd name="T13" fmla="*/ 2147483647 h 313"/>
                  <a:gd name="T14" fmla="*/ 2147483647 w 481"/>
                  <a:gd name="T15" fmla="*/ 2147483647 h 313"/>
                  <a:gd name="T16" fmla="*/ 2147483647 w 481"/>
                  <a:gd name="T17" fmla="*/ 2147483647 h 313"/>
                  <a:gd name="T18" fmla="*/ 2147483647 w 481"/>
                  <a:gd name="T19" fmla="*/ 2147483647 h 313"/>
                  <a:gd name="T20" fmla="*/ 2147483647 w 481"/>
                  <a:gd name="T21" fmla="*/ 2147483647 h 313"/>
                  <a:gd name="T22" fmla="*/ 2147483647 w 481"/>
                  <a:gd name="T23" fmla="*/ 2147483647 h 313"/>
                  <a:gd name="T24" fmla="*/ 2147483647 w 481"/>
                  <a:gd name="T25" fmla="*/ 2147483647 h 313"/>
                  <a:gd name="T26" fmla="*/ 2147483647 w 481"/>
                  <a:gd name="T27" fmla="*/ 2147483647 h 313"/>
                  <a:gd name="T28" fmla="*/ 2147483647 w 481"/>
                  <a:gd name="T29" fmla="*/ 0 h 313"/>
                  <a:gd name="T30" fmla="*/ 2147483647 w 481"/>
                  <a:gd name="T31" fmla="*/ 2147483647 h 313"/>
                  <a:gd name="T32" fmla="*/ 2147483647 w 481"/>
                  <a:gd name="T33" fmla="*/ 2147483647 h 313"/>
                  <a:gd name="T34" fmla="*/ 2147483647 w 481"/>
                  <a:gd name="T35" fmla="*/ 2147483647 h 3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81"/>
                  <a:gd name="T55" fmla="*/ 0 h 313"/>
                  <a:gd name="T56" fmla="*/ 481 w 481"/>
                  <a:gd name="T57" fmla="*/ 313 h 3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81" h="313">
                    <a:moveTo>
                      <a:pt x="7" y="16"/>
                    </a:moveTo>
                    <a:lnTo>
                      <a:pt x="0" y="71"/>
                    </a:lnTo>
                    <a:lnTo>
                      <a:pt x="10" y="129"/>
                    </a:lnTo>
                    <a:lnTo>
                      <a:pt x="55" y="249"/>
                    </a:lnTo>
                    <a:lnTo>
                      <a:pt x="80" y="313"/>
                    </a:lnTo>
                    <a:lnTo>
                      <a:pt x="363" y="298"/>
                    </a:lnTo>
                    <a:lnTo>
                      <a:pt x="410" y="313"/>
                    </a:lnTo>
                    <a:lnTo>
                      <a:pt x="438" y="252"/>
                    </a:lnTo>
                    <a:lnTo>
                      <a:pt x="428" y="208"/>
                    </a:lnTo>
                    <a:lnTo>
                      <a:pt x="475" y="200"/>
                    </a:lnTo>
                    <a:lnTo>
                      <a:pt x="481" y="131"/>
                    </a:lnTo>
                    <a:lnTo>
                      <a:pt x="453" y="101"/>
                    </a:lnTo>
                    <a:lnTo>
                      <a:pt x="404" y="71"/>
                    </a:lnTo>
                    <a:lnTo>
                      <a:pt x="414" y="30"/>
                    </a:lnTo>
                    <a:lnTo>
                      <a:pt x="393" y="0"/>
                    </a:lnTo>
                    <a:lnTo>
                      <a:pt x="287" y="4"/>
                    </a:lnTo>
                    <a:lnTo>
                      <a:pt x="180" y="9"/>
                    </a:lnTo>
                    <a:lnTo>
                      <a:pt x="7" y="16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1" name="Shape - Indiana"/>
              <p:cNvSpPr>
                <a:spLocks noChangeAspect="1"/>
              </p:cNvSpPr>
              <p:nvPr/>
            </p:nvSpPr>
            <p:spPr bwMode="auto">
              <a:xfrm>
                <a:off x="5702073" y="2458887"/>
                <a:ext cx="422005" cy="696178"/>
              </a:xfrm>
              <a:custGeom>
                <a:avLst/>
                <a:gdLst>
                  <a:gd name="T0" fmla="*/ 0 w 268"/>
                  <a:gd name="T1" fmla="*/ 2147483647 h 441"/>
                  <a:gd name="T2" fmla="*/ 2147483647 w 268"/>
                  <a:gd name="T3" fmla="*/ 2147483647 h 441"/>
                  <a:gd name="T4" fmla="*/ 2147483647 w 268"/>
                  <a:gd name="T5" fmla="*/ 2147483647 h 441"/>
                  <a:gd name="T6" fmla="*/ 2147483647 w 268"/>
                  <a:gd name="T7" fmla="*/ 2147483647 h 441"/>
                  <a:gd name="T8" fmla="*/ 2147483647 w 268"/>
                  <a:gd name="T9" fmla="*/ 2147483647 h 441"/>
                  <a:gd name="T10" fmla="*/ 2147483647 w 268"/>
                  <a:gd name="T11" fmla="*/ 0 h 441"/>
                  <a:gd name="T12" fmla="*/ 2147483647 w 268"/>
                  <a:gd name="T13" fmla="*/ 2147483647 h 441"/>
                  <a:gd name="T14" fmla="*/ 2147483647 w 268"/>
                  <a:gd name="T15" fmla="*/ 2147483647 h 441"/>
                  <a:gd name="T16" fmla="*/ 2147483647 w 268"/>
                  <a:gd name="T17" fmla="*/ 2147483647 h 441"/>
                  <a:gd name="T18" fmla="*/ 2147483647 w 268"/>
                  <a:gd name="T19" fmla="*/ 2147483647 h 441"/>
                  <a:gd name="T20" fmla="*/ 2147483647 w 268"/>
                  <a:gd name="T21" fmla="*/ 2147483647 h 441"/>
                  <a:gd name="T22" fmla="*/ 2147483647 w 268"/>
                  <a:gd name="T23" fmla="*/ 2147483647 h 441"/>
                  <a:gd name="T24" fmla="*/ 2147483647 w 268"/>
                  <a:gd name="T25" fmla="*/ 2147483647 h 441"/>
                  <a:gd name="T26" fmla="*/ 2147483647 w 268"/>
                  <a:gd name="T27" fmla="*/ 2147483647 h 441"/>
                  <a:gd name="T28" fmla="*/ 2147483647 w 268"/>
                  <a:gd name="T29" fmla="*/ 2147483647 h 441"/>
                  <a:gd name="T30" fmla="*/ 0 w 268"/>
                  <a:gd name="T31" fmla="*/ 2147483647 h 4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441"/>
                  <a:gd name="T50" fmla="*/ 268 w 268"/>
                  <a:gd name="T51" fmla="*/ 441 h 4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441">
                    <a:moveTo>
                      <a:pt x="0" y="31"/>
                    </a:moveTo>
                    <a:lnTo>
                      <a:pt x="31" y="48"/>
                    </a:lnTo>
                    <a:lnTo>
                      <a:pt x="61" y="45"/>
                    </a:lnTo>
                    <a:lnTo>
                      <a:pt x="71" y="36"/>
                    </a:lnTo>
                    <a:lnTo>
                      <a:pt x="79" y="9"/>
                    </a:lnTo>
                    <a:lnTo>
                      <a:pt x="208" y="0"/>
                    </a:lnTo>
                    <a:lnTo>
                      <a:pt x="268" y="312"/>
                    </a:lnTo>
                    <a:lnTo>
                      <a:pt x="263" y="309"/>
                    </a:lnTo>
                    <a:lnTo>
                      <a:pt x="219" y="326"/>
                    </a:lnTo>
                    <a:lnTo>
                      <a:pt x="187" y="410"/>
                    </a:lnTo>
                    <a:lnTo>
                      <a:pt x="141" y="398"/>
                    </a:lnTo>
                    <a:lnTo>
                      <a:pt x="87" y="429"/>
                    </a:lnTo>
                    <a:lnTo>
                      <a:pt x="17" y="441"/>
                    </a:lnTo>
                    <a:lnTo>
                      <a:pt x="49" y="359"/>
                    </a:lnTo>
                    <a:lnTo>
                      <a:pt x="35" y="313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2" name="Shape - Illinois"/>
              <p:cNvSpPr>
                <a:spLocks noChangeAspect="1"/>
              </p:cNvSpPr>
              <p:nvPr/>
            </p:nvSpPr>
            <p:spPr bwMode="auto">
              <a:xfrm>
                <a:off x="5239876" y="2396182"/>
                <a:ext cx="547338" cy="898762"/>
              </a:xfrm>
              <a:custGeom>
                <a:avLst/>
                <a:gdLst>
                  <a:gd name="T0" fmla="*/ 64 w 346"/>
                  <a:gd name="T1" fmla="*/ 33 h 571"/>
                  <a:gd name="T2" fmla="*/ 262 w 346"/>
                  <a:gd name="T3" fmla="*/ 0 h 571"/>
                  <a:gd name="T4" fmla="*/ 294 w 346"/>
                  <a:gd name="T5" fmla="*/ 70 h 571"/>
                  <a:gd name="T6" fmla="*/ 334 w 346"/>
                  <a:gd name="T7" fmla="*/ 362 h 571"/>
                  <a:gd name="T8" fmla="*/ 346 w 346"/>
                  <a:gd name="T9" fmla="*/ 401 h 571"/>
                  <a:gd name="T10" fmla="*/ 314 w 346"/>
                  <a:gd name="T11" fmla="*/ 478 h 571"/>
                  <a:gd name="T12" fmla="*/ 314 w 346"/>
                  <a:gd name="T13" fmla="*/ 532 h 571"/>
                  <a:gd name="T14" fmla="*/ 279 w 346"/>
                  <a:gd name="T15" fmla="*/ 526 h 571"/>
                  <a:gd name="T16" fmla="*/ 280 w 346"/>
                  <a:gd name="T17" fmla="*/ 571 h 571"/>
                  <a:gd name="T18" fmla="*/ 243 w 346"/>
                  <a:gd name="T19" fmla="*/ 553 h 571"/>
                  <a:gd name="T20" fmla="*/ 223 w 346"/>
                  <a:gd name="T21" fmla="*/ 559 h 571"/>
                  <a:gd name="T22" fmla="*/ 195 w 346"/>
                  <a:gd name="T23" fmla="*/ 554 h 571"/>
                  <a:gd name="T24" fmla="*/ 174 w 346"/>
                  <a:gd name="T25" fmla="*/ 486 h 571"/>
                  <a:gd name="T26" fmla="*/ 134 w 346"/>
                  <a:gd name="T27" fmla="*/ 465 h 571"/>
                  <a:gd name="T28" fmla="*/ 134 w 346"/>
                  <a:gd name="T29" fmla="*/ 392 h 571"/>
                  <a:gd name="T30" fmla="*/ 94 w 346"/>
                  <a:gd name="T31" fmla="*/ 401 h 571"/>
                  <a:gd name="T32" fmla="*/ 71 w 346"/>
                  <a:gd name="T33" fmla="*/ 347 h 571"/>
                  <a:gd name="T34" fmla="*/ 0 w 346"/>
                  <a:gd name="T35" fmla="*/ 285 h 571"/>
                  <a:gd name="T36" fmla="*/ 52 w 346"/>
                  <a:gd name="T37" fmla="*/ 186 h 571"/>
                  <a:gd name="T38" fmla="*/ 37 w 346"/>
                  <a:gd name="T39" fmla="*/ 140 h 571"/>
                  <a:gd name="T40" fmla="*/ 89 w 346"/>
                  <a:gd name="T41" fmla="*/ 131 h 571"/>
                  <a:gd name="T42" fmla="*/ 94 w 346"/>
                  <a:gd name="T43" fmla="*/ 67 h 571"/>
                  <a:gd name="T44" fmla="*/ 64 w 346"/>
                  <a:gd name="T45" fmla="*/ 33 h 57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46"/>
                  <a:gd name="T70" fmla="*/ 0 h 571"/>
                  <a:gd name="T71" fmla="*/ 346 w 346"/>
                  <a:gd name="T72" fmla="*/ 571 h 57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46" h="571">
                    <a:moveTo>
                      <a:pt x="64" y="33"/>
                    </a:moveTo>
                    <a:lnTo>
                      <a:pt x="262" y="0"/>
                    </a:lnTo>
                    <a:lnTo>
                      <a:pt x="294" y="70"/>
                    </a:lnTo>
                    <a:lnTo>
                      <a:pt x="334" y="362"/>
                    </a:lnTo>
                    <a:lnTo>
                      <a:pt x="346" y="401"/>
                    </a:lnTo>
                    <a:lnTo>
                      <a:pt x="314" y="478"/>
                    </a:lnTo>
                    <a:lnTo>
                      <a:pt x="314" y="532"/>
                    </a:lnTo>
                    <a:lnTo>
                      <a:pt x="279" y="526"/>
                    </a:lnTo>
                    <a:lnTo>
                      <a:pt x="280" y="571"/>
                    </a:lnTo>
                    <a:lnTo>
                      <a:pt x="243" y="553"/>
                    </a:lnTo>
                    <a:lnTo>
                      <a:pt x="223" y="559"/>
                    </a:lnTo>
                    <a:lnTo>
                      <a:pt x="195" y="554"/>
                    </a:lnTo>
                    <a:lnTo>
                      <a:pt x="174" y="486"/>
                    </a:lnTo>
                    <a:lnTo>
                      <a:pt x="134" y="465"/>
                    </a:lnTo>
                    <a:lnTo>
                      <a:pt x="134" y="392"/>
                    </a:lnTo>
                    <a:lnTo>
                      <a:pt x="94" y="401"/>
                    </a:lnTo>
                    <a:lnTo>
                      <a:pt x="71" y="347"/>
                    </a:lnTo>
                    <a:lnTo>
                      <a:pt x="0" y="285"/>
                    </a:lnTo>
                    <a:lnTo>
                      <a:pt x="52" y="186"/>
                    </a:lnTo>
                    <a:lnTo>
                      <a:pt x="37" y="140"/>
                    </a:lnTo>
                    <a:lnTo>
                      <a:pt x="89" y="131"/>
                    </a:lnTo>
                    <a:lnTo>
                      <a:pt x="94" y="67"/>
                    </a:lnTo>
                    <a:lnTo>
                      <a:pt x="64" y="3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3" name="Shape - Idaho"/>
              <p:cNvSpPr>
                <a:spLocks noChangeAspect="1"/>
              </p:cNvSpPr>
              <p:nvPr/>
            </p:nvSpPr>
            <p:spPr bwMode="auto">
              <a:xfrm>
                <a:off x="2186418" y="1273935"/>
                <a:ext cx="750408" cy="1212283"/>
              </a:xfrm>
              <a:custGeom>
                <a:avLst/>
                <a:gdLst>
                  <a:gd name="T0" fmla="*/ 2147483647 w 476"/>
                  <a:gd name="T1" fmla="*/ 0 h 770"/>
                  <a:gd name="T2" fmla="*/ 2147483647 w 476"/>
                  <a:gd name="T3" fmla="*/ 2147483647 h 770"/>
                  <a:gd name="T4" fmla="*/ 2147483647 w 476"/>
                  <a:gd name="T5" fmla="*/ 2147483647 h 770"/>
                  <a:gd name="T6" fmla="*/ 2147483647 w 476"/>
                  <a:gd name="T7" fmla="*/ 2147483647 h 770"/>
                  <a:gd name="T8" fmla="*/ 2147483647 w 476"/>
                  <a:gd name="T9" fmla="*/ 2147483647 h 770"/>
                  <a:gd name="T10" fmla="*/ 2147483647 w 476"/>
                  <a:gd name="T11" fmla="*/ 2147483647 h 770"/>
                  <a:gd name="T12" fmla="*/ 2147483647 w 476"/>
                  <a:gd name="T13" fmla="*/ 2147483647 h 770"/>
                  <a:gd name="T14" fmla="*/ 0 w 476"/>
                  <a:gd name="T15" fmla="*/ 2147483647 h 770"/>
                  <a:gd name="T16" fmla="*/ 2147483647 w 476"/>
                  <a:gd name="T17" fmla="*/ 2147483647 h 770"/>
                  <a:gd name="T18" fmla="*/ 2147483647 w 476"/>
                  <a:gd name="T19" fmla="*/ 2147483647 h 770"/>
                  <a:gd name="T20" fmla="*/ 2147483647 w 476"/>
                  <a:gd name="T21" fmla="*/ 2147483647 h 770"/>
                  <a:gd name="T22" fmla="*/ 2147483647 w 476"/>
                  <a:gd name="T23" fmla="*/ 2147483647 h 770"/>
                  <a:gd name="T24" fmla="*/ 2147483647 w 476"/>
                  <a:gd name="T25" fmla="*/ 2147483647 h 770"/>
                  <a:gd name="T26" fmla="*/ 2147483647 w 476"/>
                  <a:gd name="T27" fmla="*/ 2147483647 h 770"/>
                  <a:gd name="T28" fmla="*/ 2147483647 w 476"/>
                  <a:gd name="T29" fmla="*/ 2147483647 h 770"/>
                  <a:gd name="T30" fmla="*/ 2147483647 w 476"/>
                  <a:gd name="T31" fmla="*/ 2147483647 h 770"/>
                  <a:gd name="T32" fmla="*/ 2147483647 w 476"/>
                  <a:gd name="T33" fmla="*/ 2147483647 h 770"/>
                  <a:gd name="T34" fmla="*/ 2147483647 w 476"/>
                  <a:gd name="T35" fmla="*/ 2147483647 h 770"/>
                  <a:gd name="T36" fmla="*/ 2147483647 w 476"/>
                  <a:gd name="T37" fmla="*/ 2147483647 h 770"/>
                  <a:gd name="T38" fmla="*/ 2147483647 w 476"/>
                  <a:gd name="T39" fmla="*/ 2147483647 h 770"/>
                  <a:gd name="T40" fmla="*/ 2147483647 w 476"/>
                  <a:gd name="T41" fmla="*/ 2147483647 h 770"/>
                  <a:gd name="T42" fmla="*/ 2147483647 w 476"/>
                  <a:gd name="T43" fmla="*/ 0 h 77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76"/>
                  <a:gd name="T67" fmla="*/ 0 h 770"/>
                  <a:gd name="T68" fmla="*/ 476 w 476"/>
                  <a:gd name="T69" fmla="*/ 770 h 77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76" h="770">
                    <a:moveTo>
                      <a:pt x="115" y="0"/>
                    </a:moveTo>
                    <a:lnTo>
                      <a:pt x="72" y="301"/>
                    </a:lnTo>
                    <a:lnTo>
                      <a:pt x="117" y="365"/>
                    </a:lnTo>
                    <a:lnTo>
                      <a:pt x="47" y="432"/>
                    </a:lnTo>
                    <a:lnTo>
                      <a:pt x="38" y="478"/>
                    </a:lnTo>
                    <a:lnTo>
                      <a:pt x="57" y="511"/>
                    </a:lnTo>
                    <a:lnTo>
                      <a:pt x="38" y="527"/>
                    </a:lnTo>
                    <a:lnTo>
                      <a:pt x="0" y="701"/>
                    </a:lnTo>
                    <a:lnTo>
                      <a:pt x="227" y="742"/>
                    </a:lnTo>
                    <a:lnTo>
                      <a:pt x="442" y="770"/>
                    </a:lnTo>
                    <a:lnTo>
                      <a:pt x="464" y="611"/>
                    </a:lnTo>
                    <a:lnTo>
                      <a:pt x="476" y="523"/>
                    </a:lnTo>
                    <a:lnTo>
                      <a:pt x="455" y="491"/>
                    </a:lnTo>
                    <a:lnTo>
                      <a:pt x="406" y="500"/>
                    </a:lnTo>
                    <a:lnTo>
                      <a:pt x="342" y="508"/>
                    </a:lnTo>
                    <a:lnTo>
                      <a:pt x="330" y="436"/>
                    </a:lnTo>
                    <a:lnTo>
                      <a:pt x="252" y="378"/>
                    </a:lnTo>
                    <a:lnTo>
                      <a:pt x="263" y="341"/>
                    </a:lnTo>
                    <a:lnTo>
                      <a:pt x="270" y="275"/>
                    </a:lnTo>
                    <a:lnTo>
                      <a:pt x="170" y="134"/>
                    </a:lnTo>
                    <a:lnTo>
                      <a:pt x="184" y="9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5" name="Shape - Georgia"/>
              <p:cNvSpPr>
                <a:spLocks noChangeAspect="1"/>
              </p:cNvSpPr>
              <p:nvPr/>
            </p:nvSpPr>
            <p:spPr bwMode="auto">
              <a:xfrm>
                <a:off x="6127252" y="3521644"/>
                <a:ext cx="707573" cy="731551"/>
              </a:xfrm>
              <a:custGeom>
                <a:avLst/>
                <a:gdLst>
                  <a:gd name="T0" fmla="*/ 0 w 447"/>
                  <a:gd name="T1" fmla="*/ 2147483647 h 463"/>
                  <a:gd name="T2" fmla="*/ 2147483647 w 447"/>
                  <a:gd name="T3" fmla="*/ 2147483647 h 463"/>
                  <a:gd name="T4" fmla="*/ 2147483647 w 447"/>
                  <a:gd name="T5" fmla="*/ 2147483647 h 463"/>
                  <a:gd name="T6" fmla="*/ 2147483647 w 447"/>
                  <a:gd name="T7" fmla="*/ 0 h 463"/>
                  <a:gd name="T8" fmla="*/ 2147483647 w 447"/>
                  <a:gd name="T9" fmla="*/ 2147483647 h 463"/>
                  <a:gd name="T10" fmla="*/ 2147483647 w 447"/>
                  <a:gd name="T11" fmla="*/ 2147483647 h 463"/>
                  <a:gd name="T12" fmla="*/ 2147483647 w 447"/>
                  <a:gd name="T13" fmla="*/ 2147483647 h 463"/>
                  <a:gd name="T14" fmla="*/ 2147483647 w 447"/>
                  <a:gd name="T15" fmla="*/ 2147483647 h 463"/>
                  <a:gd name="T16" fmla="*/ 2147483647 w 447"/>
                  <a:gd name="T17" fmla="*/ 2147483647 h 463"/>
                  <a:gd name="T18" fmla="*/ 2147483647 w 447"/>
                  <a:gd name="T19" fmla="*/ 2147483647 h 463"/>
                  <a:gd name="T20" fmla="*/ 2147483647 w 447"/>
                  <a:gd name="T21" fmla="*/ 2147483647 h 463"/>
                  <a:gd name="T22" fmla="*/ 2147483647 w 447"/>
                  <a:gd name="T23" fmla="*/ 2147483647 h 463"/>
                  <a:gd name="T24" fmla="*/ 2147483647 w 447"/>
                  <a:gd name="T25" fmla="*/ 2147483647 h 463"/>
                  <a:gd name="T26" fmla="*/ 2147483647 w 447"/>
                  <a:gd name="T27" fmla="*/ 2147483647 h 463"/>
                  <a:gd name="T28" fmla="*/ 2147483647 w 447"/>
                  <a:gd name="T29" fmla="*/ 2147483647 h 463"/>
                  <a:gd name="T30" fmla="*/ 2147483647 w 447"/>
                  <a:gd name="T31" fmla="*/ 2147483647 h 463"/>
                  <a:gd name="T32" fmla="*/ 2147483647 w 447"/>
                  <a:gd name="T33" fmla="*/ 2147483647 h 463"/>
                  <a:gd name="T34" fmla="*/ 2147483647 w 447"/>
                  <a:gd name="T35" fmla="*/ 2147483647 h 463"/>
                  <a:gd name="T36" fmla="*/ 0 w 447"/>
                  <a:gd name="T37" fmla="*/ 2147483647 h 46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47"/>
                  <a:gd name="T58" fmla="*/ 0 h 463"/>
                  <a:gd name="T59" fmla="*/ 447 w 447"/>
                  <a:gd name="T60" fmla="*/ 463 h 46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47" h="463">
                    <a:moveTo>
                      <a:pt x="0" y="28"/>
                    </a:moveTo>
                    <a:lnTo>
                      <a:pt x="4" y="28"/>
                    </a:lnTo>
                    <a:lnTo>
                      <a:pt x="109" y="9"/>
                    </a:lnTo>
                    <a:lnTo>
                      <a:pt x="201" y="0"/>
                    </a:lnTo>
                    <a:lnTo>
                      <a:pt x="188" y="23"/>
                    </a:lnTo>
                    <a:lnTo>
                      <a:pt x="216" y="23"/>
                    </a:lnTo>
                    <a:lnTo>
                      <a:pt x="375" y="167"/>
                    </a:lnTo>
                    <a:lnTo>
                      <a:pt x="438" y="259"/>
                    </a:lnTo>
                    <a:lnTo>
                      <a:pt x="447" y="322"/>
                    </a:lnTo>
                    <a:lnTo>
                      <a:pt x="426" y="336"/>
                    </a:lnTo>
                    <a:lnTo>
                      <a:pt x="438" y="399"/>
                    </a:lnTo>
                    <a:lnTo>
                      <a:pt x="393" y="402"/>
                    </a:lnTo>
                    <a:lnTo>
                      <a:pt x="393" y="456"/>
                    </a:lnTo>
                    <a:lnTo>
                      <a:pt x="358" y="429"/>
                    </a:lnTo>
                    <a:lnTo>
                      <a:pt x="128" y="463"/>
                    </a:lnTo>
                    <a:lnTo>
                      <a:pt x="76" y="363"/>
                    </a:lnTo>
                    <a:lnTo>
                      <a:pt x="113" y="295"/>
                    </a:lnTo>
                    <a:lnTo>
                      <a:pt x="64" y="26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6" name="Shape - Florida"/>
              <p:cNvSpPr>
                <a:spLocks noChangeAspect="1"/>
              </p:cNvSpPr>
              <p:nvPr/>
            </p:nvSpPr>
            <p:spPr bwMode="auto">
              <a:xfrm>
                <a:off x="5967017" y="4148687"/>
                <a:ext cx="1205729" cy="819979"/>
              </a:xfrm>
              <a:custGeom>
                <a:avLst/>
                <a:gdLst>
                  <a:gd name="T0" fmla="*/ 0 w 765"/>
                  <a:gd name="T1" fmla="*/ 2147483647 h 519"/>
                  <a:gd name="T2" fmla="*/ 2147483647 w 765"/>
                  <a:gd name="T3" fmla="*/ 2147483647 h 519"/>
                  <a:gd name="T4" fmla="*/ 2147483647 w 765"/>
                  <a:gd name="T5" fmla="*/ 2147483647 h 519"/>
                  <a:gd name="T6" fmla="*/ 2147483647 w 765"/>
                  <a:gd name="T7" fmla="*/ 2147483647 h 519"/>
                  <a:gd name="T8" fmla="*/ 2147483647 w 765"/>
                  <a:gd name="T9" fmla="*/ 2147483647 h 519"/>
                  <a:gd name="T10" fmla="*/ 2147483647 w 765"/>
                  <a:gd name="T11" fmla="*/ 2147483647 h 519"/>
                  <a:gd name="T12" fmla="*/ 2147483647 w 765"/>
                  <a:gd name="T13" fmla="*/ 0 h 519"/>
                  <a:gd name="T14" fmla="*/ 2147483647 w 765"/>
                  <a:gd name="T15" fmla="*/ 2147483647 h 519"/>
                  <a:gd name="T16" fmla="*/ 2147483647 w 765"/>
                  <a:gd name="T17" fmla="*/ 2147483647 h 519"/>
                  <a:gd name="T18" fmla="*/ 2147483647 w 765"/>
                  <a:gd name="T19" fmla="*/ 2147483647 h 519"/>
                  <a:gd name="T20" fmla="*/ 2147483647 w 765"/>
                  <a:gd name="T21" fmla="*/ 2147483647 h 519"/>
                  <a:gd name="T22" fmla="*/ 2147483647 w 765"/>
                  <a:gd name="T23" fmla="*/ 2147483647 h 519"/>
                  <a:gd name="T24" fmla="*/ 2147483647 w 765"/>
                  <a:gd name="T25" fmla="*/ 2147483647 h 519"/>
                  <a:gd name="T26" fmla="*/ 2147483647 w 765"/>
                  <a:gd name="T27" fmla="*/ 2147483647 h 519"/>
                  <a:gd name="T28" fmla="*/ 2147483647 w 765"/>
                  <a:gd name="T29" fmla="*/ 2147483647 h 519"/>
                  <a:gd name="T30" fmla="*/ 2147483647 w 765"/>
                  <a:gd name="T31" fmla="*/ 2147483647 h 519"/>
                  <a:gd name="T32" fmla="*/ 2147483647 w 765"/>
                  <a:gd name="T33" fmla="*/ 2147483647 h 519"/>
                  <a:gd name="T34" fmla="*/ 2147483647 w 765"/>
                  <a:gd name="T35" fmla="*/ 2147483647 h 519"/>
                  <a:gd name="T36" fmla="*/ 2147483647 w 765"/>
                  <a:gd name="T37" fmla="*/ 2147483647 h 519"/>
                  <a:gd name="T38" fmla="*/ 2147483647 w 765"/>
                  <a:gd name="T39" fmla="*/ 2147483647 h 519"/>
                  <a:gd name="T40" fmla="*/ 2147483647 w 765"/>
                  <a:gd name="T41" fmla="*/ 2147483647 h 519"/>
                  <a:gd name="T42" fmla="*/ 2147483647 w 765"/>
                  <a:gd name="T43" fmla="*/ 2147483647 h 519"/>
                  <a:gd name="T44" fmla="*/ 2147483647 w 765"/>
                  <a:gd name="T45" fmla="*/ 2147483647 h 519"/>
                  <a:gd name="T46" fmla="*/ 2147483647 w 765"/>
                  <a:gd name="T47" fmla="*/ 2147483647 h 519"/>
                  <a:gd name="T48" fmla="*/ 2147483647 w 765"/>
                  <a:gd name="T49" fmla="*/ 2147483647 h 519"/>
                  <a:gd name="T50" fmla="*/ 2147483647 w 765"/>
                  <a:gd name="T51" fmla="*/ 2147483647 h 519"/>
                  <a:gd name="T52" fmla="*/ 2147483647 w 765"/>
                  <a:gd name="T53" fmla="*/ 2147483647 h 519"/>
                  <a:gd name="T54" fmla="*/ 2147483647 w 765"/>
                  <a:gd name="T55" fmla="*/ 2147483647 h 519"/>
                  <a:gd name="T56" fmla="*/ 2147483647 w 765"/>
                  <a:gd name="T57" fmla="*/ 2147483647 h 519"/>
                  <a:gd name="T58" fmla="*/ 2147483647 w 765"/>
                  <a:gd name="T59" fmla="*/ 2147483647 h 519"/>
                  <a:gd name="T60" fmla="*/ 2147483647 w 765"/>
                  <a:gd name="T61" fmla="*/ 2147483647 h 519"/>
                  <a:gd name="T62" fmla="*/ 2147483647 w 765"/>
                  <a:gd name="T63" fmla="*/ 2147483647 h 519"/>
                  <a:gd name="T64" fmla="*/ 2147483647 w 765"/>
                  <a:gd name="T65" fmla="*/ 2147483647 h 519"/>
                  <a:gd name="T66" fmla="*/ 2147483647 w 765"/>
                  <a:gd name="T67" fmla="*/ 2147483647 h 519"/>
                  <a:gd name="T68" fmla="*/ 2147483647 w 765"/>
                  <a:gd name="T69" fmla="*/ 2147483647 h 519"/>
                  <a:gd name="T70" fmla="*/ 2147483647 w 765"/>
                  <a:gd name="T71" fmla="*/ 2147483647 h 519"/>
                  <a:gd name="T72" fmla="*/ 2147483647 w 765"/>
                  <a:gd name="T73" fmla="*/ 2147483647 h 519"/>
                  <a:gd name="T74" fmla="*/ 2147483647 w 765"/>
                  <a:gd name="T75" fmla="*/ 2147483647 h 519"/>
                  <a:gd name="T76" fmla="*/ 2147483647 w 765"/>
                  <a:gd name="T77" fmla="*/ 2147483647 h 519"/>
                  <a:gd name="T78" fmla="*/ 0 w 765"/>
                  <a:gd name="T79" fmla="*/ 2147483647 h 51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765"/>
                  <a:gd name="T121" fmla="*/ 0 h 519"/>
                  <a:gd name="T122" fmla="*/ 765 w 765"/>
                  <a:gd name="T123" fmla="*/ 519 h 51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765" h="519">
                    <a:moveTo>
                      <a:pt x="0" y="51"/>
                    </a:moveTo>
                    <a:lnTo>
                      <a:pt x="210" y="30"/>
                    </a:lnTo>
                    <a:lnTo>
                      <a:pt x="233" y="64"/>
                    </a:lnTo>
                    <a:lnTo>
                      <a:pt x="458" y="30"/>
                    </a:lnTo>
                    <a:lnTo>
                      <a:pt x="496" y="58"/>
                    </a:lnTo>
                    <a:lnTo>
                      <a:pt x="496" y="4"/>
                    </a:lnTo>
                    <a:lnTo>
                      <a:pt x="493" y="0"/>
                    </a:lnTo>
                    <a:lnTo>
                      <a:pt x="538" y="3"/>
                    </a:lnTo>
                    <a:lnTo>
                      <a:pt x="586" y="83"/>
                    </a:lnTo>
                    <a:lnTo>
                      <a:pt x="662" y="192"/>
                    </a:lnTo>
                    <a:lnTo>
                      <a:pt x="699" y="286"/>
                    </a:lnTo>
                    <a:lnTo>
                      <a:pt x="756" y="352"/>
                    </a:lnTo>
                    <a:lnTo>
                      <a:pt x="765" y="447"/>
                    </a:lnTo>
                    <a:lnTo>
                      <a:pt x="747" y="504"/>
                    </a:lnTo>
                    <a:lnTo>
                      <a:pt x="666" y="519"/>
                    </a:lnTo>
                    <a:lnTo>
                      <a:pt x="653" y="495"/>
                    </a:lnTo>
                    <a:lnTo>
                      <a:pt x="596" y="460"/>
                    </a:lnTo>
                    <a:lnTo>
                      <a:pt x="578" y="425"/>
                    </a:lnTo>
                    <a:lnTo>
                      <a:pt x="563" y="411"/>
                    </a:lnTo>
                    <a:lnTo>
                      <a:pt x="554" y="378"/>
                    </a:lnTo>
                    <a:lnTo>
                      <a:pt x="541" y="387"/>
                    </a:lnTo>
                    <a:lnTo>
                      <a:pt x="496" y="344"/>
                    </a:lnTo>
                    <a:lnTo>
                      <a:pt x="507" y="304"/>
                    </a:lnTo>
                    <a:lnTo>
                      <a:pt x="496" y="282"/>
                    </a:lnTo>
                    <a:lnTo>
                      <a:pt x="483" y="289"/>
                    </a:lnTo>
                    <a:lnTo>
                      <a:pt x="484" y="313"/>
                    </a:lnTo>
                    <a:lnTo>
                      <a:pt x="470" y="282"/>
                    </a:lnTo>
                    <a:lnTo>
                      <a:pt x="471" y="209"/>
                    </a:lnTo>
                    <a:lnTo>
                      <a:pt x="443" y="165"/>
                    </a:lnTo>
                    <a:lnTo>
                      <a:pt x="371" y="130"/>
                    </a:lnTo>
                    <a:lnTo>
                      <a:pt x="335" y="89"/>
                    </a:lnTo>
                    <a:lnTo>
                      <a:pt x="295" y="85"/>
                    </a:lnTo>
                    <a:lnTo>
                      <a:pt x="279" y="110"/>
                    </a:lnTo>
                    <a:lnTo>
                      <a:pt x="219" y="128"/>
                    </a:lnTo>
                    <a:lnTo>
                      <a:pt x="185" y="110"/>
                    </a:lnTo>
                    <a:lnTo>
                      <a:pt x="167" y="83"/>
                    </a:lnTo>
                    <a:lnTo>
                      <a:pt x="55" y="107"/>
                    </a:lnTo>
                    <a:lnTo>
                      <a:pt x="31" y="88"/>
                    </a:lnTo>
                    <a:lnTo>
                      <a:pt x="6" y="109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7" name="Shape - Connecticut"/>
              <p:cNvSpPr>
                <a:spLocks noChangeAspect="1"/>
              </p:cNvSpPr>
              <p:nvPr/>
            </p:nvSpPr>
            <p:spPr bwMode="auto">
              <a:xfrm>
                <a:off x="7359951" y="2064973"/>
                <a:ext cx="242732" cy="188113"/>
              </a:xfrm>
              <a:custGeom>
                <a:avLst/>
                <a:gdLst>
                  <a:gd name="T0" fmla="*/ 0 w 153"/>
                  <a:gd name="T1" fmla="*/ 2147483647 h 118"/>
                  <a:gd name="T2" fmla="*/ 2147483647 w 153"/>
                  <a:gd name="T3" fmla="*/ 0 h 118"/>
                  <a:gd name="T4" fmla="*/ 2147483647 w 153"/>
                  <a:gd name="T5" fmla="*/ 2147483647 h 118"/>
                  <a:gd name="T6" fmla="*/ 2147483647 w 153"/>
                  <a:gd name="T7" fmla="*/ 2147483647 h 118"/>
                  <a:gd name="T8" fmla="*/ 2147483647 w 153"/>
                  <a:gd name="T9" fmla="*/ 2147483647 h 118"/>
                  <a:gd name="T10" fmla="*/ 2147483647 w 153"/>
                  <a:gd name="T11" fmla="*/ 2147483647 h 118"/>
                  <a:gd name="T12" fmla="*/ 2147483647 w 153"/>
                  <a:gd name="T13" fmla="*/ 2147483647 h 118"/>
                  <a:gd name="T14" fmla="*/ 0 w 153"/>
                  <a:gd name="T15" fmla="*/ 2147483647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3"/>
                  <a:gd name="T25" fmla="*/ 0 h 118"/>
                  <a:gd name="T26" fmla="*/ 153 w 153"/>
                  <a:gd name="T27" fmla="*/ 118 h 11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3" h="118">
                    <a:moveTo>
                      <a:pt x="0" y="30"/>
                    </a:moveTo>
                    <a:lnTo>
                      <a:pt x="118" y="0"/>
                    </a:lnTo>
                    <a:lnTo>
                      <a:pt x="153" y="54"/>
                    </a:lnTo>
                    <a:lnTo>
                      <a:pt x="133" y="78"/>
                    </a:lnTo>
                    <a:lnTo>
                      <a:pt x="95" y="69"/>
                    </a:lnTo>
                    <a:lnTo>
                      <a:pt x="37" y="118"/>
                    </a:lnTo>
                    <a:lnTo>
                      <a:pt x="6" y="93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8" name="Shape - Delaware"/>
              <p:cNvSpPr>
                <a:spLocks noChangeAspect="1"/>
              </p:cNvSpPr>
              <p:nvPr/>
            </p:nvSpPr>
            <p:spPr bwMode="auto">
              <a:xfrm>
                <a:off x="7194957" y="2558569"/>
                <a:ext cx="153889" cy="192936"/>
              </a:xfrm>
              <a:custGeom>
                <a:avLst/>
                <a:gdLst>
                  <a:gd name="T0" fmla="*/ 0 w 98"/>
                  <a:gd name="T1" fmla="*/ 2147483647 h 122"/>
                  <a:gd name="T2" fmla="*/ 2147483647 w 98"/>
                  <a:gd name="T3" fmla="*/ 0 h 122"/>
                  <a:gd name="T4" fmla="*/ 2147483647 w 98"/>
                  <a:gd name="T5" fmla="*/ 2147483647 h 122"/>
                  <a:gd name="T6" fmla="*/ 2147483647 w 98"/>
                  <a:gd name="T7" fmla="*/ 2147483647 h 122"/>
                  <a:gd name="T8" fmla="*/ 2147483647 w 98"/>
                  <a:gd name="T9" fmla="*/ 2147483647 h 122"/>
                  <a:gd name="T10" fmla="*/ 2147483647 w 98"/>
                  <a:gd name="T11" fmla="*/ 2147483647 h 122"/>
                  <a:gd name="T12" fmla="*/ 2147483647 w 98"/>
                  <a:gd name="T13" fmla="*/ 2147483647 h 122"/>
                  <a:gd name="T14" fmla="*/ 0 w 98"/>
                  <a:gd name="T15" fmla="*/ 2147483647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8"/>
                  <a:gd name="T25" fmla="*/ 0 h 122"/>
                  <a:gd name="T26" fmla="*/ 98 w 98"/>
                  <a:gd name="T27" fmla="*/ 122 h 1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8" h="122">
                    <a:moveTo>
                      <a:pt x="0" y="8"/>
                    </a:moveTo>
                    <a:lnTo>
                      <a:pt x="21" y="0"/>
                    </a:lnTo>
                    <a:lnTo>
                      <a:pt x="66" y="27"/>
                    </a:lnTo>
                    <a:lnTo>
                      <a:pt x="66" y="54"/>
                    </a:lnTo>
                    <a:lnTo>
                      <a:pt x="97" y="73"/>
                    </a:lnTo>
                    <a:lnTo>
                      <a:pt x="98" y="109"/>
                    </a:lnTo>
                    <a:lnTo>
                      <a:pt x="48" y="12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9" name="Shape - Colorado"/>
              <p:cNvSpPr>
                <a:spLocks noChangeAspect="1"/>
              </p:cNvSpPr>
              <p:nvPr/>
            </p:nvSpPr>
            <p:spPr bwMode="auto">
              <a:xfrm>
                <a:off x="3039948" y="2683979"/>
                <a:ext cx="928095" cy="691355"/>
              </a:xfrm>
              <a:custGeom>
                <a:avLst/>
                <a:gdLst>
                  <a:gd name="T0" fmla="*/ 2147483647 w 590"/>
                  <a:gd name="T1" fmla="*/ 0 h 439"/>
                  <a:gd name="T2" fmla="*/ 2147483647 w 590"/>
                  <a:gd name="T3" fmla="*/ 2147483647 h 439"/>
                  <a:gd name="T4" fmla="*/ 0 w 590"/>
                  <a:gd name="T5" fmla="*/ 2147483647 h 439"/>
                  <a:gd name="T6" fmla="*/ 2147483647 w 590"/>
                  <a:gd name="T7" fmla="*/ 2147483647 h 439"/>
                  <a:gd name="T8" fmla="*/ 2147483647 w 590"/>
                  <a:gd name="T9" fmla="*/ 2147483647 h 439"/>
                  <a:gd name="T10" fmla="*/ 2147483647 w 590"/>
                  <a:gd name="T11" fmla="*/ 2147483647 h 439"/>
                  <a:gd name="T12" fmla="*/ 2147483647 w 590"/>
                  <a:gd name="T13" fmla="*/ 2147483647 h 439"/>
                  <a:gd name="T14" fmla="*/ 2147483647 w 590"/>
                  <a:gd name="T15" fmla="*/ 2147483647 h 439"/>
                  <a:gd name="T16" fmla="*/ 2147483647 w 590"/>
                  <a:gd name="T17" fmla="*/ 0 h 4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0"/>
                  <a:gd name="T28" fmla="*/ 0 h 439"/>
                  <a:gd name="T29" fmla="*/ 590 w 590"/>
                  <a:gd name="T30" fmla="*/ 439 h 4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0" h="439">
                    <a:moveTo>
                      <a:pt x="49" y="0"/>
                    </a:moveTo>
                    <a:lnTo>
                      <a:pt x="19" y="263"/>
                    </a:lnTo>
                    <a:lnTo>
                      <a:pt x="0" y="415"/>
                    </a:lnTo>
                    <a:lnTo>
                      <a:pt x="295" y="430"/>
                    </a:lnTo>
                    <a:lnTo>
                      <a:pt x="577" y="439"/>
                    </a:lnTo>
                    <a:lnTo>
                      <a:pt x="586" y="234"/>
                    </a:lnTo>
                    <a:lnTo>
                      <a:pt x="590" y="32"/>
                    </a:lnTo>
                    <a:lnTo>
                      <a:pt x="429" y="2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0" name="Shape - California"/>
              <p:cNvSpPr>
                <a:spLocks noChangeAspect="1"/>
              </p:cNvSpPr>
              <p:nvPr/>
            </p:nvSpPr>
            <p:spPr bwMode="auto">
              <a:xfrm>
                <a:off x="1250392" y="2200030"/>
                <a:ext cx="1097849" cy="1694624"/>
              </a:xfrm>
              <a:custGeom>
                <a:avLst/>
                <a:gdLst>
                  <a:gd name="T0" fmla="*/ 2147483647 w 697"/>
                  <a:gd name="T1" fmla="*/ 0 h 1077"/>
                  <a:gd name="T2" fmla="*/ 2147483647 w 697"/>
                  <a:gd name="T3" fmla="*/ 2147483647 h 1077"/>
                  <a:gd name="T4" fmla="*/ 2147483647 w 697"/>
                  <a:gd name="T5" fmla="*/ 2147483647 h 1077"/>
                  <a:gd name="T6" fmla="*/ 2147483647 w 697"/>
                  <a:gd name="T7" fmla="*/ 2147483647 h 1077"/>
                  <a:gd name="T8" fmla="*/ 2147483647 w 697"/>
                  <a:gd name="T9" fmla="*/ 2147483647 h 1077"/>
                  <a:gd name="T10" fmla="*/ 2147483647 w 697"/>
                  <a:gd name="T11" fmla="*/ 2147483647 h 1077"/>
                  <a:gd name="T12" fmla="*/ 2147483647 w 697"/>
                  <a:gd name="T13" fmla="*/ 2147483647 h 1077"/>
                  <a:gd name="T14" fmla="*/ 2147483647 w 697"/>
                  <a:gd name="T15" fmla="*/ 2147483647 h 1077"/>
                  <a:gd name="T16" fmla="*/ 2147483647 w 697"/>
                  <a:gd name="T17" fmla="*/ 2147483647 h 1077"/>
                  <a:gd name="T18" fmla="*/ 2147483647 w 697"/>
                  <a:gd name="T19" fmla="*/ 2147483647 h 1077"/>
                  <a:gd name="T20" fmla="*/ 2147483647 w 697"/>
                  <a:gd name="T21" fmla="*/ 2147483647 h 1077"/>
                  <a:gd name="T22" fmla="*/ 2147483647 w 697"/>
                  <a:gd name="T23" fmla="*/ 2147483647 h 1077"/>
                  <a:gd name="T24" fmla="*/ 2147483647 w 697"/>
                  <a:gd name="T25" fmla="*/ 2147483647 h 1077"/>
                  <a:gd name="T26" fmla="*/ 2147483647 w 697"/>
                  <a:gd name="T27" fmla="*/ 2147483647 h 1077"/>
                  <a:gd name="T28" fmla="*/ 2147483647 w 697"/>
                  <a:gd name="T29" fmla="*/ 2147483647 h 1077"/>
                  <a:gd name="T30" fmla="*/ 2147483647 w 697"/>
                  <a:gd name="T31" fmla="*/ 2147483647 h 1077"/>
                  <a:gd name="T32" fmla="*/ 2147483647 w 697"/>
                  <a:gd name="T33" fmla="*/ 2147483647 h 1077"/>
                  <a:gd name="T34" fmla="*/ 2147483647 w 697"/>
                  <a:gd name="T35" fmla="*/ 2147483647 h 1077"/>
                  <a:gd name="T36" fmla="*/ 2147483647 w 697"/>
                  <a:gd name="T37" fmla="*/ 2147483647 h 1077"/>
                  <a:gd name="T38" fmla="*/ 2147483647 w 697"/>
                  <a:gd name="T39" fmla="*/ 2147483647 h 1077"/>
                  <a:gd name="T40" fmla="*/ 2147483647 w 697"/>
                  <a:gd name="T41" fmla="*/ 2147483647 h 1077"/>
                  <a:gd name="T42" fmla="*/ 2147483647 w 697"/>
                  <a:gd name="T43" fmla="*/ 2147483647 h 1077"/>
                  <a:gd name="T44" fmla="*/ 2147483647 w 697"/>
                  <a:gd name="T45" fmla="*/ 2147483647 h 1077"/>
                  <a:gd name="T46" fmla="*/ 2147483647 w 697"/>
                  <a:gd name="T47" fmla="*/ 2147483647 h 1077"/>
                  <a:gd name="T48" fmla="*/ 2147483647 w 697"/>
                  <a:gd name="T49" fmla="*/ 2147483647 h 1077"/>
                  <a:gd name="T50" fmla="*/ 2147483647 w 697"/>
                  <a:gd name="T51" fmla="*/ 2147483647 h 1077"/>
                  <a:gd name="T52" fmla="*/ 2147483647 w 697"/>
                  <a:gd name="T53" fmla="*/ 2147483647 h 1077"/>
                  <a:gd name="T54" fmla="*/ 2147483647 w 697"/>
                  <a:gd name="T55" fmla="*/ 2147483647 h 1077"/>
                  <a:gd name="T56" fmla="*/ 2147483647 w 697"/>
                  <a:gd name="T57" fmla="*/ 2147483647 h 1077"/>
                  <a:gd name="T58" fmla="*/ 2147483647 w 697"/>
                  <a:gd name="T59" fmla="*/ 2147483647 h 1077"/>
                  <a:gd name="T60" fmla="*/ 2147483647 w 697"/>
                  <a:gd name="T61" fmla="*/ 2147483647 h 1077"/>
                  <a:gd name="T62" fmla="*/ 2147483647 w 697"/>
                  <a:gd name="T63" fmla="*/ 2147483647 h 1077"/>
                  <a:gd name="T64" fmla="*/ 2147483647 w 697"/>
                  <a:gd name="T65" fmla="*/ 2147483647 h 1077"/>
                  <a:gd name="T66" fmla="*/ 2147483647 w 697"/>
                  <a:gd name="T67" fmla="*/ 2147483647 h 1077"/>
                  <a:gd name="T68" fmla="*/ 2147483647 w 697"/>
                  <a:gd name="T69" fmla="*/ 2147483647 h 1077"/>
                  <a:gd name="T70" fmla="*/ 2147483647 w 697"/>
                  <a:gd name="T71" fmla="*/ 2147483647 h 1077"/>
                  <a:gd name="T72" fmla="*/ 2147483647 w 697"/>
                  <a:gd name="T73" fmla="*/ 2147483647 h 1077"/>
                  <a:gd name="T74" fmla="*/ 2147483647 w 697"/>
                  <a:gd name="T75" fmla="*/ 2147483647 h 1077"/>
                  <a:gd name="T76" fmla="*/ 2147483647 w 697"/>
                  <a:gd name="T77" fmla="*/ 2147483647 h 1077"/>
                  <a:gd name="T78" fmla="*/ 2147483647 w 697"/>
                  <a:gd name="T79" fmla="*/ 2147483647 h 1077"/>
                  <a:gd name="T80" fmla="*/ 2147483647 w 697"/>
                  <a:gd name="T81" fmla="*/ 2147483647 h 1077"/>
                  <a:gd name="T82" fmla="*/ 2147483647 w 697"/>
                  <a:gd name="T83" fmla="*/ 2147483647 h 1077"/>
                  <a:gd name="T84" fmla="*/ 2147483647 w 697"/>
                  <a:gd name="T85" fmla="*/ 2147483647 h 1077"/>
                  <a:gd name="T86" fmla="*/ 0 w 697"/>
                  <a:gd name="T87" fmla="*/ 2147483647 h 1077"/>
                  <a:gd name="T88" fmla="*/ 2147483647 w 697"/>
                  <a:gd name="T89" fmla="*/ 2147483647 h 1077"/>
                  <a:gd name="T90" fmla="*/ 2147483647 w 697"/>
                  <a:gd name="T91" fmla="*/ 2147483647 h 1077"/>
                  <a:gd name="T92" fmla="*/ 2147483647 w 697"/>
                  <a:gd name="T93" fmla="*/ 2147483647 h 1077"/>
                  <a:gd name="T94" fmla="*/ 2147483647 w 697"/>
                  <a:gd name="T95" fmla="*/ 0 h 107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97"/>
                  <a:gd name="T145" fmla="*/ 0 h 1077"/>
                  <a:gd name="T146" fmla="*/ 697 w 697"/>
                  <a:gd name="T147" fmla="*/ 1077 h 107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97" h="1077">
                    <a:moveTo>
                      <a:pt x="53" y="0"/>
                    </a:moveTo>
                    <a:lnTo>
                      <a:pt x="374" y="64"/>
                    </a:lnTo>
                    <a:lnTo>
                      <a:pt x="304" y="381"/>
                    </a:lnTo>
                    <a:lnTo>
                      <a:pt x="664" y="864"/>
                    </a:lnTo>
                    <a:lnTo>
                      <a:pt x="697" y="925"/>
                    </a:lnTo>
                    <a:lnTo>
                      <a:pt x="663" y="955"/>
                    </a:lnTo>
                    <a:lnTo>
                      <a:pt x="641" y="1009"/>
                    </a:lnTo>
                    <a:lnTo>
                      <a:pt x="620" y="1040"/>
                    </a:lnTo>
                    <a:lnTo>
                      <a:pt x="642" y="1068"/>
                    </a:lnTo>
                    <a:lnTo>
                      <a:pt x="605" y="1077"/>
                    </a:lnTo>
                    <a:lnTo>
                      <a:pt x="393" y="1070"/>
                    </a:lnTo>
                    <a:lnTo>
                      <a:pt x="380" y="1007"/>
                    </a:lnTo>
                    <a:lnTo>
                      <a:pt x="343" y="961"/>
                    </a:lnTo>
                    <a:lnTo>
                      <a:pt x="316" y="944"/>
                    </a:lnTo>
                    <a:lnTo>
                      <a:pt x="308" y="912"/>
                    </a:lnTo>
                    <a:lnTo>
                      <a:pt x="286" y="894"/>
                    </a:lnTo>
                    <a:lnTo>
                      <a:pt x="263" y="871"/>
                    </a:lnTo>
                    <a:lnTo>
                      <a:pt x="256" y="846"/>
                    </a:lnTo>
                    <a:lnTo>
                      <a:pt x="235" y="830"/>
                    </a:lnTo>
                    <a:lnTo>
                      <a:pt x="202" y="839"/>
                    </a:lnTo>
                    <a:lnTo>
                      <a:pt x="165" y="825"/>
                    </a:lnTo>
                    <a:lnTo>
                      <a:pt x="165" y="812"/>
                    </a:lnTo>
                    <a:lnTo>
                      <a:pt x="164" y="782"/>
                    </a:lnTo>
                    <a:lnTo>
                      <a:pt x="149" y="749"/>
                    </a:lnTo>
                    <a:lnTo>
                      <a:pt x="147" y="722"/>
                    </a:lnTo>
                    <a:lnTo>
                      <a:pt x="131" y="699"/>
                    </a:lnTo>
                    <a:lnTo>
                      <a:pt x="135" y="676"/>
                    </a:lnTo>
                    <a:lnTo>
                      <a:pt x="89" y="621"/>
                    </a:lnTo>
                    <a:lnTo>
                      <a:pt x="89" y="590"/>
                    </a:lnTo>
                    <a:lnTo>
                      <a:pt x="113" y="578"/>
                    </a:lnTo>
                    <a:lnTo>
                      <a:pt x="113" y="559"/>
                    </a:lnTo>
                    <a:lnTo>
                      <a:pt x="89" y="553"/>
                    </a:lnTo>
                    <a:lnTo>
                      <a:pt x="79" y="523"/>
                    </a:lnTo>
                    <a:lnTo>
                      <a:pt x="67" y="471"/>
                    </a:lnTo>
                    <a:lnTo>
                      <a:pt x="101" y="499"/>
                    </a:lnTo>
                    <a:lnTo>
                      <a:pt x="88" y="462"/>
                    </a:lnTo>
                    <a:lnTo>
                      <a:pt x="113" y="462"/>
                    </a:lnTo>
                    <a:lnTo>
                      <a:pt x="113" y="435"/>
                    </a:lnTo>
                    <a:lnTo>
                      <a:pt x="88" y="417"/>
                    </a:lnTo>
                    <a:lnTo>
                      <a:pt x="76" y="442"/>
                    </a:lnTo>
                    <a:lnTo>
                      <a:pt x="53" y="433"/>
                    </a:lnTo>
                    <a:lnTo>
                      <a:pt x="9" y="313"/>
                    </a:lnTo>
                    <a:lnTo>
                      <a:pt x="21" y="226"/>
                    </a:lnTo>
                    <a:lnTo>
                      <a:pt x="0" y="177"/>
                    </a:lnTo>
                    <a:lnTo>
                      <a:pt x="10" y="140"/>
                    </a:lnTo>
                    <a:lnTo>
                      <a:pt x="32" y="132"/>
                    </a:lnTo>
                    <a:lnTo>
                      <a:pt x="53" y="7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1" name="Shape - Arkansas"/>
              <p:cNvSpPr>
                <a:spLocks noChangeAspect="1"/>
              </p:cNvSpPr>
              <p:nvPr/>
            </p:nvSpPr>
            <p:spPr bwMode="auto">
              <a:xfrm>
                <a:off x="4921522" y="3391411"/>
                <a:ext cx="633008" cy="590063"/>
              </a:xfrm>
              <a:custGeom>
                <a:avLst/>
                <a:gdLst>
                  <a:gd name="T0" fmla="*/ 0 w 401"/>
                  <a:gd name="T1" fmla="*/ 34 h 374"/>
                  <a:gd name="T2" fmla="*/ 158 w 401"/>
                  <a:gd name="T3" fmla="*/ 15 h 374"/>
                  <a:gd name="T4" fmla="*/ 353 w 401"/>
                  <a:gd name="T5" fmla="*/ 0 h 374"/>
                  <a:gd name="T6" fmla="*/ 343 w 401"/>
                  <a:gd name="T7" fmla="*/ 49 h 374"/>
                  <a:gd name="T8" fmla="*/ 386 w 401"/>
                  <a:gd name="T9" fmla="*/ 38 h 374"/>
                  <a:gd name="T10" fmla="*/ 401 w 401"/>
                  <a:gd name="T11" fmla="*/ 71 h 374"/>
                  <a:gd name="T12" fmla="*/ 356 w 401"/>
                  <a:gd name="T13" fmla="*/ 101 h 374"/>
                  <a:gd name="T14" fmla="*/ 367 w 401"/>
                  <a:gd name="T15" fmla="*/ 153 h 374"/>
                  <a:gd name="T16" fmla="*/ 321 w 401"/>
                  <a:gd name="T17" fmla="*/ 240 h 374"/>
                  <a:gd name="T18" fmla="*/ 286 w 401"/>
                  <a:gd name="T19" fmla="*/ 293 h 374"/>
                  <a:gd name="T20" fmla="*/ 306 w 401"/>
                  <a:gd name="T21" fmla="*/ 362 h 374"/>
                  <a:gd name="T22" fmla="*/ 58 w 401"/>
                  <a:gd name="T23" fmla="*/ 374 h 374"/>
                  <a:gd name="T24" fmla="*/ 57 w 401"/>
                  <a:gd name="T25" fmla="*/ 332 h 374"/>
                  <a:gd name="T26" fmla="*/ 8 w 401"/>
                  <a:gd name="T27" fmla="*/ 323 h 374"/>
                  <a:gd name="T28" fmla="*/ 8 w 401"/>
                  <a:gd name="T29" fmla="*/ 101 h 374"/>
                  <a:gd name="T30" fmla="*/ 0 w 401"/>
                  <a:gd name="T31" fmla="*/ 34 h 3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1"/>
                  <a:gd name="T49" fmla="*/ 0 h 374"/>
                  <a:gd name="T50" fmla="*/ 401 w 401"/>
                  <a:gd name="T51" fmla="*/ 374 h 37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1" h="374">
                    <a:moveTo>
                      <a:pt x="0" y="34"/>
                    </a:moveTo>
                    <a:lnTo>
                      <a:pt x="158" y="15"/>
                    </a:lnTo>
                    <a:lnTo>
                      <a:pt x="353" y="0"/>
                    </a:lnTo>
                    <a:lnTo>
                      <a:pt x="343" y="49"/>
                    </a:lnTo>
                    <a:lnTo>
                      <a:pt x="386" y="38"/>
                    </a:lnTo>
                    <a:lnTo>
                      <a:pt x="401" y="71"/>
                    </a:lnTo>
                    <a:lnTo>
                      <a:pt x="356" y="101"/>
                    </a:lnTo>
                    <a:lnTo>
                      <a:pt x="367" y="153"/>
                    </a:lnTo>
                    <a:lnTo>
                      <a:pt x="321" y="240"/>
                    </a:lnTo>
                    <a:lnTo>
                      <a:pt x="286" y="293"/>
                    </a:lnTo>
                    <a:lnTo>
                      <a:pt x="306" y="362"/>
                    </a:lnTo>
                    <a:lnTo>
                      <a:pt x="58" y="374"/>
                    </a:lnTo>
                    <a:lnTo>
                      <a:pt x="57" y="332"/>
                    </a:lnTo>
                    <a:lnTo>
                      <a:pt x="8" y="323"/>
                    </a:lnTo>
                    <a:lnTo>
                      <a:pt x="8" y="101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2" name="Shape - Arizona"/>
              <p:cNvSpPr>
                <a:spLocks noChangeAspect="1"/>
              </p:cNvSpPr>
              <p:nvPr/>
            </p:nvSpPr>
            <p:spPr bwMode="auto">
              <a:xfrm>
                <a:off x="2202283" y="3264394"/>
                <a:ext cx="844012" cy="938957"/>
              </a:xfrm>
              <a:custGeom>
                <a:avLst/>
                <a:gdLst>
                  <a:gd name="T0" fmla="*/ 2147483647 w 536"/>
                  <a:gd name="T1" fmla="*/ 0 h 595"/>
                  <a:gd name="T2" fmla="*/ 2147483647 w 536"/>
                  <a:gd name="T3" fmla="*/ 2147483647 h 595"/>
                  <a:gd name="T4" fmla="*/ 2147483647 w 536"/>
                  <a:gd name="T5" fmla="*/ 2147483647 h 595"/>
                  <a:gd name="T6" fmla="*/ 2147483647 w 536"/>
                  <a:gd name="T7" fmla="*/ 2147483647 h 595"/>
                  <a:gd name="T8" fmla="*/ 2147483647 w 536"/>
                  <a:gd name="T9" fmla="*/ 2147483647 h 595"/>
                  <a:gd name="T10" fmla="*/ 2147483647 w 536"/>
                  <a:gd name="T11" fmla="*/ 2147483647 h 595"/>
                  <a:gd name="T12" fmla="*/ 2147483647 w 536"/>
                  <a:gd name="T13" fmla="*/ 2147483647 h 595"/>
                  <a:gd name="T14" fmla="*/ 2147483647 w 536"/>
                  <a:gd name="T15" fmla="*/ 2147483647 h 595"/>
                  <a:gd name="T16" fmla="*/ 2147483647 w 536"/>
                  <a:gd name="T17" fmla="*/ 2147483647 h 595"/>
                  <a:gd name="T18" fmla="*/ 2147483647 w 536"/>
                  <a:gd name="T19" fmla="*/ 2147483647 h 595"/>
                  <a:gd name="T20" fmla="*/ 2147483647 w 536"/>
                  <a:gd name="T21" fmla="*/ 2147483647 h 595"/>
                  <a:gd name="T22" fmla="*/ 0 w 536"/>
                  <a:gd name="T23" fmla="*/ 2147483647 h 595"/>
                  <a:gd name="T24" fmla="*/ 2147483647 w 536"/>
                  <a:gd name="T25" fmla="*/ 2147483647 h 595"/>
                  <a:gd name="T26" fmla="*/ 2147483647 w 536"/>
                  <a:gd name="T27" fmla="*/ 2147483647 h 595"/>
                  <a:gd name="T28" fmla="*/ 2147483647 w 536"/>
                  <a:gd name="T29" fmla="*/ 2147483647 h 595"/>
                  <a:gd name="T30" fmla="*/ 2147483647 w 536"/>
                  <a:gd name="T31" fmla="*/ 0 h 59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36"/>
                  <a:gd name="T49" fmla="*/ 0 h 595"/>
                  <a:gd name="T50" fmla="*/ 536 w 536"/>
                  <a:gd name="T51" fmla="*/ 595 h 59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36" h="595">
                    <a:moveTo>
                      <a:pt x="136" y="0"/>
                    </a:moveTo>
                    <a:lnTo>
                      <a:pt x="126" y="78"/>
                    </a:lnTo>
                    <a:lnTo>
                      <a:pt x="79" y="69"/>
                    </a:lnTo>
                    <a:lnTo>
                      <a:pt x="82" y="169"/>
                    </a:lnTo>
                    <a:lnTo>
                      <a:pt x="60" y="188"/>
                    </a:lnTo>
                    <a:lnTo>
                      <a:pt x="93" y="249"/>
                    </a:lnTo>
                    <a:lnTo>
                      <a:pt x="60" y="276"/>
                    </a:lnTo>
                    <a:lnTo>
                      <a:pt x="42" y="321"/>
                    </a:lnTo>
                    <a:lnTo>
                      <a:pt x="17" y="364"/>
                    </a:lnTo>
                    <a:lnTo>
                      <a:pt x="35" y="389"/>
                    </a:lnTo>
                    <a:lnTo>
                      <a:pt x="3" y="400"/>
                    </a:lnTo>
                    <a:lnTo>
                      <a:pt x="0" y="440"/>
                    </a:lnTo>
                    <a:lnTo>
                      <a:pt x="301" y="592"/>
                    </a:lnTo>
                    <a:lnTo>
                      <a:pt x="471" y="595"/>
                    </a:lnTo>
                    <a:lnTo>
                      <a:pt x="536" y="46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3" name="Shape - Alaska"/>
              <p:cNvSpPr>
                <a:spLocks noChangeAspect="1"/>
              </p:cNvSpPr>
              <p:nvPr/>
            </p:nvSpPr>
            <p:spPr bwMode="auto">
              <a:xfrm>
                <a:off x="764750" y="4143473"/>
                <a:ext cx="1616630" cy="1596549"/>
              </a:xfrm>
              <a:custGeom>
                <a:avLst/>
                <a:gdLst>
                  <a:gd name="T0" fmla="*/ 2147483647 w 1572"/>
                  <a:gd name="T1" fmla="*/ 2147483647 h 1533"/>
                  <a:gd name="T2" fmla="*/ 2147483647 w 1572"/>
                  <a:gd name="T3" fmla="*/ 0 h 1533"/>
                  <a:gd name="T4" fmla="*/ 2147483647 w 1572"/>
                  <a:gd name="T5" fmla="*/ 2147483647 h 1533"/>
                  <a:gd name="T6" fmla="*/ 2147483647 w 1572"/>
                  <a:gd name="T7" fmla="*/ 2147483647 h 1533"/>
                  <a:gd name="T8" fmla="*/ 2147483647 w 1572"/>
                  <a:gd name="T9" fmla="*/ 2147483647 h 1533"/>
                  <a:gd name="T10" fmla="*/ 2147483647 w 1572"/>
                  <a:gd name="T11" fmla="*/ 2147483647 h 1533"/>
                  <a:gd name="T12" fmla="*/ 2147483647 w 1572"/>
                  <a:gd name="T13" fmla="*/ 2147483647 h 1533"/>
                  <a:gd name="T14" fmla="*/ 2147483647 w 1572"/>
                  <a:gd name="T15" fmla="*/ 2147483647 h 1533"/>
                  <a:gd name="T16" fmla="*/ 2147483647 w 1572"/>
                  <a:gd name="T17" fmla="*/ 2147483647 h 1533"/>
                  <a:gd name="T18" fmla="*/ 2147483647 w 1572"/>
                  <a:gd name="T19" fmla="*/ 2147483647 h 1533"/>
                  <a:gd name="T20" fmla="*/ 2147483647 w 1572"/>
                  <a:gd name="T21" fmla="*/ 2147483647 h 1533"/>
                  <a:gd name="T22" fmla="*/ 2147483647 w 1572"/>
                  <a:gd name="T23" fmla="*/ 2147483647 h 1533"/>
                  <a:gd name="T24" fmla="*/ 2147483647 w 1572"/>
                  <a:gd name="T25" fmla="*/ 2147483647 h 1533"/>
                  <a:gd name="T26" fmla="*/ 2147483647 w 1572"/>
                  <a:gd name="T27" fmla="*/ 2147483647 h 1533"/>
                  <a:gd name="T28" fmla="*/ 2147483647 w 1572"/>
                  <a:gd name="T29" fmla="*/ 2147483647 h 1533"/>
                  <a:gd name="T30" fmla="*/ 2147483647 w 1572"/>
                  <a:gd name="T31" fmla="*/ 2147483647 h 1533"/>
                  <a:gd name="T32" fmla="*/ 2147483647 w 1572"/>
                  <a:gd name="T33" fmla="*/ 2147483647 h 1533"/>
                  <a:gd name="T34" fmla="*/ 2147483647 w 1572"/>
                  <a:gd name="T35" fmla="*/ 2147483647 h 1533"/>
                  <a:gd name="T36" fmla="*/ 2147483647 w 1572"/>
                  <a:gd name="T37" fmla="*/ 2147483647 h 1533"/>
                  <a:gd name="T38" fmla="*/ 2147483647 w 1572"/>
                  <a:gd name="T39" fmla="*/ 2147483647 h 1533"/>
                  <a:gd name="T40" fmla="*/ 2147483647 w 1572"/>
                  <a:gd name="T41" fmla="*/ 2147483647 h 1533"/>
                  <a:gd name="T42" fmla="*/ 2147483647 w 1572"/>
                  <a:gd name="T43" fmla="*/ 2147483647 h 1533"/>
                  <a:gd name="T44" fmla="*/ 0 w 1572"/>
                  <a:gd name="T45" fmla="*/ 2147483647 h 1533"/>
                  <a:gd name="T46" fmla="*/ 2147483647 w 1572"/>
                  <a:gd name="T47" fmla="*/ 2147483647 h 1533"/>
                  <a:gd name="T48" fmla="*/ 2147483647 w 1572"/>
                  <a:gd name="T49" fmla="*/ 2147483647 h 1533"/>
                  <a:gd name="T50" fmla="*/ 2147483647 w 1572"/>
                  <a:gd name="T51" fmla="*/ 2147483647 h 1533"/>
                  <a:gd name="T52" fmla="*/ 2147483647 w 1572"/>
                  <a:gd name="T53" fmla="*/ 2147483647 h 1533"/>
                  <a:gd name="T54" fmla="*/ 2147483647 w 1572"/>
                  <a:gd name="T55" fmla="*/ 2147483647 h 1533"/>
                  <a:gd name="T56" fmla="*/ 2147483647 w 1572"/>
                  <a:gd name="T57" fmla="*/ 2147483647 h 1533"/>
                  <a:gd name="T58" fmla="*/ 2147483647 w 1572"/>
                  <a:gd name="T59" fmla="*/ 2147483647 h 1533"/>
                  <a:gd name="T60" fmla="*/ 2147483647 w 1572"/>
                  <a:gd name="T61" fmla="*/ 2147483647 h 1533"/>
                  <a:gd name="T62" fmla="*/ 2147483647 w 1572"/>
                  <a:gd name="T63" fmla="*/ 2147483647 h 1533"/>
                  <a:gd name="T64" fmla="*/ 2147483647 w 1572"/>
                  <a:gd name="T65" fmla="*/ 2147483647 h 1533"/>
                  <a:gd name="T66" fmla="*/ 2147483647 w 1572"/>
                  <a:gd name="T67" fmla="*/ 2147483647 h 1533"/>
                  <a:gd name="T68" fmla="*/ 2147483647 w 1572"/>
                  <a:gd name="T69" fmla="*/ 2147483647 h 1533"/>
                  <a:gd name="T70" fmla="*/ 2147483647 w 1572"/>
                  <a:gd name="T71" fmla="*/ 2147483647 h 1533"/>
                  <a:gd name="T72" fmla="*/ 2147483647 w 1572"/>
                  <a:gd name="T73" fmla="*/ 2147483647 h 1533"/>
                  <a:gd name="T74" fmla="*/ 2147483647 w 1572"/>
                  <a:gd name="T75" fmla="*/ 2147483647 h 1533"/>
                  <a:gd name="T76" fmla="*/ 2147483647 w 1572"/>
                  <a:gd name="T77" fmla="*/ 2147483647 h 1533"/>
                  <a:gd name="T78" fmla="*/ 2147483647 w 1572"/>
                  <a:gd name="T79" fmla="*/ 2147483647 h 1533"/>
                  <a:gd name="T80" fmla="*/ 2147483647 w 1572"/>
                  <a:gd name="T81" fmla="*/ 2147483647 h 1533"/>
                  <a:gd name="T82" fmla="*/ 2147483647 w 1572"/>
                  <a:gd name="T83" fmla="*/ 2147483647 h 15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72"/>
                  <a:gd name="T127" fmla="*/ 0 h 1533"/>
                  <a:gd name="T128" fmla="*/ 1572 w 1572"/>
                  <a:gd name="T129" fmla="*/ 1533 h 15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72" h="1533">
                    <a:moveTo>
                      <a:pt x="251" y="228"/>
                    </a:moveTo>
                    <a:lnTo>
                      <a:pt x="567" y="0"/>
                    </a:lnTo>
                    <a:lnTo>
                      <a:pt x="717" y="40"/>
                    </a:lnTo>
                    <a:lnTo>
                      <a:pt x="790" y="113"/>
                    </a:lnTo>
                    <a:lnTo>
                      <a:pt x="1087" y="142"/>
                    </a:lnTo>
                    <a:lnTo>
                      <a:pt x="1096" y="900"/>
                    </a:lnTo>
                    <a:lnTo>
                      <a:pt x="1193" y="922"/>
                    </a:lnTo>
                    <a:lnTo>
                      <a:pt x="1238" y="1013"/>
                    </a:lnTo>
                    <a:lnTo>
                      <a:pt x="1306" y="982"/>
                    </a:lnTo>
                    <a:lnTo>
                      <a:pt x="1449" y="1188"/>
                    </a:lnTo>
                    <a:lnTo>
                      <a:pt x="1572" y="1283"/>
                    </a:lnTo>
                    <a:lnTo>
                      <a:pt x="1567" y="1365"/>
                    </a:lnTo>
                    <a:lnTo>
                      <a:pt x="1412" y="1375"/>
                    </a:lnTo>
                    <a:lnTo>
                      <a:pt x="1344" y="1124"/>
                    </a:lnTo>
                    <a:lnTo>
                      <a:pt x="855" y="876"/>
                    </a:lnTo>
                    <a:lnTo>
                      <a:pt x="868" y="954"/>
                    </a:lnTo>
                    <a:lnTo>
                      <a:pt x="758" y="1055"/>
                    </a:lnTo>
                    <a:lnTo>
                      <a:pt x="740" y="1018"/>
                    </a:lnTo>
                    <a:lnTo>
                      <a:pt x="709" y="1018"/>
                    </a:lnTo>
                    <a:lnTo>
                      <a:pt x="621" y="1228"/>
                    </a:lnTo>
                    <a:lnTo>
                      <a:pt x="348" y="1435"/>
                    </a:lnTo>
                    <a:lnTo>
                      <a:pt x="78" y="1533"/>
                    </a:lnTo>
                    <a:lnTo>
                      <a:pt x="0" y="1520"/>
                    </a:lnTo>
                    <a:lnTo>
                      <a:pt x="310" y="1343"/>
                    </a:lnTo>
                    <a:lnTo>
                      <a:pt x="348" y="1343"/>
                    </a:lnTo>
                    <a:lnTo>
                      <a:pt x="461" y="1206"/>
                    </a:lnTo>
                    <a:lnTo>
                      <a:pt x="512" y="1201"/>
                    </a:lnTo>
                    <a:lnTo>
                      <a:pt x="589" y="1097"/>
                    </a:lnTo>
                    <a:lnTo>
                      <a:pt x="562" y="1051"/>
                    </a:lnTo>
                    <a:lnTo>
                      <a:pt x="397" y="1073"/>
                    </a:lnTo>
                    <a:lnTo>
                      <a:pt x="284" y="812"/>
                    </a:lnTo>
                    <a:lnTo>
                      <a:pt x="348" y="694"/>
                    </a:lnTo>
                    <a:lnTo>
                      <a:pt x="452" y="653"/>
                    </a:lnTo>
                    <a:lnTo>
                      <a:pt x="415" y="548"/>
                    </a:lnTo>
                    <a:lnTo>
                      <a:pt x="306" y="598"/>
                    </a:lnTo>
                    <a:lnTo>
                      <a:pt x="224" y="447"/>
                    </a:lnTo>
                    <a:lnTo>
                      <a:pt x="315" y="411"/>
                    </a:lnTo>
                    <a:lnTo>
                      <a:pt x="397" y="452"/>
                    </a:lnTo>
                    <a:lnTo>
                      <a:pt x="434" y="429"/>
                    </a:lnTo>
                    <a:lnTo>
                      <a:pt x="366" y="301"/>
                    </a:lnTo>
                    <a:lnTo>
                      <a:pt x="246" y="292"/>
                    </a:lnTo>
                    <a:lnTo>
                      <a:pt x="251" y="22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4" name="Shape - Alabama"/>
              <p:cNvSpPr>
                <a:spLocks noChangeAspect="1"/>
              </p:cNvSpPr>
              <p:nvPr/>
            </p:nvSpPr>
            <p:spPr bwMode="auto">
              <a:xfrm>
                <a:off x="5798849" y="3558624"/>
                <a:ext cx="509262" cy="795862"/>
              </a:xfrm>
              <a:custGeom>
                <a:avLst/>
                <a:gdLst>
                  <a:gd name="T0" fmla="*/ 0 w 323"/>
                  <a:gd name="T1" fmla="*/ 2147483647 h 504"/>
                  <a:gd name="T2" fmla="*/ 2147483647 w 323"/>
                  <a:gd name="T3" fmla="*/ 0 h 504"/>
                  <a:gd name="T4" fmla="*/ 2147483647 w 323"/>
                  <a:gd name="T5" fmla="*/ 2147483647 h 504"/>
                  <a:gd name="T6" fmla="*/ 2147483647 w 323"/>
                  <a:gd name="T7" fmla="*/ 2147483647 h 504"/>
                  <a:gd name="T8" fmla="*/ 2147483647 w 323"/>
                  <a:gd name="T9" fmla="*/ 2147483647 h 504"/>
                  <a:gd name="T10" fmla="*/ 2147483647 w 323"/>
                  <a:gd name="T11" fmla="*/ 2147483647 h 504"/>
                  <a:gd name="T12" fmla="*/ 2147483647 w 323"/>
                  <a:gd name="T13" fmla="*/ 2147483647 h 504"/>
                  <a:gd name="T14" fmla="*/ 2147483647 w 323"/>
                  <a:gd name="T15" fmla="*/ 2147483647 h 504"/>
                  <a:gd name="T16" fmla="*/ 2147483647 w 323"/>
                  <a:gd name="T17" fmla="*/ 2147483647 h 504"/>
                  <a:gd name="T18" fmla="*/ 2147483647 w 323"/>
                  <a:gd name="T19" fmla="*/ 2147483647 h 504"/>
                  <a:gd name="T20" fmla="*/ 2147483647 w 323"/>
                  <a:gd name="T21" fmla="*/ 2147483647 h 504"/>
                  <a:gd name="T22" fmla="*/ 2147483647 w 323"/>
                  <a:gd name="T23" fmla="*/ 2147483647 h 504"/>
                  <a:gd name="T24" fmla="*/ 2147483647 w 323"/>
                  <a:gd name="T25" fmla="*/ 2147483647 h 504"/>
                  <a:gd name="T26" fmla="*/ 2147483647 w 323"/>
                  <a:gd name="T27" fmla="*/ 2147483647 h 504"/>
                  <a:gd name="T28" fmla="*/ 0 w 323"/>
                  <a:gd name="T29" fmla="*/ 2147483647 h 50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3"/>
                  <a:gd name="T46" fmla="*/ 0 h 504"/>
                  <a:gd name="T47" fmla="*/ 323 w 323"/>
                  <a:gd name="T48" fmla="*/ 504 h 50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3" h="504">
                    <a:moveTo>
                      <a:pt x="0" y="25"/>
                    </a:moveTo>
                    <a:lnTo>
                      <a:pt x="210" y="0"/>
                    </a:lnTo>
                    <a:lnTo>
                      <a:pt x="277" y="232"/>
                    </a:lnTo>
                    <a:lnTo>
                      <a:pt x="323" y="270"/>
                    </a:lnTo>
                    <a:lnTo>
                      <a:pt x="286" y="338"/>
                    </a:lnTo>
                    <a:lnTo>
                      <a:pt x="322" y="404"/>
                    </a:lnTo>
                    <a:lnTo>
                      <a:pt x="107" y="428"/>
                    </a:lnTo>
                    <a:lnTo>
                      <a:pt x="116" y="484"/>
                    </a:lnTo>
                    <a:lnTo>
                      <a:pt x="85" y="504"/>
                    </a:lnTo>
                    <a:lnTo>
                      <a:pt x="59" y="432"/>
                    </a:lnTo>
                    <a:lnTo>
                      <a:pt x="44" y="490"/>
                    </a:lnTo>
                    <a:lnTo>
                      <a:pt x="18" y="484"/>
                    </a:lnTo>
                    <a:lnTo>
                      <a:pt x="9" y="426"/>
                    </a:lnTo>
                    <a:lnTo>
                      <a:pt x="1" y="37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5" name="Shape - District of Columbia (star)"/>
              <p:cNvSpPr>
                <a:spLocks noChangeArrowheads="1"/>
              </p:cNvSpPr>
              <p:nvPr/>
            </p:nvSpPr>
            <p:spPr bwMode="auto">
              <a:xfrm>
                <a:off x="6925253" y="2642175"/>
                <a:ext cx="207830" cy="204190"/>
              </a:xfrm>
              <a:prstGeom prst="star5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6" name="Text - Wyoming"/>
              <p:cNvSpPr txBox="1">
                <a:spLocks noChangeArrowheads="1"/>
              </p:cNvSpPr>
              <p:nvPr/>
            </p:nvSpPr>
            <p:spPr bwMode="auto">
              <a:xfrm>
                <a:off x="3135267" y="2260945"/>
                <a:ext cx="47478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WY</a:t>
                </a:r>
              </a:p>
            </p:txBody>
          </p:sp>
          <p:sp>
            <p:nvSpPr>
              <p:cNvPr id="57" name="Text - Wisconsin"/>
              <p:cNvSpPr txBox="1">
                <a:spLocks noChangeArrowheads="1"/>
              </p:cNvSpPr>
              <p:nvPr/>
            </p:nvSpPr>
            <p:spPr bwMode="auto">
              <a:xfrm>
                <a:off x="5175162" y="2007969"/>
                <a:ext cx="40830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WI</a:t>
                </a:r>
              </a:p>
            </p:txBody>
          </p:sp>
          <p:sp>
            <p:nvSpPr>
              <p:cNvPr id="58" name="Text - West Virginia"/>
              <p:cNvSpPr txBox="1">
                <a:spLocks noChangeArrowheads="1"/>
              </p:cNvSpPr>
              <p:nvPr/>
            </p:nvSpPr>
            <p:spPr bwMode="auto">
              <a:xfrm>
                <a:off x="6379874" y="2761952"/>
                <a:ext cx="47478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WV</a:t>
                </a:r>
              </a:p>
            </p:txBody>
          </p:sp>
          <p:sp>
            <p:nvSpPr>
              <p:cNvPr id="59" name="Text - Washington"/>
              <p:cNvSpPr txBox="1">
                <a:spLocks noChangeArrowheads="1"/>
              </p:cNvSpPr>
              <p:nvPr/>
            </p:nvSpPr>
            <p:spPr bwMode="auto">
              <a:xfrm>
                <a:off x="1758305" y="1363191"/>
                <a:ext cx="474531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WA</a:t>
                </a:r>
              </a:p>
            </p:txBody>
          </p:sp>
          <p:sp>
            <p:nvSpPr>
              <p:cNvPr id="60" name="Text - Virginia"/>
              <p:cNvSpPr txBox="1">
                <a:spLocks noChangeArrowheads="1"/>
              </p:cNvSpPr>
              <p:nvPr/>
            </p:nvSpPr>
            <p:spPr bwMode="auto">
              <a:xfrm>
                <a:off x="6762954" y="2920162"/>
                <a:ext cx="42137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VA</a:t>
                </a:r>
              </a:p>
            </p:txBody>
          </p:sp>
          <p:sp>
            <p:nvSpPr>
              <p:cNvPr id="61" name="Text - Vermont"/>
              <p:cNvSpPr txBox="1">
                <a:spLocks noChangeArrowheads="1"/>
              </p:cNvSpPr>
              <p:nvPr/>
            </p:nvSpPr>
            <p:spPr bwMode="auto">
              <a:xfrm>
                <a:off x="6875239" y="1331247"/>
                <a:ext cx="4180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VT</a:t>
                </a:r>
              </a:p>
            </p:txBody>
          </p:sp>
          <p:sp>
            <p:nvSpPr>
              <p:cNvPr id="62" name="Text - Utah"/>
              <p:cNvSpPr txBox="1">
                <a:spLocks noChangeArrowheads="1"/>
              </p:cNvSpPr>
              <p:nvPr/>
            </p:nvSpPr>
            <p:spPr bwMode="auto">
              <a:xfrm>
                <a:off x="2566688" y="2815819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UT</a:t>
                </a:r>
              </a:p>
            </p:txBody>
          </p:sp>
          <p:sp>
            <p:nvSpPr>
              <p:cNvPr id="63" name="Text - Texas"/>
              <p:cNvSpPr txBox="1">
                <a:spLocks noChangeArrowheads="1"/>
              </p:cNvSpPr>
              <p:nvPr/>
            </p:nvSpPr>
            <p:spPr bwMode="auto">
              <a:xfrm>
                <a:off x="4022257" y="4148687"/>
                <a:ext cx="41387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TX</a:t>
                </a:r>
              </a:p>
            </p:txBody>
          </p:sp>
          <p:sp>
            <p:nvSpPr>
              <p:cNvPr id="64" name="Text - Tennessee"/>
              <p:cNvSpPr txBox="1">
                <a:spLocks noChangeArrowheads="1"/>
              </p:cNvSpPr>
              <p:nvPr/>
            </p:nvSpPr>
            <p:spPr bwMode="auto">
              <a:xfrm>
                <a:off x="5750855" y="3333531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TN</a:t>
                </a:r>
              </a:p>
            </p:txBody>
          </p:sp>
          <p:sp>
            <p:nvSpPr>
              <p:cNvPr id="65" name="Text - South Dakota"/>
              <p:cNvSpPr txBox="1">
                <a:spLocks noChangeArrowheads="1"/>
              </p:cNvSpPr>
              <p:nvPr/>
            </p:nvSpPr>
            <p:spPr bwMode="auto">
              <a:xfrm>
                <a:off x="3991178" y="2066437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SD</a:t>
                </a:r>
              </a:p>
            </p:txBody>
          </p:sp>
          <p:sp>
            <p:nvSpPr>
              <p:cNvPr id="66" name="Text - South Carolina"/>
              <p:cNvSpPr txBox="1">
                <a:spLocks noChangeArrowheads="1"/>
              </p:cNvSpPr>
              <p:nvPr/>
            </p:nvSpPr>
            <p:spPr bwMode="auto">
              <a:xfrm>
                <a:off x="6581991" y="3471802"/>
                <a:ext cx="434713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SC</a:t>
                </a:r>
              </a:p>
            </p:txBody>
          </p:sp>
          <p:sp>
            <p:nvSpPr>
              <p:cNvPr id="67" name="Text - Rhode Island"/>
              <p:cNvSpPr txBox="1">
                <a:spLocks noChangeArrowheads="1"/>
              </p:cNvSpPr>
              <p:nvPr/>
            </p:nvSpPr>
            <p:spPr bwMode="auto">
              <a:xfrm>
                <a:off x="7864455" y="2097131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l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RI</a:t>
                </a:r>
              </a:p>
            </p:txBody>
          </p:sp>
          <p:sp>
            <p:nvSpPr>
              <p:cNvPr id="68" name="Text - Pennsylvania"/>
              <p:cNvSpPr txBox="1">
                <a:spLocks noChangeArrowheads="1"/>
              </p:cNvSpPr>
              <p:nvPr/>
            </p:nvSpPr>
            <p:spPr bwMode="auto">
              <a:xfrm>
                <a:off x="6631755" y="2324530"/>
                <a:ext cx="42816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PA</a:t>
                </a:r>
              </a:p>
            </p:txBody>
          </p:sp>
          <p:sp>
            <p:nvSpPr>
              <p:cNvPr id="69" name="Text - Oregon"/>
              <p:cNvSpPr txBox="1">
                <a:spLocks noChangeArrowheads="1"/>
              </p:cNvSpPr>
              <p:nvPr/>
            </p:nvSpPr>
            <p:spPr bwMode="auto">
              <a:xfrm>
                <a:off x="1602592" y="1889559"/>
                <a:ext cx="45767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OR</a:t>
                </a:r>
              </a:p>
            </p:txBody>
          </p:sp>
          <p:sp>
            <p:nvSpPr>
              <p:cNvPr id="70" name="Text - Oklahoma"/>
              <p:cNvSpPr txBox="1">
                <a:spLocks noChangeArrowheads="1"/>
              </p:cNvSpPr>
              <p:nvPr/>
            </p:nvSpPr>
            <p:spPr bwMode="auto">
              <a:xfrm>
                <a:off x="4363968" y="3471802"/>
                <a:ext cx="453949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OK</a:t>
                </a:r>
              </a:p>
            </p:txBody>
          </p:sp>
          <p:sp>
            <p:nvSpPr>
              <p:cNvPr id="71" name="Text - Ohio"/>
              <p:cNvSpPr txBox="1">
                <a:spLocks noChangeArrowheads="1"/>
              </p:cNvSpPr>
              <p:nvPr/>
            </p:nvSpPr>
            <p:spPr bwMode="auto">
              <a:xfrm>
                <a:off x="6049362" y="2521425"/>
                <a:ext cx="45394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OH</a:t>
                </a:r>
              </a:p>
            </p:txBody>
          </p:sp>
          <p:sp>
            <p:nvSpPr>
              <p:cNvPr id="72" name="Text - North Dakota"/>
              <p:cNvSpPr txBox="1">
                <a:spLocks noChangeArrowheads="1"/>
              </p:cNvSpPr>
              <p:nvPr/>
            </p:nvSpPr>
            <p:spPr bwMode="auto">
              <a:xfrm>
                <a:off x="3973746" y="1560165"/>
                <a:ext cx="444331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ND</a:t>
                </a:r>
              </a:p>
            </p:txBody>
          </p:sp>
          <p:sp>
            <p:nvSpPr>
              <p:cNvPr id="73" name="Text - North Carolina"/>
              <p:cNvSpPr txBox="1">
                <a:spLocks noChangeArrowheads="1"/>
              </p:cNvSpPr>
              <p:nvPr/>
            </p:nvSpPr>
            <p:spPr bwMode="auto">
              <a:xfrm>
                <a:off x="6832043" y="3220819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NC</a:t>
                </a:r>
              </a:p>
            </p:txBody>
          </p:sp>
          <p:sp>
            <p:nvSpPr>
              <p:cNvPr id="74" name="Text - New York"/>
              <p:cNvSpPr txBox="1">
                <a:spLocks noChangeArrowheads="1"/>
              </p:cNvSpPr>
              <p:nvPr/>
            </p:nvSpPr>
            <p:spPr bwMode="auto">
              <a:xfrm>
                <a:off x="6887546" y="1905802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NY</a:t>
                </a:r>
              </a:p>
            </p:txBody>
          </p:sp>
          <p:sp>
            <p:nvSpPr>
              <p:cNvPr id="75" name="Text - New Mexico"/>
              <p:cNvSpPr txBox="1">
                <a:spLocks noChangeArrowheads="1"/>
              </p:cNvSpPr>
              <p:nvPr/>
            </p:nvSpPr>
            <p:spPr bwMode="auto">
              <a:xfrm>
                <a:off x="3161912" y="3594494"/>
                <a:ext cx="47229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NM</a:t>
                </a:r>
              </a:p>
            </p:txBody>
          </p:sp>
          <p:sp>
            <p:nvSpPr>
              <p:cNvPr id="76" name="Text - New Jersey"/>
              <p:cNvSpPr txBox="1">
                <a:spLocks noChangeArrowheads="1"/>
              </p:cNvSpPr>
              <p:nvPr/>
            </p:nvSpPr>
            <p:spPr bwMode="auto">
              <a:xfrm>
                <a:off x="7533770" y="2370440"/>
                <a:ext cx="41387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NJ</a:t>
                </a:r>
              </a:p>
            </p:txBody>
          </p:sp>
          <p:sp>
            <p:nvSpPr>
              <p:cNvPr id="77" name="Text - New Hampshire"/>
              <p:cNvSpPr txBox="1">
                <a:spLocks noChangeArrowheads="1"/>
              </p:cNvSpPr>
              <p:nvPr/>
            </p:nvSpPr>
            <p:spPr bwMode="auto">
              <a:xfrm>
                <a:off x="7855504" y="1662515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NH</a:t>
                </a:r>
              </a:p>
            </p:txBody>
          </p:sp>
          <p:sp>
            <p:nvSpPr>
              <p:cNvPr id="78" name="Text - Nevada"/>
              <p:cNvSpPr txBox="1">
                <a:spLocks noChangeArrowheads="1"/>
              </p:cNvSpPr>
              <p:nvPr/>
            </p:nvSpPr>
            <p:spPr bwMode="auto">
              <a:xfrm>
                <a:off x="1936727" y="2696584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NV</a:t>
                </a:r>
              </a:p>
            </p:txBody>
          </p:sp>
          <p:sp>
            <p:nvSpPr>
              <p:cNvPr id="79" name="Text - Nebraska"/>
              <p:cNvSpPr txBox="1">
                <a:spLocks noChangeArrowheads="1"/>
              </p:cNvSpPr>
              <p:nvPr/>
            </p:nvSpPr>
            <p:spPr bwMode="auto">
              <a:xfrm>
                <a:off x="4025314" y="2491590"/>
                <a:ext cx="43426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NE</a:t>
                </a:r>
              </a:p>
            </p:txBody>
          </p:sp>
          <p:sp>
            <p:nvSpPr>
              <p:cNvPr id="80" name="Text - Montana"/>
              <p:cNvSpPr txBox="1">
                <a:spLocks noChangeArrowheads="1"/>
              </p:cNvSpPr>
              <p:nvPr/>
            </p:nvSpPr>
            <p:spPr bwMode="auto">
              <a:xfrm>
                <a:off x="2934051" y="1550236"/>
                <a:ext cx="45049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MT</a:t>
                </a:r>
              </a:p>
            </p:txBody>
          </p:sp>
          <p:sp>
            <p:nvSpPr>
              <p:cNvPr id="81" name="Text - Missouri"/>
              <p:cNvSpPr txBox="1">
                <a:spLocks noChangeArrowheads="1"/>
              </p:cNvSpPr>
              <p:nvPr/>
            </p:nvSpPr>
            <p:spPr bwMode="auto">
              <a:xfrm>
                <a:off x="4888697" y="2947941"/>
                <a:ext cx="48132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MO</a:t>
                </a:r>
              </a:p>
            </p:txBody>
          </p:sp>
          <p:sp>
            <p:nvSpPr>
              <p:cNvPr id="82" name="Text - Mississippi"/>
              <p:cNvSpPr txBox="1">
                <a:spLocks noChangeArrowheads="1"/>
              </p:cNvSpPr>
              <p:nvPr/>
            </p:nvSpPr>
            <p:spPr bwMode="auto">
              <a:xfrm>
                <a:off x="5358295" y="3796551"/>
                <a:ext cx="46399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MS</a:t>
                </a:r>
              </a:p>
            </p:txBody>
          </p:sp>
          <p:sp>
            <p:nvSpPr>
              <p:cNvPr id="83" name="Text - Minnesota"/>
              <p:cNvSpPr txBox="1">
                <a:spLocks noChangeArrowheads="1"/>
              </p:cNvSpPr>
              <p:nvPr/>
            </p:nvSpPr>
            <p:spPr bwMode="auto">
              <a:xfrm>
                <a:off x="4601190" y="1807915"/>
                <a:ext cx="47229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MN</a:t>
                </a:r>
              </a:p>
            </p:txBody>
          </p:sp>
          <p:sp>
            <p:nvSpPr>
              <p:cNvPr id="84" name="Text - Michigan"/>
              <p:cNvSpPr txBox="1">
                <a:spLocks noChangeArrowheads="1"/>
              </p:cNvSpPr>
              <p:nvPr/>
            </p:nvSpPr>
            <p:spPr bwMode="auto">
              <a:xfrm>
                <a:off x="5826496" y="2106843"/>
                <a:ext cx="38341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MI</a:t>
                </a:r>
              </a:p>
            </p:txBody>
          </p:sp>
          <p:sp>
            <p:nvSpPr>
              <p:cNvPr id="85" name="Text - Massachusetts"/>
              <p:cNvSpPr txBox="1">
                <a:spLocks noChangeArrowheads="1"/>
              </p:cNvSpPr>
              <p:nvPr/>
            </p:nvSpPr>
            <p:spPr bwMode="auto">
              <a:xfrm>
                <a:off x="7986440" y="1870266"/>
                <a:ext cx="46356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MA</a:t>
                </a:r>
              </a:p>
            </p:txBody>
          </p:sp>
          <p:sp>
            <p:nvSpPr>
              <p:cNvPr id="86" name="Text - Maryland"/>
              <p:cNvSpPr txBox="1">
                <a:spLocks noChangeArrowheads="1"/>
              </p:cNvSpPr>
              <p:nvPr/>
            </p:nvSpPr>
            <p:spPr bwMode="auto">
              <a:xfrm>
                <a:off x="7533045" y="2714199"/>
                <a:ext cx="46356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MD</a:t>
                </a:r>
              </a:p>
            </p:txBody>
          </p:sp>
          <p:sp>
            <p:nvSpPr>
              <p:cNvPr id="87" name="Text - Maine"/>
              <p:cNvSpPr txBox="1">
                <a:spLocks noChangeArrowheads="1"/>
              </p:cNvSpPr>
              <p:nvPr/>
            </p:nvSpPr>
            <p:spPr bwMode="auto">
              <a:xfrm>
                <a:off x="7458539" y="1360046"/>
                <a:ext cx="463253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ME</a:t>
                </a:r>
              </a:p>
            </p:txBody>
          </p:sp>
          <p:sp>
            <p:nvSpPr>
              <p:cNvPr id="88" name="Text - Louisiana"/>
              <p:cNvSpPr txBox="1">
                <a:spLocks noChangeArrowheads="1"/>
              </p:cNvSpPr>
              <p:nvPr/>
            </p:nvSpPr>
            <p:spPr bwMode="auto">
              <a:xfrm>
                <a:off x="5022770" y="4116576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LA</a:t>
                </a:r>
              </a:p>
            </p:txBody>
          </p:sp>
          <p:sp>
            <p:nvSpPr>
              <p:cNvPr id="89" name="Text - Kentucky"/>
              <p:cNvSpPr txBox="1">
                <a:spLocks noChangeArrowheads="1"/>
              </p:cNvSpPr>
              <p:nvPr/>
            </p:nvSpPr>
            <p:spPr bwMode="auto">
              <a:xfrm>
                <a:off x="5950906" y="3055887"/>
                <a:ext cx="434713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KY</a:t>
                </a:r>
              </a:p>
            </p:txBody>
          </p:sp>
          <p:sp>
            <p:nvSpPr>
              <p:cNvPr id="90" name="Text - Kansas"/>
              <p:cNvSpPr txBox="1">
                <a:spLocks noChangeArrowheads="1"/>
              </p:cNvSpPr>
              <p:nvPr/>
            </p:nvSpPr>
            <p:spPr bwMode="auto">
              <a:xfrm>
                <a:off x="4191436" y="3012549"/>
                <a:ext cx="385647" cy="458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no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KS</a:t>
                </a:r>
              </a:p>
            </p:txBody>
          </p:sp>
          <p:sp>
            <p:nvSpPr>
              <p:cNvPr id="91" name="Text - Iowa"/>
              <p:cNvSpPr txBox="1">
                <a:spLocks noChangeArrowheads="1"/>
              </p:cNvSpPr>
              <p:nvPr/>
            </p:nvSpPr>
            <p:spPr bwMode="auto">
              <a:xfrm>
                <a:off x="4764790" y="2432833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IA</a:t>
                </a:r>
              </a:p>
            </p:txBody>
          </p:sp>
          <p:sp>
            <p:nvSpPr>
              <p:cNvPr id="92" name="Text - Indiana"/>
              <p:cNvSpPr txBox="1">
                <a:spLocks noChangeArrowheads="1"/>
              </p:cNvSpPr>
              <p:nvPr/>
            </p:nvSpPr>
            <p:spPr bwMode="auto">
              <a:xfrm>
                <a:off x="5738919" y="2655327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IN</a:t>
                </a:r>
              </a:p>
            </p:txBody>
          </p:sp>
          <p:sp>
            <p:nvSpPr>
              <p:cNvPr id="93" name="Text - Illinois"/>
              <p:cNvSpPr txBox="1">
                <a:spLocks noChangeArrowheads="1"/>
              </p:cNvSpPr>
              <p:nvPr/>
            </p:nvSpPr>
            <p:spPr bwMode="auto">
              <a:xfrm>
                <a:off x="5363700" y="2694170"/>
                <a:ext cx="34048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IL</a:t>
                </a:r>
              </a:p>
            </p:txBody>
          </p:sp>
          <p:sp>
            <p:nvSpPr>
              <p:cNvPr id="94" name="Text - Idaho"/>
              <p:cNvSpPr txBox="1">
                <a:spLocks noChangeArrowheads="1"/>
              </p:cNvSpPr>
              <p:nvPr/>
            </p:nvSpPr>
            <p:spPr bwMode="auto">
              <a:xfrm>
                <a:off x="2331644" y="2027112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ID</a:t>
                </a:r>
              </a:p>
            </p:txBody>
          </p:sp>
          <p:sp>
            <p:nvSpPr>
              <p:cNvPr id="95" name="Text - Hawaii"/>
              <p:cNvSpPr txBox="1">
                <a:spLocks noChangeArrowheads="1"/>
              </p:cNvSpPr>
              <p:nvPr/>
            </p:nvSpPr>
            <p:spPr bwMode="auto">
              <a:xfrm>
                <a:off x="3185034" y="4960620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HI</a:t>
                </a:r>
              </a:p>
            </p:txBody>
          </p:sp>
          <p:sp>
            <p:nvSpPr>
              <p:cNvPr id="96" name="Text - Georgia"/>
              <p:cNvSpPr txBox="1">
                <a:spLocks noChangeArrowheads="1"/>
              </p:cNvSpPr>
              <p:nvPr/>
            </p:nvSpPr>
            <p:spPr bwMode="auto">
              <a:xfrm>
                <a:off x="6250098" y="3760912"/>
                <a:ext cx="45394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GA</a:t>
                </a:r>
              </a:p>
            </p:txBody>
          </p:sp>
          <p:sp>
            <p:nvSpPr>
              <p:cNvPr id="97" name="Text - Florida"/>
              <p:cNvSpPr txBox="1">
                <a:spLocks noChangeArrowheads="1"/>
              </p:cNvSpPr>
              <p:nvPr/>
            </p:nvSpPr>
            <p:spPr bwMode="auto">
              <a:xfrm>
                <a:off x="6689046" y="4442163"/>
                <a:ext cx="40265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FL</a:t>
                </a:r>
              </a:p>
            </p:txBody>
          </p:sp>
          <p:sp>
            <p:nvSpPr>
              <p:cNvPr id="98" name="Text - District of Columbia"/>
              <p:cNvSpPr txBox="1">
                <a:spLocks noChangeArrowheads="1"/>
              </p:cNvSpPr>
              <p:nvPr/>
            </p:nvSpPr>
            <p:spPr bwMode="auto">
              <a:xfrm>
                <a:off x="7466625" y="2973383"/>
                <a:ext cx="543716" cy="3077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DC  </a:t>
                </a:r>
              </a:p>
            </p:txBody>
          </p:sp>
          <p:sp>
            <p:nvSpPr>
              <p:cNvPr id="99" name="Text - Delaware"/>
              <p:cNvSpPr txBox="1">
                <a:spLocks noChangeArrowheads="1"/>
              </p:cNvSpPr>
              <p:nvPr/>
            </p:nvSpPr>
            <p:spPr bwMode="auto">
              <a:xfrm>
                <a:off x="7534650" y="2577248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DE</a:t>
                </a:r>
              </a:p>
            </p:txBody>
          </p:sp>
          <p:sp>
            <p:nvSpPr>
              <p:cNvPr id="100" name="Text - Connecticut"/>
              <p:cNvSpPr txBox="1">
                <a:spLocks noChangeArrowheads="1"/>
              </p:cNvSpPr>
              <p:nvPr/>
            </p:nvSpPr>
            <p:spPr bwMode="auto">
              <a:xfrm>
                <a:off x="7591627" y="2193433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CT</a:t>
                </a:r>
              </a:p>
            </p:txBody>
          </p:sp>
          <p:sp>
            <p:nvSpPr>
              <p:cNvPr id="101" name="Text - Colorado"/>
              <p:cNvSpPr txBox="1">
                <a:spLocks noChangeArrowheads="1"/>
              </p:cNvSpPr>
              <p:nvPr/>
            </p:nvSpPr>
            <p:spPr bwMode="auto">
              <a:xfrm>
                <a:off x="3293935" y="2909055"/>
                <a:ext cx="453949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CO</a:t>
                </a:r>
              </a:p>
            </p:txBody>
          </p:sp>
          <p:sp>
            <p:nvSpPr>
              <p:cNvPr id="102" name="Text - California"/>
              <p:cNvSpPr txBox="1">
                <a:spLocks noChangeArrowheads="1"/>
              </p:cNvSpPr>
              <p:nvPr/>
            </p:nvSpPr>
            <p:spPr bwMode="auto">
              <a:xfrm>
                <a:off x="1413741" y="2959257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CA</a:t>
                </a:r>
              </a:p>
            </p:txBody>
          </p:sp>
          <p:sp>
            <p:nvSpPr>
              <p:cNvPr id="103" name="Text - Arkansas"/>
              <p:cNvSpPr txBox="1">
                <a:spLocks noChangeArrowheads="1"/>
              </p:cNvSpPr>
              <p:nvPr/>
            </p:nvSpPr>
            <p:spPr bwMode="auto">
              <a:xfrm>
                <a:off x="4954824" y="3568280"/>
                <a:ext cx="45373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AR</a:t>
                </a:r>
                <a:endParaRPr kumimoji="0" lang="en-US" sz="14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Times New Roman" charset="0"/>
                </a:endParaRPr>
              </a:p>
            </p:txBody>
          </p:sp>
          <p:sp>
            <p:nvSpPr>
              <p:cNvPr id="104" name="Text - Arizona"/>
              <p:cNvSpPr txBox="1">
                <a:spLocks noChangeArrowheads="1"/>
              </p:cNvSpPr>
              <p:nvPr/>
            </p:nvSpPr>
            <p:spPr bwMode="auto">
              <a:xfrm>
                <a:off x="2437925" y="3568280"/>
                <a:ext cx="423492" cy="232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6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AZ</a:t>
                </a:r>
              </a:p>
            </p:txBody>
          </p:sp>
          <p:sp>
            <p:nvSpPr>
              <p:cNvPr id="105" name="Text - Alaska"/>
              <p:cNvSpPr txBox="1">
                <a:spLocks noChangeArrowheads="1"/>
              </p:cNvSpPr>
              <p:nvPr/>
            </p:nvSpPr>
            <p:spPr bwMode="auto">
              <a:xfrm>
                <a:off x="1278288" y="4599064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AK</a:t>
                </a:r>
              </a:p>
            </p:txBody>
          </p:sp>
          <p:sp>
            <p:nvSpPr>
              <p:cNvPr id="106" name="Text - Alabama"/>
              <p:cNvSpPr txBox="1">
                <a:spLocks noChangeArrowheads="1"/>
              </p:cNvSpPr>
              <p:nvPr/>
            </p:nvSpPr>
            <p:spPr bwMode="auto">
              <a:xfrm>
                <a:off x="5785626" y="3771948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AL</a:t>
                </a:r>
              </a:p>
            </p:txBody>
          </p:sp>
          <p:sp>
            <p:nvSpPr>
              <p:cNvPr id="107" name="Line - Vermont"/>
              <p:cNvSpPr>
                <a:spLocks noChangeShapeType="1"/>
              </p:cNvSpPr>
              <p:nvPr/>
            </p:nvSpPr>
            <p:spPr bwMode="auto">
              <a:xfrm>
                <a:off x="7109286" y="1505458"/>
                <a:ext cx="207830" cy="1350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08" name="Line - Rhode Island"/>
              <p:cNvSpPr>
                <a:spLocks noChangeShapeType="1"/>
              </p:cNvSpPr>
              <p:nvPr/>
            </p:nvSpPr>
            <p:spPr bwMode="auto">
              <a:xfrm>
                <a:off x="7609027" y="2098739"/>
                <a:ext cx="305416" cy="996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09" name="Line - New Jersey"/>
              <p:cNvSpPr>
                <a:spLocks noChangeShapeType="1"/>
              </p:cNvSpPr>
              <p:nvPr/>
            </p:nvSpPr>
            <p:spPr bwMode="auto">
              <a:xfrm flipV="1">
                <a:off x="7334568" y="2452454"/>
                <a:ext cx="2633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0" name="Line - New Hampshire"/>
              <p:cNvSpPr>
                <a:spLocks noChangeShapeType="1"/>
              </p:cNvSpPr>
              <p:nvPr/>
            </p:nvSpPr>
            <p:spPr bwMode="auto">
              <a:xfrm flipV="1">
                <a:off x="7482110" y="1780394"/>
                <a:ext cx="360133" cy="67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1" name="Line - Massachusetts"/>
              <p:cNvSpPr>
                <a:spLocks noChangeShapeType="1"/>
              </p:cNvSpPr>
              <p:nvPr/>
            </p:nvSpPr>
            <p:spPr bwMode="auto">
              <a:xfrm flipV="1">
                <a:off x="7620134" y="1989407"/>
                <a:ext cx="4156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2" name="Line - Maryland"/>
              <p:cNvSpPr>
                <a:spLocks noChangeShapeType="1"/>
              </p:cNvSpPr>
              <p:nvPr/>
            </p:nvSpPr>
            <p:spPr bwMode="auto">
              <a:xfrm flipV="1">
                <a:off x="7293319" y="2790093"/>
                <a:ext cx="2633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3" name="Line - Hawaii"/>
              <p:cNvSpPr>
                <a:spLocks noChangeShapeType="1"/>
              </p:cNvSpPr>
              <p:nvPr/>
            </p:nvSpPr>
            <p:spPr bwMode="auto">
              <a:xfrm flipH="1" flipV="1">
                <a:off x="2897164" y="4976706"/>
                <a:ext cx="268117" cy="67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4" name="Line - District of Columbia"/>
              <p:cNvSpPr>
                <a:spLocks noChangeShapeType="1"/>
              </p:cNvSpPr>
              <p:nvPr/>
            </p:nvSpPr>
            <p:spPr bwMode="auto">
              <a:xfrm flipH="1" flipV="1">
                <a:off x="7065654" y="2770798"/>
                <a:ext cx="440254" cy="2508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5" name="Line - Delaware"/>
              <p:cNvSpPr>
                <a:spLocks noChangeShapeType="1"/>
              </p:cNvSpPr>
              <p:nvPr/>
            </p:nvSpPr>
            <p:spPr bwMode="auto">
              <a:xfrm flipV="1">
                <a:off x="7286973" y="2683978"/>
                <a:ext cx="2633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6" name="Line - Connecticut"/>
              <p:cNvSpPr>
                <a:spLocks noChangeShapeType="1"/>
              </p:cNvSpPr>
              <p:nvPr/>
            </p:nvSpPr>
            <p:spPr bwMode="auto">
              <a:xfrm>
                <a:off x="7472591" y="2159834"/>
                <a:ext cx="217349" cy="96468"/>
              </a:xfrm>
              <a:prstGeom prst="line">
                <a:avLst/>
              </a:pr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0" name="Shape - Hawaii"/>
            <p:cNvGrpSpPr/>
            <p:nvPr/>
          </p:nvGrpSpPr>
          <p:grpSpPr>
            <a:xfrm>
              <a:off x="2270502" y="4544561"/>
              <a:ext cx="621903" cy="483945"/>
              <a:chOff x="2322512" y="5000625"/>
              <a:chExt cx="622300" cy="477834"/>
            </a:xfrm>
            <a:solidFill>
              <a:srgbClr val="7BC7ED"/>
            </a:solidFill>
          </p:grpSpPr>
          <p:sp>
            <p:nvSpPr>
              <p:cNvPr id="141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2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4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5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6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7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8" name="Freeform"/>
              <p:cNvSpPr>
                <a:spLocks noChangeAspect="1"/>
              </p:cNvSpPr>
              <p:nvPr/>
            </p:nvSpPr>
            <p:spPr bwMode="auto">
              <a:xfrm>
                <a:off x="2764634" y="5266247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9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8195186" y="5502651"/>
            <a:ext cx="155448" cy="155448"/>
          </a:xfrm>
          <a:prstGeom prst="rect">
            <a:avLst/>
          </a:prstGeom>
          <a:solidFill>
            <a:schemeClr val="accent6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50" name="Text Box 135"/>
          <p:cNvSpPr txBox="1">
            <a:spLocks noChangeArrowheads="1"/>
          </p:cNvSpPr>
          <p:nvPr/>
        </p:nvSpPr>
        <p:spPr bwMode="auto">
          <a:xfrm>
            <a:off x="8289988" y="5417009"/>
            <a:ext cx="3324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No Coverage Limitations (17 states) 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51814"/>
            <a:ext cx="12169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555659"/>
                </a:solidFill>
                <a:latin typeface="+mj-lt"/>
              </a:rPr>
              <a:t>How State Policies Limiting Abortion Coverage Changed Over Time</a:t>
            </a:r>
          </a:p>
        </p:txBody>
      </p:sp>
    </p:spTree>
    <p:extLst>
      <p:ext uri="{BB962C8B-B14F-4D97-AF65-F5344CB8AC3E}">
        <p14:creationId xmlns:p14="http://schemas.microsoft.com/office/powerpoint/2010/main" val="176470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1290182" y="6170228"/>
            <a:ext cx="10123834" cy="548640"/>
          </a:xfrm>
        </p:spPr>
        <p:txBody>
          <a:bodyPr/>
          <a:lstStyle/>
          <a:p>
            <a:r>
              <a:rPr lang="en-US" sz="1000" dirty="0" smtClean="0"/>
              <a:t>SOURCE: Kaiser Family Foundation. Interactive: How State Policies Shape Access to Abortion.</a:t>
            </a:r>
            <a:endParaRPr lang="en-US" sz="1000" dirty="0"/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8198678" y="4588069"/>
            <a:ext cx="152400" cy="1524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37" name="Text Box 136"/>
          <p:cNvSpPr txBox="1">
            <a:spLocks noChangeArrowheads="1"/>
          </p:cNvSpPr>
          <p:nvPr/>
        </p:nvSpPr>
        <p:spPr bwMode="auto">
          <a:xfrm>
            <a:off x="8282290" y="4519137"/>
            <a:ext cx="31766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Medicaid &amp; Private Insurance Limitations (5 states )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8200585" y="5073193"/>
            <a:ext cx="152400" cy="1524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39" name="Text Box 136"/>
          <p:cNvSpPr txBox="1">
            <a:spLocks noChangeArrowheads="1"/>
          </p:cNvSpPr>
          <p:nvPr/>
        </p:nvSpPr>
        <p:spPr bwMode="auto">
          <a:xfrm>
            <a:off x="8286478" y="5006787"/>
            <a:ext cx="31724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Medicaid Limitations Only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(28 states &amp; DC)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667097" y="1688618"/>
            <a:ext cx="8152271" cy="4902914"/>
            <a:chOff x="764750" y="1117979"/>
            <a:chExt cx="7685256" cy="4622043"/>
          </a:xfrm>
        </p:grpSpPr>
        <p:grpSp>
          <p:nvGrpSpPr>
            <p:cNvPr id="2" name="Group 1"/>
            <p:cNvGrpSpPr/>
            <p:nvPr/>
          </p:nvGrpSpPr>
          <p:grpSpPr>
            <a:xfrm>
              <a:off x="764750" y="1117979"/>
              <a:ext cx="7685256" cy="4622043"/>
              <a:chOff x="764750" y="1117979"/>
              <a:chExt cx="7685256" cy="4622043"/>
            </a:xfrm>
          </p:grpSpPr>
          <p:sp>
            <p:nvSpPr>
              <p:cNvPr id="5" name="Shape - Wyoming"/>
              <p:cNvSpPr>
                <a:spLocks noChangeAspect="1"/>
              </p:cNvSpPr>
              <p:nvPr/>
            </p:nvSpPr>
            <p:spPr bwMode="auto">
              <a:xfrm>
                <a:off x="2855916" y="2002271"/>
                <a:ext cx="896366" cy="729943"/>
              </a:xfrm>
              <a:custGeom>
                <a:avLst/>
                <a:gdLst>
                  <a:gd name="T0" fmla="*/ 2147483647 w 567"/>
                  <a:gd name="T1" fmla="*/ 0 h 463"/>
                  <a:gd name="T2" fmla="*/ 2147483647 w 567"/>
                  <a:gd name="T3" fmla="*/ 2147483647 h 463"/>
                  <a:gd name="T4" fmla="*/ 0 w 567"/>
                  <a:gd name="T5" fmla="*/ 2147483647 h 463"/>
                  <a:gd name="T6" fmla="*/ 2147483647 w 567"/>
                  <a:gd name="T7" fmla="*/ 2147483647 h 463"/>
                  <a:gd name="T8" fmla="*/ 2147483647 w 567"/>
                  <a:gd name="T9" fmla="*/ 2147483647 h 463"/>
                  <a:gd name="T10" fmla="*/ 2147483647 w 567"/>
                  <a:gd name="T11" fmla="*/ 2147483647 h 463"/>
                  <a:gd name="T12" fmla="*/ 2147483647 w 567"/>
                  <a:gd name="T13" fmla="*/ 0 h 4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7"/>
                  <a:gd name="T22" fmla="*/ 0 h 463"/>
                  <a:gd name="T23" fmla="*/ 567 w 567"/>
                  <a:gd name="T24" fmla="*/ 463 h 46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7" h="463">
                    <a:moveTo>
                      <a:pt x="55" y="0"/>
                    </a:moveTo>
                    <a:lnTo>
                      <a:pt x="35" y="172"/>
                    </a:lnTo>
                    <a:lnTo>
                      <a:pt x="0" y="420"/>
                    </a:lnTo>
                    <a:lnTo>
                      <a:pt x="164" y="433"/>
                    </a:lnTo>
                    <a:lnTo>
                      <a:pt x="547" y="463"/>
                    </a:lnTo>
                    <a:lnTo>
                      <a:pt x="567" y="47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" name="Shape - Wisconsin"/>
              <p:cNvSpPr>
                <a:spLocks noChangeAspect="1"/>
              </p:cNvSpPr>
              <p:nvPr/>
            </p:nvSpPr>
            <p:spPr bwMode="auto">
              <a:xfrm>
                <a:off x="5042094" y="1687141"/>
                <a:ext cx="653633" cy="762099"/>
              </a:xfrm>
              <a:custGeom>
                <a:avLst/>
                <a:gdLst>
                  <a:gd name="T0" fmla="*/ 30 w 415"/>
                  <a:gd name="T1" fmla="*/ 33 h 484"/>
                  <a:gd name="T2" fmla="*/ 61 w 415"/>
                  <a:gd name="T3" fmla="*/ 28 h 484"/>
                  <a:gd name="T4" fmla="*/ 90 w 415"/>
                  <a:gd name="T5" fmla="*/ 28 h 484"/>
                  <a:gd name="T6" fmla="*/ 107 w 415"/>
                  <a:gd name="T7" fmla="*/ 0 h 484"/>
                  <a:gd name="T8" fmla="*/ 121 w 415"/>
                  <a:gd name="T9" fmla="*/ 36 h 484"/>
                  <a:gd name="T10" fmla="*/ 166 w 415"/>
                  <a:gd name="T11" fmla="*/ 36 h 484"/>
                  <a:gd name="T12" fmla="*/ 189 w 415"/>
                  <a:gd name="T13" fmla="*/ 68 h 484"/>
                  <a:gd name="T14" fmla="*/ 236 w 415"/>
                  <a:gd name="T15" fmla="*/ 59 h 484"/>
                  <a:gd name="T16" fmla="*/ 267 w 415"/>
                  <a:gd name="T17" fmla="*/ 80 h 484"/>
                  <a:gd name="T18" fmla="*/ 325 w 415"/>
                  <a:gd name="T19" fmla="*/ 95 h 484"/>
                  <a:gd name="T20" fmla="*/ 336 w 415"/>
                  <a:gd name="T21" fmla="*/ 121 h 484"/>
                  <a:gd name="T22" fmla="*/ 365 w 415"/>
                  <a:gd name="T23" fmla="*/ 122 h 484"/>
                  <a:gd name="T24" fmla="*/ 356 w 415"/>
                  <a:gd name="T25" fmla="*/ 147 h 484"/>
                  <a:gd name="T26" fmla="*/ 367 w 415"/>
                  <a:gd name="T27" fmla="*/ 176 h 484"/>
                  <a:gd name="T28" fmla="*/ 347 w 415"/>
                  <a:gd name="T29" fmla="*/ 211 h 484"/>
                  <a:gd name="T30" fmla="*/ 361 w 415"/>
                  <a:gd name="T31" fmla="*/ 219 h 484"/>
                  <a:gd name="T32" fmla="*/ 394 w 415"/>
                  <a:gd name="T33" fmla="*/ 180 h 484"/>
                  <a:gd name="T34" fmla="*/ 392 w 415"/>
                  <a:gd name="T35" fmla="*/ 167 h 484"/>
                  <a:gd name="T36" fmla="*/ 406 w 415"/>
                  <a:gd name="T37" fmla="*/ 161 h 484"/>
                  <a:gd name="T38" fmla="*/ 415 w 415"/>
                  <a:gd name="T39" fmla="*/ 180 h 484"/>
                  <a:gd name="T40" fmla="*/ 389 w 415"/>
                  <a:gd name="T41" fmla="*/ 207 h 484"/>
                  <a:gd name="T42" fmla="*/ 379 w 415"/>
                  <a:gd name="T43" fmla="*/ 268 h 484"/>
                  <a:gd name="T44" fmla="*/ 379 w 415"/>
                  <a:gd name="T45" fmla="*/ 371 h 484"/>
                  <a:gd name="T46" fmla="*/ 394 w 415"/>
                  <a:gd name="T47" fmla="*/ 389 h 484"/>
                  <a:gd name="T48" fmla="*/ 388 w 415"/>
                  <a:gd name="T49" fmla="*/ 453 h 484"/>
                  <a:gd name="T50" fmla="*/ 191 w 415"/>
                  <a:gd name="T51" fmla="*/ 484 h 484"/>
                  <a:gd name="T52" fmla="*/ 142 w 415"/>
                  <a:gd name="T53" fmla="*/ 454 h 484"/>
                  <a:gd name="T54" fmla="*/ 152 w 415"/>
                  <a:gd name="T55" fmla="*/ 416 h 484"/>
                  <a:gd name="T56" fmla="*/ 128 w 415"/>
                  <a:gd name="T57" fmla="*/ 374 h 484"/>
                  <a:gd name="T58" fmla="*/ 107 w 415"/>
                  <a:gd name="T59" fmla="*/ 322 h 484"/>
                  <a:gd name="T60" fmla="*/ 52 w 415"/>
                  <a:gd name="T61" fmla="*/ 270 h 484"/>
                  <a:gd name="T62" fmla="*/ 18 w 415"/>
                  <a:gd name="T63" fmla="*/ 270 h 484"/>
                  <a:gd name="T64" fmla="*/ 18 w 415"/>
                  <a:gd name="T65" fmla="*/ 198 h 484"/>
                  <a:gd name="T66" fmla="*/ 0 w 415"/>
                  <a:gd name="T67" fmla="*/ 171 h 484"/>
                  <a:gd name="T68" fmla="*/ 39 w 415"/>
                  <a:gd name="T69" fmla="*/ 130 h 484"/>
                  <a:gd name="T70" fmla="*/ 30 w 415"/>
                  <a:gd name="T71" fmla="*/ 33 h 4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15"/>
                  <a:gd name="T109" fmla="*/ 0 h 484"/>
                  <a:gd name="T110" fmla="*/ 415 w 415"/>
                  <a:gd name="T111" fmla="*/ 484 h 48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15" h="484">
                    <a:moveTo>
                      <a:pt x="30" y="33"/>
                    </a:moveTo>
                    <a:lnTo>
                      <a:pt x="61" y="28"/>
                    </a:lnTo>
                    <a:lnTo>
                      <a:pt x="90" y="28"/>
                    </a:lnTo>
                    <a:lnTo>
                      <a:pt x="107" y="0"/>
                    </a:lnTo>
                    <a:lnTo>
                      <a:pt x="121" y="36"/>
                    </a:lnTo>
                    <a:lnTo>
                      <a:pt x="166" y="36"/>
                    </a:lnTo>
                    <a:lnTo>
                      <a:pt x="189" y="68"/>
                    </a:lnTo>
                    <a:lnTo>
                      <a:pt x="236" y="59"/>
                    </a:lnTo>
                    <a:lnTo>
                      <a:pt x="267" y="80"/>
                    </a:lnTo>
                    <a:lnTo>
                      <a:pt x="325" y="95"/>
                    </a:lnTo>
                    <a:lnTo>
                      <a:pt x="336" y="121"/>
                    </a:lnTo>
                    <a:lnTo>
                      <a:pt x="365" y="122"/>
                    </a:lnTo>
                    <a:lnTo>
                      <a:pt x="356" y="147"/>
                    </a:lnTo>
                    <a:lnTo>
                      <a:pt x="367" y="176"/>
                    </a:lnTo>
                    <a:lnTo>
                      <a:pt x="347" y="211"/>
                    </a:lnTo>
                    <a:lnTo>
                      <a:pt x="361" y="219"/>
                    </a:lnTo>
                    <a:lnTo>
                      <a:pt x="394" y="180"/>
                    </a:lnTo>
                    <a:lnTo>
                      <a:pt x="392" y="167"/>
                    </a:lnTo>
                    <a:lnTo>
                      <a:pt x="406" y="161"/>
                    </a:lnTo>
                    <a:lnTo>
                      <a:pt x="415" y="180"/>
                    </a:lnTo>
                    <a:lnTo>
                      <a:pt x="389" y="207"/>
                    </a:lnTo>
                    <a:lnTo>
                      <a:pt x="379" y="268"/>
                    </a:lnTo>
                    <a:lnTo>
                      <a:pt x="379" y="371"/>
                    </a:lnTo>
                    <a:lnTo>
                      <a:pt x="394" y="389"/>
                    </a:lnTo>
                    <a:lnTo>
                      <a:pt x="388" y="453"/>
                    </a:lnTo>
                    <a:lnTo>
                      <a:pt x="191" y="484"/>
                    </a:lnTo>
                    <a:lnTo>
                      <a:pt x="142" y="454"/>
                    </a:lnTo>
                    <a:lnTo>
                      <a:pt x="152" y="416"/>
                    </a:lnTo>
                    <a:lnTo>
                      <a:pt x="128" y="374"/>
                    </a:lnTo>
                    <a:lnTo>
                      <a:pt x="107" y="322"/>
                    </a:lnTo>
                    <a:lnTo>
                      <a:pt x="52" y="270"/>
                    </a:lnTo>
                    <a:lnTo>
                      <a:pt x="18" y="270"/>
                    </a:lnTo>
                    <a:lnTo>
                      <a:pt x="18" y="198"/>
                    </a:lnTo>
                    <a:lnTo>
                      <a:pt x="0" y="171"/>
                    </a:lnTo>
                    <a:lnTo>
                      <a:pt x="39" y="130"/>
                    </a:lnTo>
                    <a:lnTo>
                      <a:pt x="30" y="33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" name="Shape - West Virginia"/>
              <p:cNvSpPr>
                <a:spLocks noChangeAspect="1"/>
              </p:cNvSpPr>
              <p:nvPr/>
            </p:nvSpPr>
            <p:spPr bwMode="auto">
              <a:xfrm>
                <a:off x="6411233" y="2550531"/>
                <a:ext cx="550511" cy="573986"/>
              </a:xfrm>
              <a:custGeom>
                <a:avLst/>
                <a:gdLst>
                  <a:gd name="T0" fmla="*/ 2147483647 w 349"/>
                  <a:gd name="T1" fmla="*/ 2147483647 h 365"/>
                  <a:gd name="T2" fmla="*/ 2147483647 w 349"/>
                  <a:gd name="T3" fmla="*/ 2147483647 h 365"/>
                  <a:gd name="T4" fmla="*/ 0 w 349"/>
                  <a:gd name="T5" fmla="*/ 2147483647 h 365"/>
                  <a:gd name="T6" fmla="*/ 2147483647 w 349"/>
                  <a:gd name="T7" fmla="*/ 2147483647 h 365"/>
                  <a:gd name="T8" fmla="*/ 2147483647 w 349"/>
                  <a:gd name="T9" fmla="*/ 2147483647 h 365"/>
                  <a:gd name="T10" fmla="*/ 2147483647 w 349"/>
                  <a:gd name="T11" fmla="*/ 2147483647 h 365"/>
                  <a:gd name="T12" fmla="*/ 2147483647 w 349"/>
                  <a:gd name="T13" fmla="*/ 2147483647 h 365"/>
                  <a:gd name="T14" fmla="*/ 2147483647 w 349"/>
                  <a:gd name="T15" fmla="*/ 2147483647 h 365"/>
                  <a:gd name="T16" fmla="*/ 2147483647 w 349"/>
                  <a:gd name="T17" fmla="*/ 2147483647 h 365"/>
                  <a:gd name="T18" fmla="*/ 2147483647 w 349"/>
                  <a:gd name="T19" fmla="*/ 2147483647 h 365"/>
                  <a:gd name="T20" fmla="*/ 2147483647 w 349"/>
                  <a:gd name="T21" fmla="*/ 2147483647 h 365"/>
                  <a:gd name="T22" fmla="*/ 2147483647 w 349"/>
                  <a:gd name="T23" fmla="*/ 2147483647 h 365"/>
                  <a:gd name="T24" fmla="*/ 2147483647 w 349"/>
                  <a:gd name="T25" fmla="*/ 2147483647 h 365"/>
                  <a:gd name="T26" fmla="*/ 2147483647 w 349"/>
                  <a:gd name="T27" fmla="*/ 2147483647 h 365"/>
                  <a:gd name="T28" fmla="*/ 2147483647 w 349"/>
                  <a:gd name="T29" fmla="*/ 2147483647 h 365"/>
                  <a:gd name="T30" fmla="*/ 2147483647 w 349"/>
                  <a:gd name="T31" fmla="*/ 2147483647 h 365"/>
                  <a:gd name="T32" fmla="*/ 2147483647 w 349"/>
                  <a:gd name="T33" fmla="*/ 0 h 365"/>
                  <a:gd name="T34" fmla="*/ 2147483647 w 349"/>
                  <a:gd name="T35" fmla="*/ 2147483647 h 365"/>
                  <a:gd name="T36" fmla="*/ 2147483647 w 349"/>
                  <a:gd name="T37" fmla="*/ 2147483647 h 365"/>
                  <a:gd name="T38" fmla="*/ 2147483647 w 349"/>
                  <a:gd name="T39" fmla="*/ 2147483647 h 365"/>
                  <a:gd name="T40" fmla="*/ 2147483647 w 349"/>
                  <a:gd name="T41" fmla="*/ 2147483647 h 36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49"/>
                  <a:gd name="T64" fmla="*/ 0 h 365"/>
                  <a:gd name="T65" fmla="*/ 349 w 349"/>
                  <a:gd name="T66" fmla="*/ 365 h 36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49" h="365">
                    <a:moveTo>
                      <a:pt x="35" y="191"/>
                    </a:moveTo>
                    <a:lnTo>
                      <a:pt x="9" y="184"/>
                    </a:lnTo>
                    <a:lnTo>
                      <a:pt x="0" y="242"/>
                    </a:lnTo>
                    <a:lnTo>
                      <a:pt x="9" y="303"/>
                    </a:lnTo>
                    <a:lnTo>
                      <a:pt x="59" y="344"/>
                    </a:lnTo>
                    <a:lnTo>
                      <a:pt x="71" y="365"/>
                    </a:lnTo>
                    <a:lnTo>
                      <a:pt x="135" y="344"/>
                    </a:lnTo>
                    <a:lnTo>
                      <a:pt x="211" y="295"/>
                    </a:lnTo>
                    <a:lnTo>
                      <a:pt x="234" y="188"/>
                    </a:lnTo>
                    <a:lnTo>
                      <a:pt x="283" y="160"/>
                    </a:lnTo>
                    <a:lnTo>
                      <a:pt x="310" y="94"/>
                    </a:lnTo>
                    <a:lnTo>
                      <a:pt x="349" y="76"/>
                    </a:lnTo>
                    <a:lnTo>
                      <a:pt x="298" y="67"/>
                    </a:lnTo>
                    <a:lnTo>
                      <a:pt x="210" y="115"/>
                    </a:lnTo>
                    <a:lnTo>
                      <a:pt x="196" y="69"/>
                    </a:lnTo>
                    <a:lnTo>
                      <a:pt x="120" y="73"/>
                    </a:lnTo>
                    <a:lnTo>
                      <a:pt x="103" y="0"/>
                    </a:lnTo>
                    <a:lnTo>
                      <a:pt x="83" y="20"/>
                    </a:lnTo>
                    <a:lnTo>
                      <a:pt x="89" y="124"/>
                    </a:lnTo>
                    <a:lnTo>
                      <a:pt x="55" y="133"/>
                    </a:lnTo>
                    <a:lnTo>
                      <a:pt x="35" y="191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8" name="Shape - Washington"/>
              <p:cNvSpPr>
                <a:spLocks noChangeAspect="1"/>
              </p:cNvSpPr>
              <p:nvPr/>
            </p:nvSpPr>
            <p:spPr bwMode="auto">
              <a:xfrm>
                <a:off x="1532788" y="1140488"/>
                <a:ext cx="834492" cy="610965"/>
              </a:xfrm>
              <a:custGeom>
                <a:avLst/>
                <a:gdLst>
                  <a:gd name="T0" fmla="*/ 2147483647 w 530"/>
                  <a:gd name="T1" fmla="*/ 0 h 389"/>
                  <a:gd name="T2" fmla="*/ 2147483647 w 530"/>
                  <a:gd name="T3" fmla="*/ 2147483647 h 389"/>
                  <a:gd name="T4" fmla="*/ 2147483647 w 530"/>
                  <a:gd name="T5" fmla="*/ 2147483647 h 389"/>
                  <a:gd name="T6" fmla="*/ 2147483647 w 530"/>
                  <a:gd name="T7" fmla="*/ 2147483647 h 389"/>
                  <a:gd name="T8" fmla="*/ 2147483647 w 530"/>
                  <a:gd name="T9" fmla="*/ 2147483647 h 389"/>
                  <a:gd name="T10" fmla="*/ 2147483647 w 530"/>
                  <a:gd name="T11" fmla="*/ 2147483647 h 389"/>
                  <a:gd name="T12" fmla="*/ 2147483647 w 530"/>
                  <a:gd name="T13" fmla="*/ 2147483647 h 389"/>
                  <a:gd name="T14" fmla="*/ 2147483647 w 530"/>
                  <a:gd name="T15" fmla="*/ 2147483647 h 389"/>
                  <a:gd name="T16" fmla="*/ 2147483647 w 530"/>
                  <a:gd name="T17" fmla="*/ 2147483647 h 389"/>
                  <a:gd name="T18" fmla="*/ 2147483647 w 530"/>
                  <a:gd name="T19" fmla="*/ 2147483647 h 389"/>
                  <a:gd name="T20" fmla="*/ 2147483647 w 530"/>
                  <a:gd name="T21" fmla="*/ 2147483647 h 389"/>
                  <a:gd name="T22" fmla="*/ 2147483647 w 530"/>
                  <a:gd name="T23" fmla="*/ 2147483647 h 389"/>
                  <a:gd name="T24" fmla="*/ 2147483647 w 530"/>
                  <a:gd name="T25" fmla="*/ 2147483647 h 389"/>
                  <a:gd name="T26" fmla="*/ 2147483647 w 530"/>
                  <a:gd name="T27" fmla="*/ 2147483647 h 389"/>
                  <a:gd name="T28" fmla="*/ 2147483647 w 530"/>
                  <a:gd name="T29" fmla="*/ 2147483647 h 389"/>
                  <a:gd name="T30" fmla="*/ 2147483647 w 530"/>
                  <a:gd name="T31" fmla="*/ 2147483647 h 389"/>
                  <a:gd name="T32" fmla="*/ 2147483647 w 530"/>
                  <a:gd name="T33" fmla="*/ 2147483647 h 389"/>
                  <a:gd name="T34" fmla="*/ 2147483647 w 530"/>
                  <a:gd name="T35" fmla="*/ 2147483647 h 389"/>
                  <a:gd name="T36" fmla="*/ 2147483647 w 530"/>
                  <a:gd name="T37" fmla="*/ 2147483647 h 389"/>
                  <a:gd name="T38" fmla="*/ 2147483647 w 530"/>
                  <a:gd name="T39" fmla="*/ 2147483647 h 389"/>
                  <a:gd name="T40" fmla="*/ 0 w 530"/>
                  <a:gd name="T41" fmla="*/ 2147483647 h 389"/>
                  <a:gd name="T42" fmla="*/ 2147483647 w 530"/>
                  <a:gd name="T43" fmla="*/ 2147483647 h 389"/>
                  <a:gd name="T44" fmla="*/ 2147483647 w 530"/>
                  <a:gd name="T45" fmla="*/ 2147483647 h 389"/>
                  <a:gd name="T46" fmla="*/ 2147483647 w 530"/>
                  <a:gd name="T47" fmla="*/ 2147483647 h 389"/>
                  <a:gd name="T48" fmla="*/ 2147483647 w 530"/>
                  <a:gd name="T49" fmla="*/ 2147483647 h 389"/>
                  <a:gd name="T50" fmla="*/ 2147483647 w 530"/>
                  <a:gd name="T51" fmla="*/ 2147483647 h 389"/>
                  <a:gd name="T52" fmla="*/ 2147483647 w 530"/>
                  <a:gd name="T53" fmla="*/ 2147483647 h 389"/>
                  <a:gd name="T54" fmla="*/ 2147483647 w 530"/>
                  <a:gd name="T55" fmla="*/ 2147483647 h 389"/>
                  <a:gd name="T56" fmla="*/ 2147483647 w 530"/>
                  <a:gd name="T57" fmla="*/ 2147483647 h 389"/>
                  <a:gd name="T58" fmla="*/ 2147483647 w 530"/>
                  <a:gd name="T59" fmla="*/ 2147483647 h 389"/>
                  <a:gd name="T60" fmla="*/ 2147483647 w 530"/>
                  <a:gd name="T61" fmla="*/ 2147483647 h 389"/>
                  <a:gd name="T62" fmla="*/ 2147483647 w 530"/>
                  <a:gd name="T63" fmla="*/ 2147483647 h 389"/>
                  <a:gd name="T64" fmla="*/ 2147483647 w 530"/>
                  <a:gd name="T65" fmla="*/ 2147483647 h 389"/>
                  <a:gd name="T66" fmla="*/ 2147483647 w 530"/>
                  <a:gd name="T67" fmla="*/ 2147483647 h 389"/>
                  <a:gd name="T68" fmla="*/ 2147483647 w 530"/>
                  <a:gd name="T69" fmla="*/ 2147483647 h 389"/>
                  <a:gd name="T70" fmla="*/ 2147483647 w 530"/>
                  <a:gd name="T71" fmla="*/ 2147483647 h 389"/>
                  <a:gd name="T72" fmla="*/ 2147483647 w 530"/>
                  <a:gd name="T73" fmla="*/ 2147483647 h 389"/>
                  <a:gd name="T74" fmla="*/ 2147483647 w 530"/>
                  <a:gd name="T75" fmla="*/ 0 h 38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30"/>
                  <a:gd name="T115" fmla="*/ 0 h 389"/>
                  <a:gd name="T116" fmla="*/ 530 w 530"/>
                  <a:gd name="T117" fmla="*/ 389 h 38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30" h="389">
                    <a:moveTo>
                      <a:pt x="134" y="0"/>
                    </a:moveTo>
                    <a:lnTo>
                      <a:pt x="243" y="30"/>
                    </a:lnTo>
                    <a:lnTo>
                      <a:pt x="326" y="49"/>
                    </a:lnTo>
                    <a:lnTo>
                      <a:pt x="366" y="58"/>
                    </a:lnTo>
                    <a:lnTo>
                      <a:pt x="408" y="64"/>
                    </a:lnTo>
                    <a:lnTo>
                      <a:pt x="463" y="74"/>
                    </a:lnTo>
                    <a:lnTo>
                      <a:pt x="530" y="86"/>
                    </a:lnTo>
                    <a:lnTo>
                      <a:pt x="487" y="389"/>
                    </a:lnTo>
                    <a:lnTo>
                      <a:pt x="281" y="345"/>
                    </a:lnTo>
                    <a:lnTo>
                      <a:pt x="253" y="365"/>
                    </a:lnTo>
                    <a:lnTo>
                      <a:pt x="216" y="335"/>
                    </a:lnTo>
                    <a:lnTo>
                      <a:pt x="183" y="365"/>
                    </a:lnTo>
                    <a:lnTo>
                      <a:pt x="153" y="339"/>
                    </a:lnTo>
                    <a:lnTo>
                      <a:pt x="68" y="335"/>
                    </a:lnTo>
                    <a:lnTo>
                      <a:pt x="80" y="286"/>
                    </a:lnTo>
                    <a:lnTo>
                      <a:pt x="19" y="281"/>
                    </a:lnTo>
                    <a:lnTo>
                      <a:pt x="13" y="253"/>
                    </a:lnTo>
                    <a:lnTo>
                      <a:pt x="25" y="223"/>
                    </a:lnTo>
                    <a:lnTo>
                      <a:pt x="10" y="196"/>
                    </a:lnTo>
                    <a:lnTo>
                      <a:pt x="11" y="120"/>
                    </a:lnTo>
                    <a:lnTo>
                      <a:pt x="0" y="62"/>
                    </a:lnTo>
                    <a:lnTo>
                      <a:pt x="7" y="40"/>
                    </a:lnTo>
                    <a:lnTo>
                      <a:pt x="34" y="49"/>
                    </a:lnTo>
                    <a:lnTo>
                      <a:pt x="62" y="83"/>
                    </a:lnTo>
                    <a:lnTo>
                      <a:pt x="114" y="91"/>
                    </a:lnTo>
                    <a:lnTo>
                      <a:pt x="128" y="119"/>
                    </a:lnTo>
                    <a:lnTo>
                      <a:pt x="102" y="119"/>
                    </a:lnTo>
                    <a:lnTo>
                      <a:pt x="99" y="143"/>
                    </a:lnTo>
                    <a:lnTo>
                      <a:pt x="114" y="146"/>
                    </a:lnTo>
                    <a:lnTo>
                      <a:pt x="120" y="170"/>
                    </a:lnTo>
                    <a:lnTo>
                      <a:pt x="89" y="187"/>
                    </a:lnTo>
                    <a:lnTo>
                      <a:pt x="89" y="204"/>
                    </a:lnTo>
                    <a:lnTo>
                      <a:pt x="125" y="204"/>
                    </a:lnTo>
                    <a:lnTo>
                      <a:pt x="134" y="162"/>
                    </a:lnTo>
                    <a:lnTo>
                      <a:pt x="161" y="137"/>
                    </a:lnTo>
                    <a:lnTo>
                      <a:pt x="128" y="71"/>
                    </a:lnTo>
                    <a:lnTo>
                      <a:pt x="149" y="50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9" name="Shape - Virginia"/>
              <p:cNvGrpSpPr>
                <a:grpSpLocks/>
              </p:cNvGrpSpPr>
              <p:nvPr/>
            </p:nvGrpSpPr>
            <p:grpSpPr bwMode="auto">
              <a:xfrm>
                <a:off x="6343011" y="2671112"/>
                <a:ext cx="1009006" cy="604533"/>
                <a:chOff x="3911" y="1540"/>
                <a:chExt cx="636" cy="376"/>
              </a:xfrm>
              <a:solidFill>
                <a:srgbClr val="0072C0"/>
              </a:solidFill>
            </p:grpSpPr>
            <p:sp>
              <p:nvSpPr>
                <p:cNvPr id="129" name="Freeform 65"/>
                <p:cNvSpPr>
                  <a:spLocks noChangeAspect="1"/>
                </p:cNvSpPr>
                <p:nvPr/>
              </p:nvSpPr>
              <p:spPr bwMode="auto">
                <a:xfrm>
                  <a:off x="3911" y="1540"/>
                  <a:ext cx="613" cy="376"/>
                </a:xfrm>
                <a:custGeom>
                  <a:avLst/>
                  <a:gdLst>
                    <a:gd name="T0" fmla="*/ 102 w 616"/>
                    <a:gd name="T1" fmla="*/ 253 h 383"/>
                    <a:gd name="T2" fmla="*/ 84 w 616"/>
                    <a:gd name="T3" fmla="*/ 290 h 383"/>
                    <a:gd name="T4" fmla="*/ 59 w 616"/>
                    <a:gd name="T5" fmla="*/ 300 h 383"/>
                    <a:gd name="T6" fmla="*/ 57 w 616"/>
                    <a:gd name="T7" fmla="*/ 325 h 383"/>
                    <a:gd name="T8" fmla="*/ 3 w 616"/>
                    <a:gd name="T9" fmla="*/ 343 h 383"/>
                    <a:gd name="T10" fmla="*/ 0 w 616"/>
                    <a:gd name="T11" fmla="*/ 362 h 383"/>
                    <a:gd name="T12" fmla="*/ 144 w 616"/>
                    <a:gd name="T13" fmla="*/ 339 h 383"/>
                    <a:gd name="T14" fmla="*/ 406 w 616"/>
                    <a:gd name="T15" fmla="*/ 287 h 383"/>
                    <a:gd name="T16" fmla="*/ 607 w 616"/>
                    <a:gd name="T17" fmla="*/ 240 h 383"/>
                    <a:gd name="T18" fmla="*/ 607 w 616"/>
                    <a:gd name="T19" fmla="*/ 203 h 383"/>
                    <a:gd name="T20" fmla="*/ 585 w 616"/>
                    <a:gd name="T21" fmla="*/ 191 h 383"/>
                    <a:gd name="T22" fmla="*/ 567 w 616"/>
                    <a:gd name="T23" fmla="*/ 210 h 383"/>
                    <a:gd name="T24" fmla="*/ 556 w 616"/>
                    <a:gd name="T25" fmla="*/ 161 h 383"/>
                    <a:gd name="T26" fmla="*/ 567 w 616"/>
                    <a:gd name="T27" fmla="*/ 118 h 383"/>
                    <a:gd name="T28" fmla="*/ 494 w 616"/>
                    <a:gd name="T29" fmla="*/ 84 h 383"/>
                    <a:gd name="T30" fmla="*/ 442 w 616"/>
                    <a:gd name="T31" fmla="*/ 93 h 383"/>
                    <a:gd name="T32" fmla="*/ 440 w 616"/>
                    <a:gd name="T33" fmla="*/ 27 h 383"/>
                    <a:gd name="T34" fmla="*/ 387 w 616"/>
                    <a:gd name="T35" fmla="*/ 0 h 383"/>
                    <a:gd name="T36" fmla="*/ 346 w 616"/>
                    <a:gd name="T37" fmla="*/ 17 h 383"/>
                    <a:gd name="T38" fmla="*/ 319 w 616"/>
                    <a:gd name="T39" fmla="*/ 80 h 383"/>
                    <a:gd name="T40" fmla="*/ 275 w 616"/>
                    <a:gd name="T41" fmla="*/ 105 h 383"/>
                    <a:gd name="T42" fmla="*/ 255 w 616"/>
                    <a:gd name="T43" fmla="*/ 204 h 383"/>
                    <a:gd name="T44" fmla="*/ 178 w 616"/>
                    <a:gd name="T45" fmla="*/ 253 h 383"/>
                    <a:gd name="T46" fmla="*/ 115 w 616"/>
                    <a:gd name="T47" fmla="*/ 274 h 383"/>
                    <a:gd name="T48" fmla="*/ 102 w 616"/>
                    <a:gd name="T49" fmla="*/ 253 h 38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16"/>
                    <a:gd name="T76" fmla="*/ 0 h 383"/>
                    <a:gd name="T77" fmla="*/ 616 w 616"/>
                    <a:gd name="T78" fmla="*/ 383 h 38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16" h="383">
                      <a:moveTo>
                        <a:pt x="102" y="268"/>
                      </a:moveTo>
                      <a:lnTo>
                        <a:pt x="84" y="307"/>
                      </a:lnTo>
                      <a:lnTo>
                        <a:pt x="59" y="318"/>
                      </a:lnTo>
                      <a:lnTo>
                        <a:pt x="57" y="343"/>
                      </a:lnTo>
                      <a:lnTo>
                        <a:pt x="3" y="362"/>
                      </a:lnTo>
                      <a:lnTo>
                        <a:pt x="0" y="383"/>
                      </a:lnTo>
                      <a:lnTo>
                        <a:pt x="147" y="358"/>
                      </a:lnTo>
                      <a:lnTo>
                        <a:pt x="412" y="303"/>
                      </a:lnTo>
                      <a:lnTo>
                        <a:pt x="616" y="254"/>
                      </a:lnTo>
                      <a:lnTo>
                        <a:pt x="616" y="215"/>
                      </a:lnTo>
                      <a:lnTo>
                        <a:pt x="594" y="203"/>
                      </a:lnTo>
                      <a:lnTo>
                        <a:pt x="576" y="222"/>
                      </a:lnTo>
                      <a:lnTo>
                        <a:pt x="565" y="170"/>
                      </a:lnTo>
                      <a:lnTo>
                        <a:pt x="576" y="124"/>
                      </a:lnTo>
                      <a:lnTo>
                        <a:pt x="500" y="90"/>
                      </a:lnTo>
                      <a:lnTo>
                        <a:pt x="448" y="99"/>
                      </a:lnTo>
                      <a:lnTo>
                        <a:pt x="446" y="27"/>
                      </a:lnTo>
                      <a:lnTo>
                        <a:pt x="393" y="0"/>
                      </a:lnTo>
                      <a:lnTo>
                        <a:pt x="352" y="17"/>
                      </a:lnTo>
                      <a:lnTo>
                        <a:pt x="325" y="84"/>
                      </a:lnTo>
                      <a:lnTo>
                        <a:pt x="278" y="111"/>
                      </a:lnTo>
                      <a:lnTo>
                        <a:pt x="258" y="216"/>
                      </a:lnTo>
                      <a:lnTo>
                        <a:pt x="181" y="268"/>
                      </a:lnTo>
                      <a:lnTo>
                        <a:pt x="118" y="289"/>
                      </a:lnTo>
                      <a:lnTo>
                        <a:pt x="102" y="268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30" name="Freeform 66"/>
                <p:cNvSpPr>
                  <a:spLocks noChangeAspect="1"/>
                </p:cNvSpPr>
                <p:nvPr/>
              </p:nvSpPr>
              <p:spPr bwMode="auto">
                <a:xfrm>
                  <a:off x="4506" y="1634"/>
                  <a:ext cx="41" cy="69"/>
                </a:xfrm>
                <a:custGeom>
                  <a:avLst/>
                  <a:gdLst>
                    <a:gd name="T0" fmla="*/ 0 w 42"/>
                    <a:gd name="T1" fmla="*/ 6 h 71"/>
                    <a:gd name="T2" fmla="*/ 39 w 42"/>
                    <a:gd name="T3" fmla="*/ 0 h 71"/>
                    <a:gd name="T4" fmla="*/ 18 w 42"/>
                    <a:gd name="T5" fmla="*/ 65 h 71"/>
                    <a:gd name="T6" fmla="*/ 2 w 42"/>
                    <a:gd name="T7" fmla="*/ 64 h 71"/>
                    <a:gd name="T8" fmla="*/ 0 w 42"/>
                    <a:gd name="T9" fmla="*/ 6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"/>
                    <a:gd name="T16" fmla="*/ 0 h 71"/>
                    <a:gd name="T17" fmla="*/ 42 w 42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" h="71">
                      <a:moveTo>
                        <a:pt x="0" y="6"/>
                      </a:moveTo>
                      <a:lnTo>
                        <a:pt x="42" y="0"/>
                      </a:lnTo>
                      <a:lnTo>
                        <a:pt x="18" y="71"/>
                      </a:lnTo>
                      <a:lnTo>
                        <a:pt x="2" y="7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0" name="Shape - Vermont"/>
              <p:cNvSpPr>
                <a:spLocks noChangeAspect="1"/>
              </p:cNvSpPr>
              <p:nvPr/>
            </p:nvSpPr>
            <p:spPr bwMode="auto">
              <a:xfrm>
                <a:off x="7237792" y="1592280"/>
                <a:ext cx="220522" cy="406775"/>
              </a:xfrm>
              <a:custGeom>
                <a:avLst/>
                <a:gdLst>
                  <a:gd name="T0" fmla="*/ 0 w 139"/>
                  <a:gd name="T1" fmla="*/ 2147483647 h 257"/>
                  <a:gd name="T2" fmla="*/ 2147483647 w 139"/>
                  <a:gd name="T3" fmla="*/ 0 h 257"/>
                  <a:gd name="T4" fmla="*/ 2147483647 w 139"/>
                  <a:gd name="T5" fmla="*/ 2147483647 h 257"/>
                  <a:gd name="T6" fmla="*/ 2147483647 w 139"/>
                  <a:gd name="T7" fmla="*/ 2147483647 h 257"/>
                  <a:gd name="T8" fmla="*/ 2147483647 w 139"/>
                  <a:gd name="T9" fmla="*/ 2147483647 h 257"/>
                  <a:gd name="T10" fmla="*/ 2147483647 w 139"/>
                  <a:gd name="T11" fmla="*/ 2147483647 h 257"/>
                  <a:gd name="T12" fmla="*/ 2147483647 w 139"/>
                  <a:gd name="T13" fmla="*/ 2147483647 h 257"/>
                  <a:gd name="T14" fmla="*/ 2147483647 w 139"/>
                  <a:gd name="T15" fmla="*/ 2147483647 h 257"/>
                  <a:gd name="T16" fmla="*/ 2147483647 w 139"/>
                  <a:gd name="T17" fmla="*/ 2147483647 h 257"/>
                  <a:gd name="T18" fmla="*/ 0 w 139"/>
                  <a:gd name="T19" fmla="*/ 2147483647 h 2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9"/>
                  <a:gd name="T31" fmla="*/ 0 h 257"/>
                  <a:gd name="T32" fmla="*/ 139 w 139"/>
                  <a:gd name="T33" fmla="*/ 257 h 2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9" h="257">
                    <a:moveTo>
                      <a:pt x="0" y="27"/>
                    </a:moveTo>
                    <a:lnTo>
                      <a:pt x="102" y="0"/>
                    </a:lnTo>
                    <a:lnTo>
                      <a:pt x="139" y="70"/>
                    </a:lnTo>
                    <a:lnTo>
                      <a:pt x="120" y="88"/>
                    </a:lnTo>
                    <a:lnTo>
                      <a:pt x="127" y="243"/>
                    </a:lnTo>
                    <a:lnTo>
                      <a:pt x="69" y="257"/>
                    </a:lnTo>
                    <a:lnTo>
                      <a:pt x="41" y="193"/>
                    </a:lnTo>
                    <a:lnTo>
                      <a:pt x="39" y="117"/>
                    </a:lnTo>
                    <a:lnTo>
                      <a:pt x="14" y="94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" name="Shape - Utah"/>
              <p:cNvSpPr>
                <a:spLocks noChangeAspect="1"/>
              </p:cNvSpPr>
              <p:nvPr/>
            </p:nvSpPr>
            <p:spPr bwMode="auto">
              <a:xfrm>
                <a:off x="2419634" y="2441200"/>
                <a:ext cx="693294" cy="897154"/>
              </a:xfrm>
              <a:custGeom>
                <a:avLst/>
                <a:gdLst>
                  <a:gd name="T0" fmla="*/ 2147483647 w 441"/>
                  <a:gd name="T1" fmla="*/ 0 h 569"/>
                  <a:gd name="T2" fmla="*/ 2147483647 w 441"/>
                  <a:gd name="T3" fmla="*/ 2147483647 h 569"/>
                  <a:gd name="T4" fmla="*/ 2147483647 w 441"/>
                  <a:gd name="T5" fmla="*/ 2147483647 h 569"/>
                  <a:gd name="T6" fmla="*/ 2147483647 w 441"/>
                  <a:gd name="T7" fmla="*/ 2147483647 h 569"/>
                  <a:gd name="T8" fmla="*/ 2147483647 w 441"/>
                  <a:gd name="T9" fmla="*/ 2147483647 h 569"/>
                  <a:gd name="T10" fmla="*/ 0 w 441"/>
                  <a:gd name="T11" fmla="*/ 2147483647 h 569"/>
                  <a:gd name="T12" fmla="*/ 2147483647 w 441"/>
                  <a:gd name="T13" fmla="*/ 2147483647 h 569"/>
                  <a:gd name="T14" fmla="*/ 2147483647 w 441"/>
                  <a:gd name="T15" fmla="*/ 0 h 5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41"/>
                  <a:gd name="T25" fmla="*/ 0 h 569"/>
                  <a:gd name="T26" fmla="*/ 441 w 441"/>
                  <a:gd name="T27" fmla="*/ 569 h 5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41" h="569">
                    <a:moveTo>
                      <a:pt x="82" y="0"/>
                    </a:moveTo>
                    <a:lnTo>
                      <a:pt x="298" y="30"/>
                    </a:lnTo>
                    <a:lnTo>
                      <a:pt x="283" y="139"/>
                    </a:lnTo>
                    <a:lnTo>
                      <a:pt x="441" y="154"/>
                    </a:lnTo>
                    <a:lnTo>
                      <a:pt x="398" y="569"/>
                    </a:lnTo>
                    <a:lnTo>
                      <a:pt x="0" y="526"/>
                    </a:lnTo>
                    <a:lnTo>
                      <a:pt x="40" y="261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2" name="Shape - Texas"/>
              <p:cNvSpPr>
                <a:spLocks noChangeAspect="1"/>
              </p:cNvSpPr>
              <p:nvPr/>
            </p:nvSpPr>
            <p:spPr bwMode="auto">
              <a:xfrm>
                <a:off x="3293786" y="3460546"/>
                <a:ext cx="1814940" cy="1683370"/>
              </a:xfrm>
              <a:custGeom>
                <a:avLst/>
                <a:gdLst>
                  <a:gd name="T0" fmla="*/ 2147483647 w 1152"/>
                  <a:gd name="T1" fmla="*/ 0 h 1067"/>
                  <a:gd name="T2" fmla="*/ 2147483647 w 1152"/>
                  <a:gd name="T3" fmla="*/ 2147483647 h 1067"/>
                  <a:gd name="T4" fmla="*/ 2147483647 w 1152"/>
                  <a:gd name="T5" fmla="*/ 2147483647 h 1067"/>
                  <a:gd name="T6" fmla="*/ 2147483647 w 1152"/>
                  <a:gd name="T7" fmla="*/ 2147483647 h 1067"/>
                  <a:gd name="T8" fmla="*/ 2147483647 w 1152"/>
                  <a:gd name="T9" fmla="*/ 2147483647 h 1067"/>
                  <a:gd name="T10" fmla="*/ 2147483647 w 1152"/>
                  <a:gd name="T11" fmla="*/ 2147483647 h 1067"/>
                  <a:gd name="T12" fmla="*/ 2147483647 w 1152"/>
                  <a:gd name="T13" fmla="*/ 2147483647 h 1067"/>
                  <a:gd name="T14" fmla="*/ 2147483647 w 1152"/>
                  <a:gd name="T15" fmla="*/ 2147483647 h 1067"/>
                  <a:gd name="T16" fmla="*/ 2147483647 w 1152"/>
                  <a:gd name="T17" fmla="*/ 2147483647 h 1067"/>
                  <a:gd name="T18" fmla="*/ 2147483647 w 1152"/>
                  <a:gd name="T19" fmla="*/ 2147483647 h 1067"/>
                  <a:gd name="T20" fmla="*/ 2147483647 w 1152"/>
                  <a:gd name="T21" fmla="*/ 2147483647 h 1067"/>
                  <a:gd name="T22" fmla="*/ 2147483647 w 1152"/>
                  <a:gd name="T23" fmla="*/ 2147483647 h 1067"/>
                  <a:gd name="T24" fmla="*/ 2147483647 w 1152"/>
                  <a:gd name="T25" fmla="*/ 2147483647 h 1067"/>
                  <a:gd name="T26" fmla="*/ 2147483647 w 1152"/>
                  <a:gd name="T27" fmla="*/ 2147483647 h 1067"/>
                  <a:gd name="T28" fmla="*/ 2147483647 w 1152"/>
                  <a:gd name="T29" fmla="*/ 2147483647 h 1067"/>
                  <a:gd name="T30" fmla="*/ 2147483647 w 1152"/>
                  <a:gd name="T31" fmla="*/ 2147483647 h 1067"/>
                  <a:gd name="T32" fmla="*/ 2147483647 w 1152"/>
                  <a:gd name="T33" fmla="*/ 2147483647 h 1067"/>
                  <a:gd name="T34" fmla="*/ 2147483647 w 1152"/>
                  <a:gd name="T35" fmla="*/ 2147483647 h 1067"/>
                  <a:gd name="T36" fmla="*/ 2147483647 w 1152"/>
                  <a:gd name="T37" fmla="*/ 2147483647 h 1067"/>
                  <a:gd name="T38" fmla="*/ 2147483647 w 1152"/>
                  <a:gd name="T39" fmla="*/ 2147483647 h 1067"/>
                  <a:gd name="T40" fmla="*/ 2147483647 w 1152"/>
                  <a:gd name="T41" fmla="*/ 2147483647 h 1067"/>
                  <a:gd name="T42" fmla="*/ 2147483647 w 1152"/>
                  <a:gd name="T43" fmla="*/ 2147483647 h 1067"/>
                  <a:gd name="T44" fmla="*/ 2147483647 w 1152"/>
                  <a:gd name="T45" fmla="*/ 2147483647 h 1067"/>
                  <a:gd name="T46" fmla="*/ 2147483647 w 1152"/>
                  <a:gd name="T47" fmla="*/ 2147483647 h 1067"/>
                  <a:gd name="T48" fmla="*/ 2147483647 w 1152"/>
                  <a:gd name="T49" fmla="*/ 2147483647 h 1067"/>
                  <a:gd name="T50" fmla="*/ 2147483647 w 1152"/>
                  <a:gd name="T51" fmla="*/ 2147483647 h 1067"/>
                  <a:gd name="T52" fmla="*/ 2147483647 w 1152"/>
                  <a:gd name="T53" fmla="*/ 2147483647 h 1067"/>
                  <a:gd name="T54" fmla="*/ 2147483647 w 1152"/>
                  <a:gd name="T55" fmla="*/ 2147483647 h 1067"/>
                  <a:gd name="T56" fmla="*/ 2147483647 w 1152"/>
                  <a:gd name="T57" fmla="*/ 2147483647 h 1067"/>
                  <a:gd name="T58" fmla="*/ 2147483647 w 1152"/>
                  <a:gd name="T59" fmla="*/ 2147483647 h 1067"/>
                  <a:gd name="T60" fmla="*/ 2147483647 w 1152"/>
                  <a:gd name="T61" fmla="*/ 2147483647 h 1067"/>
                  <a:gd name="T62" fmla="*/ 2147483647 w 1152"/>
                  <a:gd name="T63" fmla="*/ 2147483647 h 1067"/>
                  <a:gd name="T64" fmla="*/ 2147483647 w 1152"/>
                  <a:gd name="T65" fmla="*/ 2147483647 h 1067"/>
                  <a:gd name="T66" fmla="*/ 2147483647 w 1152"/>
                  <a:gd name="T67" fmla="*/ 2147483647 h 1067"/>
                  <a:gd name="T68" fmla="*/ 2147483647 w 1152"/>
                  <a:gd name="T69" fmla="*/ 2147483647 h 1067"/>
                  <a:gd name="T70" fmla="*/ 2147483647 w 1152"/>
                  <a:gd name="T71" fmla="*/ 2147483647 h 1067"/>
                  <a:gd name="T72" fmla="*/ 2147483647 w 1152"/>
                  <a:gd name="T73" fmla="*/ 2147483647 h 1067"/>
                  <a:gd name="T74" fmla="*/ 2147483647 w 1152"/>
                  <a:gd name="T75" fmla="*/ 2147483647 h 1067"/>
                  <a:gd name="T76" fmla="*/ 2147483647 w 1152"/>
                  <a:gd name="T77" fmla="*/ 2147483647 h 1067"/>
                  <a:gd name="T78" fmla="*/ 2147483647 w 1152"/>
                  <a:gd name="T79" fmla="*/ 2147483647 h 1067"/>
                  <a:gd name="T80" fmla="*/ 2147483647 w 1152"/>
                  <a:gd name="T81" fmla="*/ 2147483647 h 1067"/>
                  <a:gd name="T82" fmla="*/ 2147483647 w 1152"/>
                  <a:gd name="T83" fmla="*/ 2147483647 h 1067"/>
                  <a:gd name="T84" fmla="*/ 2147483647 w 1152"/>
                  <a:gd name="T85" fmla="*/ 2147483647 h 1067"/>
                  <a:gd name="T86" fmla="*/ 2147483647 w 1152"/>
                  <a:gd name="T87" fmla="*/ 2147483647 h 1067"/>
                  <a:gd name="T88" fmla="*/ 2147483647 w 1152"/>
                  <a:gd name="T89" fmla="*/ 2147483647 h 1067"/>
                  <a:gd name="T90" fmla="*/ 2147483647 w 1152"/>
                  <a:gd name="T91" fmla="*/ 2147483647 h 1067"/>
                  <a:gd name="T92" fmla="*/ 0 w 1152"/>
                  <a:gd name="T93" fmla="*/ 2147483647 h 1067"/>
                  <a:gd name="T94" fmla="*/ 0 w 1152"/>
                  <a:gd name="T95" fmla="*/ 2147483647 h 1067"/>
                  <a:gd name="T96" fmla="*/ 2147483647 w 1152"/>
                  <a:gd name="T97" fmla="*/ 2147483647 h 1067"/>
                  <a:gd name="T98" fmla="*/ 2147483647 w 1152"/>
                  <a:gd name="T99" fmla="*/ 2147483647 h 1067"/>
                  <a:gd name="T100" fmla="*/ 2147483647 w 1152"/>
                  <a:gd name="T101" fmla="*/ 0 h 106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152"/>
                  <a:gd name="T154" fmla="*/ 0 h 1067"/>
                  <a:gd name="T155" fmla="*/ 1152 w 1152"/>
                  <a:gd name="T156" fmla="*/ 1067 h 106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152" h="1067">
                    <a:moveTo>
                      <a:pt x="334" y="0"/>
                    </a:moveTo>
                    <a:lnTo>
                      <a:pt x="589" y="9"/>
                    </a:lnTo>
                    <a:lnTo>
                      <a:pt x="589" y="203"/>
                    </a:lnTo>
                    <a:lnTo>
                      <a:pt x="719" y="257"/>
                    </a:lnTo>
                    <a:lnTo>
                      <a:pt x="754" y="239"/>
                    </a:lnTo>
                    <a:lnTo>
                      <a:pt x="839" y="281"/>
                    </a:lnTo>
                    <a:lnTo>
                      <a:pt x="890" y="278"/>
                    </a:lnTo>
                    <a:lnTo>
                      <a:pt x="988" y="236"/>
                    </a:lnTo>
                    <a:lnTo>
                      <a:pt x="1045" y="276"/>
                    </a:lnTo>
                    <a:lnTo>
                      <a:pt x="1094" y="287"/>
                    </a:lnTo>
                    <a:lnTo>
                      <a:pt x="1094" y="444"/>
                    </a:lnTo>
                    <a:lnTo>
                      <a:pt x="1152" y="543"/>
                    </a:lnTo>
                    <a:lnTo>
                      <a:pt x="1139" y="677"/>
                    </a:lnTo>
                    <a:lnTo>
                      <a:pt x="1076" y="731"/>
                    </a:lnTo>
                    <a:lnTo>
                      <a:pt x="1063" y="681"/>
                    </a:lnTo>
                    <a:lnTo>
                      <a:pt x="1045" y="704"/>
                    </a:lnTo>
                    <a:lnTo>
                      <a:pt x="1058" y="735"/>
                    </a:lnTo>
                    <a:lnTo>
                      <a:pt x="947" y="815"/>
                    </a:lnTo>
                    <a:lnTo>
                      <a:pt x="920" y="820"/>
                    </a:lnTo>
                    <a:lnTo>
                      <a:pt x="862" y="860"/>
                    </a:lnTo>
                    <a:lnTo>
                      <a:pt x="862" y="883"/>
                    </a:lnTo>
                    <a:lnTo>
                      <a:pt x="844" y="887"/>
                    </a:lnTo>
                    <a:lnTo>
                      <a:pt x="857" y="914"/>
                    </a:lnTo>
                    <a:lnTo>
                      <a:pt x="826" y="954"/>
                    </a:lnTo>
                    <a:lnTo>
                      <a:pt x="844" y="1012"/>
                    </a:lnTo>
                    <a:lnTo>
                      <a:pt x="862" y="1032"/>
                    </a:lnTo>
                    <a:lnTo>
                      <a:pt x="857" y="1067"/>
                    </a:lnTo>
                    <a:lnTo>
                      <a:pt x="812" y="1067"/>
                    </a:lnTo>
                    <a:lnTo>
                      <a:pt x="772" y="1049"/>
                    </a:lnTo>
                    <a:lnTo>
                      <a:pt x="745" y="1054"/>
                    </a:lnTo>
                    <a:lnTo>
                      <a:pt x="656" y="1023"/>
                    </a:lnTo>
                    <a:lnTo>
                      <a:pt x="616" y="900"/>
                    </a:lnTo>
                    <a:lnTo>
                      <a:pt x="553" y="842"/>
                    </a:lnTo>
                    <a:lnTo>
                      <a:pt x="498" y="735"/>
                    </a:lnTo>
                    <a:lnTo>
                      <a:pt x="473" y="725"/>
                    </a:lnTo>
                    <a:lnTo>
                      <a:pt x="443" y="698"/>
                    </a:lnTo>
                    <a:lnTo>
                      <a:pt x="414" y="698"/>
                    </a:lnTo>
                    <a:lnTo>
                      <a:pt x="371" y="689"/>
                    </a:lnTo>
                    <a:lnTo>
                      <a:pt x="338" y="698"/>
                    </a:lnTo>
                    <a:lnTo>
                      <a:pt x="316" y="751"/>
                    </a:lnTo>
                    <a:lnTo>
                      <a:pt x="282" y="760"/>
                    </a:lnTo>
                    <a:lnTo>
                      <a:pt x="209" y="719"/>
                    </a:lnTo>
                    <a:lnTo>
                      <a:pt x="166" y="668"/>
                    </a:lnTo>
                    <a:lnTo>
                      <a:pt x="158" y="607"/>
                    </a:lnTo>
                    <a:lnTo>
                      <a:pt x="127" y="565"/>
                    </a:lnTo>
                    <a:lnTo>
                      <a:pt x="54" y="507"/>
                    </a:lnTo>
                    <a:lnTo>
                      <a:pt x="0" y="446"/>
                    </a:lnTo>
                    <a:lnTo>
                      <a:pt x="0" y="421"/>
                    </a:lnTo>
                    <a:lnTo>
                      <a:pt x="174" y="422"/>
                    </a:lnTo>
                    <a:lnTo>
                      <a:pt x="316" y="434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3" name="Shape - Tennessee"/>
              <p:cNvSpPr>
                <a:spLocks noChangeAspect="1"/>
              </p:cNvSpPr>
              <p:nvPr/>
            </p:nvSpPr>
            <p:spPr bwMode="auto">
              <a:xfrm>
                <a:off x="5484725" y="3227416"/>
                <a:ext cx="1099434" cy="401951"/>
              </a:xfrm>
              <a:custGeom>
                <a:avLst/>
                <a:gdLst>
                  <a:gd name="T0" fmla="*/ 2147483647 w 699"/>
                  <a:gd name="T1" fmla="*/ 2147483647 h 255"/>
                  <a:gd name="T2" fmla="*/ 2147483647 w 699"/>
                  <a:gd name="T3" fmla="*/ 2147483647 h 255"/>
                  <a:gd name="T4" fmla="*/ 2147483647 w 699"/>
                  <a:gd name="T5" fmla="*/ 2147483647 h 255"/>
                  <a:gd name="T6" fmla="*/ 2147483647 w 699"/>
                  <a:gd name="T7" fmla="*/ 2147483647 h 255"/>
                  <a:gd name="T8" fmla="*/ 0 w 699"/>
                  <a:gd name="T9" fmla="*/ 2147483647 h 255"/>
                  <a:gd name="T10" fmla="*/ 2147483647 w 699"/>
                  <a:gd name="T11" fmla="*/ 2147483647 h 255"/>
                  <a:gd name="T12" fmla="*/ 2147483647 w 699"/>
                  <a:gd name="T13" fmla="*/ 2147483647 h 255"/>
                  <a:gd name="T14" fmla="*/ 2147483647 w 699"/>
                  <a:gd name="T15" fmla="*/ 2147483647 h 255"/>
                  <a:gd name="T16" fmla="*/ 2147483647 w 699"/>
                  <a:gd name="T17" fmla="*/ 2147483647 h 255"/>
                  <a:gd name="T18" fmla="*/ 2147483647 w 699"/>
                  <a:gd name="T19" fmla="*/ 2147483647 h 255"/>
                  <a:gd name="T20" fmla="*/ 2147483647 w 699"/>
                  <a:gd name="T21" fmla="*/ 2147483647 h 255"/>
                  <a:gd name="T22" fmla="*/ 2147483647 w 699"/>
                  <a:gd name="T23" fmla="*/ 0 h 255"/>
                  <a:gd name="T24" fmla="*/ 2147483647 w 699"/>
                  <a:gd name="T25" fmla="*/ 2147483647 h 255"/>
                  <a:gd name="T26" fmla="*/ 2147483647 w 699"/>
                  <a:gd name="T27" fmla="*/ 2147483647 h 255"/>
                  <a:gd name="T28" fmla="*/ 2147483647 w 699"/>
                  <a:gd name="T29" fmla="*/ 2147483647 h 255"/>
                  <a:gd name="T30" fmla="*/ 2147483647 w 699"/>
                  <a:gd name="T31" fmla="*/ 2147483647 h 25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99"/>
                  <a:gd name="T49" fmla="*/ 0 h 255"/>
                  <a:gd name="T50" fmla="*/ 699 w 699"/>
                  <a:gd name="T51" fmla="*/ 255 h 25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99" h="255">
                    <a:moveTo>
                      <a:pt x="42" y="117"/>
                    </a:moveTo>
                    <a:lnTo>
                      <a:pt x="42" y="121"/>
                    </a:lnTo>
                    <a:lnTo>
                      <a:pt x="30" y="145"/>
                    </a:lnTo>
                    <a:lnTo>
                      <a:pt x="43" y="178"/>
                    </a:lnTo>
                    <a:lnTo>
                      <a:pt x="0" y="206"/>
                    </a:lnTo>
                    <a:lnTo>
                      <a:pt x="9" y="255"/>
                    </a:lnTo>
                    <a:lnTo>
                      <a:pt x="192" y="240"/>
                    </a:lnTo>
                    <a:lnTo>
                      <a:pt x="410" y="215"/>
                    </a:lnTo>
                    <a:lnTo>
                      <a:pt x="519" y="196"/>
                    </a:lnTo>
                    <a:lnTo>
                      <a:pt x="541" y="130"/>
                    </a:lnTo>
                    <a:lnTo>
                      <a:pt x="580" y="127"/>
                    </a:lnTo>
                    <a:lnTo>
                      <a:pt x="699" y="0"/>
                    </a:lnTo>
                    <a:lnTo>
                      <a:pt x="544" y="32"/>
                    </a:lnTo>
                    <a:lnTo>
                      <a:pt x="183" y="84"/>
                    </a:lnTo>
                    <a:lnTo>
                      <a:pt x="186" y="99"/>
                    </a:lnTo>
                    <a:lnTo>
                      <a:pt x="42" y="117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" name="Shape - South Dakota"/>
              <p:cNvSpPr>
                <a:spLocks noChangeAspect="1"/>
              </p:cNvSpPr>
              <p:nvPr/>
            </p:nvSpPr>
            <p:spPr bwMode="auto">
              <a:xfrm>
                <a:off x="3723725" y="1905802"/>
                <a:ext cx="920163" cy="601318"/>
              </a:xfrm>
              <a:custGeom>
                <a:avLst/>
                <a:gdLst>
                  <a:gd name="T0" fmla="*/ 2147483647 w 583"/>
                  <a:gd name="T1" fmla="*/ 0 h 380"/>
                  <a:gd name="T2" fmla="*/ 2147483647 w 583"/>
                  <a:gd name="T3" fmla="*/ 2147483647 h 380"/>
                  <a:gd name="T4" fmla="*/ 0 w 583"/>
                  <a:gd name="T5" fmla="*/ 2147483647 h 380"/>
                  <a:gd name="T6" fmla="*/ 2147483647 w 583"/>
                  <a:gd name="T7" fmla="*/ 2147483647 h 380"/>
                  <a:gd name="T8" fmla="*/ 2147483647 w 583"/>
                  <a:gd name="T9" fmla="*/ 2147483647 h 380"/>
                  <a:gd name="T10" fmla="*/ 2147483647 w 583"/>
                  <a:gd name="T11" fmla="*/ 2147483647 h 380"/>
                  <a:gd name="T12" fmla="*/ 2147483647 w 583"/>
                  <a:gd name="T13" fmla="*/ 2147483647 h 380"/>
                  <a:gd name="T14" fmla="*/ 2147483647 w 583"/>
                  <a:gd name="T15" fmla="*/ 2147483647 h 380"/>
                  <a:gd name="T16" fmla="*/ 2147483647 w 583"/>
                  <a:gd name="T17" fmla="*/ 2147483647 h 380"/>
                  <a:gd name="T18" fmla="*/ 2147483647 w 583"/>
                  <a:gd name="T19" fmla="*/ 2147483647 h 380"/>
                  <a:gd name="T20" fmla="*/ 2147483647 w 583"/>
                  <a:gd name="T21" fmla="*/ 2147483647 h 380"/>
                  <a:gd name="T22" fmla="*/ 2147483647 w 583"/>
                  <a:gd name="T23" fmla="*/ 2147483647 h 380"/>
                  <a:gd name="T24" fmla="*/ 2147483647 w 583"/>
                  <a:gd name="T25" fmla="*/ 2147483647 h 380"/>
                  <a:gd name="T26" fmla="*/ 2147483647 w 583"/>
                  <a:gd name="T27" fmla="*/ 0 h 3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83"/>
                  <a:gd name="T43" fmla="*/ 0 h 380"/>
                  <a:gd name="T44" fmla="*/ 583 w 583"/>
                  <a:gd name="T45" fmla="*/ 380 h 3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83" h="380">
                    <a:moveTo>
                      <a:pt x="11" y="0"/>
                    </a:moveTo>
                    <a:lnTo>
                      <a:pt x="9" y="147"/>
                    </a:lnTo>
                    <a:lnTo>
                      <a:pt x="0" y="320"/>
                    </a:lnTo>
                    <a:lnTo>
                      <a:pt x="424" y="326"/>
                    </a:lnTo>
                    <a:lnTo>
                      <a:pt x="468" y="350"/>
                    </a:lnTo>
                    <a:lnTo>
                      <a:pt x="500" y="317"/>
                    </a:lnTo>
                    <a:lnTo>
                      <a:pt x="583" y="380"/>
                    </a:lnTo>
                    <a:lnTo>
                      <a:pt x="571" y="314"/>
                    </a:lnTo>
                    <a:lnTo>
                      <a:pt x="579" y="264"/>
                    </a:lnTo>
                    <a:lnTo>
                      <a:pt x="583" y="91"/>
                    </a:lnTo>
                    <a:lnTo>
                      <a:pt x="546" y="54"/>
                    </a:lnTo>
                    <a:lnTo>
                      <a:pt x="561" y="6"/>
                    </a:lnTo>
                    <a:lnTo>
                      <a:pt x="284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" name="Shape - South Carolina"/>
              <p:cNvSpPr>
                <a:spLocks noChangeAspect="1"/>
              </p:cNvSpPr>
              <p:nvPr/>
            </p:nvSpPr>
            <p:spPr bwMode="auto">
              <a:xfrm>
                <a:off x="6425511" y="3421959"/>
                <a:ext cx="645700" cy="509674"/>
              </a:xfrm>
              <a:custGeom>
                <a:avLst/>
                <a:gdLst>
                  <a:gd name="T0" fmla="*/ 2147483647 w 408"/>
                  <a:gd name="T1" fmla="*/ 2147483647 h 323"/>
                  <a:gd name="T2" fmla="*/ 2147483647 w 408"/>
                  <a:gd name="T3" fmla="*/ 2147483647 h 323"/>
                  <a:gd name="T4" fmla="*/ 2147483647 w 408"/>
                  <a:gd name="T5" fmla="*/ 0 h 323"/>
                  <a:gd name="T6" fmla="*/ 2147483647 w 408"/>
                  <a:gd name="T7" fmla="*/ 2147483647 h 323"/>
                  <a:gd name="T8" fmla="*/ 2147483647 w 408"/>
                  <a:gd name="T9" fmla="*/ 2147483647 h 323"/>
                  <a:gd name="T10" fmla="*/ 2147483647 w 408"/>
                  <a:gd name="T11" fmla="*/ 2147483647 h 323"/>
                  <a:gd name="T12" fmla="*/ 2147483647 w 408"/>
                  <a:gd name="T13" fmla="*/ 2147483647 h 323"/>
                  <a:gd name="T14" fmla="*/ 2147483647 w 408"/>
                  <a:gd name="T15" fmla="*/ 2147483647 h 323"/>
                  <a:gd name="T16" fmla="*/ 2147483647 w 408"/>
                  <a:gd name="T17" fmla="*/ 2147483647 h 323"/>
                  <a:gd name="T18" fmla="*/ 2147483647 w 408"/>
                  <a:gd name="T19" fmla="*/ 2147483647 h 323"/>
                  <a:gd name="T20" fmla="*/ 2147483647 w 408"/>
                  <a:gd name="T21" fmla="*/ 2147483647 h 323"/>
                  <a:gd name="T22" fmla="*/ 2147483647 w 408"/>
                  <a:gd name="T23" fmla="*/ 2147483647 h 323"/>
                  <a:gd name="T24" fmla="*/ 2147483647 w 408"/>
                  <a:gd name="T25" fmla="*/ 2147483647 h 323"/>
                  <a:gd name="T26" fmla="*/ 2147483647 w 408"/>
                  <a:gd name="T27" fmla="*/ 2147483647 h 323"/>
                  <a:gd name="T28" fmla="*/ 0 w 408"/>
                  <a:gd name="T29" fmla="*/ 2147483647 h 323"/>
                  <a:gd name="T30" fmla="*/ 2147483647 w 408"/>
                  <a:gd name="T31" fmla="*/ 2147483647 h 32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8"/>
                  <a:gd name="T49" fmla="*/ 0 h 323"/>
                  <a:gd name="T50" fmla="*/ 408 w 408"/>
                  <a:gd name="T51" fmla="*/ 323 h 32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8" h="323">
                    <a:moveTo>
                      <a:pt x="15" y="58"/>
                    </a:moveTo>
                    <a:lnTo>
                      <a:pt x="47" y="27"/>
                    </a:lnTo>
                    <a:lnTo>
                      <a:pt x="170" y="0"/>
                    </a:lnTo>
                    <a:lnTo>
                      <a:pt x="207" y="18"/>
                    </a:lnTo>
                    <a:lnTo>
                      <a:pt x="286" y="5"/>
                    </a:lnTo>
                    <a:lnTo>
                      <a:pt x="350" y="51"/>
                    </a:lnTo>
                    <a:lnTo>
                      <a:pt x="408" y="86"/>
                    </a:lnTo>
                    <a:lnTo>
                      <a:pt x="375" y="183"/>
                    </a:lnTo>
                    <a:lnTo>
                      <a:pt x="326" y="233"/>
                    </a:lnTo>
                    <a:lnTo>
                      <a:pt x="272" y="247"/>
                    </a:lnTo>
                    <a:lnTo>
                      <a:pt x="283" y="286"/>
                    </a:lnTo>
                    <a:lnTo>
                      <a:pt x="250" y="323"/>
                    </a:lnTo>
                    <a:lnTo>
                      <a:pt x="187" y="233"/>
                    </a:lnTo>
                    <a:lnTo>
                      <a:pt x="26" y="86"/>
                    </a:lnTo>
                    <a:lnTo>
                      <a:pt x="0" y="86"/>
                    </a:lnTo>
                    <a:lnTo>
                      <a:pt x="15" y="58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6" name="Shape - Rhode Island"/>
              <p:cNvSpPr>
                <a:spLocks noChangeAspect="1"/>
              </p:cNvSpPr>
              <p:nvPr/>
            </p:nvSpPr>
            <p:spPr bwMode="auto">
              <a:xfrm>
                <a:off x="7548741" y="2050505"/>
                <a:ext cx="120574" cy="102899"/>
              </a:xfrm>
              <a:custGeom>
                <a:avLst/>
                <a:gdLst>
                  <a:gd name="T0" fmla="*/ 0 w 77"/>
                  <a:gd name="T1" fmla="*/ 2147483647 h 64"/>
                  <a:gd name="T2" fmla="*/ 2147483647 w 77"/>
                  <a:gd name="T3" fmla="*/ 0 h 64"/>
                  <a:gd name="T4" fmla="*/ 2147483647 w 77"/>
                  <a:gd name="T5" fmla="*/ 2147483647 h 64"/>
                  <a:gd name="T6" fmla="*/ 2147483647 w 77"/>
                  <a:gd name="T7" fmla="*/ 2147483647 h 64"/>
                  <a:gd name="T8" fmla="*/ 2147483647 w 77"/>
                  <a:gd name="T9" fmla="*/ 2147483647 h 64"/>
                  <a:gd name="T10" fmla="*/ 2147483647 w 77"/>
                  <a:gd name="T11" fmla="*/ 2147483647 h 64"/>
                  <a:gd name="T12" fmla="*/ 0 w 77"/>
                  <a:gd name="T13" fmla="*/ 2147483647 h 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7"/>
                  <a:gd name="T22" fmla="*/ 0 h 64"/>
                  <a:gd name="T23" fmla="*/ 77 w 77"/>
                  <a:gd name="T24" fmla="*/ 64 h 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7" h="64">
                    <a:moveTo>
                      <a:pt x="0" y="10"/>
                    </a:moveTo>
                    <a:lnTo>
                      <a:pt x="32" y="0"/>
                    </a:lnTo>
                    <a:lnTo>
                      <a:pt x="77" y="33"/>
                    </a:lnTo>
                    <a:lnTo>
                      <a:pt x="68" y="42"/>
                    </a:lnTo>
                    <a:lnTo>
                      <a:pt x="46" y="42"/>
                    </a:lnTo>
                    <a:lnTo>
                      <a:pt x="35" y="64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7" name="Shape - Pennsylvania"/>
              <p:cNvSpPr>
                <a:spLocks noChangeAspect="1"/>
              </p:cNvSpPr>
              <p:nvPr/>
            </p:nvSpPr>
            <p:spPr bwMode="auto">
              <a:xfrm>
                <a:off x="6533392" y="2182345"/>
                <a:ext cx="745648" cy="488772"/>
              </a:xfrm>
              <a:custGeom>
                <a:avLst/>
                <a:gdLst>
                  <a:gd name="T0" fmla="*/ 43 w 473"/>
                  <a:gd name="T1" fmla="*/ 45 h 310"/>
                  <a:gd name="T2" fmla="*/ 0 w 473"/>
                  <a:gd name="T3" fmla="*/ 87 h 310"/>
                  <a:gd name="T4" fmla="*/ 24 w 473"/>
                  <a:gd name="T5" fmla="*/ 237 h 310"/>
                  <a:gd name="T6" fmla="*/ 43 w 473"/>
                  <a:gd name="T7" fmla="*/ 310 h 310"/>
                  <a:gd name="T8" fmla="*/ 124 w 473"/>
                  <a:gd name="T9" fmla="*/ 304 h 310"/>
                  <a:gd name="T10" fmla="*/ 422 w 473"/>
                  <a:gd name="T11" fmla="*/ 248 h 310"/>
                  <a:gd name="T12" fmla="*/ 443 w 473"/>
                  <a:gd name="T13" fmla="*/ 239 h 310"/>
                  <a:gd name="T14" fmla="*/ 473 w 473"/>
                  <a:gd name="T15" fmla="*/ 169 h 310"/>
                  <a:gd name="T16" fmla="*/ 428 w 473"/>
                  <a:gd name="T17" fmla="*/ 130 h 310"/>
                  <a:gd name="T18" fmla="*/ 452 w 473"/>
                  <a:gd name="T19" fmla="*/ 41 h 310"/>
                  <a:gd name="T20" fmla="*/ 418 w 473"/>
                  <a:gd name="T21" fmla="*/ 32 h 310"/>
                  <a:gd name="T22" fmla="*/ 418 w 473"/>
                  <a:gd name="T23" fmla="*/ 9 h 310"/>
                  <a:gd name="T24" fmla="*/ 403 w 473"/>
                  <a:gd name="T25" fmla="*/ 0 h 310"/>
                  <a:gd name="T26" fmla="*/ 57 w 473"/>
                  <a:gd name="T27" fmla="*/ 64 h 310"/>
                  <a:gd name="T28" fmla="*/ 43 w 473"/>
                  <a:gd name="T29" fmla="*/ 45 h 31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73"/>
                  <a:gd name="T46" fmla="*/ 0 h 310"/>
                  <a:gd name="T47" fmla="*/ 473 w 473"/>
                  <a:gd name="T48" fmla="*/ 310 h 31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73" h="310">
                    <a:moveTo>
                      <a:pt x="43" y="45"/>
                    </a:moveTo>
                    <a:lnTo>
                      <a:pt x="0" y="87"/>
                    </a:lnTo>
                    <a:lnTo>
                      <a:pt x="24" y="237"/>
                    </a:lnTo>
                    <a:lnTo>
                      <a:pt x="43" y="310"/>
                    </a:lnTo>
                    <a:lnTo>
                      <a:pt x="124" y="304"/>
                    </a:lnTo>
                    <a:lnTo>
                      <a:pt x="422" y="248"/>
                    </a:lnTo>
                    <a:lnTo>
                      <a:pt x="443" y="239"/>
                    </a:lnTo>
                    <a:lnTo>
                      <a:pt x="473" y="169"/>
                    </a:lnTo>
                    <a:lnTo>
                      <a:pt x="428" y="130"/>
                    </a:lnTo>
                    <a:lnTo>
                      <a:pt x="452" y="41"/>
                    </a:lnTo>
                    <a:lnTo>
                      <a:pt x="418" y="32"/>
                    </a:lnTo>
                    <a:lnTo>
                      <a:pt x="418" y="9"/>
                    </a:lnTo>
                    <a:lnTo>
                      <a:pt x="403" y="0"/>
                    </a:lnTo>
                    <a:lnTo>
                      <a:pt x="57" y="64"/>
                    </a:lnTo>
                    <a:lnTo>
                      <a:pt x="43" y="45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" name="Shape - Oregon"/>
              <p:cNvSpPr>
                <a:spLocks noChangeAspect="1"/>
              </p:cNvSpPr>
              <p:nvPr/>
            </p:nvSpPr>
            <p:spPr bwMode="auto">
              <a:xfrm>
                <a:off x="1332890" y="1582634"/>
                <a:ext cx="1043908" cy="794255"/>
              </a:xfrm>
              <a:custGeom>
                <a:avLst/>
                <a:gdLst>
                  <a:gd name="T0" fmla="*/ 145 w 662"/>
                  <a:gd name="T1" fmla="*/ 0 h 505"/>
                  <a:gd name="T2" fmla="*/ 126 w 662"/>
                  <a:gd name="T3" fmla="*/ 11 h 505"/>
                  <a:gd name="T4" fmla="*/ 114 w 662"/>
                  <a:gd name="T5" fmla="*/ 55 h 505"/>
                  <a:gd name="T6" fmla="*/ 102 w 662"/>
                  <a:gd name="T7" fmla="*/ 93 h 505"/>
                  <a:gd name="T8" fmla="*/ 93 w 662"/>
                  <a:gd name="T9" fmla="*/ 123 h 505"/>
                  <a:gd name="T10" fmla="*/ 81 w 662"/>
                  <a:gd name="T11" fmla="*/ 155 h 505"/>
                  <a:gd name="T12" fmla="*/ 67 w 662"/>
                  <a:gd name="T13" fmla="*/ 188 h 505"/>
                  <a:gd name="T14" fmla="*/ 50 w 662"/>
                  <a:gd name="T15" fmla="*/ 224 h 505"/>
                  <a:gd name="T16" fmla="*/ 26 w 662"/>
                  <a:gd name="T17" fmla="*/ 266 h 505"/>
                  <a:gd name="T18" fmla="*/ 0 w 662"/>
                  <a:gd name="T19" fmla="*/ 306 h 505"/>
                  <a:gd name="T20" fmla="*/ 0 w 662"/>
                  <a:gd name="T21" fmla="*/ 394 h 505"/>
                  <a:gd name="T22" fmla="*/ 371 w 662"/>
                  <a:gd name="T23" fmla="*/ 470 h 505"/>
                  <a:gd name="T24" fmla="*/ 543 w 662"/>
                  <a:gd name="T25" fmla="*/ 505 h 505"/>
                  <a:gd name="T26" fmla="*/ 579 w 662"/>
                  <a:gd name="T27" fmla="*/ 330 h 505"/>
                  <a:gd name="T28" fmla="*/ 601 w 662"/>
                  <a:gd name="T29" fmla="*/ 315 h 505"/>
                  <a:gd name="T30" fmla="*/ 580 w 662"/>
                  <a:gd name="T31" fmla="*/ 276 h 505"/>
                  <a:gd name="T32" fmla="*/ 591 w 662"/>
                  <a:gd name="T33" fmla="*/ 236 h 505"/>
                  <a:gd name="T34" fmla="*/ 662 w 662"/>
                  <a:gd name="T35" fmla="*/ 169 h 505"/>
                  <a:gd name="T36" fmla="*/ 613 w 662"/>
                  <a:gd name="T37" fmla="*/ 108 h 505"/>
                  <a:gd name="T38" fmla="*/ 407 w 662"/>
                  <a:gd name="T39" fmla="*/ 64 h 505"/>
                  <a:gd name="T40" fmla="*/ 379 w 662"/>
                  <a:gd name="T41" fmla="*/ 82 h 505"/>
                  <a:gd name="T42" fmla="*/ 342 w 662"/>
                  <a:gd name="T43" fmla="*/ 52 h 505"/>
                  <a:gd name="T44" fmla="*/ 309 w 662"/>
                  <a:gd name="T45" fmla="*/ 84 h 505"/>
                  <a:gd name="T46" fmla="*/ 278 w 662"/>
                  <a:gd name="T47" fmla="*/ 52 h 505"/>
                  <a:gd name="T48" fmla="*/ 196 w 662"/>
                  <a:gd name="T49" fmla="*/ 54 h 505"/>
                  <a:gd name="T50" fmla="*/ 206 w 662"/>
                  <a:gd name="T51" fmla="*/ 5 h 505"/>
                  <a:gd name="T52" fmla="*/ 145 w 662"/>
                  <a:gd name="T53" fmla="*/ 0 h 50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662"/>
                  <a:gd name="T82" fmla="*/ 0 h 505"/>
                  <a:gd name="T83" fmla="*/ 662 w 662"/>
                  <a:gd name="T84" fmla="*/ 505 h 50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662" h="505">
                    <a:moveTo>
                      <a:pt x="145" y="0"/>
                    </a:moveTo>
                    <a:lnTo>
                      <a:pt x="126" y="11"/>
                    </a:lnTo>
                    <a:lnTo>
                      <a:pt x="114" y="55"/>
                    </a:lnTo>
                    <a:lnTo>
                      <a:pt x="102" y="93"/>
                    </a:lnTo>
                    <a:lnTo>
                      <a:pt x="93" y="123"/>
                    </a:lnTo>
                    <a:lnTo>
                      <a:pt x="81" y="155"/>
                    </a:lnTo>
                    <a:lnTo>
                      <a:pt x="67" y="188"/>
                    </a:lnTo>
                    <a:lnTo>
                      <a:pt x="50" y="224"/>
                    </a:lnTo>
                    <a:lnTo>
                      <a:pt x="26" y="266"/>
                    </a:lnTo>
                    <a:lnTo>
                      <a:pt x="0" y="306"/>
                    </a:lnTo>
                    <a:lnTo>
                      <a:pt x="0" y="394"/>
                    </a:lnTo>
                    <a:lnTo>
                      <a:pt x="371" y="470"/>
                    </a:lnTo>
                    <a:lnTo>
                      <a:pt x="543" y="505"/>
                    </a:lnTo>
                    <a:lnTo>
                      <a:pt x="579" y="330"/>
                    </a:lnTo>
                    <a:lnTo>
                      <a:pt x="601" y="315"/>
                    </a:lnTo>
                    <a:lnTo>
                      <a:pt x="580" y="276"/>
                    </a:lnTo>
                    <a:lnTo>
                      <a:pt x="591" y="236"/>
                    </a:lnTo>
                    <a:lnTo>
                      <a:pt x="662" y="169"/>
                    </a:lnTo>
                    <a:lnTo>
                      <a:pt x="613" y="108"/>
                    </a:lnTo>
                    <a:lnTo>
                      <a:pt x="407" y="64"/>
                    </a:lnTo>
                    <a:lnTo>
                      <a:pt x="379" y="82"/>
                    </a:lnTo>
                    <a:lnTo>
                      <a:pt x="342" y="52"/>
                    </a:lnTo>
                    <a:lnTo>
                      <a:pt x="309" y="84"/>
                    </a:lnTo>
                    <a:lnTo>
                      <a:pt x="278" y="52"/>
                    </a:lnTo>
                    <a:lnTo>
                      <a:pt x="196" y="54"/>
                    </a:lnTo>
                    <a:lnTo>
                      <a:pt x="206" y="5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Shape - Oklahoma"/>
              <p:cNvSpPr>
                <a:spLocks noChangeAspect="1"/>
              </p:cNvSpPr>
              <p:nvPr/>
            </p:nvSpPr>
            <p:spPr bwMode="auto">
              <a:xfrm>
                <a:off x="3820499" y="3364078"/>
                <a:ext cx="1124820" cy="541830"/>
              </a:xfrm>
              <a:custGeom>
                <a:avLst/>
                <a:gdLst>
                  <a:gd name="T0" fmla="*/ 2147483647 w 713"/>
                  <a:gd name="T1" fmla="*/ 0 h 343"/>
                  <a:gd name="T2" fmla="*/ 0 w 713"/>
                  <a:gd name="T3" fmla="*/ 2147483647 h 343"/>
                  <a:gd name="T4" fmla="*/ 2147483647 w 713"/>
                  <a:gd name="T5" fmla="*/ 2147483647 h 343"/>
                  <a:gd name="T6" fmla="*/ 2147483647 w 713"/>
                  <a:gd name="T7" fmla="*/ 2147483647 h 343"/>
                  <a:gd name="T8" fmla="*/ 2147483647 w 713"/>
                  <a:gd name="T9" fmla="*/ 2147483647 h 343"/>
                  <a:gd name="T10" fmla="*/ 2147483647 w 713"/>
                  <a:gd name="T11" fmla="*/ 2147483647 h 343"/>
                  <a:gd name="T12" fmla="*/ 2147483647 w 713"/>
                  <a:gd name="T13" fmla="*/ 2147483647 h 343"/>
                  <a:gd name="T14" fmla="*/ 2147483647 w 713"/>
                  <a:gd name="T15" fmla="*/ 2147483647 h 343"/>
                  <a:gd name="T16" fmla="*/ 2147483647 w 713"/>
                  <a:gd name="T17" fmla="*/ 2147483647 h 343"/>
                  <a:gd name="T18" fmla="*/ 2147483647 w 713"/>
                  <a:gd name="T19" fmla="*/ 2147483647 h 343"/>
                  <a:gd name="T20" fmla="*/ 2147483647 w 713"/>
                  <a:gd name="T21" fmla="*/ 2147483647 h 343"/>
                  <a:gd name="T22" fmla="*/ 2147483647 w 713"/>
                  <a:gd name="T23" fmla="*/ 2147483647 h 343"/>
                  <a:gd name="T24" fmla="*/ 2147483647 w 713"/>
                  <a:gd name="T25" fmla="*/ 0 h 34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13"/>
                  <a:gd name="T40" fmla="*/ 0 h 343"/>
                  <a:gd name="T41" fmla="*/ 713 w 713"/>
                  <a:gd name="T42" fmla="*/ 343 h 34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13" h="343">
                    <a:moveTo>
                      <a:pt x="4" y="0"/>
                    </a:moveTo>
                    <a:lnTo>
                      <a:pt x="0" y="61"/>
                    </a:lnTo>
                    <a:lnTo>
                      <a:pt x="253" y="70"/>
                    </a:lnTo>
                    <a:lnTo>
                      <a:pt x="255" y="266"/>
                    </a:lnTo>
                    <a:lnTo>
                      <a:pt x="385" y="319"/>
                    </a:lnTo>
                    <a:lnTo>
                      <a:pt x="420" y="300"/>
                    </a:lnTo>
                    <a:lnTo>
                      <a:pt x="502" y="343"/>
                    </a:lnTo>
                    <a:lnTo>
                      <a:pt x="556" y="342"/>
                    </a:lnTo>
                    <a:lnTo>
                      <a:pt x="654" y="300"/>
                    </a:lnTo>
                    <a:lnTo>
                      <a:pt x="713" y="340"/>
                    </a:lnTo>
                    <a:lnTo>
                      <a:pt x="713" y="128"/>
                    </a:lnTo>
                    <a:lnTo>
                      <a:pt x="695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" name="Shape - Ohio"/>
              <p:cNvSpPr>
                <a:spLocks noChangeAspect="1"/>
              </p:cNvSpPr>
              <p:nvPr/>
            </p:nvSpPr>
            <p:spPr bwMode="auto">
              <a:xfrm>
                <a:off x="6028888" y="2317399"/>
                <a:ext cx="547338" cy="627043"/>
              </a:xfrm>
              <a:custGeom>
                <a:avLst/>
                <a:gdLst>
                  <a:gd name="T0" fmla="*/ 0 w 345"/>
                  <a:gd name="T1" fmla="*/ 89 h 398"/>
                  <a:gd name="T2" fmla="*/ 155 w 345"/>
                  <a:gd name="T3" fmla="*/ 74 h 398"/>
                  <a:gd name="T4" fmla="*/ 188 w 345"/>
                  <a:gd name="T5" fmla="*/ 80 h 398"/>
                  <a:gd name="T6" fmla="*/ 261 w 345"/>
                  <a:gd name="T7" fmla="*/ 46 h 398"/>
                  <a:gd name="T8" fmla="*/ 277 w 345"/>
                  <a:gd name="T9" fmla="*/ 15 h 398"/>
                  <a:gd name="T10" fmla="*/ 321 w 345"/>
                  <a:gd name="T11" fmla="*/ 0 h 398"/>
                  <a:gd name="T12" fmla="*/ 345 w 345"/>
                  <a:gd name="T13" fmla="*/ 150 h 398"/>
                  <a:gd name="T14" fmla="*/ 327 w 345"/>
                  <a:gd name="T15" fmla="*/ 167 h 398"/>
                  <a:gd name="T16" fmla="*/ 331 w 345"/>
                  <a:gd name="T17" fmla="*/ 271 h 398"/>
                  <a:gd name="T18" fmla="*/ 297 w 345"/>
                  <a:gd name="T19" fmla="*/ 280 h 398"/>
                  <a:gd name="T20" fmla="*/ 277 w 345"/>
                  <a:gd name="T21" fmla="*/ 338 h 398"/>
                  <a:gd name="T22" fmla="*/ 251 w 345"/>
                  <a:gd name="T23" fmla="*/ 331 h 398"/>
                  <a:gd name="T24" fmla="*/ 242 w 345"/>
                  <a:gd name="T25" fmla="*/ 398 h 398"/>
                  <a:gd name="T26" fmla="*/ 203 w 345"/>
                  <a:gd name="T27" fmla="*/ 369 h 398"/>
                  <a:gd name="T28" fmla="*/ 127 w 345"/>
                  <a:gd name="T29" fmla="*/ 387 h 398"/>
                  <a:gd name="T30" fmla="*/ 94 w 345"/>
                  <a:gd name="T31" fmla="*/ 362 h 398"/>
                  <a:gd name="T32" fmla="*/ 51 w 345"/>
                  <a:gd name="T33" fmla="*/ 360 h 398"/>
                  <a:gd name="T34" fmla="*/ 29 w 345"/>
                  <a:gd name="T35" fmla="*/ 249 h 398"/>
                  <a:gd name="T36" fmla="*/ 0 w 345"/>
                  <a:gd name="T37" fmla="*/ 89 h 3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45"/>
                  <a:gd name="T58" fmla="*/ 0 h 398"/>
                  <a:gd name="T59" fmla="*/ 345 w 345"/>
                  <a:gd name="T60" fmla="*/ 398 h 3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45" h="398">
                    <a:moveTo>
                      <a:pt x="0" y="89"/>
                    </a:moveTo>
                    <a:lnTo>
                      <a:pt x="155" y="74"/>
                    </a:lnTo>
                    <a:lnTo>
                      <a:pt x="188" y="80"/>
                    </a:lnTo>
                    <a:lnTo>
                      <a:pt x="261" y="46"/>
                    </a:lnTo>
                    <a:lnTo>
                      <a:pt x="277" y="15"/>
                    </a:lnTo>
                    <a:lnTo>
                      <a:pt x="321" y="0"/>
                    </a:lnTo>
                    <a:lnTo>
                      <a:pt x="345" y="150"/>
                    </a:lnTo>
                    <a:lnTo>
                      <a:pt x="327" y="167"/>
                    </a:lnTo>
                    <a:lnTo>
                      <a:pt x="331" y="271"/>
                    </a:lnTo>
                    <a:lnTo>
                      <a:pt x="297" y="280"/>
                    </a:lnTo>
                    <a:lnTo>
                      <a:pt x="277" y="338"/>
                    </a:lnTo>
                    <a:lnTo>
                      <a:pt x="251" y="331"/>
                    </a:lnTo>
                    <a:lnTo>
                      <a:pt x="242" y="398"/>
                    </a:lnTo>
                    <a:lnTo>
                      <a:pt x="203" y="369"/>
                    </a:lnTo>
                    <a:lnTo>
                      <a:pt x="127" y="387"/>
                    </a:lnTo>
                    <a:lnTo>
                      <a:pt x="94" y="362"/>
                    </a:lnTo>
                    <a:lnTo>
                      <a:pt x="51" y="360"/>
                    </a:lnTo>
                    <a:lnTo>
                      <a:pt x="29" y="249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Shape - North Dakota"/>
              <p:cNvSpPr>
                <a:spLocks noChangeAspect="1"/>
              </p:cNvSpPr>
              <p:nvPr/>
            </p:nvSpPr>
            <p:spPr bwMode="auto">
              <a:xfrm>
                <a:off x="3753868" y="1413814"/>
                <a:ext cx="875740" cy="512889"/>
              </a:xfrm>
              <a:custGeom>
                <a:avLst/>
                <a:gdLst>
                  <a:gd name="T0" fmla="*/ 2147483647 w 555"/>
                  <a:gd name="T1" fmla="*/ 0 h 325"/>
                  <a:gd name="T2" fmla="*/ 2147483647 w 555"/>
                  <a:gd name="T3" fmla="*/ 2147483647 h 325"/>
                  <a:gd name="T4" fmla="*/ 2147483647 w 555"/>
                  <a:gd name="T5" fmla="*/ 2147483647 h 325"/>
                  <a:gd name="T6" fmla="*/ 2147483647 w 555"/>
                  <a:gd name="T7" fmla="*/ 2147483647 h 325"/>
                  <a:gd name="T8" fmla="*/ 2147483647 w 555"/>
                  <a:gd name="T9" fmla="*/ 2147483647 h 325"/>
                  <a:gd name="T10" fmla="*/ 2147483647 w 555"/>
                  <a:gd name="T11" fmla="*/ 2147483647 h 325"/>
                  <a:gd name="T12" fmla="*/ 2147483647 w 555"/>
                  <a:gd name="T13" fmla="*/ 2147483647 h 325"/>
                  <a:gd name="T14" fmla="*/ 0 w 555"/>
                  <a:gd name="T15" fmla="*/ 2147483647 h 325"/>
                  <a:gd name="T16" fmla="*/ 2147483647 w 555"/>
                  <a:gd name="T17" fmla="*/ 0 h 3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55"/>
                  <a:gd name="T28" fmla="*/ 0 h 325"/>
                  <a:gd name="T29" fmla="*/ 555 w 555"/>
                  <a:gd name="T30" fmla="*/ 325 h 3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55" h="325">
                    <a:moveTo>
                      <a:pt x="2" y="0"/>
                    </a:moveTo>
                    <a:lnTo>
                      <a:pt x="465" y="10"/>
                    </a:lnTo>
                    <a:lnTo>
                      <a:pt x="500" y="106"/>
                    </a:lnTo>
                    <a:lnTo>
                      <a:pt x="532" y="179"/>
                    </a:lnTo>
                    <a:lnTo>
                      <a:pt x="555" y="298"/>
                    </a:lnTo>
                    <a:lnTo>
                      <a:pt x="541" y="325"/>
                    </a:lnTo>
                    <a:lnTo>
                      <a:pt x="370" y="320"/>
                    </a:lnTo>
                    <a:lnTo>
                      <a:pt x="0" y="31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" name="Shape - North Carolina"/>
              <p:cNvSpPr>
                <a:spLocks noChangeAspect="1"/>
              </p:cNvSpPr>
              <p:nvPr/>
            </p:nvSpPr>
            <p:spPr bwMode="auto">
              <a:xfrm>
                <a:off x="6297006" y="3071459"/>
                <a:ext cx="1112126" cy="485556"/>
              </a:xfrm>
              <a:custGeom>
                <a:avLst/>
                <a:gdLst>
                  <a:gd name="T0" fmla="*/ 2147483647 w 704"/>
                  <a:gd name="T1" fmla="*/ 2147483647 h 308"/>
                  <a:gd name="T2" fmla="*/ 0 w 704"/>
                  <a:gd name="T3" fmla="*/ 2147483647 h 308"/>
                  <a:gd name="T4" fmla="*/ 2147483647 w 704"/>
                  <a:gd name="T5" fmla="*/ 2147483647 h 308"/>
                  <a:gd name="T6" fmla="*/ 2147483647 w 704"/>
                  <a:gd name="T7" fmla="*/ 2147483647 h 308"/>
                  <a:gd name="T8" fmla="*/ 2147483647 w 704"/>
                  <a:gd name="T9" fmla="*/ 2147483647 h 308"/>
                  <a:gd name="T10" fmla="*/ 2147483647 w 704"/>
                  <a:gd name="T11" fmla="*/ 2147483647 h 308"/>
                  <a:gd name="T12" fmla="*/ 2147483647 w 704"/>
                  <a:gd name="T13" fmla="*/ 2147483647 h 308"/>
                  <a:gd name="T14" fmla="*/ 2147483647 w 704"/>
                  <a:gd name="T15" fmla="*/ 2147483647 h 308"/>
                  <a:gd name="T16" fmla="*/ 2147483647 w 704"/>
                  <a:gd name="T17" fmla="*/ 2147483647 h 308"/>
                  <a:gd name="T18" fmla="*/ 2147483647 w 704"/>
                  <a:gd name="T19" fmla="*/ 2147483647 h 308"/>
                  <a:gd name="T20" fmla="*/ 2147483647 w 704"/>
                  <a:gd name="T21" fmla="*/ 2147483647 h 308"/>
                  <a:gd name="T22" fmla="*/ 2147483647 w 704"/>
                  <a:gd name="T23" fmla="*/ 2147483647 h 308"/>
                  <a:gd name="T24" fmla="*/ 2147483647 w 704"/>
                  <a:gd name="T25" fmla="*/ 2147483647 h 308"/>
                  <a:gd name="T26" fmla="*/ 2147483647 w 704"/>
                  <a:gd name="T27" fmla="*/ 2147483647 h 308"/>
                  <a:gd name="T28" fmla="*/ 2147483647 w 704"/>
                  <a:gd name="T29" fmla="*/ 2147483647 h 308"/>
                  <a:gd name="T30" fmla="*/ 2147483647 w 704"/>
                  <a:gd name="T31" fmla="*/ 2147483647 h 308"/>
                  <a:gd name="T32" fmla="*/ 2147483647 w 704"/>
                  <a:gd name="T33" fmla="*/ 2147483647 h 308"/>
                  <a:gd name="T34" fmla="*/ 2147483647 w 704"/>
                  <a:gd name="T35" fmla="*/ 2147483647 h 308"/>
                  <a:gd name="T36" fmla="*/ 2147483647 w 704"/>
                  <a:gd name="T37" fmla="*/ 2147483647 h 308"/>
                  <a:gd name="T38" fmla="*/ 2147483647 w 704"/>
                  <a:gd name="T39" fmla="*/ 2147483647 h 308"/>
                  <a:gd name="T40" fmla="*/ 2147483647 w 704"/>
                  <a:gd name="T41" fmla="*/ 2147483647 h 308"/>
                  <a:gd name="T42" fmla="*/ 2147483647 w 704"/>
                  <a:gd name="T43" fmla="*/ 2147483647 h 308"/>
                  <a:gd name="T44" fmla="*/ 2147483647 w 704"/>
                  <a:gd name="T45" fmla="*/ 2147483647 h 308"/>
                  <a:gd name="T46" fmla="*/ 2147483647 w 704"/>
                  <a:gd name="T47" fmla="*/ 2147483647 h 308"/>
                  <a:gd name="T48" fmla="*/ 2147483647 w 704"/>
                  <a:gd name="T49" fmla="*/ 2147483647 h 308"/>
                  <a:gd name="T50" fmla="*/ 2147483647 w 704"/>
                  <a:gd name="T51" fmla="*/ 2147483647 h 308"/>
                  <a:gd name="T52" fmla="*/ 2147483647 w 704"/>
                  <a:gd name="T53" fmla="*/ 2147483647 h 308"/>
                  <a:gd name="T54" fmla="*/ 2147483647 w 704"/>
                  <a:gd name="T55" fmla="*/ 2147483647 h 308"/>
                  <a:gd name="T56" fmla="*/ 2147483647 w 704"/>
                  <a:gd name="T57" fmla="*/ 2147483647 h 308"/>
                  <a:gd name="T58" fmla="*/ 2147483647 w 704"/>
                  <a:gd name="T59" fmla="*/ 0 h 308"/>
                  <a:gd name="T60" fmla="*/ 2147483647 w 704"/>
                  <a:gd name="T61" fmla="*/ 2147483647 h 308"/>
                  <a:gd name="T62" fmla="*/ 2147483647 w 704"/>
                  <a:gd name="T63" fmla="*/ 2147483647 h 308"/>
                  <a:gd name="T64" fmla="*/ 2147483647 w 704"/>
                  <a:gd name="T65" fmla="*/ 2147483647 h 308"/>
                  <a:gd name="T66" fmla="*/ 2147483647 w 704"/>
                  <a:gd name="T67" fmla="*/ 2147483647 h 3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04"/>
                  <a:gd name="T103" fmla="*/ 0 h 308"/>
                  <a:gd name="T104" fmla="*/ 704 w 704"/>
                  <a:gd name="T105" fmla="*/ 308 h 30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04" h="308">
                    <a:moveTo>
                      <a:pt x="24" y="228"/>
                    </a:moveTo>
                    <a:lnTo>
                      <a:pt x="0" y="294"/>
                    </a:lnTo>
                    <a:lnTo>
                      <a:pt x="91" y="285"/>
                    </a:lnTo>
                    <a:lnTo>
                      <a:pt x="127" y="255"/>
                    </a:lnTo>
                    <a:lnTo>
                      <a:pt x="251" y="222"/>
                    </a:lnTo>
                    <a:lnTo>
                      <a:pt x="285" y="240"/>
                    </a:lnTo>
                    <a:lnTo>
                      <a:pt x="367" y="228"/>
                    </a:lnTo>
                    <a:lnTo>
                      <a:pt x="367" y="233"/>
                    </a:lnTo>
                    <a:lnTo>
                      <a:pt x="489" y="308"/>
                    </a:lnTo>
                    <a:lnTo>
                      <a:pt x="561" y="286"/>
                    </a:lnTo>
                    <a:lnTo>
                      <a:pt x="601" y="201"/>
                    </a:lnTo>
                    <a:lnTo>
                      <a:pt x="671" y="177"/>
                    </a:lnTo>
                    <a:lnTo>
                      <a:pt x="704" y="115"/>
                    </a:lnTo>
                    <a:lnTo>
                      <a:pt x="702" y="39"/>
                    </a:lnTo>
                    <a:lnTo>
                      <a:pt x="693" y="101"/>
                    </a:lnTo>
                    <a:lnTo>
                      <a:pt x="655" y="155"/>
                    </a:lnTo>
                    <a:lnTo>
                      <a:pt x="640" y="151"/>
                    </a:lnTo>
                    <a:lnTo>
                      <a:pt x="587" y="165"/>
                    </a:lnTo>
                    <a:lnTo>
                      <a:pt x="587" y="148"/>
                    </a:lnTo>
                    <a:lnTo>
                      <a:pt x="640" y="130"/>
                    </a:lnTo>
                    <a:lnTo>
                      <a:pt x="592" y="124"/>
                    </a:lnTo>
                    <a:lnTo>
                      <a:pt x="646" y="107"/>
                    </a:lnTo>
                    <a:lnTo>
                      <a:pt x="666" y="116"/>
                    </a:lnTo>
                    <a:lnTo>
                      <a:pt x="677" y="57"/>
                    </a:lnTo>
                    <a:lnTo>
                      <a:pt x="663" y="43"/>
                    </a:lnTo>
                    <a:lnTo>
                      <a:pt x="599" y="67"/>
                    </a:lnTo>
                    <a:lnTo>
                      <a:pt x="601" y="31"/>
                    </a:lnTo>
                    <a:lnTo>
                      <a:pt x="628" y="40"/>
                    </a:lnTo>
                    <a:lnTo>
                      <a:pt x="663" y="13"/>
                    </a:lnTo>
                    <a:lnTo>
                      <a:pt x="644" y="0"/>
                    </a:lnTo>
                    <a:lnTo>
                      <a:pt x="434" y="48"/>
                    </a:lnTo>
                    <a:lnTo>
                      <a:pt x="176" y="100"/>
                    </a:lnTo>
                    <a:lnTo>
                      <a:pt x="58" y="227"/>
                    </a:lnTo>
                    <a:lnTo>
                      <a:pt x="24" y="228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3" name="Shape - New York"/>
              <p:cNvGrpSpPr>
                <a:grpSpLocks/>
              </p:cNvGrpSpPr>
              <p:nvPr/>
            </p:nvGrpSpPr>
            <p:grpSpPr bwMode="auto">
              <a:xfrm>
                <a:off x="6596851" y="1629260"/>
                <a:ext cx="1043908" cy="709041"/>
                <a:chOff x="4071" y="893"/>
                <a:chExt cx="658" cy="440"/>
              </a:xfrm>
              <a:solidFill>
                <a:schemeClr val="accent6"/>
              </a:solidFill>
            </p:grpSpPr>
            <p:sp>
              <p:nvSpPr>
                <p:cNvPr id="127" name="Shape -"/>
                <p:cNvSpPr>
                  <a:spLocks noChangeAspect="1"/>
                </p:cNvSpPr>
                <p:nvPr/>
              </p:nvSpPr>
              <p:spPr bwMode="auto">
                <a:xfrm>
                  <a:off x="4071" y="893"/>
                  <a:ext cx="521" cy="417"/>
                </a:xfrm>
                <a:custGeom>
                  <a:avLst/>
                  <a:gdLst>
                    <a:gd name="T0" fmla="*/ 41 w 524"/>
                    <a:gd name="T1" fmla="*/ 286 h 426"/>
                    <a:gd name="T2" fmla="*/ 90 w 524"/>
                    <a:gd name="T3" fmla="*/ 261 h 426"/>
                    <a:gd name="T4" fmla="*/ 157 w 524"/>
                    <a:gd name="T5" fmla="*/ 255 h 426"/>
                    <a:gd name="T6" fmla="*/ 173 w 524"/>
                    <a:gd name="T7" fmla="*/ 233 h 426"/>
                    <a:gd name="T8" fmla="*/ 197 w 524"/>
                    <a:gd name="T9" fmla="*/ 230 h 426"/>
                    <a:gd name="T10" fmla="*/ 211 w 524"/>
                    <a:gd name="T11" fmla="*/ 206 h 426"/>
                    <a:gd name="T12" fmla="*/ 233 w 524"/>
                    <a:gd name="T13" fmla="*/ 197 h 426"/>
                    <a:gd name="T14" fmla="*/ 223 w 524"/>
                    <a:gd name="T15" fmla="*/ 152 h 426"/>
                    <a:gd name="T16" fmla="*/ 209 w 524"/>
                    <a:gd name="T17" fmla="*/ 140 h 426"/>
                    <a:gd name="T18" fmla="*/ 237 w 524"/>
                    <a:gd name="T19" fmla="*/ 104 h 426"/>
                    <a:gd name="T20" fmla="*/ 255 w 524"/>
                    <a:gd name="T21" fmla="*/ 104 h 426"/>
                    <a:gd name="T22" fmla="*/ 316 w 524"/>
                    <a:gd name="T23" fmla="*/ 28 h 426"/>
                    <a:gd name="T24" fmla="*/ 410 w 524"/>
                    <a:gd name="T25" fmla="*/ 0 h 426"/>
                    <a:gd name="T26" fmla="*/ 421 w 524"/>
                    <a:gd name="T27" fmla="*/ 72 h 426"/>
                    <a:gd name="T28" fmla="*/ 425 w 524"/>
                    <a:gd name="T29" fmla="*/ 69 h 426"/>
                    <a:gd name="T30" fmla="*/ 448 w 524"/>
                    <a:gd name="T31" fmla="*/ 94 h 426"/>
                    <a:gd name="T32" fmla="*/ 449 w 524"/>
                    <a:gd name="T33" fmla="*/ 167 h 426"/>
                    <a:gd name="T34" fmla="*/ 477 w 524"/>
                    <a:gd name="T35" fmla="*/ 227 h 426"/>
                    <a:gd name="T36" fmla="*/ 488 w 524"/>
                    <a:gd name="T37" fmla="*/ 304 h 426"/>
                    <a:gd name="T38" fmla="*/ 491 w 524"/>
                    <a:gd name="T39" fmla="*/ 371 h 426"/>
                    <a:gd name="T40" fmla="*/ 524 w 524"/>
                    <a:gd name="T41" fmla="*/ 394 h 426"/>
                    <a:gd name="T42" fmla="*/ 500 w 524"/>
                    <a:gd name="T43" fmla="*/ 426 h 426"/>
                    <a:gd name="T44" fmla="*/ 439 w 524"/>
                    <a:gd name="T45" fmla="*/ 388 h 426"/>
                    <a:gd name="T46" fmla="*/ 407 w 524"/>
                    <a:gd name="T47" fmla="*/ 391 h 426"/>
                    <a:gd name="T48" fmla="*/ 376 w 524"/>
                    <a:gd name="T49" fmla="*/ 382 h 426"/>
                    <a:gd name="T50" fmla="*/ 378 w 524"/>
                    <a:gd name="T51" fmla="*/ 359 h 426"/>
                    <a:gd name="T52" fmla="*/ 358 w 524"/>
                    <a:gd name="T53" fmla="*/ 352 h 426"/>
                    <a:gd name="T54" fmla="*/ 15 w 524"/>
                    <a:gd name="T55" fmla="*/ 417 h 426"/>
                    <a:gd name="T56" fmla="*/ 0 w 524"/>
                    <a:gd name="T57" fmla="*/ 398 h 426"/>
                    <a:gd name="T58" fmla="*/ 53 w 524"/>
                    <a:gd name="T59" fmla="*/ 322 h 426"/>
                    <a:gd name="T60" fmla="*/ 41 w 524"/>
                    <a:gd name="T61" fmla="*/ 286 h 42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524"/>
                    <a:gd name="T94" fmla="*/ 0 h 426"/>
                    <a:gd name="T95" fmla="*/ 524 w 524"/>
                    <a:gd name="T96" fmla="*/ 426 h 42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524" h="426">
                      <a:moveTo>
                        <a:pt x="41" y="286"/>
                      </a:moveTo>
                      <a:lnTo>
                        <a:pt x="90" y="261"/>
                      </a:lnTo>
                      <a:lnTo>
                        <a:pt x="157" y="255"/>
                      </a:lnTo>
                      <a:lnTo>
                        <a:pt x="173" y="233"/>
                      </a:lnTo>
                      <a:lnTo>
                        <a:pt x="197" y="230"/>
                      </a:lnTo>
                      <a:lnTo>
                        <a:pt x="211" y="206"/>
                      </a:lnTo>
                      <a:lnTo>
                        <a:pt x="233" y="197"/>
                      </a:lnTo>
                      <a:lnTo>
                        <a:pt x="223" y="152"/>
                      </a:lnTo>
                      <a:lnTo>
                        <a:pt x="209" y="140"/>
                      </a:lnTo>
                      <a:lnTo>
                        <a:pt x="237" y="104"/>
                      </a:lnTo>
                      <a:lnTo>
                        <a:pt x="255" y="104"/>
                      </a:lnTo>
                      <a:lnTo>
                        <a:pt x="316" y="28"/>
                      </a:lnTo>
                      <a:lnTo>
                        <a:pt x="410" y="0"/>
                      </a:lnTo>
                      <a:lnTo>
                        <a:pt x="421" y="72"/>
                      </a:lnTo>
                      <a:lnTo>
                        <a:pt x="425" y="69"/>
                      </a:lnTo>
                      <a:lnTo>
                        <a:pt x="448" y="94"/>
                      </a:lnTo>
                      <a:lnTo>
                        <a:pt x="449" y="167"/>
                      </a:lnTo>
                      <a:lnTo>
                        <a:pt x="477" y="227"/>
                      </a:lnTo>
                      <a:lnTo>
                        <a:pt x="488" y="304"/>
                      </a:lnTo>
                      <a:lnTo>
                        <a:pt x="491" y="371"/>
                      </a:lnTo>
                      <a:lnTo>
                        <a:pt x="524" y="394"/>
                      </a:lnTo>
                      <a:lnTo>
                        <a:pt x="500" y="426"/>
                      </a:lnTo>
                      <a:lnTo>
                        <a:pt x="439" y="388"/>
                      </a:lnTo>
                      <a:lnTo>
                        <a:pt x="407" y="391"/>
                      </a:lnTo>
                      <a:lnTo>
                        <a:pt x="376" y="382"/>
                      </a:lnTo>
                      <a:lnTo>
                        <a:pt x="378" y="359"/>
                      </a:lnTo>
                      <a:lnTo>
                        <a:pt x="358" y="352"/>
                      </a:lnTo>
                      <a:lnTo>
                        <a:pt x="15" y="417"/>
                      </a:lnTo>
                      <a:lnTo>
                        <a:pt x="0" y="398"/>
                      </a:lnTo>
                      <a:lnTo>
                        <a:pt x="53" y="322"/>
                      </a:lnTo>
                      <a:lnTo>
                        <a:pt x="41" y="286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28" name="Shape -"/>
                <p:cNvSpPr>
                  <a:spLocks noChangeAspect="1"/>
                </p:cNvSpPr>
                <p:nvPr/>
              </p:nvSpPr>
              <p:spPr bwMode="auto">
                <a:xfrm>
                  <a:off x="4578" y="1244"/>
                  <a:ext cx="151" cy="89"/>
                </a:xfrm>
                <a:custGeom>
                  <a:avLst/>
                  <a:gdLst>
                    <a:gd name="T0" fmla="*/ 0 w 152"/>
                    <a:gd name="T1" fmla="*/ 67 h 91"/>
                    <a:gd name="T2" fmla="*/ 63 w 152"/>
                    <a:gd name="T3" fmla="*/ 37 h 91"/>
                    <a:gd name="T4" fmla="*/ 124 w 152"/>
                    <a:gd name="T5" fmla="*/ 0 h 91"/>
                    <a:gd name="T6" fmla="*/ 134 w 152"/>
                    <a:gd name="T7" fmla="*/ 1 h 91"/>
                    <a:gd name="T8" fmla="*/ 152 w 152"/>
                    <a:gd name="T9" fmla="*/ 3 h 91"/>
                    <a:gd name="T10" fmla="*/ 93 w 152"/>
                    <a:gd name="T11" fmla="*/ 50 h 91"/>
                    <a:gd name="T12" fmla="*/ 18 w 152"/>
                    <a:gd name="T13" fmla="*/ 91 h 91"/>
                    <a:gd name="T14" fmla="*/ 0 w 152"/>
                    <a:gd name="T15" fmla="*/ 67 h 9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2"/>
                    <a:gd name="T25" fmla="*/ 0 h 91"/>
                    <a:gd name="T26" fmla="*/ 152 w 152"/>
                    <a:gd name="T27" fmla="*/ 91 h 9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2" h="91">
                      <a:moveTo>
                        <a:pt x="0" y="67"/>
                      </a:moveTo>
                      <a:lnTo>
                        <a:pt x="63" y="37"/>
                      </a:lnTo>
                      <a:lnTo>
                        <a:pt x="124" y="0"/>
                      </a:lnTo>
                      <a:lnTo>
                        <a:pt x="134" y="1"/>
                      </a:lnTo>
                      <a:lnTo>
                        <a:pt x="152" y="3"/>
                      </a:lnTo>
                      <a:lnTo>
                        <a:pt x="93" y="50"/>
                      </a:lnTo>
                      <a:lnTo>
                        <a:pt x="18" y="91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4" name="Shape - New Mexico"/>
              <p:cNvSpPr>
                <a:spLocks noChangeAspect="1"/>
              </p:cNvSpPr>
              <p:nvPr/>
            </p:nvSpPr>
            <p:spPr bwMode="auto">
              <a:xfrm>
                <a:off x="2936827" y="3330315"/>
                <a:ext cx="897951" cy="889115"/>
              </a:xfrm>
              <a:custGeom>
                <a:avLst/>
                <a:gdLst>
                  <a:gd name="T0" fmla="*/ 2147483647 w 568"/>
                  <a:gd name="T1" fmla="*/ 0 h 563"/>
                  <a:gd name="T2" fmla="*/ 2147483647 w 568"/>
                  <a:gd name="T3" fmla="*/ 2147483647 h 563"/>
                  <a:gd name="T4" fmla="*/ 2147483647 w 568"/>
                  <a:gd name="T5" fmla="*/ 2147483647 h 563"/>
                  <a:gd name="T6" fmla="*/ 2147483647 w 568"/>
                  <a:gd name="T7" fmla="*/ 2147483647 h 563"/>
                  <a:gd name="T8" fmla="*/ 2147483647 w 568"/>
                  <a:gd name="T9" fmla="*/ 2147483647 h 563"/>
                  <a:gd name="T10" fmla="*/ 2147483647 w 568"/>
                  <a:gd name="T11" fmla="*/ 2147483647 h 563"/>
                  <a:gd name="T12" fmla="*/ 2147483647 w 568"/>
                  <a:gd name="T13" fmla="*/ 2147483647 h 563"/>
                  <a:gd name="T14" fmla="*/ 2147483647 w 568"/>
                  <a:gd name="T15" fmla="*/ 2147483647 h 563"/>
                  <a:gd name="T16" fmla="*/ 0 w 568"/>
                  <a:gd name="T17" fmla="*/ 2147483647 h 563"/>
                  <a:gd name="T18" fmla="*/ 2147483647 w 568"/>
                  <a:gd name="T19" fmla="*/ 2147483647 h 563"/>
                  <a:gd name="T20" fmla="*/ 2147483647 w 568"/>
                  <a:gd name="T21" fmla="*/ 0 h 5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8"/>
                  <a:gd name="T34" fmla="*/ 0 h 563"/>
                  <a:gd name="T35" fmla="*/ 568 w 568"/>
                  <a:gd name="T36" fmla="*/ 563 h 5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8" h="563">
                    <a:moveTo>
                      <a:pt x="69" y="0"/>
                    </a:moveTo>
                    <a:lnTo>
                      <a:pt x="568" y="22"/>
                    </a:lnTo>
                    <a:lnTo>
                      <a:pt x="544" y="520"/>
                    </a:lnTo>
                    <a:lnTo>
                      <a:pt x="382" y="511"/>
                    </a:lnTo>
                    <a:lnTo>
                      <a:pt x="230" y="507"/>
                    </a:lnTo>
                    <a:lnTo>
                      <a:pt x="230" y="526"/>
                    </a:lnTo>
                    <a:lnTo>
                      <a:pt x="103" y="526"/>
                    </a:lnTo>
                    <a:lnTo>
                      <a:pt x="95" y="563"/>
                    </a:lnTo>
                    <a:lnTo>
                      <a:pt x="0" y="551"/>
                    </a:lnTo>
                    <a:lnTo>
                      <a:pt x="54" y="130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Shape - New Jersey"/>
              <p:cNvSpPr>
                <a:spLocks noChangeAspect="1"/>
              </p:cNvSpPr>
              <p:nvPr/>
            </p:nvSpPr>
            <p:spPr bwMode="auto">
              <a:xfrm>
                <a:off x="7209234" y="2238617"/>
                <a:ext cx="196725" cy="390697"/>
              </a:xfrm>
              <a:custGeom>
                <a:avLst/>
                <a:gdLst>
                  <a:gd name="T0" fmla="*/ 2147483647 w 125"/>
                  <a:gd name="T1" fmla="*/ 2147483647 h 247"/>
                  <a:gd name="T2" fmla="*/ 2147483647 w 125"/>
                  <a:gd name="T3" fmla="*/ 0 h 247"/>
                  <a:gd name="T4" fmla="*/ 2147483647 w 125"/>
                  <a:gd name="T5" fmla="*/ 2147483647 h 247"/>
                  <a:gd name="T6" fmla="*/ 2147483647 w 125"/>
                  <a:gd name="T7" fmla="*/ 2147483647 h 247"/>
                  <a:gd name="T8" fmla="*/ 2147483647 w 125"/>
                  <a:gd name="T9" fmla="*/ 2147483647 h 247"/>
                  <a:gd name="T10" fmla="*/ 2147483647 w 125"/>
                  <a:gd name="T11" fmla="*/ 2147483647 h 247"/>
                  <a:gd name="T12" fmla="*/ 2147483647 w 125"/>
                  <a:gd name="T13" fmla="*/ 2147483647 h 247"/>
                  <a:gd name="T14" fmla="*/ 2147483647 w 125"/>
                  <a:gd name="T15" fmla="*/ 2147483647 h 247"/>
                  <a:gd name="T16" fmla="*/ 2147483647 w 125"/>
                  <a:gd name="T17" fmla="*/ 2147483647 h 247"/>
                  <a:gd name="T18" fmla="*/ 2147483647 w 125"/>
                  <a:gd name="T19" fmla="*/ 2147483647 h 247"/>
                  <a:gd name="T20" fmla="*/ 2147483647 w 125"/>
                  <a:gd name="T21" fmla="*/ 2147483647 h 247"/>
                  <a:gd name="T22" fmla="*/ 0 w 125"/>
                  <a:gd name="T23" fmla="*/ 2147483647 h 247"/>
                  <a:gd name="T24" fmla="*/ 2147483647 w 125"/>
                  <a:gd name="T25" fmla="*/ 2147483647 h 2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5"/>
                  <a:gd name="T40" fmla="*/ 0 h 247"/>
                  <a:gd name="T41" fmla="*/ 125 w 125"/>
                  <a:gd name="T42" fmla="*/ 247 h 2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5" h="247">
                    <a:moveTo>
                      <a:pt x="22" y="2"/>
                    </a:moveTo>
                    <a:lnTo>
                      <a:pt x="52" y="0"/>
                    </a:lnTo>
                    <a:lnTo>
                      <a:pt x="112" y="37"/>
                    </a:lnTo>
                    <a:lnTo>
                      <a:pt x="103" y="67"/>
                    </a:lnTo>
                    <a:lnTo>
                      <a:pt x="124" y="86"/>
                    </a:lnTo>
                    <a:lnTo>
                      <a:pt x="125" y="203"/>
                    </a:lnTo>
                    <a:lnTo>
                      <a:pt x="104" y="247"/>
                    </a:lnTo>
                    <a:lnTo>
                      <a:pt x="81" y="231"/>
                    </a:lnTo>
                    <a:lnTo>
                      <a:pt x="55" y="230"/>
                    </a:lnTo>
                    <a:lnTo>
                      <a:pt x="12" y="206"/>
                    </a:lnTo>
                    <a:lnTo>
                      <a:pt x="45" y="133"/>
                    </a:lnTo>
                    <a:lnTo>
                      <a:pt x="0" y="94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6" name="Shape - New Hampshire"/>
              <p:cNvSpPr>
                <a:spLocks noChangeAspect="1"/>
              </p:cNvSpPr>
              <p:nvPr/>
            </p:nvSpPr>
            <p:spPr bwMode="auto">
              <a:xfrm>
                <a:off x="7399613" y="1515106"/>
                <a:ext cx="257011" cy="453400"/>
              </a:xfrm>
              <a:custGeom>
                <a:avLst/>
                <a:gdLst>
                  <a:gd name="T0" fmla="*/ 2147483647 w 162"/>
                  <a:gd name="T1" fmla="*/ 0 h 289"/>
                  <a:gd name="T2" fmla="*/ 0 w 162"/>
                  <a:gd name="T3" fmla="*/ 2147483647 h 289"/>
                  <a:gd name="T4" fmla="*/ 2147483647 w 162"/>
                  <a:gd name="T5" fmla="*/ 2147483647 h 289"/>
                  <a:gd name="T6" fmla="*/ 2147483647 w 162"/>
                  <a:gd name="T7" fmla="*/ 2147483647 h 289"/>
                  <a:gd name="T8" fmla="*/ 2147483647 w 162"/>
                  <a:gd name="T9" fmla="*/ 2147483647 h 289"/>
                  <a:gd name="T10" fmla="*/ 2147483647 w 162"/>
                  <a:gd name="T11" fmla="*/ 2147483647 h 289"/>
                  <a:gd name="T12" fmla="*/ 2147483647 w 162"/>
                  <a:gd name="T13" fmla="*/ 2147483647 h 289"/>
                  <a:gd name="T14" fmla="*/ 2147483647 w 162"/>
                  <a:gd name="T15" fmla="*/ 2147483647 h 289"/>
                  <a:gd name="T16" fmla="*/ 2147483647 w 162"/>
                  <a:gd name="T17" fmla="*/ 2147483647 h 289"/>
                  <a:gd name="T18" fmla="*/ 2147483647 w 162"/>
                  <a:gd name="T19" fmla="*/ 2147483647 h 289"/>
                  <a:gd name="T20" fmla="*/ 2147483647 w 162"/>
                  <a:gd name="T21" fmla="*/ 2147483647 h 289"/>
                  <a:gd name="T22" fmla="*/ 2147483647 w 162"/>
                  <a:gd name="T23" fmla="*/ 2147483647 h 289"/>
                  <a:gd name="T24" fmla="*/ 2147483647 w 162"/>
                  <a:gd name="T25" fmla="*/ 0 h 28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2"/>
                  <a:gd name="T40" fmla="*/ 0 h 289"/>
                  <a:gd name="T41" fmla="*/ 162 w 162"/>
                  <a:gd name="T42" fmla="*/ 289 h 28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2" h="289">
                    <a:moveTo>
                      <a:pt x="34" y="0"/>
                    </a:moveTo>
                    <a:lnTo>
                      <a:pt x="0" y="51"/>
                    </a:lnTo>
                    <a:lnTo>
                      <a:pt x="37" y="118"/>
                    </a:lnTo>
                    <a:lnTo>
                      <a:pt x="15" y="136"/>
                    </a:lnTo>
                    <a:lnTo>
                      <a:pt x="24" y="289"/>
                    </a:lnTo>
                    <a:lnTo>
                      <a:pt x="115" y="267"/>
                    </a:lnTo>
                    <a:lnTo>
                      <a:pt x="138" y="267"/>
                    </a:lnTo>
                    <a:lnTo>
                      <a:pt x="152" y="250"/>
                    </a:lnTo>
                    <a:lnTo>
                      <a:pt x="152" y="222"/>
                    </a:lnTo>
                    <a:lnTo>
                      <a:pt x="162" y="204"/>
                    </a:lnTo>
                    <a:lnTo>
                      <a:pt x="112" y="182"/>
                    </a:lnTo>
                    <a:lnTo>
                      <a:pt x="46" y="1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Shape - Nevada"/>
              <p:cNvSpPr>
                <a:spLocks noChangeAspect="1"/>
              </p:cNvSpPr>
              <p:nvPr/>
            </p:nvSpPr>
            <p:spPr bwMode="auto">
              <a:xfrm>
                <a:off x="1729510" y="2302928"/>
                <a:ext cx="831320" cy="1255695"/>
              </a:xfrm>
              <a:custGeom>
                <a:avLst/>
                <a:gdLst>
                  <a:gd name="T0" fmla="*/ 2147483647 w 527"/>
                  <a:gd name="T1" fmla="*/ 0 h 797"/>
                  <a:gd name="T2" fmla="*/ 0 w 527"/>
                  <a:gd name="T3" fmla="*/ 2147483647 h 797"/>
                  <a:gd name="T4" fmla="*/ 2147483647 w 527"/>
                  <a:gd name="T5" fmla="*/ 2147483647 h 797"/>
                  <a:gd name="T6" fmla="*/ 2147483647 w 527"/>
                  <a:gd name="T7" fmla="*/ 2147483647 h 797"/>
                  <a:gd name="T8" fmla="*/ 2147483647 w 527"/>
                  <a:gd name="T9" fmla="*/ 2147483647 h 797"/>
                  <a:gd name="T10" fmla="*/ 2147483647 w 527"/>
                  <a:gd name="T11" fmla="*/ 2147483647 h 797"/>
                  <a:gd name="T12" fmla="*/ 2147483647 w 527"/>
                  <a:gd name="T13" fmla="*/ 2147483647 h 797"/>
                  <a:gd name="T14" fmla="*/ 2147483647 w 527"/>
                  <a:gd name="T15" fmla="*/ 2147483647 h 797"/>
                  <a:gd name="T16" fmla="*/ 2147483647 w 527"/>
                  <a:gd name="T17" fmla="*/ 2147483647 h 797"/>
                  <a:gd name="T18" fmla="*/ 2147483647 w 527"/>
                  <a:gd name="T19" fmla="*/ 2147483647 h 797"/>
                  <a:gd name="T20" fmla="*/ 2147483647 w 527"/>
                  <a:gd name="T21" fmla="*/ 2147483647 h 797"/>
                  <a:gd name="T22" fmla="*/ 2147483647 w 527"/>
                  <a:gd name="T23" fmla="*/ 0 h 79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27"/>
                  <a:gd name="T37" fmla="*/ 0 h 797"/>
                  <a:gd name="T38" fmla="*/ 527 w 527"/>
                  <a:gd name="T39" fmla="*/ 797 h 79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27" h="797">
                    <a:moveTo>
                      <a:pt x="67" y="0"/>
                    </a:moveTo>
                    <a:lnTo>
                      <a:pt x="0" y="316"/>
                    </a:lnTo>
                    <a:lnTo>
                      <a:pt x="359" y="797"/>
                    </a:lnTo>
                    <a:lnTo>
                      <a:pt x="381" y="776"/>
                    </a:lnTo>
                    <a:lnTo>
                      <a:pt x="380" y="681"/>
                    </a:lnTo>
                    <a:lnTo>
                      <a:pt x="425" y="688"/>
                    </a:lnTo>
                    <a:lnTo>
                      <a:pt x="471" y="396"/>
                    </a:lnTo>
                    <a:lnTo>
                      <a:pt x="502" y="198"/>
                    </a:lnTo>
                    <a:lnTo>
                      <a:pt x="511" y="138"/>
                    </a:lnTo>
                    <a:lnTo>
                      <a:pt x="527" y="85"/>
                    </a:lnTo>
                    <a:lnTo>
                      <a:pt x="290" y="4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" name="Shape - Nebraska"/>
              <p:cNvSpPr>
                <a:spLocks noChangeAspect="1"/>
              </p:cNvSpPr>
              <p:nvPr/>
            </p:nvSpPr>
            <p:spPr bwMode="auto">
              <a:xfrm>
                <a:off x="3715792" y="2405829"/>
                <a:ext cx="1094675" cy="493596"/>
              </a:xfrm>
              <a:custGeom>
                <a:avLst/>
                <a:gdLst>
                  <a:gd name="T0" fmla="*/ 2147483647 w 695"/>
                  <a:gd name="T1" fmla="*/ 0 h 313"/>
                  <a:gd name="T2" fmla="*/ 0 w 695"/>
                  <a:gd name="T3" fmla="*/ 2147483647 h 313"/>
                  <a:gd name="T4" fmla="*/ 2147483647 w 695"/>
                  <a:gd name="T5" fmla="*/ 2147483647 h 313"/>
                  <a:gd name="T6" fmla="*/ 2147483647 w 695"/>
                  <a:gd name="T7" fmla="*/ 2147483647 h 313"/>
                  <a:gd name="T8" fmla="*/ 2147483647 w 695"/>
                  <a:gd name="T9" fmla="*/ 2147483647 h 313"/>
                  <a:gd name="T10" fmla="*/ 2147483647 w 695"/>
                  <a:gd name="T11" fmla="*/ 2147483647 h 313"/>
                  <a:gd name="T12" fmla="*/ 2147483647 w 695"/>
                  <a:gd name="T13" fmla="*/ 2147483647 h 313"/>
                  <a:gd name="T14" fmla="*/ 2147483647 w 695"/>
                  <a:gd name="T15" fmla="*/ 2147483647 h 313"/>
                  <a:gd name="T16" fmla="*/ 2147483647 w 695"/>
                  <a:gd name="T17" fmla="*/ 2147483647 h 313"/>
                  <a:gd name="T18" fmla="*/ 2147483647 w 695"/>
                  <a:gd name="T19" fmla="*/ 2147483647 h 313"/>
                  <a:gd name="T20" fmla="*/ 2147483647 w 695"/>
                  <a:gd name="T21" fmla="*/ 2147483647 h 313"/>
                  <a:gd name="T22" fmla="*/ 2147483647 w 695"/>
                  <a:gd name="T23" fmla="*/ 2147483647 h 313"/>
                  <a:gd name="T24" fmla="*/ 2147483647 w 695"/>
                  <a:gd name="T25" fmla="*/ 2147483647 h 313"/>
                  <a:gd name="T26" fmla="*/ 2147483647 w 695"/>
                  <a:gd name="T27" fmla="*/ 2147483647 h 313"/>
                  <a:gd name="T28" fmla="*/ 2147483647 w 695"/>
                  <a:gd name="T29" fmla="*/ 0 h 31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95"/>
                  <a:gd name="T46" fmla="*/ 0 h 313"/>
                  <a:gd name="T47" fmla="*/ 695 w 695"/>
                  <a:gd name="T48" fmla="*/ 313 h 31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95" h="313">
                    <a:moveTo>
                      <a:pt x="8" y="0"/>
                    </a:moveTo>
                    <a:lnTo>
                      <a:pt x="0" y="207"/>
                    </a:lnTo>
                    <a:lnTo>
                      <a:pt x="157" y="211"/>
                    </a:lnTo>
                    <a:lnTo>
                      <a:pt x="155" y="313"/>
                    </a:lnTo>
                    <a:lnTo>
                      <a:pt x="367" y="310"/>
                    </a:lnTo>
                    <a:lnTo>
                      <a:pt x="556" y="307"/>
                    </a:lnTo>
                    <a:lnTo>
                      <a:pt x="695" y="310"/>
                    </a:lnTo>
                    <a:lnTo>
                      <a:pt x="652" y="222"/>
                    </a:lnTo>
                    <a:lnTo>
                      <a:pt x="622" y="140"/>
                    </a:lnTo>
                    <a:lnTo>
                      <a:pt x="589" y="55"/>
                    </a:lnTo>
                    <a:lnTo>
                      <a:pt x="510" y="1"/>
                    </a:lnTo>
                    <a:lnTo>
                      <a:pt x="474" y="33"/>
                    </a:lnTo>
                    <a:lnTo>
                      <a:pt x="431" y="10"/>
                    </a:lnTo>
                    <a:lnTo>
                      <a:pt x="242" y="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Shape - Montana"/>
              <p:cNvSpPr>
                <a:spLocks noChangeAspect="1"/>
              </p:cNvSpPr>
              <p:nvPr/>
            </p:nvSpPr>
            <p:spPr bwMode="auto">
              <a:xfrm>
                <a:off x="2442490" y="1285191"/>
                <a:ext cx="1305678" cy="813548"/>
              </a:xfrm>
              <a:custGeom>
                <a:avLst/>
                <a:gdLst>
                  <a:gd name="T0" fmla="*/ 2147483647 w 828"/>
                  <a:gd name="T1" fmla="*/ 0 h 516"/>
                  <a:gd name="T2" fmla="*/ 2147483647 w 828"/>
                  <a:gd name="T3" fmla="*/ 2147483647 h 516"/>
                  <a:gd name="T4" fmla="*/ 2147483647 w 828"/>
                  <a:gd name="T5" fmla="*/ 2147483647 h 516"/>
                  <a:gd name="T6" fmla="*/ 2147483647 w 828"/>
                  <a:gd name="T7" fmla="*/ 2147483647 h 516"/>
                  <a:gd name="T8" fmla="*/ 2147483647 w 828"/>
                  <a:gd name="T9" fmla="*/ 2147483647 h 516"/>
                  <a:gd name="T10" fmla="*/ 2147483647 w 828"/>
                  <a:gd name="T11" fmla="*/ 2147483647 h 516"/>
                  <a:gd name="T12" fmla="*/ 2147483647 w 828"/>
                  <a:gd name="T13" fmla="*/ 2147483647 h 516"/>
                  <a:gd name="T14" fmla="*/ 2147483647 w 828"/>
                  <a:gd name="T15" fmla="*/ 2147483647 h 516"/>
                  <a:gd name="T16" fmla="*/ 2147483647 w 828"/>
                  <a:gd name="T17" fmla="*/ 2147483647 h 516"/>
                  <a:gd name="T18" fmla="*/ 2147483647 w 828"/>
                  <a:gd name="T19" fmla="*/ 2147483647 h 516"/>
                  <a:gd name="T20" fmla="*/ 2147483647 w 828"/>
                  <a:gd name="T21" fmla="*/ 2147483647 h 516"/>
                  <a:gd name="T22" fmla="*/ 2147483647 w 828"/>
                  <a:gd name="T23" fmla="*/ 2147483647 h 516"/>
                  <a:gd name="T24" fmla="*/ 2147483647 w 828"/>
                  <a:gd name="T25" fmla="*/ 2147483647 h 516"/>
                  <a:gd name="T26" fmla="*/ 2147483647 w 828"/>
                  <a:gd name="T27" fmla="*/ 2147483647 h 516"/>
                  <a:gd name="T28" fmla="*/ 2147483647 w 828"/>
                  <a:gd name="T29" fmla="*/ 2147483647 h 516"/>
                  <a:gd name="T30" fmla="*/ 2147483647 w 828"/>
                  <a:gd name="T31" fmla="*/ 2147483647 h 516"/>
                  <a:gd name="T32" fmla="*/ 2147483647 w 828"/>
                  <a:gd name="T33" fmla="*/ 2147483647 h 516"/>
                  <a:gd name="T34" fmla="*/ 0 w 828"/>
                  <a:gd name="T35" fmla="*/ 2147483647 h 516"/>
                  <a:gd name="T36" fmla="*/ 2147483647 w 828"/>
                  <a:gd name="T37" fmla="*/ 0 h 5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28"/>
                  <a:gd name="T58" fmla="*/ 0 h 516"/>
                  <a:gd name="T59" fmla="*/ 828 w 828"/>
                  <a:gd name="T60" fmla="*/ 516 h 5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28" h="516">
                    <a:moveTo>
                      <a:pt x="14" y="0"/>
                    </a:moveTo>
                    <a:lnTo>
                      <a:pt x="176" y="21"/>
                    </a:lnTo>
                    <a:lnTo>
                      <a:pt x="275" y="34"/>
                    </a:lnTo>
                    <a:lnTo>
                      <a:pt x="404" y="48"/>
                    </a:lnTo>
                    <a:lnTo>
                      <a:pt x="524" y="60"/>
                    </a:lnTo>
                    <a:lnTo>
                      <a:pt x="731" y="75"/>
                    </a:lnTo>
                    <a:lnTo>
                      <a:pt x="828" y="82"/>
                    </a:lnTo>
                    <a:lnTo>
                      <a:pt x="825" y="502"/>
                    </a:lnTo>
                    <a:lnTo>
                      <a:pt x="318" y="459"/>
                    </a:lnTo>
                    <a:lnTo>
                      <a:pt x="307" y="516"/>
                    </a:lnTo>
                    <a:lnTo>
                      <a:pt x="288" y="489"/>
                    </a:lnTo>
                    <a:lnTo>
                      <a:pt x="242" y="493"/>
                    </a:lnTo>
                    <a:lnTo>
                      <a:pt x="175" y="504"/>
                    </a:lnTo>
                    <a:lnTo>
                      <a:pt x="163" y="431"/>
                    </a:lnTo>
                    <a:lnTo>
                      <a:pt x="84" y="373"/>
                    </a:lnTo>
                    <a:lnTo>
                      <a:pt x="96" y="317"/>
                    </a:lnTo>
                    <a:lnTo>
                      <a:pt x="103" y="273"/>
                    </a:lnTo>
                    <a:lnTo>
                      <a:pt x="0" y="128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Shape - Missouri"/>
              <p:cNvSpPr>
                <a:spLocks noChangeAspect="1"/>
              </p:cNvSpPr>
              <p:nvPr/>
            </p:nvSpPr>
            <p:spPr bwMode="auto">
              <a:xfrm>
                <a:off x="4754940" y="2761154"/>
                <a:ext cx="863048" cy="710649"/>
              </a:xfrm>
              <a:custGeom>
                <a:avLst/>
                <a:gdLst>
                  <a:gd name="T0" fmla="*/ 0 w 548"/>
                  <a:gd name="T1" fmla="*/ 15 h 451"/>
                  <a:gd name="T2" fmla="*/ 240 w 548"/>
                  <a:gd name="T3" fmla="*/ 0 h 451"/>
                  <a:gd name="T4" fmla="*/ 290 w 548"/>
                  <a:gd name="T5" fmla="*/ 0 h 451"/>
                  <a:gd name="T6" fmla="*/ 329 w 548"/>
                  <a:gd name="T7" fmla="*/ 13 h 451"/>
                  <a:gd name="T8" fmla="*/ 308 w 548"/>
                  <a:gd name="T9" fmla="*/ 52 h 451"/>
                  <a:gd name="T10" fmla="*/ 378 w 548"/>
                  <a:gd name="T11" fmla="*/ 116 h 451"/>
                  <a:gd name="T12" fmla="*/ 401 w 548"/>
                  <a:gd name="T13" fmla="*/ 170 h 451"/>
                  <a:gd name="T14" fmla="*/ 442 w 548"/>
                  <a:gd name="T15" fmla="*/ 156 h 451"/>
                  <a:gd name="T16" fmla="*/ 441 w 548"/>
                  <a:gd name="T17" fmla="*/ 232 h 451"/>
                  <a:gd name="T18" fmla="*/ 483 w 548"/>
                  <a:gd name="T19" fmla="*/ 255 h 451"/>
                  <a:gd name="T20" fmla="*/ 502 w 548"/>
                  <a:gd name="T21" fmla="*/ 322 h 451"/>
                  <a:gd name="T22" fmla="*/ 532 w 548"/>
                  <a:gd name="T23" fmla="*/ 328 h 451"/>
                  <a:gd name="T24" fmla="*/ 548 w 548"/>
                  <a:gd name="T25" fmla="*/ 356 h 451"/>
                  <a:gd name="T26" fmla="*/ 511 w 548"/>
                  <a:gd name="T27" fmla="*/ 395 h 451"/>
                  <a:gd name="T28" fmla="*/ 499 w 548"/>
                  <a:gd name="T29" fmla="*/ 439 h 451"/>
                  <a:gd name="T30" fmla="*/ 447 w 548"/>
                  <a:gd name="T31" fmla="*/ 451 h 451"/>
                  <a:gd name="T32" fmla="*/ 460 w 548"/>
                  <a:gd name="T33" fmla="*/ 402 h 451"/>
                  <a:gd name="T34" fmla="*/ 255 w 548"/>
                  <a:gd name="T35" fmla="*/ 420 h 451"/>
                  <a:gd name="T36" fmla="*/ 107 w 548"/>
                  <a:gd name="T37" fmla="*/ 438 h 451"/>
                  <a:gd name="T38" fmla="*/ 98 w 548"/>
                  <a:gd name="T39" fmla="*/ 390 h 451"/>
                  <a:gd name="T40" fmla="*/ 88 w 548"/>
                  <a:gd name="T41" fmla="*/ 246 h 451"/>
                  <a:gd name="T42" fmla="*/ 86 w 548"/>
                  <a:gd name="T43" fmla="*/ 167 h 451"/>
                  <a:gd name="T44" fmla="*/ 37 w 548"/>
                  <a:gd name="T45" fmla="*/ 131 h 451"/>
                  <a:gd name="T46" fmla="*/ 55 w 548"/>
                  <a:gd name="T47" fmla="*/ 98 h 451"/>
                  <a:gd name="T48" fmla="*/ 31 w 548"/>
                  <a:gd name="T49" fmla="*/ 80 h 451"/>
                  <a:gd name="T50" fmla="*/ 0 w 548"/>
                  <a:gd name="T51" fmla="*/ 15 h 4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48"/>
                  <a:gd name="T79" fmla="*/ 0 h 451"/>
                  <a:gd name="T80" fmla="*/ 548 w 548"/>
                  <a:gd name="T81" fmla="*/ 451 h 45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48" h="451">
                    <a:moveTo>
                      <a:pt x="0" y="15"/>
                    </a:moveTo>
                    <a:lnTo>
                      <a:pt x="240" y="0"/>
                    </a:lnTo>
                    <a:lnTo>
                      <a:pt x="290" y="0"/>
                    </a:lnTo>
                    <a:lnTo>
                      <a:pt x="329" y="13"/>
                    </a:lnTo>
                    <a:lnTo>
                      <a:pt x="308" y="52"/>
                    </a:lnTo>
                    <a:lnTo>
                      <a:pt x="378" y="116"/>
                    </a:lnTo>
                    <a:lnTo>
                      <a:pt x="401" y="170"/>
                    </a:lnTo>
                    <a:lnTo>
                      <a:pt x="442" y="156"/>
                    </a:lnTo>
                    <a:lnTo>
                      <a:pt x="441" y="232"/>
                    </a:lnTo>
                    <a:lnTo>
                      <a:pt x="483" y="255"/>
                    </a:lnTo>
                    <a:lnTo>
                      <a:pt x="502" y="322"/>
                    </a:lnTo>
                    <a:lnTo>
                      <a:pt x="532" y="328"/>
                    </a:lnTo>
                    <a:lnTo>
                      <a:pt x="548" y="356"/>
                    </a:lnTo>
                    <a:lnTo>
                      <a:pt x="511" y="395"/>
                    </a:lnTo>
                    <a:lnTo>
                      <a:pt x="499" y="439"/>
                    </a:lnTo>
                    <a:lnTo>
                      <a:pt x="447" y="451"/>
                    </a:lnTo>
                    <a:lnTo>
                      <a:pt x="460" y="402"/>
                    </a:lnTo>
                    <a:lnTo>
                      <a:pt x="255" y="420"/>
                    </a:lnTo>
                    <a:lnTo>
                      <a:pt x="107" y="438"/>
                    </a:lnTo>
                    <a:lnTo>
                      <a:pt x="98" y="390"/>
                    </a:lnTo>
                    <a:lnTo>
                      <a:pt x="88" y="246"/>
                    </a:lnTo>
                    <a:lnTo>
                      <a:pt x="86" y="167"/>
                    </a:lnTo>
                    <a:lnTo>
                      <a:pt x="37" y="131"/>
                    </a:lnTo>
                    <a:lnTo>
                      <a:pt x="55" y="98"/>
                    </a:lnTo>
                    <a:lnTo>
                      <a:pt x="31" y="8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1" name="Shape - Mississippi"/>
              <p:cNvSpPr>
                <a:spLocks noChangeAspect="1"/>
              </p:cNvSpPr>
              <p:nvPr/>
            </p:nvSpPr>
            <p:spPr bwMode="auto">
              <a:xfrm>
                <a:off x="5370496" y="3605249"/>
                <a:ext cx="450563" cy="784608"/>
              </a:xfrm>
              <a:custGeom>
                <a:avLst/>
                <a:gdLst>
                  <a:gd name="T0" fmla="*/ 2147483647 w 287"/>
                  <a:gd name="T1" fmla="*/ 2147483647 h 499"/>
                  <a:gd name="T2" fmla="*/ 2147483647 w 287"/>
                  <a:gd name="T3" fmla="*/ 2147483647 h 499"/>
                  <a:gd name="T4" fmla="*/ 0 w 287"/>
                  <a:gd name="T5" fmla="*/ 2147483647 h 499"/>
                  <a:gd name="T6" fmla="*/ 2147483647 w 287"/>
                  <a:gd name="T7" fmla="*/ 2147483647 h 499"/>
                  <a:gd name="T8" fmla="*/ 2147483647 w 287"/>
                  <a:gd name="T9" fmla="*/ 2147483647 h 499"/>
                  <a:gd name="T10" fmla="*/ 2147483647 w 287"/>
                  <a:gd name="T11" fmla="*/ 2147483647 h 499"/>
                  <a:gd name="T12" fmla="*/ 2147483647 w 287"/>
                  <a:gd name="T13" fmla="*/ 2147483647 h 499"/>
                  <a:gd name="T14" fmla="*/ 2147483647 w 287"/>
                  <a:gd name="T15" fmla="*/ 2147483647 h 499"/>
                  <a:gd name="T16" fmla="*/ 2147483647 w 287"/>
                  <a:gd name="T17" fmla="*/ 2147483647 h 499"/>
                  <a:gd name="T18" fmla="*/ 2147483647 w 287"/>
                  <a:gd name="T19" fmla="*/ 2147483647 h 499"/>
                  <a:gd name="T20" fmla="*/ 2147483647 w 287"/>
                  <a:gd name="T21" fmla="*/ 2147483647 h 499"/>
                  <a:gd name="T22" fmla="*/ 2147483647 w 287"/>
                  <a:gd name="T23" fmla="*/ 2147483647 h 499"/>
                  <a:gd name="T24" fmla="*/ 2147483647 w 287"/>
                  <a:gd name="T25" fmla="*/ 2147483647 h 499"/>
                  <a:gd name="T26" fmla="*/ 2147483647 w 287"/>
                  <a:gd name="T27" fmla="*/ 0 h 499"/>
                  <a:gd name="T28" fmla="*/ 2147483647 w 287"/>
                  <a:gd name="T29" fmla="*/ 2147483647 h 49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87"/>
                  <a:gd name="T46" fmla="*/ 0 h 499"/>
                  <a:gd name="T47" fmla="*/ 287 w 287"/>
                  <a:gd name="T48" fmla="*/ 499 h 49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87" h="499">
                    <a:moveTo>
                      <a:pt x="81" y="16"/>
                    </a:moveTo>
                    <a:lnTo>
                      <a:pt x="38" y="101"/>
                    </a:lnTo>
                    <a:lnTo>
                      <a:pt x="0" y="156"/>
                    </a:lnTo>
                    <a:lnTo>
                      <a:pt x="12" y="222"/>
                    </a:lnTo>
                    <a:lnTo>
                      <a:pt x="57" y="311"/>
                    </a:lnTo>
                    <a:lnTo>
                      <a:pt x="23" y="402"/>
                    </a:lnTo>
                    <a:lnTo>
                      <a:pt x="8" y="450"/>
                    </a:lnTo>
                    <a:lnTo>
                      <a:pt x="175" y="430"/>
                    </a:lnTo>
                    <a:lnTo>
                      <a:pt x="182" y="492"/>
                    </a:lnTo>
                    <a:lnTo>
                      <a:pt x="216" y="499"/>
                    </a:lnTo>
                    <a:lnTo>
                      <a:pt x="225" y="468"/>
                    </a:lnTo>
                    <a:lnTo>
                      <a:pt x="287" y="459"/>
                    </a:lnTo>
                    <a:lnTo>
                      <a:pt x="273" y="357"/>
                    </a:lnTo>
                    <a:lnTo>
                      <a:pt x="270" y="0"/>
                    </a:lnTo>
                    <a:lnTo>
                      <a:pt x="81" y="16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2" name="Shape - Minnesota"/>
              <p:cNvSpPr>
                <a:spLocks noChangeAspect="1"/>
              </p:cNvSpPr>
              <p:nvPr/>
            </p:nvSpPr>
            <p:spPr bwMode="auto">
              <a:xfrm>
                <a:off x="4486823" y="1351110"/>
                <a:ext cx="856704" cy="969506"/>
              </a:xfrm>
              <a:custGeom>
                <a:avLst/>
                <a:gdLst>
                  <a:gd name="T0" fmla="*/ 0 w 545"/>
                  <a:gd name="T1" fmla="*/ 2147483647 h 614"/>
                  <a:gd name="T2" fmla="*/ 2147483647 w 545"/>
                  <a:gd name="T3" fmla="*/ 2147483647 h 614"/>
                  <a:gd name="T4" fmla="*/ 2147483647 w 545"/>
                  <a:gd name="T5" fmla="*/ 0 h 614"/>
                  <a:gd name="T6" fmla="*/ 2147483647 w 545"/>
                  <a:gd name="T7" fmla="*/ 2147483647 h 614"/>
                  <a:gd name="T8" fmla="*/ 2147483647 w 545"/>
                  <a:gd name="T9" fmla="*/ 2147483647 h 614"/>
                  <a:gd name="T10" fmla="*/ 2147483647 w 545"/>
                  <a:gd name="T11" fmla="*/ 2147483647 h 614"/>
                  <a:gd name="T12" fmla="*/ 2147483647 w 545"/>
                  <a:gd name="T13" fmla="*/ 2147483647 h 614"/>
                  <a:gd name="T14" fmla="*/ 2147483647 w 545"/>
                  <a:gd name="T15" fmla="*/ 2147483647 h 614"/>
                  <a:gd name="T16" fmla="*/ 2147483647 w 545"/>
                  <a:gd name="T17" fmla="*/ 2147483647 h 614"/>
                  <a:gd name="T18" fmla="*/ 2147483647 w 545"/>
                  <a:gd name="T19" fmla="*/ 2147483647 h 614"/>
                  <a:gd name="T20" fmla="*/ 2147483647 w 545"/>
                  <a:gd name="T21" fmla="*/ 2147483647 h 614"/>
                  <a:gd name="T22" fmla="*/ 2147483647 w 545"/>
                  <a:gd name="T23" fmla="*/ 2147483647 h 614"/>
                  <a:gd name="T24" fmla="*/ 2147483647 w 545"/>
                  <a:gd name="T25" fmla="*/ 2147483647 h 614"/>
                  <a:gd name="T26" fmla="*/ 2147483647 w 545"/>
                  <a:gd name="T27" fmla="*/ 2147483647 h 614"/>
                  <a:gd name="T28" fmla="*/ 2147483647 w 545"/>
                  <a:gd name="T29" fmla="*/ 2147483647 h 614"/>
                  <a:gd name="T30" fmla="*/ 2147483647 w 545"/>
                  <a:gd name="T31" fmla="*/ 2147483647 h 614"/>
                  <a:gd name="T32" fmla="*/ 2147483647 w 545"/>
                  <a:gd name="T33" fmla="*/ 2147483647 h 614"/>
                  <a:gd name="T34" fmla="*/ 2147483647 w 545"/>
                  <a:gd name="T35" fmla="*/ 2147483647 h 614"/>
                  <a:gd name="T36" fmla="*/ 2147483647 w 545"/>
                  <a:gd name="T37" fmla="*/ 2147483647 h 614"/>
                  <a:gd name="T38" fmla="*/ 2147483647 w 545"/>
                  <a:gd name="T39" fmla="*/ 2147483647 h 614"/>
                  <a:gd name="T40" fmla="*/ 2147483647 w 545"/>
                  <a:gd name="T41" fmla="*/ 2147483647 h 614"/>
                  <a:gd name="T42" fmla="*/ 2147483647 w 545"/>
                  <a:gd name="T43" fmla="*/ 2147483647 h 614"/>
                  <a:gd name="T44" fmla="*/ 2147483647 w 545"/>
                  <a:gd name="T45" fmla="*/ 2147483647 h 614"/>
                  <a:gd name="T46" fmla="*/ 2147483647 w 545"/>
                  <a:gd name="T47" fmla="*/ 2147483647 h 614"/>
                  <a:gd name="T48" fmla="*/ 2147483647 w 545"/>
                  <a:gd name="T49" fmla="*/ 2147483647 h 614"/>
                  <a:gd name="T50" fmla="*/ 2147483647 w 545"/>
                  <a:gd name="T51" fmla="*/ 2147483647 h 614"/>
                  <a:gd name="T52" fmla="*/ 2147483647 w 545"/>
                  <a:gd name="T53" fmla="*/ 2147483647 h 614"/>
                  <a:gd name="T54" fmla="*/ 2147483647 w 545"/>
                  <a:gd name="T55" fmla="*/ 2147483647 h 614"/>
                  <a:gd name="T56" fmla="*/ 2147483647 w 545"/>
                  <a:gd name="T57" fmla="*/ 2147483647 h 614"/>
                  <a:gd name="T58" fmla="*/ 2147483647 w 545"/>
                  <a:gd name="T59" fmla="*/ 2147483647 h 614"/>
                  <a:gd name="T60" fmla="*/ 0 w 545"/>
                  <a:gd name="T61" fmla="*/ 2147483647 h 61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45"/>
                  <a:gd name="T94" fmla="*/ 0 h 614"/>
                  <a:gd name="T95" fmla="*/ 545 w 545"/>
                  <a:gd name="T96" fmla="*/ 614 h 61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45" h="614">
                    <a:moveTo>
                      <a:pt x="0" y="48"/>
                    </a:moveTo>
                    <a:lnTo>
                      <a:pt x="143" y="48"/>
                    </a:lnTo>
                    <a:lnTo>
                      <a:pt x="141" y="0"/>
                    </a:lnTo>
                    <a:lnTo>
                      <a:pt x="173" y="14"/>
                    </a:lnTo>
                    <a:lnTo>
                      <a:pt x="179" y="51"/>
                    </a:lnTo>
                    <a:lnTo>
                      <a:pt x="247" y="91"/>
                    </a:lnTo>
                    <a:lnTo>
                      <a:pt x="268" y="73"/>
                    </a:lnTo>
                    <a:lnTo>
                      <a:pt x="308" y="73"/>
                    </a:lnTo>
                    <a:lnTo>
                      <a:pt x="340" y="109"/>
                    </a:lnTo>
                    <a:lnTo>
                      <a:pt x="361" y="96"/>
                    </a:lnTo>
                    <a:lnTo>
                      <a:pt x="420" y="111"/>
                    </a:lnTo>
                    <a:lnTo>
                      <a:pt x="441" y="84"/>
                    </a:lnTo>
                    <a:lnTo>
                      <a:pt x="478" y="105"/>
                    </a:lnTo>
                    <a:lnTo>
                      <a:pt x="545" y="102"/>
                    </a:lnTo>
                    <a:lnTo>
                      <a:pt x="437" y="178"/>
                    </a:lnTo>
                    <a:lnTo>
                      <a:pt x="383" y="245"/>
                    </a:lnTo>
                    <a:lnTo>
                      <a:pt x="393" y="342"/>
                    </a:lnTo>
                    <a:lnTo>
                      <a:pt x="356" y="382"/>
                    </a:lnTo>
                    <a:lnTo>
                      <a:pt x="371" y="410"/>
                    </a:lnTo>
                    <a:lnTo>
                      <a:pt x="371" y="482"/>
                    </a:lnTo>
                    <a:lnTo>
                      <a:pt x="408" y="482"/>
                    </a:lnTo>
                    <a:lnTo>
                      <a:pt x="463" y="534"/>
                    </a:lnTo>
                    <a:lnTo>
                      <a:pt x="486" y="596"/>
                    </a:lnTo>
                    <a:lnTo>
                      <a:pt x="100" y="614"/>
                    </a:lnTo>
                    <a:lnTo>
                      <a:pt x="101" y="444"/>
                    </a:lnTo>
                    <a:lnTo>
                      <a:pt x="67" y="407"/>
                    </a:lnTo>
                    <a:lnTo>
                      <a:pt x="79" y="362"/>
                    </a:lnTo>
                    <a:lnTo>
                      <a:pt x="91" y="337"/>
                    </a:lnTo>
                    <a:lnTo>
                      <a:pt x="67" y="219"/>
                    </a:lnTo>
                    <a:lnTo>
                      <a:pt x="34" y="14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3" name="Shape - Massachusetts"/>
              <p:cNvSpPr>
                <a:spLocks noChangeAspect="1"/>
              </p:cNvSpPr>
              <p:nvPr/>
            </p:nvSpPr>
            <p:spPr bwMode="auto">
              <a:xfrm>
                <a:off x="7344086" y="1905802"/>
                <a:ext cx="468013" cy="213837"/>
              </a:xfrm>
              <a:custGeom>
                <a:avLst/>
                <a:gdLst>
                  <a:gd name="T0" fmla="*/ 0 w 296"/>
                  <a:gd name="T1" fmla="*/ 2147483647 h 134"/>
                  <a:gd name="T2" fmla="*/ 2147483647 w 296"/>
                  <a:gd name="T3" fmla="*/ 2147483647 h 134"/>
                  <a:gd name="T4" fmla="*/ 2147483647 w 296"/>
                  <a:gd name="T5" fmla="*/ 2147483647 h 134"/>
                  <a:gd name="T6" fmla="*/ 2147483647 w 296"/>
                  <a:gd name="T7" fmla="*/ 0 h 134"/>
                  <a:gd name="T8" fmla="*/ 2147483647 w 296"/>
                  <a:gd name="T9" fmla="*/ 2147483647 h 134"/>
                  <a:gd name="T10" fmla="*/ 2147483647 w 296"/>
                  <a:gd name="T11" fmla="*/ 2147483647 h 134"/>
                  <a:gd name="T12" fmla="*/ 2147483647 w 296"/>
                  <a:gd name="T13" fmla="*/ 2147483647 h 134"/>
                  <a:gd name="T14" fmla="*/ 2147483647 w 296"/>
                  <a:gd name="T15" fmla="*/ 2147483647 h 134"/>
                  <a:gd name="T16" fmla="*/ 2147483647 w 296"/>
                  <a:gd name="T17" fmla="*/ 2147483647 h 134"/>
                  <a:gd name="T18" fmla="*/ 2147483647 w 296"/>
                  <a:gd name="T19" fmla="*/ 2147483647 h 134"/>
                  <a:gd name="T20" fmla="*/ 2147483647 w 296"/>
                  <a:gd name="T21" fmla="*/ 2147483647 h 134"/>
                  <a:gd name="T22" fmla="*/ 2147483647 w 296"/>
                  <a:gd name="T23" fmla="*/ 2147483647 h 134"/>
                  <a:gd name="T24" fmla="*/ 2147483647 w 296"/>
                  <a:gd name="T25" fmla="*/ 2147483647 h 134"/>
                  <a:gd name="T26" fmla="*/ 2147483647 w 296"/>
                  <a:gd name="T27" fmla="*/ 2147483647 h 134"/>
                  <a:gd name="T28" fmla="*/ 2147483647 w 296"/>
                  <a:gd name="T29" fmla="*/ 2147483647 h 134"/>
                  <a:gd name="T30" fmla="*/ 2147483647 w 296"/>
                  <a:gd name="T31" fmla="*/ 2147483647 h 134"/>
                  <a:gd name="T32" fmla="*/ 2147483647 w 296"/>
                  <a:gd name="T33" fmla="*/ 2147483647 h 134"/>
                  <a:gd name="T34" fmla="*/ 2147483647 w 296"/>
                  <a:gd name="T35" fmla="*/ 2147483647 h 134"/>
                  <a:gd name="T36" fmla="*/ 2147483647 w 296"/>
                  <a:gd name="T37" fmla="*/ 2147483647 h 134"/>
                  <a:gd name="T38" fmla="*/ 0 w 296"/>
                  <a:gd name="T39" fmla="*/ 2147483647 h 1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96"/>
                  <a:gd name="T61" fmla="*/ 0 h 134"/>
                  <a:gd name="T62" fmla="*/ 296 w 296"/>
                  <a:gd name="T63" fmla="*/ 134 h 1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96" h="134">
                    <a:moveTo>
                      <a:pt x="0" y="54"/>
                    </a:moveTo>
                    <a:lnTo>
                      <a:pt x="151" y="16"/>
                    </a:lnTo>
                    <a:lnTo>
                      <a:pt x="169" y="18"/>
                    </a:lnTo>
                    <a:lnTo>
                      <a:pt x="187" y="0"/>
                    </a:lnTo>
                    <a:lnTo>
                      <a:pt x="202" y="9"/>
                    </a:lnTo>
                    <a:lnTo>
                      <a:pt x="184" y="48"/>
                    </a:lnTo>
                    <a:lnTo>
                      <a:pt x="215" y="45"/>
                    </a:lnTo>
                    <a:lnTo>
                      <a:pt x="233" y="74"/>
                    </a:lnTo>
                    <a:lnTo>
                      <a:pt x="254" y="77"/>
                    </a:lnTo>
                    <a:lnTo>
                      <a:pt x="269" y="73"/>
                    </a:lnTo>
                    <a:lnTo>
                      <a:pt x="269" y="57"/>
                    </a:lnTo>
                    <a:lnTo>
                      <a:pt x="243" y="36"/>
                    </a:lnTo>
                    <a:lnTo>
                      <a:pt x="263" y="34"/>
                    </a:lnTo>
                    <a:lnTo>
                      <a:pt x="296" y="79"/>
                    </a:lnTo>
                    <a:lnTo>
                      <a:pt x="264" y="106"/>
                    </a:lnTo>
                    <a:lnTo>
                      <a:pt x="229" y="92"/>
                    </a:lnTo>
                    <a:lnTo>
                      <a:pt x="206" y="125"/>
                    </a:lnTo>
                    <a:lnTo>
                      <a:pt x="161" y="92"/>
                    </a:lnTo>
                    <a:lnTo>
                      <a:pt x="12" y="13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34" name="Shape - Michigan"/>
              <p:cNvGrpSpPr>
                <a:grpSpLocks/>
              </p:cNvGrpSpPr>
              <p:nvPr/>
            </p:nvGrpSpPr>
            <p:grpSpPr bwMode="auto">
              <a:xfrm>
                <a:off x="5299104" y="1577810"/>
                <a:ext cx="989967" cy="893937"/>
                <a:chOff x="3254" y="860"/>
                <a:chExt cx="623" cy="557"/>
              </a:xfrm>
              <a:solidFill>
                <a:srgbClr val="0072C0"/>
              </a:solidFill>
            </p:grpSpPr>
            <p:sp>
              <p:nvSpPr>
                <p:cNvPr id="125" name="Freeform 27"/>
                <p:cNvSpPr>
                  <a:spLocks noChangeAspect="1"/>
                </p:cNvSpPr>
                <p:nvPr/>
              </p:nvSpPr>
              <p:spPr bwMode="auto">
                <a:xfrm>
                  <a:off x="3254" y="860"/>
                  <a:ext cx="442" cy="190"/>
                </a:xfrm>
                <a:custGeom>
                  <a:avLst/>
                  <a:gdLst>
                    <a:gd name="T0" fmla="*/ 0 w 445"/>
                    <a:gd name="T1" fmla="*/ 100 h 193"/>
                    <a:gd name="T2" fmla="*/ 96 w 445"/>
                    <a:gd name="T3" fmla="*/ 0 h 193"/>
                    <a:gd name="T4" fmla="*/ 79 w 445"/>
                    <a:gd name="T5" fmla="*/ 41 h 193"/>
                    <a:gd name="T6" fmla="*/ 92 w 445"/>
                    <a:gd name="T7" fmla="*/ 54 h 193"/>
                    <a:gd name="T8" fmla="*/ 123 w 445"/>
                    <a:gd name="T9" fmla="*/ 36 h 193"/>
                    <a:gd name="T10" fmla="*/ 192 w 445"/>
                    <a:gd name="T11" fmla="*/ 63 h 193"/>
                    <a:gd name="T12" fmla="*/ 220 w 445"/>
                    <a:gd name="T13" fmla="*/ 41 h 193"/>
                    <a:gd name="T14" fmla="*/ 311 w 445"/>
                    <a:gd name="T15" fmla="*/ 32 h 193"/>
                    <a:gd name="T16" fmla="*/ 329 w 445"/>
                    <a:gd name="T17" fmla="*/ 55 h 193"/>
                    <a:gd name="T18" fmla="*/ 364 w 445"/>
                    <a:gd name="T19" fmla="*/ 50 h 193"/>
                    <a:gd name="T20" fmla="*/ 432 w 445"/>
                    <a:gd name="T21" fmla="*/ 78 h 193"/>
                    <a:gd name="T22" fmla="*/ 436 w 445"/>
                    <a:gd name="T23" fmla="*/ 96 h 193"/>
                    <a:gd name="T24" fmla="*/ 363 w 445"/>
                    <a:gd name="T25" fmla="*/ 114 h 193"/>
                    <a:gd name="T26" fmla="*/ 341 w 445"/>
                    <a:gd name="T27" fmla="*/ 100 h 193"/>
                    <a:gd name="T28" fmla="*/ 302 w 445"/>
                    <a:gd name="T29" fmla="*/ 105 h 193"/>
                    <a:gd name="T30" fmla="*/ 257 w 445"/>
                    <a:gd name="T31" fmla="*/ 131 h 193"/>
                    <a:gd name="T32" fmla="*/ 237 w 445"/>
                    <a:gd name="T33" fmla="*/ 133 h 193"/>
                    <a:gd name="T34" fmla="*/ 221 w 445"/>
                    <a:gd name="T35" fmla="*/ 114 h 193"/>
                    <a:gd name="T36" fmla="*/ 198 w 445"/>
                    <a:gd name="T37" fmla="*/ 182 h 193"/>
                    <a:gd name="T38" fmla="*/ 170 w 445"/>
                    <a:gd name="T39" fmla="*/ 184 h 193"/>
                    <a:gd name="T40" fmla="*/ 158 w 445"/>
                    <a:gd name="T41" fmla="*/ 156 h 193"/>
                    <a:gd name="T42" fmla="*/ 98 w 445"/>
                    <a:gd name="T43" fmla="*/ 145 h 193"/>
                    <a:gd name="T44" fmla="*/ 73 w 445"/>
                    <a:gd name="T45" fmla="*/ 124 h 193"/>
                    <a:gd name="T46" fmla="*/ 23 w 445"/>
                    <a:gd name="T47" fmla="*/ 131 h 193"/>
                    <a:gd name="T48" fmla="*/ 0 w 445"/>
                    <a:gd name="T49" fmla="*/ 100 h 19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45"/>
                    <a:gd name="T76" fmla="*/ 0 h 193"/>
                    <a:gd name="T77" fmla="*/ 445 w 445"/>
                    <a:gd name="T78" fmla="*/ 193 h 19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45" h="193">
                      <a:moveTo>
                        <a:pt x="0" y="106"/>
                      </a:moveTo>
                      <a:lnTo>
                        <a:pt x="99" y="0"/>
                      </a:lnTo>
                      <a:lnTo>
                        <a:pt x="82" y="44"/>
                      </a:lnTo>
                      <a:lnTo>
                        <a:pt x="95" y="57"/>
                      </a:lnTo>
                      <a:lnTo>
                        <a:pt x="126" y="39"/>
                      </a:lnTo>
                      <a:lnTo>
                        <a:pt x="195" y="66"/>
                      </a:lnTo>
                      <a:lnTo>
                        <a:pt x="225" y="44"/>
                      </a:lnTo>
                      <a:lnTo>
                        <a:pt x="317" y="32"/>
                      </a:lnTo>
                      <a:lnTo>
                        <a:pt x="335" y="58"/>
                      </a:lnTo>
                      <a:lnTo>
                        <a:pt x="371" y="53"/>
                      </a:lnTo>
                      <a:lnTo>
                        <a:pt x="441" y="81"/>
                      </a:lnTo>
                      <a:lnTo>
                        <a:pt x="445" y="102"/>
                      </a:lnTo>
                      <a:lnTo>
                        <a:pt x="369" y="120"/>
                      </a:lnTo>
                      <a:lnTo>
                        <a:pt x="347" y="106"/>
                      </a:lnTo>
                      <a:lnTo>
                        <a:pt x="308" y="111"/>
                      </a:lnTo>
                      <a:lnTo>
                        <a:pt x="263" y="137"/>
                      </a:lnTo>
                      <a:lnTo>
                        <a:pt x="243" y="139"/>
                      </a:lnTo>
                      <a:lnTo>
                        <a:pt x="226" y="120"/>
                      </a:lnTo>
                      <a:lnTo>
                        <a:pt x="201" y="191"/>
                      </a:lnTo>
                      <a:lnTo>
                        <a:pt x="173" y="193"/>
                      </a:lnTo>
                      <a:lnTo>
                        <a:pt x="161" y="164"/>
                      </a:lnTo>
                      <a:lnTo>
                        <a:pt x="101" y="151"/>
                      </a:lnTo>
                      <a:lnTo>
                        <a:pt x="73" y="130"/>
                      </a:lnTo>
                      <a:lnTo>
                        <a:pt x="23" y="137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26" name="Freeform 28"/>
                <p:cNvSpPr>
                  <a:spLocks noChangeAspect="1"/>
                </p:cNvSpPr>
                <p:nvPr/>
              </p:nvSpPr>
              <p:spPr bwMode="auto">
                <a:xfrm>
                  <a:off x="3560" y="994"/>
                  <a:ext cx="317" cy="423"/>
                </a:xfrm>
                <a:custGeom>
                  <a:avLst/>
                  <a:gdLst>
                    <a:gd name="T0" fmla="*/ 79 w 319"/>
                    <a:gd name="T1" fmla="*/ 18 h 432"/>
                    <a:gd name="T2" fmla="*/ 90 w 319"/>
                    <a:gd name="T3" fmla="*/ 42 h 432"/>
                    <a:gd name="T4" fmla="*/ 70 w 319"/>
                    <a:gd name="T5" fmla="*/ 58 h 432"/>
                    <a:gd name="T6" fmla="*/ 69 w 319"/>
                    <a:gd name="T7" fmla="*/ 121 h 432"/>
                    <a:gd name="T8" fmla="*/ 57 w 319"/>
                    <a:gd name="T9" fmla="*/ 79 h 432"/>
                    <a:gd name="T10" fmla="*/ 11 w 319"/>
                    <a:gd name="T11" fmla="*/ 119 h 432"/>
                    <a:gd name="T12" fmla="*/ 0 w 319"/>
                    <a:gd name="T13" fmla="*/ 237 h 432"/>
                    <a:gd name="T14" fmla="*/ 30 w 319"/>
                    <a:gd name="T15" fmla="*/ 294 h 432"/>
                    <a:gd name="T16" fmla="*/ 33 w 319"/>
                    <a:gd name="T17" fmla="*/ 323 h 432"/>
                    <a:gd name="T18" fmla="*/ 34 w 319"/>
                    <a:gd name="T19" fmla="*/ 346 h 432"/>
                    <a:gd name="T20" fmla="*/ 33 w 319"/>
                    <a:gd name="T21" fmla="*/ 368 h 432"/>
                    <a:gd name="T22" fmla="*/ 27 w 319"/>
                    <a:gd name="T23" fmla="*/ 405 h 432"/>
                    <a:gd name="T24" fmla="*/ 149 w 319"/>
                    <a:gd name="T25" fmla="*/ 399 h 432"/>
                    <a:gd name="T26" fmla="*/ 312 w 319"/>
                    <a:gd name="T27" fmla="*/ 385 h 432"/>
                    <a:gd name="T28" fmla="*/ 282 w 319"/>
                    <a:gd name="T29" fmla="*/ 377 h 432"/>
                    <a:gd name="T30" fmla="*/ 265 w 319"/>
                    <a:gd name="T31" fmla="*/ 354 h 432"/>
                    <a:gd name="T32" fmla="*/ 291 w 319"/>
                    <a:gd name="T33" fmla="*/ 338 h 432"/>
                    <a:gd name="T34" fmla="*/ 291 w 319"/>
                    <a:gd name="T35" fmla="*/ 314 h 432"/>
                    <a:gd name="T36" fmla="*/ 279 w 319"/>
                    <a:gd name="T37" fmla="*/ 295 h 432"/>
                    <a:gd name="T38" fmla="*/ 291 w 319"/>
                    <a:gd name="T39" fmla="*/ 281 h 432"/>
                    <a:gd name="T40" fmla="*/ 313 w 319"/>
                    <a:gd name="T41" fmla="*/ 283 h 432"/>
                    <a:gd name="T42" fmla="*/ 309 w 319"/>
                    <a:gd name="T43" fmla="*/ 226 h 432"/>
                    <a:gd name="T44" fmla="*/ 303 w 319"/>
                    <a:gd name="T45" fmla="*/ 194 h 432"/>
                    <a:gd name="T46" fmla="*/ 289 w 319"/>
                    <a:gd name="T47" fmla="*/ 171 h 432"/>
                    <a:gd name="T48" fmla="*/ 276 w 319"/>
                    <a:gd name="T49" fmla="*/ 160 h 432"/>
                    <a:gd name="T50" fmla="*/ 255 w 319"/>
                    <a:gd name="T51" fmla="*/ 156 h 432"/>
                    <a:gd name="T52" fmla="*/ 237 w 319"/>
                    <a:gd name="T53" fmla="*/ 156 h 432"/>
                    <a:gd name="T54" fmla="*/ 218 w 319"/>
                    <a:gd name="T55" fmla="*/ 182 h 432"/>
                    <a:gd name="T56" fmla="*/ 204 w 319"/>
                    <a:gd name="T57" fmla="*/ 191 h 432"/>
                    <a:gd name="T58" fmla="*/ 195 w 319"/>
                    <a:gd name="T59" fmla="*/ 194 h 432"/>
                    <a:gd name="T60" fmla="*/ 185 w 319"/>
                    <a:gd name="T61" fmla="*/ 189 h 432"/>
                    <a:gd name="T62" fmla="*/ 182 w 319"/>
                    <a:gd name="T63" fmla="*/ 176 h 432"/>
                    <a:gd name="T64" fmla="*/ 185 w 319"/>
                    <a:gd name="T65" fmla="*/ 167 h 432"/>
                    <a:gd name="T66" fmla="*/ 194 w 319"/>
                    <a:gd name="T67" fmla="*/ 160 h 432"/>
                    <a:gd name="T68" fmla="*/ 203 w 319"/>
                    <a:gd name="T69" fmla="*/ 156 h 432"/>
                    <a:gd name="T70" fmla="*/ 212 w 319"/>
                    <a:gd name="T71" fmla="*/ 155 h 432"/>
                    <a:gd name="T72" fmla="*/ 212 w 319"/>
                    <a:gd name="T73" fmla="*/ 138 h 432"/>
                    <a:gd name="T74" fmla="*/ 236 w 319"/>
                    <a:gd name="T75" fmla="*/ 121 h 432"/>
                    <a:gd name="T76" fmla="*/ 212 w 319"/>
                    <a:gd name="T77" fmla="*/ 69 h 432"/>
                    <a:gd name="T78" fmla="*/ 212 w 319"/>
                    <a:gd name="T79" fmla="*/ 43 h 432"/>
                    <a:gd name="T80" fmla="*/ 172 w 319"/>
                    <a:gd name="T81" fmla="*/ 33 h 432"/>
                    <a:gd name="T82" fmla="*/ 113 w 319"/>
                    <a:gd name="T83" fmla="*/ 0 h 432"/>
                    <a:gd name="T84" fmla="*/ 79 w 319"/>
                    <a:gd name="T85" fmla="*/ 18 h 43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19"/>
                    <a:gd name="T130" fmla="*/ 0 h 432"/>
                    <a:gd name="T131" fmla="*/ 319 w 319"/>
                    <a:gd name="T132" fmla="*/ 432 h 432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19" h="432">
                      <a:moveTo>
                        <a:pt x="81" y="18"/>
                      </a:moveTo>
                      <a:lnTo>
                        <a:pt x="93" y="45"/>
                      </a:lnTo>
                      <a:lnTo>
                        <a:pt x="70" y="61"/>
                      </a:lnTo>
                      <a:lnTo>
                        <a:pt x="69" y="130"/>
                      </a:lnTo>
                      <a:lnTo>
                        <a:pt x="57" y="85"/>
                      </a:lnTo>
                      <a:lnTo>
                        <a:pt x="11" y="128"/>
                      </a:lnTo>
                      <a:lnTo>
                        <a:pt x="0" y="252"/>
                      </a:lnTo>
                      <a:lnTo>
                        <a:pt x="30" y="313"/>
                      </a:lnTo>
                      <a:lnTo>
                        <a:pt x="33" y="344"/>
                      </a:lnTo>
                      <a:lnTo>
                        <a:pt x="34" y="369"/>
                      </a:lnTo>
                      <a:lnTo>
                        <a:pt x="33" y="392"/>
                      </a:lnTo>
                      <a:lnTo>
                        <a:pt x="27" y="432"/>
                      </a:lnTo>
                      <a:lnTo>
                        <a:pt x="152" y="425"/>
                      </a:lnTo>
                      <a:lnTo>
                        <a:pt x="318" y="410"/>
                      </a:lnTo>
                      <a:lnTo>
                        <a:pt x="288" y="401"/>
                      </a:lnTo>
                      <a:lnTo>
                        <a:pt x="271" y="378"/>
                      </a:lnTo>
                      <a:lnTo>
                        <a:pt x="297" y="359"/>
                      </a:lnTo>
                      <a:lnTo>
                        <a:pt x="297" y="335"/>
                      </a:lnTo>
                      <a:lnTo>
                        <a:pt x="285" y="314"/>
                      </a:lnTo>
                      <a:lnTo>
                        <a:pt x="297" y="299"/>
                      </a:lnTo>
                      <a:lnTo>
                        <a:pt x="319" y="301"/>
                      </a:lnTo>
                      <a:lnTo>
                        <a:pt x="315" y="241"/>
                      </a:lnTo>
                      <a:lnTo>
                        <a:pt x="309" y="206"/>
                      </a:lnTo>
                      <a:lnTo>
                        <a:pt x="295" y="183"/>
                      </a:lnTo>
                      <a:lnTo>
                        <a:pt x="282" y="170"/>
                      </a:lnTo>
                      <a:lnTo>
                        <a:pt x="261" y="165"/>
                      </a:lnTo>
                      <a:lnTo>
                        <a:pt x="242" y="165"/>
                      </a:lnTo>
                      <a:lnTo>
                        <a:pt x="221" y="194"/>
                      </a:lnTo>
                      <a:lnTo>
                        <a:pt x="207" y="203"/>
                      </a:lnTo>
                      <a:lnTo>
                        <a:pt x="198" y="206"/>
                      </a:lnTo>
                      <a:lnTo>
                        <a:pt x="188" y="201"/>
                      </a:lnTo>
                      <a:lnTo>
                        <a:pt x="185" y="188"/>
                      </a:lnTo>
                      <a:lnTo>
                        <a:pt x="188" y="179"/>
                      </a:lnTo>
                      <a:lnTo>
                        <a:pt x="197" y="170"/>
                      </a:lnTo>
                      <a:lnTo>
                        <a:pt x="206" y="165"/>
                      </a:lnTo>
                      <a:lnTo>
                        <a:pt x="215" y="164"/>
                      </a:lnTo>
                      <a:lnTo>
                        <a:pt x="215" y="147"/>
                      </a:lnTo>
                      <a:lnTo>
                        <a:pt x="239" y="130"/>
                      </a:lnTo>
                      <a:lnTo>
                        <a:pt x="215" y="73"/>
                      </a:lnTo>
                      <a:lnTo>
                        <a:pt x="215" y="46"/>
                      </a:lnTo>
                      <a:lnTo>
                        <a:pt x="175" y="36"/>
                      </a:lnTo>
                      <a:lnTo>
                        <a:pt x="116" y="0"/>
                      </a:lnTo>
                      <a:lnTo>
                        <a:pt x="81" y="18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5" name="Shape - Maryland"/>
              <p:cNvSpPr>
                <a:spLocks noChangeAspect="1"/>
              </p:cNvSpPr>
              <p:nvPr/>
            </p:nvSpPr>
            <p:spPr bwMode="auto">
              <a:xfrm>
                <a:off x="6717423" y="2571432"/>
                <a:ext cx="634594" cy="262071"/>
              </a:xfrm>
              <a:custGeom>
                <a:avLst/>
                <a:gdLst>
                  <a:gd name="T0" fmla="*/ 0 w 403"/>
                  <a:gd name="T1" fmla="*/ 2147483647 h 165"/>
                  <a:gd name="T2" fmla="*/ 2147483647 w 403"/>
                  <a:gd name="T3" fmla="*/ 0 h 165"/>
                  <a:gd name="T4" fmla="*/ 2147483647 w 403"/>
                  <a:gd name="T5" fmla="*/ 2147483647 h 165"/>
                  <a:gd name="T6" fmla="*/ 2147483647 w 403"/>
                  <a:gd name="T7" fmla="*/ 2147483647 h 165"/>
                  <a:gd name="T8" fmla="*/ 2147483647 w 403"/>
                  <a:gd name="T9" fmla="*/ 2147483647 h 165"/>
                  <a:gd name="T10" fmla="*/ 2147483647 w 403"/>
                  <a:gd name="T11" fmla="*/ 2147483647 h 165"/>
                  <a:gd name="T12" fmla="*/ 2147483647 w 403"/>
                  <a:gd name="T13" fmla="*/ 2147483647 h 165"/>
                  <a:gd name="T14" fmla="*/ 2147483647 w 403"/>
                  <a:gd name="T15" fmla="*/ 2147483647 h 165"/>
                  <a:gd name="T16" fmla="*/ 2147483647 w 403"/>
                  <a:gd name="T17" fmla="*/ 2147483647 h 165"/>
                  <a:gd name="T18" fmla="*/ 2147483647 w 403"/>
                  <a:gd name="T19" fmla="*/ 2147483647 h 165"/>
                  <a:gd name="T20" fmla="*/ 2147483647 w 403"/>
                  <a:gd name="T21" fmla="*/ 2147483647 h 165"/>
                  <a:gd name="T22" fmla="*/ 2147483647 w 403"/>
                  <a:gd name="T23" fmla="*/ 2147483647 h 165"/>
                  <a:gd name="T24" fmla="*/ 2147483647 w 403"/>
                  <a:gd name="T25" fmla="*/ 2147483647 h 165"/>
                  <a:gd name="T26" fmla="*/ 2147483647 w 403"/>
                  <a:gd name="T27" fmla="*/ 2147483647 h 165"/>
                  <a:gd name="T28" fmla="*/ 2147483647 w 403"/>
                  <a:gd name="T29" fmla="*/ 2147483647 h 165"/>
                  <a:gd name="T30" fmla="*/ 2147483647 w 403"/>
                  <a:gd name="T31" fmla="*/ 2147483647 h 165"/>
                  <a:gd name="T32" fmla="*/ 0 w 403"/>
                  <a:gd name="T33" fmla="*/ 2147483647 h 1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3"/>
                  <a:gd name="T52" fmla="*/ 0 h 165"/>
                  <a:gd name="T53" fmla="*/ 403 w 403"/>
                  <a:gd name="T54" fmla="*/ 165 h 1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3" h="165">
                    <a:moveTo>
                      <a:pt x="0" y="56"/>
                    </a:moveTo>
                    <a:lnTo>
                      <a:pt x="300" y="0"/>
                    </a:lnTo>
                    <a:lnTo>
                      <a:pt x="349" y="113"/>
                    </a:lnTo>
                    <a:lnTo>
                      <a:pt x="401" y="101"/>
                    </a:lnTo>
                    <a:lnTo>
                      <a:pt x="403" y="158"/>
                    </a:lnTo>
                    <a:lnTo>
                      <a:pt x="361" y="165"/>
                    </a:lnTo>
                    <a:lnTo>
                      <a:pt x="324" y="128"/>
                    </a:lnTo>
                    <a:lnTo>
                      <a:pt x="300" y="83"/>
                    </a:lnTo>
                    <a:lnTo>
                      <a:pt x="296" y="21"/>
                    </a:lnTo>
                    <a:lnTo>
                      <a:pt x="278" y="52"/>
                    </a:lnTo>
                    <a:lnTo>
                      <a:pt x="299" y="146"/>
                    </a:lnTo>
                    <a:lnTo>
                      <a:pt x="211" y="159"/>
                    </a:lnTo>
                    <a:lnTo>
                      <a:pt x="208" y="91"/>
                    </a:lnTo>
                    <a:lnTo>
                      <a:pt x="154" y="61"/>
                    </a:lnTo>
                    <a:lnTo>
                      <a:pt x="108" y="53"/>
                    </a:lnTo>
                    <a:lnTo>
                      <a:pt x="12" y="101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6" name="Shape - Maine"/>
              <p:cNvSpPr>
                <a:spLocks noChangeAspect="1"/>
              </p:cNvSpPr>
              <p:nvPr/>
            </p:nvSpPr>
            <p:spPr bwMode="auto">
              <a:xfrm>
                <a:off x="7453553" y="1117979"/>
                <a:ext cx="491811" cy="717080"/>
              </a:xfrm>
              <a:custGeom>
                <a:avLst/>
                <a:gdLst>
                  <a:gd name="T0" fmla="*/ 2147483647 w 313"/>
                  <a:gd name="T1" fmla="*/ 2147483647 h 478"/>
                  <a:gd name="T2" fmla="*/ 2147483647 w 313"/>
                  <a:gd name="T3" fmla="*/ 2147483647 h 478"/>
                  <a:gd name="T4" fmla="*/ 2147483647 w 313"/>
                  <a:gd name="T5" fmla="*/ 2147483647 h 478"/>
                  <a:gd name="T6" fmla="*/ 2147483647 w 313"/>
                  <a:gd name="T7" fmla="*/ 2147483647 h 478"/>
                  <a:gd name="T8" fmla="*/ 2147483647 w 313"/>
                  <a:gd name="T9" fmla="*/ 2147483647 h 478"/>
                  <a:gd name="T10" fmla="*/ 2147483647 w 313"/>
                  <a:gd name="T11" fmla="*/ 2147483647 h 478"/>
                  <a:gd name="T12" fmla="*/ 2147483647 w 313"/>
                  <a:gd name="T13" fmla="*/ 2147483647 h 478"/>
                  <a:gd name="T14" fmla="*/ 0 w 313"/>
                  <a:gd name="T15" fmla="*/ 2147483647 h 478"/>
                  <a:gd name="T16" fmla="*/ 2147483647 w 313"/>
                  <a:gd name="T17" fmla="*/ 2147483647 h 478"/>
                  <a:gd name="T18" fmla="*/ 2147483647 w 313"/>
                  <a:gd name="T19" fmla="*/ 2147483647 h 478"/>
                  <a:gd name="T20" fmla="*/ 2147483647 w 313"/>
                  <a:gd name="T21" fmla="*/ 2147483647 h 478"/>
                  <a:gd name="T22" fmla="*/ 2147483647 w 313"/>
                  <a:gd name="T23" fmla="*/ 2147483647 h 478"/>
                  <a:gd name="T24" fmla="*/ 2147483647 w 313"/>
                  <a:gd name="T25" fmla="*/ 2147483647 h 478"/>
                  <a:gd name="T26" fmla="*/ 2147483647 w 313"/>
                  <a:gd name="T27" fmla="*/ 2147483647 h 478"/>
                  <a:gd name="T28" fmla="*/ 2147483647 w 313"/>
                  <a:gd name="T29" fmla="*/ 2147483647 h 478"/>
                  <a:gd name="T30" fmla="*/ 2147483647 w 313"/>
                  <a:gd name="T31" fmla="*/ 2147483647 h 478"/>
                  <a:gd name="T32" fmla="*/ 2147483647 w 313"/>
                  <a:gd name="T33" fmla="*/ 2147483647 h 478"/>
                  <a:gd name="T34" fmla="*/ 2147483647 w 313"/>
                  <a:gd name="T35" fmla="*/ 2147483647 h 478"/>
                  <a:gd name="T36" fmla="*/ 2147483647 w 313"/>
                  <a:gd name="T37" fmla="*/ 2147483647 h 478"/>
                  <a:gd name="T38" fmla="*/ 2147483647 w 313"/>
                  <a:gd name="T39" fmla="*/ 2147483647 h 478"/>
                  <a:gd name="T40" fmla="*/ 2147483647 w 313"/>
                  <a:gd name="T41" fmla="*/ 2147483647 h 478"/>
                  <a:gd name="T42" fmla="*/ 2147483647 w 313"/>
                  <a:gd name="T43" fmla="*/ 2147483647 h 478"/>
                  <a:gd name="T44" fmla="*/ 2147483647 w 313"/>
                  <a:gd name="T45" fmla="*/ 2147483647 h 478"/>
                  <a:gd name="T46" fmla="*/ 2147483647 w 313"/>
                  <a:gd name="T47" fmla="*/ 2147483647 h 478"/>
                  <a:gd name="T48" fmla="*/ 2147483647 w 313"/>
                  <a:gd name="T49" fmla="*/ 0 h 478"/>
                  <a:gd name="T50" fmla="*/ 2147483647 w 313"/>
                  <a:gd name="T51" fmla="*/ 2147483647 h 478"/>
                  <a:gd name="T52" fmla="*/ 2147483647 w 313"/>
                  <a:gd name="T53" fmla="*/ 2147483647 h 478"/>
                  <a:gd name="T54" fmla="*/ 2147483647 w 313"/>
                  <a:gd name="T55" fmla="*/ 2147483647 h 47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13"/>
                  <a:gd name="T85" fmla="*/ 0 h 478"/>
                  <a:gd name="T86" fmla="*/ 313 w 313"/>
                  <a:gd name="T87" fmla="*/ 478 h 47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13" h="478">
                    <a:moveTo>
                      <a:pt x="73" y="15"/>
                    </a:moveTo>
                    <a:lnTo>
                      <a:pt x="27" y="103"/>
                    </a:lnTo>
                    <a:lnTo>
                      <a:pt x="49" y="136"/>
                    </a:lnTo>
                    <a:lnTo>
                      <a:pt x="27" y="176"/>
                    </a:lnTo>
                    <a:lnTo>
                      <a:pt x="40" y="189"/>
                    </a:lnTo>
                    <a:lnTo>
                      <a:pt x="31" y="216"/>
                    </a:lnTo>
                    <a:lnTo>
                      <a:pt x="31" y="261"/>
                    </a:lnTo>
                    <a:lnTo>
                      <a:pt x="0" y="277"/>
                    </a:lnTo>
                    <a:lnTo>
                      <a:pt x="12" y="291"/>
                    </a:lnTo>
                    <a:lnTo>
                      <a:pt x="78" y="457"/>
                    </a:lnTo>
                    <a:lnTo>
                      <a:pt x="130" y="478"/>
                    </a:lnTo>
                    <a:lnTo>
                      <a:pt x="127" y="444"/>
                    </a:lnTo>
                    <a:lnTo>
                      <a:pt x="152" y="417"/>
                    </a:lnTo>
                    <a:lnTo>
                      <a:pt x="143" y="389"/>
                    </a:lnTo>
                    <a:lnTo>
                      <a:pt x="207" y="355"/>
                    </a:lnTo>
                    <a:lnTo>
                      <a:pt x="210" y="308"/>
                    </a:lnTo>
                    <a:lnTo>
                      <a:pt x="248" y="305"/>
                    </a:lnTo>
                    <a:lnTo>
                      <a:pt x="277" y="270"/>
                    </a:lnTo>
                    <a:lnTo>
                      <a:pt x="313" y="246"/>
                    </a:lnTo>
                    <a:lnTo>
                      <a:pt x="313" y="216"/>
                    </a:lnTo>
                    <a:lnTo>
                      <a:pt x="264" y="207"/>
                    </a:lnTo>
                    <a:lnTo>
                      <a:pt x="255" y="174"/>
                    </a:lnTo>
                    <a:lnTo>
                      <a:pt x="206" y="170"/>
                    </a:lnTo>
                    <a:lnTo>
                      <a:pt x="166" y="28"/>
                    </a:lnTo>
                    <a:lnTo>
                      <a:pt x="148" y="0"/>
                    </a:lnTo>
                    <a:lnTo>
                      <a:pt x="98" y="12"/>
                    </a:lnTo>
                    <a:lnTo>
                      <a:pt x="90" y="25"/>
                    </a:lnTo>
                    <a:lnTo>
                      <a:pt x="73" y="15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7" name="Shape - Louisiana"/>
              <p:cNvSpPr>
                <a:spLocks noChangeAspect="1"/>
              </p:cNvSpPr>
              <p:nvPr/>
            </p:nvSpPr>
            <p:spPr bwMode="auto">
              <a:xfrm>
                <a:off x="5013538" y="3960574"/>
                <a:ext cx="772619" cy="617396"/>
              </a:xfrm>
              <a:custGeom>
                <a:avLst/>
                <a:gdLst>
                  <a:gd name="T0" fmla="*/ 0 w 489"/>
                  <a:gd name="T1" fmla="*/ 2147483647 h 392"/>
                  <a:gd name="T2" fmla="*/ 2147483647 w 489"/>
                  <a:gd name="T3" fmla="*/ 0 h 392"/>
                  <a:gd name="T4" fmla="*/ 2147483647 w 489"/>
                  <a:gd name="T5" fmla="*/ 2147483647 h 392"/>
                  <a:gd name="T6" fmla="*/ 2147483647 w 489"/>
                  <a:gd name="T7" fmla="*/ 2147483647 h 392"/>
                  <a:gd name="T8" fmla="*/ 2147483647 w 489"/>
                  <a:gd name="T9" fmla="*/ 2147483647 h 392"/>
                  <a:gd name="T10" fmla="*/ 2147483647 w 489"/>
                  <a:gd name="T11" fmla="*/ 2147483647 h 392"/>
                  <a:gd name="T12" fmla="*/ 2147483647 w 489"/>
                  <a:gd name="T13" fmla="*/ 2147483647 h 392"/>
                  <a:gd name="T14" fmla="*/ 2147483647 w 489"/>
                  <a:gd name="T15" fmla="*/ 2147483647 h 392"/>
                  <a:gd name="T16" fmla="*/ 2147483647 w 489"/>
                  <a:gd name="T17" fmla="*/ 2147483647 h 392"/>
                  <a:gd name="T18" fmla="*/ 2147483647 w 489"/>
                  <a:gd name="T19" fmla="*/ 2147483647 h 392"/>
                  <a:gd name="T20" fmla="*/ 2147483647 w 489"/>
                  <a:gd name="T21" fmla="*/ 2147483647 h 392"/>
                  <a:gd name="T22" fmla="*/ 2147483647 w 489"/>
                  <a:gd name="T23" fmla="*/ 2147483647 h 392"/>
                  <a:gd name="T24" fmla="*/ 2147483647 w 489"/>
                  <a:gd name="T25" fmla="*/ 2147483647 h 392"/>
                  <a:gd name="T26" fmla="*/ 2147483647 w 489"/>
                  <a:gd name="T27" fmla="*/ 2147483647 h 392"/>
                  <a:gd name="T28" fmla="*/ 2147483647 w 489"/>
                  <a:gd name="T29" fmla="*/ 2147483647 h 392"/>
                  <a:gd name="T30" fmla="*/ 2147483647 w 489"/>
                  <a:gd name="T31" fmla="*/ 2147483647 h 392"/>
                  <a:gd name="T32" fmla="*/ 2147483647 w 489"/>
                  <a:gd name="T33" fmla="*/ 2147483647 h 392"/>
                  <a:gd name="T34" fmla="*/ 2147483647 w 489"/>
                  <a:gd name="T35" fmla="*/ 2147483647 h 392"/>
                  <a:gd name="T36" fmla="*/ 2147483647 w 489"/>
                  <a:gd name="T37" fmla="*/ 2147483647 h 392"/>
                  <a:gd name="T38" fmla="*/ 2147483647 w 489"/>
                  <a:gd name="T39" fmla="*/ 2147483647 h 392"/>
                  <a:gd name="T40" fmla="*/ 2147483647 w 489"/>
                  <a:gd name="T41" fmla="*/ 2147483647 h 392"/>
                  <a:gd name="T42" fmla="*/ 2147483647 w 489"/>
                  <a:gd name="T43" fmla="*/ 2147483647 h 392"/>
                  <a:gd name="T44" fmla="*/ 2147483647 w 489"/>
                  <a:gd name="T45" fmla="*/ 2147483647 h 392"/>
                  <a:gd name="T46" fmla="*/ 2147483647 w 489"/>
                  <a:gd name="T47" fmla="*/ 2147483647 h 392"/>
                  <a:gd name="T48" fmla="*/ 2147483647 w 489"/>
                  <a:gd name="T49" fmla="*/ 2147483647 h 392"/>
                  <a:gd name="T50" fmla="*/ 2147483647 w 489"/>
                  <a:gd name="T51" fmla="*/ 2147483647 h 392"/>
                  <a:gd name="T52" fmla="*/ 2147483647 w 489"/>
                  <a:gd name="T53" fmla="*/ 2147483647 h 392"/>
                  <a:gd name="T54" fmla="*/ 2147483647 w 489"/>
                  <a:gd name="T55" fmla="*/ 2147483647 h 392"/>
                  <a:gd name="T56" fmla="*/ 2147483647 w 489"/>
                  <a:gd name="T57" fmla="*/ 2147483647 h 392"/>
                  <a:gd name="T58" fmla="*/ 2147483647 w 489"/>
                  <a:gd name="T59" fmla="*/ 2147483647 h 392"/>
                  <a:gd name="T60" fmla="*/ 2147483647 w 489"/>
                  <a:gd name="T61" fmla="*/ 2147483647 h 392"/>
                  <a:gd name="T62" fmla="*/ 2147483647 w 489"/>
                  <a:gd name="T63" fmla="*/ 2147483647 h 392"/>
                  <a:gd name="T64" fmla="*/ 2147483647 w 489"/>
                  <a:gd name="T65" fmla="*/ 2147483647 h 392"/>
                  <a:gd name="T66" fmla="*/ 2147483647 w 489"/>
                  <a:gd name="T67" fmla="*/ 2147483647 h 392"/>
                  <a:gd name="T68" fmla="*/ 0 w 489"/>
                  <a:gd name="T69" fmla="*/ 2147483647 h 39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89"/>
                  <a:gd name="T106" fmla="*/ 0 h 392"/>
                  <a:gd name="T107" fmla="*/ 489 w 489"/>
                  <a:gd name="T108" fmla="*/ 392 h 39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89" h="392">
                    <a:moveTo>
                      <a:pt x="0" y="9"/>
                    </a:moveTo>
                    <a:lnTo>
                      <a:pt x="245" y="0"/>
                    </a:lnTo>
                    <a:lnTo>
                      <a:pt x="288" y="81"/>
                    </a:lnTo>
                    <a:lnTo>
                      <a:pt x="251" y="176"/>
                    </a:lnTo>
                    <a:lnTo>
                      <a:pt x="239" y="219"/>
                    </a:lnTo>
                    <a:lnTo>
                      <a:pt x="403" y="201"/>
                    </a:lnTo>
                    <a:lnTo>
                      <a:pt x="413" y="264"/>
                    </a:lnTo>
                    <a:lnTo>
                      <a:pt x="364" y="258"/>
                    </a:lnTo>
                    <a:lnTo>
                      <a:pt x="342" y="285"/>
                    </a:lnTo>
                    <a:lnTo>
                      <a:pt x="367" y="303"/>
                    </a:lnTo>
                    <a:lnTo>
                      <a:pt x="412" y="282"/>
                    </a:lnTo>
                    <a:lnTo>
                      <a:pt x="413" y="312"/>
                    </a:lnTo>
                    <a:lnTo>
                      <a:pt x="440" y="286"/>
                    </a:lnTo>
                    <a:lnTo>
                      <a:pt x="458" y="286"/>
                    </a:lnTo>
                    <a:lnTo>
                      <a:pt x="437" y="339"/>
                    </a:lnTo>
                    <a:lnTo>
                      <a:pt x="477" y="347"/>
                    </a:lnTo>
                    <a:lnTo>
                      <a:pt x="489" y="376"/>
                    </a:lnTo>
                    <a:lnTo>
                      <a:pt x="471" y="385"/>
                    </a:lnTo>
                    <a:lnTo>
                      <a:pt x="446" y="367"/>
                    </a:lnTo>
                    <a:lnTo>
                      <a:pt x="398" y="353"/>
                    </a:lnTo>
                    <a:lnTo>
                      <a:pt x="409" y="388"/>
                    </a:lnTo>
                    <a:lnTo>
                      <a:pt x="385" y="392"/>
                    </a:lnTo>
                    <a:lnTo>
                      <a:pt x="365" y="361"/>
                    </a:lnTo>
                    <a:lnTo>
                      <a:pt x="354" y="380"/>
                    </a:lnTo>
                    <a:lnTo>
                      <a:pt x="282" y="380"/>
                    </a:lnTo>
                    <a:lnTo>
                      <a:pt x="282" y="361"/>
                    </a:lnTo>
                    <a:lnTo>
                      <a:pt x="255" y="339"/>
                    </a:lnTo>
                    <a:lnTo>
                      <a:pt x="201" y="336"/>
                    </a:lnTo>
                    <a:lnTo>
                      <a:pt x="246" y="361"/>
                    </a:lnTo>
                    <a:lnTo>
                      <a:pt x="184" y="374"/>
                    </a:lnTo>
                    <a:lnTo>
                      <a:pt x="85" y="356"/>
                    </a:lnTo>
                    <a:lnTo>
                      <a:pt x="48" y="361"/>
                    </a:lnTo>
                    <a:lnTo>
                      <a:pt x="61" y="230"/>
                    </a:lnTo>
                    <a:lnTo>
                      <a:pt x="2" y="12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8" name="Shape - Kentucky"/>
              <p:cNvSpPr>
                <a:spLocks noChangeAspect="1"/>
              </p:cNvSpPr>
              <p:nvPr/>
            </p:nvSpPr>
            <p:spPr bwMode="auto">
              <a:xfrm>
                <a:off x="5546597" y="2883346"/>
                <a:ext cx="956652" cy="532182"/>
              </a:xfrm>
              <a:custGeom>
                <a:avLst/>
                <a:gdLst>
                  <a:gd name="T0" fmla="*/ 0 w 607"/>
                  <a:gd name="T1" fmla="*/ 2147483647 h 337"/>
                  <a:gd name="T2" fmla="*/ 2147483647 w 607"/>
                  <a:gd name="T3" fmla="*/ 2147483647 h 337"/>
                  <a:gd name="T4" fmla="*/ 2147483647 w 607"/>
                  <a:gd name="T5" fmla="*/ 2147483647 h 337"/>
                  <a:gd name="T6" fmla="*/ 2147483647 w 607"/>
                  <a:gd name="T7" fmla="*/ 2147483647 h 337"/>
                  <a:gd name="T8" fmla="*/ 2147483647 w 607"/>
                  <a:gd name="T9" fmla="*/ 2147483647 h 337"/>
                  <a:gd name="T10" fmla="*/ 2147483647 w 607"/>
                  <a:gd name="T11" fmla="*/ 2147483647 h 337"/>
                  <a:gd name="T12" fmla="*/ 2147483647 w 607"/>
                  <a:gd name="T13" fmla="*/ 2147483647 h 337"/>
                  <a:gd name="T14" fmla="*/ 2147483647 w 607"/>
                  <a:gd name="T15" fmla="*/ 2147483647 h 337"/>
                  <a:gd name="T16" fmla="*/ 2147483647 w 607"/>
                  <a:gd name="T17" fmla="*/ 2147483647 h 337"/>
                  <a:gd name="T18" fmla="*/ 2147483647 w 607"/>
                  <a:gd name="T19" fmla="*/ 2147483647 h 337"/>
                  <a:gd name="T20" fmla="*/ 2147483647 w 607"/>
                  <a:gd name="T21" fmla="*/ 2147483647 h 337"/>
                  <a:gd name="T22" fmla="*/ 2147483647 w 607"/>
                  <a:gd name="T23" fmla="*/ 2147483647 h 337"/>
                  <a:gd name="T24" fmla="*/ 2147483647 w 607"/>
                  <a:gd name="T25" fmla="*/ 2147483647 h 337"/>
                  <a:gd name="T26" fmla="*/ 2147483647 w 607"/>
                  <a:gd name="T27" fmla="*/ 2147483647 h 337"/>
                  <a:gd name="T28" fmla="*/ 2147483647 w 607"/>
                  <a:gd name="T29" fmla="*/ 0 h 337"/>
                  <a:gd name="T30" fmla="*/ 2147483647 w 607"/>
                  <a:gd name="T31" fmla="*/ 2147483647 h 337"/>
                  <a:gd name="T32" fmla="*/ 2147483647 w 607"/>
                  <a:gd name="T33" fmla="*/ 2147483647 h 337"/>
                  <a:gd name="T34" fmla="*/ 2147483647 w 607"/>
                  <a:gd name="T35" fmla="*/ 2147483647 h 337"/>
                  <a:gd name="T36" fmla="*/ 2147483647 w 607"/>
                  <a:gd name="T37" fmla="*/ 2147483647 h 337"/>
                  <a:gd name="T38" fmla="*/ 2147483647 w 607"/>
                  <a:gd name="T39" fmla="*/ 2147483647 h 337"/>
                  <a:gd name="T40" fmla="*/ 2147483647 w 607"/>
                  <a:gd name="T41" fmla="*/ 2147483647 h 337"/>
                  <a:gd name="T42" fmla="*/ 2147483647 w 607"/>
                  <a:gd name="T43" fmla="*/ 2147483647 h 337"/>
                  <a:gd name="T44" fmla="*/ 2147483647 w 607"/>
                  <a:gd name="T45" fmla="*/ 2147483647 h 337"/>
                  <a:gd name="T46" fmla="*/ 2147483647 w 607"/>
                  <a:gd name="T47" fmla="*/ 2147483647 h 337"/>
                  <a:gd name="T48" fmla="*/ 2147483647 w 607"/>
                  <a:gd name="T49" fmla="*/ 2147483647 h 337"/>
                  <a:gd name="T50" fmla="*/ 2147483647 w 607"/>
                  <a:gd name="T51" fmla="*/ 2147483647 h 337"/>
                  <a:gd name="T52" fmla="*/ 2147483647 w 607"/>
                  <a:gd name="T53" fmla="*/ 2147483647 h 337"/>
                  <a:gd name="T54" fmla="*/ 2147483647 w 607"/>
                  <a:gd name="T55" fmla="*/ 2147483647 h 337"/>
                  <a:gd name="T56" fmla="*/ 0 w 607"/>
                  <a:gd name="T57" fmla="*/ 2147483647 h 33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7"/>
                  <a:gd name="T88" fmla="*/ 0 h 337"/>
                  <a:gd name="T89" fmla="*/ 607 w 607"/>
                  <a:gd name="T90" fmla="*/ 337 h 33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7" h="337">
                    <a:moveTo>
                      <a:pt x="0" y="337"/>
                    </a:moveTo>
                    <a:lnTo>
                      <a:pt x="148" y="316"/>
                    </a:lnTo>
                    <a:lnTo>
                      <a:pt x="148" y="301"/>
                    </a:lnTo>
                    <a:lnTo>
                      <a:pt x="504" y="252"/>
                    </a:lnTo>
                    <a:lnTo>
                      <a:pt x="510" y="226"/>
                    </a:lnTo>
                    <a:lnTo>
                      <a:pt x="562" y="207"/>
                    </a:lnTo>
                    <a:lnTo>
                      <a:pt x="568" y="180"/>
                    </a:lnTo>
                    <a:lnTo>
                      <a:pt x="590" y="171"/>
                    </a:lnTo>
                    <a:lnTo>
                      <a:pt x="607" y="131"/>
                    </a:lnTo>
                    <a:lnTo>
                      <a:pt x="558" y="91"/>
                    </a:lnTo>
                    <a:lnTo>
                      <a:pt x="549" y="37"/>
                    </a:lnTo>
                    <a:lnTo>
                      <a:pt x="510" y="10"/>
                    </a:lnTo>
                    <a:lnTo>
                      <a:pt x="431" y="25"/>
                    </a:lnTo>
                    <a:lnTo>
                      <a:pt x="394" y="1"/>
                    </a:lnTo>
                    <a:lnTo>
                      <a:pt x="358" y="0"/>
                    </a:lnTo>
                    <a:lnTo>
                      <a:pt x="365" y="37"/>
                    </a:lnTo>
                    <a:lnTo>
                      <a:pt x="316" y="56"/>
                    </a:lnTo>
                    <a:lnTo>
                      <a:pt x="283" y="140"/>
                    </a:lnTo>
                    <a:lnTo>
                      <a:pt x="239" y="126"/>
                    </a:lnTo>
                    <a:lnTo>
                      <a:pt x="185" y="158"/>
                    </a:lnTo>
                    <a:lnTo>
                      <a:pt x="116" y="170"/>
                    </a:lnTo>
                    <a:lnTo>
                      <a:pt x="116" y="217"/>
                    </a:lnTo>
                    <a:lnTo>
                      <a:pt x="82" y="216"/>
                    </a:lnTo>
                    <a:lnTo>
                      <a:pt x="84" y="258"/>
                    </a:lnTo>
                    <a:lnTo>
                      <a:pt x="48" y="241"/>
                    </a:lnTo>
                    <a:lnTo>
                      <a:pt x="27" y="249"/>
                    </a:lnTo>
                    <a:lnTo>
                      <a:pt x="45" y="277"/>
                    </a:lnTo>
                    <a:lnTo>
                      <a:pt x="8" y="314"/>
                    </a:lnTo>
                    <a:lnTo>
                      <a:pt x="0" y="337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9" name="Shape - Kansas"/>
              <p:cNvSpPr>
                <a:spLocks noChangeAspect="1"/>
              </p:cNvSpPr>
              <p:nvPr/>
            </p:nvSpPr>
            <p:spPr bwMode="auto">
              <a:xfrm>
                <a:off x="3947419" y="2884954"/>
                <a:ext cx="966171" cy="491988"/>
              </a:xfrm>
              <a:custGeom>
                <a:avLst/>
                <a:gdLst>
                  <a:gd name="T0" fmla="*/ 2147483647 w 611"/>
                  <a:gd name="T1" fmla="*/ 2147483647 h 312"/>
                  <a:gd name="T2" fmla="*/ 2147483647 w 611"/>
                  <a:gd name="T3" fmla="*/ 2147483647 h 312"/>
                  <a:gd name="T4" fmla="*/ 0 w 611"/>
                  <a:gd name="T5" fmla="*/ 2147483647 h 312"/>
                  <a:gd name="T6" fmla="*/ 2147483647 w 611"/>
                  <a:gd name="T7" fmla="*/ 2147483647 h 312"/>
                  <a:gd name="T8" fmla="*/ 2147483647 w 611"/>
                  <a:gd name="T9" fmla="*/ 2147483647 h 312"/>
                  <a:gd name="T10" fmla="*/ 2147483647 w 611"/>
                  <a:gd name="T11" fmla="*/ 2147483647 h 312"/>
                  <a:gd name="T12" fmla="*/ 2147483647 w 611"/>
                  <a:gd name="T13" fmla="*/ 2147483647 h 312"/>
                  <a:gd name="T14" fmla="*/ 2147483647 w 611"/>
                  <a:gd name="T15" fmla="*/ 2147483647 h 312"/>
                  <a:gd name="T16" fmla="*/ 2147483647 w 611"/>
                  <a:gd name="T17" fmla="*/ 0 h 312"/>
                  <a:gd name="T18" fmla="*/ 2147483647 w 611"/>
                  <a:gd name="T19" fmla="*/ 2147483647 h 312"/>
                  <a:gd name="T20" fmla="*/ 2147483647 w 611"/>
                  <a:gd name="T21" fmla="*/ 2147483647 h 3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11"/>
                  <a:gd name="T34" fmla="*/ 0 h 312"/>
                  <a:gd name="T35" fmla="*/ 611 w 611"/>
                  <a:gd name="T36" fmla="*/ 312 h 3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11" h="312">
                    <a:moveTo>
                      <a:pt x="6" y="3"/>
                    </a:moveTo>
                    <a:lnTo>
                      <a:pt x="4" y="182"/>
                    </a:lnTo>
                    <a:lnTo>
                      <a:pt x="0" y="309"/>
                    </a:lnTo>
                    <a:lnTo>
                      <a:pt x="611" y="312"/>
                    </a:lnTo>
                    <a:lnTo>
                      <a:pt x="599" y="149"/>
                    </a:lnTo>
                    <a:lnTo>
                      <a:pt x="599" y="88"/>
                    </a:lnTo>
                    <a:lnTo>
                      <a:pt x="550" y="51"/>
                    </a:lnTo>
                    <a:lnTo>
                      <a:pt x="565" y="18"/>
                    </a:lnTo>
                    <a:lnTo>
                      <a:pt x="544" y="0"/>
                    </a:lnTo>
                    <a:lnTo>
                      <a:pt x="267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0" name="Shape - Iowa"/>
              <p:cNvSpPr>
                <a:spLocks noChangeAspect="1"/>
              </p:cNvSpPr>
              <p:nvPr/>
            </p:nvSpPr>
            <p:spPr bwMode="auto">
              <a:xfrm>
                <a:off x="4629608" y="2291674"/>
                <a:ext cx="758340" cy="493595"/>
              </a:xfrm>
              <a:custGeom>
                <a:avLst/>
                <a:gdLst>
                  <a:gd name="T0" fmla="*/ 2147483647 w 481"/>
                  <a:gd name="T1" fmla="*/ 2147483647 h 313"/>
                  <a:gd name="T2" fmla="*/ 0 w 481"/>
                  <a:gd name="T3" fmla="*/ 2147483647 h 313"/>
                  <a:gd name="T4" fmla="*/ 2147483647 w 481"/>
                  <a:gd name="T5" fmla="*/ 2147483647 h 313"/>
                  <a:gd name="T6" fmla="*/ 2147483647 w 481"/>
                  <a:gd name="T7" fmla="*/ 2147483647 h 313"/>
                  <a:gd name="T8" fmla="*/ 2147483647 w 481"/>
                  <a:gd name="T9" fmla="*/ 2147483647 h 313"/>
                  <a:gd name="T10" fmla="*/ 2147483647 w 481"/>
                  <a:gd name="T11" fmla="*/ 2147483647 h 313"/>
                  <a:gd name="T12" fmla="*/ 2147483647 w 481"/>
                  <a:gd name="T13" fmla="*/ 2147483647 h 313"/>
                  <a:gd name="T14" fmla="*/ 2147483647 w 481"/>
                  <a:gd name="T15" fmla="*/ 2147483647 h 313"/>
                  <a:gd name="T16" fmla="*/ 2147483647 w 481"/>
                  <a:gd name="T17" fmla="*/ 2147483647 h 313"/>
                  <a:gd name="T18" fmla="*/ 2147483647 w 481"/>
                  <a:gd name="T19" fmla="*/ 2147483647 h 313"/>
                  <a:gd name="T20" fmla="*/ 2147483647 w 481"/>
                  <a:gd name="T21" fmla="*/ 2147483647 h 313"/>
                  <a:gd name="T22" fmla="*/ 2147483647 w 481"/>
                  <a:gd name="T23" fmla="*/ 2147483647 h 313"/>
                  <a:gd name="T24" fmla="*/ 2147483647 w 481"/>
                  <a:gd name="T25" fmla="*/ 2147483647 h 313"/>
                  <a:gd name="T26" fmla="*/ 2147483647 w 481"/>
                  <a:gd name="T27" fmla="*/ 2147483647 h 313"/>
                  <a:gd name="T28" fmla="*/ 2147483647 w 481"/>
                  <a:gd name="T29" fmla="*/ 0 h 313"/>
                  <a:gd name="T30" fmla="*/ 2147483647 w 481"/>
                  <a:gd name="T31" fmla="*/ 2147483647 h 313"/>
                  <a:gd name="T32" fmla="*/ 2147483647 w 481"/>
                  <a:gd name="T33" fmla="*/ 2147483647 h 313"/>
                  <a:gd name="T34" fmla="*/ 2147483647 w 481"/>
                  <a:gd name="T35" fmla="*/ 2147483647 h 3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81"/>
                  <a:gd name="T55" fmla="*/ 0 h 313"/>
                  <a:gd name="T56" fmla="*/ 481 w 481"/>
                  <a:gd name="T57" fmla="*/ 313 h 3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81" h="313">
                    <a:moveTo>
                      <a:pt x="7" y="16"/>
                    </a:moveTo>
                    <a:lnTo>
                      <a:pt x="0" y="71"/>
                    </a:lnTo>
                    <a:lnTo>
                      <a:pt x="10" y="129"/>
                    </a:lnTo>
                    <a:lnTo>
                      <a:pt x="55" y="249"/>
                    </a:lnTo>
                    <a:lnTo>
                      <a:pt x="80" y="313"/>
                    </a:lnTo>
                    <a:lnTo>
                      <a:pt x="363" y="298"/>
                    </a:lnTo>
                    <a:lnTo>
                      <a:pt x="410" y="313"/>
                    </a:lnTo>
                    <a:lnTo>
                      <a:pt x="438" y="252"/>
                    </a:lnTo>
                    <a:lnTo>
                      <a:pt x="428" y="208"/>
                    </a:lnTo>
                    <a:lnTo>
                      <a:pt x="475" y="200"/>
                    </a:lnTo>
                    <a:lnTo>
                      <a:pt x="481" y="131"/>
                    </a:lnTo>
                    <a:lnTo>
                      <a:pt x="453" y="101"/>
                    </a:lnTo>
                    <a:lnTo>
                      <a:pt x="404" y="71"/>
                    </a:lnTo>
                    <a:lnTo>
                      <a:pt x="414" y="30"/>
                    </a:lnTo>
                    <a:lnTo>
                      <a:pt x="393" y="0"/>
                    </a:lnTo>
                    <a:lnTo>
                      <a:pt x="287" y="4"/>
                    </a:lnTo>
                    <a:lnTo>
                      <a:pt x="180" y="9"/>
                    </a:lnTo>
                    <a:lnTo>
                      <a:pt x="7" y="16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1" name="Shape - Indiana"/>
              <p:cNvSpPr>
                <a:spLocks noChangeAspect="1"/>
              </p:cNvSpPr>
              <p:nvPr/>
            </p:nvSpPr>
            <p:spPr bwMode="auto">
              <a:xfrm>
                <a:off x="5702073" y="2458887"/>
                <a:ext cx="422005" cy="696178"/>
              </a:xfrm>
              <a:custGeom>
                <a:avLst/>
                <a:gdLst>
                  <a:gd name="T0" fmla="*/ 0 w 268"/>
                  <a:gd name="T1" fmla="*/ 2147483647 h 441"/>
                  <a:gd name="T2" fmla="*/ 2147483647 w 268"/>
                  <a:gd name="T3" fmla="*/ 2147483647 h 441"/>
                  <a:gd name="T4" fmla="*/ 2147483647 w 268"/>
                  <a:gd name="T5" fmla="*/ 2147483647 h 441"/>
                  <a:gd name="T6" fmla="*/ 2147483647 w 268"/>
                  <a:gd name="T7" fmla="*/ 2147483647 h 441"/>
                  <a:gd name="T8" fmla="*/ 2147483647 w 268"/>
                  <a:gd name="T9" fmla="*/ 2147483647 h 441"/>
                  <a:gd name="T10" fmla="*/ 2147483647 w 268"/>
                  <a:gd name="T11" fmla="*/ 0 h 441"/>
                  <a:gd name="T12" fmla="*/ 2147483647 w 268"/>
                  <a:gd name="T13" fmla="*/ 2147483647 h 441"/>
                  <a:gd name="T14" fmla="*/ 2147483647 w 268"/>
                  <a:gd name="T15" fmla="*/ 2147483647 h 441"/>
                  <a:gd name="T16" fmla="*/ 2147483647 w 268"/>
                  <a:gd name="T17" fmla="*/ 2147483647 h 441"/>
                  <a:gd name="T18" fmla="*/ 2147483647 w 268"/>
                  <a:gd name="T19" fmla="*/ 2147483647 h 441"/>
                  <a:gd name="T20" fmla="*/ 2147483647 w 268"/>
                  <a:gd name="T21" fmla="*/ 2147483647 h 441"/>
                  <a:gd name="T22" fmla="*/ 2147483647 w 268"/>
                  <a:gd name="T23" fmla="*/ 2147483647 h 441"/>
                  <a:gd name="T24" fmla="*/ 2147483647 w 268"/>
                  <a:gd name="T25" fmla="*/ 2147483647 h 441"/>
                  <a:gd name="T26" fmla="*/ 2147483647 w 268"/>
                  <a:gd name="T27" fmla="*/ 2147483647 h 441"/>
                  <a:gd name="T28" fmla="*/ 2147483647 w 268"/>
                  <a:gd name="T29" fmla="*/ 2147483647 h 441"/>
                  <a:gd name="T30" fmla="*/ 0 w 268"/>
                  <a:gd name="T31" fmla="*/ 2147483647 h 4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441"/>
                  <a:gd name="T50" fmla="*/ 268 w 268"/>
                  <a:gd name="T51" fmla="*/ 441 h 4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441">
                    <a:moveTo>
                      <a:pt x="0" y="31"/>
                    </a:moveTo>
                    <a:lnTo>
                      <a:pt x="31" y="48"/>
                    </a:lnTo>
                    <a:lnTo>
                      <a:pt x="61" y="45"/>
                    </a:lnTo>
                    <a:lnTo>
                      <a:pt x="71" y="36"/>
                    </a:lnTo>
                    <a:lnTo>
                      <a:pt x="79" y="9"/>
                    </a:lnTo>
                    <a:lnTo>
                      <a:pt x="208" y="0"/>
                    </a:lnTo>
                    <a:lnTo>
                      <a:pt x="268" y="312"/>
                    </a:lnTo>
                    <a:lnTo>
                      <a:pt x="263" y="309"/>
                    </a:lnTo>
                    <a:lnTo>
                      <a:pt x="219" y="326"/>
                    </a:lnTo>
                    <a:lnTo>
                      <a:pt x="187" y="410"/>
                    </a:lnTo>
                    <a:lnTo>
                      <a:pt x="141" y="398"/>
                    </a:lnTo>
                    <a:lnTo>
                      <a:pt x="87" y="429"/>
                    </a:lnTo>
                    <a:lnTo>
                      <a:pt x="17" y="441"/>
                    </a:lnTo>
                    <a:lnTo>
                      <a:pt x="49" y="359"/>
                    </a:lnTo>
                    <a:lnTo>
                      <a:pt x="35" y="313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2" name="Shape - Illinois"/>
              <p:cNvSpPr>
                <a:spLocks noChangeAspect="1"/>
              </p:cNvSpPr>
              <p:nvPr/>
            </p:nvSpPr>
            <p:spPr bwMode="auto">
              <a:xfrm>
                <a:off x="5239876" y="2396182"/>
                <a:ext cx="547338" cy="898762"/>
              </a:xfrm>
              <a:custGeom>
                <a:avLst/>
                <a:gdLst>
                  <a:gd name="T0" fmla="*/ 64 w 346"/>
                  <a:gd name="T1" fmla="*/ 33 h 571"/>
                  <a:gd name="T2" fmla="*/ 262 w 346"/>
                  <a:gd name="T3" fmla="*/ 0 h 571"/>
                  <a:gd name="T4" fmla="*/ 294 w 346"/>
                  <a:gd name="T5" fmla="*/ 70 h 571"/>
                  <a:gd name="T6" fmla="*/ 334 w 346"/>
                  <a:gd name="T7" fmla="*/ 362 h 571"/>
                  <a:gd name="T8" fmla="*/ 346 w 346"/>
                  <a:gd name="T9" fmla="*/ 401 h 571"/>
                  <a:gd name="T10" fmla="*/ 314 w 346"/>
                  <a:gd name="T11" fmla="*/ 478 h 571"/>
                  <a:gd name="T12" fmla="*/ 314 w 346"/>
                  <a:gd name="T13" fmla="*/ 532 h 571"/>
                  <a:gd name="T14" fmla="*/ 279 w 346"/>
                  <a:gd name="T15" fmla="*/ 526 h 571"/>
                  <a:gd name="T16" fmla="*/ 280 w 346"/>
                  <a:gd name="T17" fmla="*/ 571 h 571"/>
                  <a:gd name="T18" fmla="*/ 243 w 346"/>
                  <a:gd name="T19" fmla="*/ 553 h 571"/>
                  <a:gd name="T20" fmla="*/ 223 w 346"/>
                  <a:gd name="T21" fmla="*/ 559 h 571"/>
                  <a:gd name="T22" fmla="*/ 195 w 346"/>
                  <a:gd name="T23" fmla="*/ 554 h 571"/>
                  <a:gd name="T24" fmla="*/ 174 w 346"/>
                  <a:gd name="T25" fmla="*/ 486 h 571"/>
                  <a:gd name="T26" fmla="*/ 134 w 346"/>
                  <a:gd name="T27" fmla="*/ 465 h 571"/>
                  <a:gd name="T28" fmla="*/ 134 w 346"/>
                  <a:gd name="T29" fmla="*/ 392 h 571"/>
                  <a:gd name="T30" fmla="*/ 94 w 346"/>
                  <a:gd name="T31" fmla="*/ 401 h 571"/>
                  <a:gd name="T32" fmla="*/ 71 w 346"/>
                  <a:gd name="T33" fmla="*/ 347 h 571"/>
                  <a:gd name="T34" fmla="*/ 0 w 346"/>
                  <a:gd name="T35" fmla="*/ 285 h 571"/>
                  <a:gd name="T36" fmla="*/ 52 w 346"/>
                  <a:gd name="T37" fmla="*/ 186 h 571"/>
                  <a:gd name="T38" fmla="*/ 37 w 346"/>
                  <a:gd name="T39" fmla="*/ 140 h 571"/>
                  <a:gd name="T40" fmla="*/ 89 w 346"/>
                  <a:gd name="T41" fmla="*/ 131 h 571"/>
                  <a:gd name="T42" fmla="*/ 94 w 346"/>
                  <a:gd name="T43" fmla="*/ 67 h 571"/>
                  <a:gd name="T44" fmla="*/ 64 w 346"/>
                  <a:gd name="T45" fmla="*/ 33 h 57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46"/>
                  <a:gd name="T70" fmla="*/ 0 h 571"/>
                  <a:gd name="T71" fmla="*/ 346 w 346"/>
                  <a:gd name="T72" fmla="*/ 571 h 57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46" h="571">
                    <a:moveTo>
                      <a:pt x="64" y="33"/>
                    </a:moveTo>
                    <a:lnTo>
                      <a:pt x="262" y="0"/>
                    </a:lnTo>
                    <a:lnTo>
                      <a:pt x="294" y="70"/>
                    </a:lnTo>
                    <a:lnTo>
                      <a:pt x="334" y="362"/>
                    </a:lnTo>
                    <a:lnTo>
                      <a:pt x="346" y="401"/>
                    </a:lnTo>
                    <a:lnTo>
                      <a:pt x="314" y="478"/>
                    </a:lnTo>
                    <a:lnTo>
                      <a:pt x="314" y="532"/>
                    </a:lnTo>
                    <a:lnTo>
                      <a:pt x="279" y="526"/>
                    </a:lnTo>
                    <a:lnTo>
                      <a:pt x="280" y="571"/>
                    </a:lnTo>
                    <a:lnTo>
                      <a:pt x="243" y="553"/>
                    </a:lnTo>
                    <a:lnTo>
                      <a:pt x="223" y="559"/>
                    </a:lnTo>
                    <a:lnTo>
                      <a:pt x="195" y="554"/>
                    </a:lnTo>
                    <a:lnTo>
                      <a:pt x="174" y="486"/>
                    </a:lnTo>
                    <a:lnTo>
                      <a:pt x="134" y="465"/>
                    </a:lnTo>
                    <a:lnTo>
                      <a:pt x="134" y="392"/>
                    </a:lnTo>
                    <a:lnTo>
                      <a:pt x="94" y="401"/>
                    </a:lnTo>
                    <a:lnTo>
                      <a:pt x="71" y="347"/>
                    </a:lnTo>
                    <a:lnTo>
                      <a:pt x="0" y="285"/>
                    </a:lnTo>
                    <a:lnTo>
                      <a:pt x="52" y="186"/>
                    </a:lnTo>
                    <a:lnTo>
                      <a:pt x="37" y="140"/>
                    </a:lnTo>
                    <a:lnTo>
                      <a:pt x="89" y="131"/>
                    </a:lnTo>
                    <a:lnTo>
                      <a:pt x="94" y="67"/>
                    </a:lnTo>
                    <a:lnTo>
                      <a:pt x="64" y="3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3" name="Shape - Idaho"/>
              <p:cNvSpPr>
                <a:spLocks noChangeAspect="1"/>
              </p:cNvSpPr>
              <p:nvPr/>
            </p:nvSpPr>
            <p:spPr bwMode="auto">
              <a:xfrm>
                <a:off x="2186418" y="1273935"/>
                <a:ext cx="750408" cy="1212283"/>
              </a:xfrm>
              <a:custGeom>
                <a:avLst/>
                <a:gdLst>
                  <a:gd name="T0" fmla="*/ 2147483647 w 476"/>
                  <a:gd name="T1" fmla="*/ 0 h 770"/>
                  <a:gd name="T2" fmla="*/ 2147483647 w 476"/>
                  <a:gd name="T3" fmla="*/ 2147483647 h 770"/>
                  <a:gd name="T4" fmla="*/ 2147483647 w 476"/>
                  <a:gd name="T5" fmla="*/ 2147483647 h 770"/>
                  <a:gd name="T6" fmla="*/ 2147483647 w 476"/>
                  <a:gd name="T7" fmla="*/ 2147483647 h 770"/>
                  <a:gd name="T8" fmla="*/ 2147483647 w 476"/>
                  <a:gd name="T9" fmla="*/ 2147483647 h 770"/>
                  <a:gd name="T10" fmla="*/ 2147483647 w 476"/>
                  <a:gd name="T11" fmla="*/ 2147483647 h 770"/>
                  <a:gd name="T12" fmla="*/ 2147483647 w 476"/>
                  <a:gd name="T13" fmla="*/ 2147483647 h 770"/>
                  <a:gd name="T14" fmla="*/ 0 w 476"/>
                  <a:gd name="T15" fmla="*/ 2147483647 h 770"/>
                  <a:gd name="T16" fmla="*/ 2147483647 w 476"/>
                  <a:gd name="T17" fmla="*/ 2147483647 h 770"/>
                  <a:gd name="T18" fmla="*/ 2147483647 w 476"/>
                  <a:gd name="T19" fmla="*/ 2147483647 h 770"/>
                  <a:gd name="T20" fmla="*/ 2147483647 w 476"/>
                  <a:gd name="T21" fmla="*/ 2147483647 h 770"/>
                  <a:gd name="T22" fmla="*/ 2147483647 w 476"/>
                  <a:gd name="T23" fmla="*/ 2147483647 h 770"/>
                  <a:gd name="T24" fmla="*/ 2147483647 w 476"/>
                  <a:gd name="T25" fmla="*/ 2147483647 h 770"/>
                  <a:gd name="T26" fmla="*/ 2147483647 w 476"/>
                  <a:gd name="T27" fmla="*/ 2147483647 h 770"/>
                  <a:gd name="T28" fmla="*/ 2147483647 w 476"/>
                  <a:gd name="T29" fmla="*/ 2147483647 h 770"/>
                  <a:gd name="T30" fmla="*/ 2147483647 w 476"/>
                  <a:gd name="T31" fmla="*/ 2147483647 h 770"/>
                  <a:gd name="T32" fmla="*/ 2147483647 w 476"/>
                  <a:gd name="T33" fmla="*/ 2147483647 h 770"/>
                  <a:gd name="T34" fmla="*/ 2147483647 w 476"/>
                  <a:gd name="T35" fmla="*/ 2147483647 h 770"/>
                  <a:gd name="T36" fmla="*/ 2147483647 w 476"/>
                  <a:gd name="T37" fmla="*/ 2147483647 h 770"/>
                  <a:gd name="T38" fmla="*/ 2147483647 w 476"/>
                  <a:gd name="T39" fmla="*/ 2147483647 h 770"/>
                  <a:gd name="T40" fmla="*/ 2147483647 w 476"/>
                  <a:gd name="T41" fmla="*/ 2147483647 h 770"/>
                  <a:gd name="T42" fmla="*/ 2147483647 w 476"/>
                  <a:gd name="T43" fmla="*/ 0 h 77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76"/>
                  <a:gd name="T67" fmla="*/ 0 h 770"/>
                  <a:gd name="T68" fmla="*/ 476 w 476"/>
                  <a:gd name="T69" fmla="*/ 770 h 77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76" h="770">
                    <a:moveTo>
                      <a:pt x="115" y="0"/>
                    </a:moveTo>
                    <a:lnTo>
                      <a:pt x="72" y="301"/>
                    </a:lnTo>
                    <a:lnTo>
                      <a:pt x="117" y="365"/>
                    </a:lnTo>
                    <a:lnTo>
                      <a:pt x="47" y="432"/>
                    </a:lnTo>
                    <a:lnTo>
                      <a:pt x="38" y="478"/>
                    </a:lnTo>
                    <a:lnTo>
                      <a:pt x="57" y="511"/>
                    </a:lnTo>
                    <a:lnTo>
                      <a:pt x="38" y="527"/>
                    </a:lnTo>
                    <a:lnTo>
                      <a:pt x="0" y="701"/>
                    </a:lnTo>
                    <a:lnTo>
                      <a:pt x="227" y="742"/>
                    </a:lnTo>
                    <a:lnTo>
                      <a:pt x="442" y="770"/>
                    </a:lnTo>
                    <a:lnTo>
                      <a:pt x="464" y="611"/>
                    </a:lnTo>
                    <a:lnTo>
                      <a:pt x="476" y="523"/>
                    </a:lnTo>
                    <a:lnTo>
                      <a:pt x="455" y="491"/>
                    </a:lnTo>
                    <a:lnTo>
                      <a:pt x="406" y="500"/>
                    </a:lnTo>
                    <a:lnTo>
                      <a:pt x="342" y="508"/>
                    </a:lnTo>
                    <a:lnTo>
                      <a:pt x="330" y="436"/>
                    </a:lnTo>
                    <a:lnTo>
                      <a:pt x="252" y="378"/>
                    </a:lnTo>
                    <a:lnTo>
                      <a:pt x="263" y="341"/>
                    </a:lnTo>
                    <a:lnTo>
                      <a:pt x="270" y="275"/>
                    </a:lnTo>
                    <a:lnTo>
                      <a:pt x="170" y="134"/>
                    </a:lnTo>
                    <a:lnTo>
                      <a:pt x="184" y="9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5" name="Shape - Georgia"/>
              <p:cNvSpPr>
                <a:spLocks noChangeAspect="1"/>
              </p:cNvSpPr>
              <p:nvPr/>
            </p:nvSpPr>
            <p:spPr bwMode="auto">
              <a:xfrm>
                <a:off x="6127252" y="3521644"/>
                <a:ext cx="707573" cy="731551"/>
              </a:xfrm>
              <a:custGeom>
                <a:avLst/>
                <a:gdLst>
                  <a:gd name="T0" fmla="*/ 0 w 447"/>
                  <a:gd name="T1" fmla="*/ 2147483647 h 463"/>
                  <a:gd name="T2" fmla="*/ 2147483647 w 447"/>
                  <a:gd name="T3" fmla="*/ 2147483647 h 463"/>
                  <a:gd name="T4" fmla="*/ 2147483647 w 447"/>
                  <a:gd name="T5" fmla="*/ 2147483647 h 463"/>
                  <a:gd name="T6" fmla="*/ 2147483647 w 447"/>
                  <a:gd name="T7" fmla="*/ 0 h 463"/>
                  <a:gd name="T8" fmla="*/ 2147483647 w 447"/>
                  <a:gd name="T9" fmla="*/ 2147483647 h 463"/>
                  <a:gd name="T10" fmla="*/ 2147483647 w 447"/>
                  <a:gd name="T11" fmla="*/ 2147483647 h 463"/>
                  <a:gd name="T12" fmla="*/ 2147483647 w 447"/>
                  <a:gd name="T13" fmla="*/ 2147483647 h 463"/>
                  <a:gd name="T14" fmla="*/ 2147483647 w 447"/>
                  <a:gd name="T15" fmla="*/ 2147483647 h 463"/>
                  <a:gd name="T16" fmla="*/ 2147483647 w 447"/>
                  <a:gd name="T17" fmla="*/ 2147483647 h 463"/>
                  <a:gd name="T18" fmla="*/ 2147483647 w 447"/>
                  <a:gd name="T19" fmla="*/ 2147483647 h 463"/>
                  <a:gd name="T20" fmla="*/ 2147483647 w 447"/>
                  <a:gd name="T21" fmla="*/ 2147483647 h 463"/>
                  <a:gd name="T22" fmla="*/ 2147483647 w 447"/>
                  <a:gd name="T23" fmla="*/ 2147483647 h 463"/>
                  <a:gd name="T24" fmla="*/ 2147483647 w 447"/>
                  <a:gd name="T25" fmla="*/ 2147483647 h 463"/>
                  <a:gd name="T26" fmla="*/ 2147483647 w 447"/>
                  <a:gd name="T27" fmla="*/ 2147483647 h 463"/>
                  <a:gd name="T28" fmla="*/ 2147483647 w 447"/>
                  <a:gd name="T29" fmla="*/ 2147483647 h 463"/>
                  <a:gd name="T30" fmla="*/ 2147483647 w 447"/>
                  <a:gd name="T31" fmla="*/ 2147483647 h 463"/>
                  <a:gd name="T32" fmla="*/ 2147483647 w 447"/>
                  <a:gd name="T33" fmla="*/ 2147483647 h 463"/>
                  <a:gd name="T34" fmla="*/ 2147483647 w 447"/>
                  <a:gd name="T35" fmla="*/ 2147483647 h 463"/>
                  <a:gd name="T36" fmla="*/ 0 w 447"/>
                  <a:gd name="T37" fmla="*/ 2147483647 h 46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47"/>
                  <a:gd name="T58" fmla="*/ 0 h 463"/>
                  <a:gd name="T59" fmla="*/ 447 w 447"/>
                  <a:gd name="T60" fmla="*/ 463 h 46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47" h="463">
                    <a:moveTo>
                      <a:pt x="0" y="28"/>
                    </a:moveTo>
                    <a:lnTo>
                      <a:pt x="4" y="28"/>
                    </a:lnTo>
                    <a:lnTo>
                      <a:pt x="109" y="9"/>
                    </a:lnTo>
                    <a:lnTo>
                      <a:pt x="201" y="0"/>
                    </a:lnTo>
                    <a:lnTo>
                      <a:pt x="188" y="23"/>
                    </a:lnTo>
                    <a:lnTo>
                      <a:pt x="216" y="23"/>
                    </a:lnTo>
                    <a:lnTo>
                      <a:pt x="375" y="167"/>
                    </a:lnTo>
                    <a:lnTo>
                      <a:pt x="438" y="259"/>
                    </a:lnTo>
                    <a:lnTo>
                      <a:pt x="447" y="322"/>
                    </a:lnTo>
                    <a:lnTo>
                      <a:pt x="426" y="336"/>
                    </a:lnTo>
                    <a:lnTo>
                      <a:pt x="438" y="399"/>
                    </a:lnTo>
                    <a:lnTo>
                      <a:pt x="393" y="402"/>
                    </a:lnTo>
                    <a:lnTo>
                      <a:pt x="393" y="456"/>
                    </a:lnTo>
                    <a:lnTo>
                      <a:pt x="358" y="429"/>
                    </a:lnTo>
                    <a:lnTo>
                      <a:pt x="128" y="463"/>
                    </a:lnTo>
                    <a:lnTo>
                      <a:pt x="76" y="363"/>
                    </a:lnTo>
                    <a:lnTo>
                      <a:pt x="113" y="295"/>
                    </a:lnTo>
                    <a:lnTo>
                      <a:pt x="64" y="26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6" name="Shape - Florida"/>
              <p:cNvSpPr>
                <a:spLocks noChangeAspect="1"/>
              </p:cNvSpPr>
              <p:nvPr/>
            </p:nvSpPr>
            <p:spPr bwMode="auto">
              <a:xfrm>
                <a:off x="5967017" y="4148687"/>
                <a:ext cx="1205729" cy="819979"/>
              </a:xfrm>
              <a:custGeom>
                <a:avLst/>
                <a:gdLst>
                  <a:gd name="T0" fmla="*/ 0 w 765"/>
                  <a:gd name="T1" fmla="*/ 2147483647 h 519"/>
                  <a:gd name="T2" fmla="*/ 2147483647 w 765"/>
                  <a:gd name="T3" fmla="*/ 2147483647 h 519"/>
                  <a:gd name="T4" fmla="*/ 2147483647 w 765"/>
                  <a:gd name="T5" fmla="*/ 2147483647 h 519"/>
                  <a:gd name="T6" fmla="*/ 2147483647 w 765"/>
                  <a:gd name="T7" fmla="*/ 2147483647 h 519"/>
                  <a:gd name="T8" fmla="*/ 2147483647 w 765"/>
                  <a:gd name="T9" fmla="*/ 2147483647 h 519"/>
                  <a:gd name="T10" fmla="*/ 2147483647 w 765"/>
                  <a:gd name="T11" fmla="*/ 2147483647 h 519"/>
                  <a:gd name="T12" fmla="*/ 2147483647 w 765"/>
                  <a:gd name="T13" fmla="*/ 0 h 519"/>
                  <a:gd name="T14" fmla="*/ 2147483647 w 765"/>
                  <a:gd name="T15" fmla="*/ 2147483647 h 519"/>
                  <a:gd name="T16" fmla="*/ 2147483647 w 765"/>
                  <a:gd name="T17" fmla="*/ 2147483647 h 519"/>
                  <a:gd name="T18" fmla="*/ 2147483647 w 765"/>
                  <a:gd name="T19" fmla="*/ 2147483647 h 519"/>
                  <a:gd name="T20" fmla="*/ 2147483647 w 765"/>
                  <a:gd name="T21" fmla="*/ 2147483647 h 519"/>
                  <a:gd name="T22" fmla="*/ 2147483647 w 765"/>
                  <a:gd name="T23" fmla="*/ 2147483647 h 519"/>
                  <a:gd name="T24" fmla="*/ 2147483647 w 765"/>
                  <a:gd name="T25" fmla="*/ 2147483647 h 519"/>
                  <a:gd name="T26" fmla="*/ 2147483647 w 765"/>
                  <a:gd name="T27" fmla="*/ 2147483647 h 519"/>
                  <a:gd name="T28" fmla="*/ 2147483647 w 765"/>
                  <a:gd name="T29" fmla="*/ 2147483647 h 519"/>
                  <a:gd name="T30" fmla="*/ 2147483647 w 765"/>
                  <a:gd name="T31" fmla="*/ 2147483647 h 519"/>
                  <a:gd name="T32" fmla="*/ 2147483647 w 765"/>
                  <a:gd name="T33" fmla="*/ 2147483647 h 519"/>
                  <a:gd name="T34" fmla="*/ 2147483647 w 765"/>
                  <a:gd name="T35" fmla="*/ 2147483647 h 519"/>
                  <a:gd name="T36" fmla="*/ 2147483647 w 765"/>
                  <a:gd name="T37" fmla="*/ 2147483647 h 519"/>
                  <a:gd name="T38" fmla="*/ 2147483647 w 765"/>
                  <a:gd name="T39" fmla="*/ 2147483647 h 519"/>
                  <a:gd name="T40" fmla="*/ 2147483647 w 765"/>
                  <a:gd name="T41" fmla="*/ 2147483647 h 519"/>
                  <a:gd name="T42" fmla="*/ 2147483647 w 765"/>
                  <a:gd name="T43" fmla="*/ 2147483647 h 519"/>
                  <a:gd name="T44" fmla="*/ 2147483647 w 765"/>
                  <a:gd name="T45" fmla="*/ 2147483647 h 519"/>
                  <a:gd name="T46" fmla="*/ 2147483647 w 765"/>
                  <a:gd name="T47" fmla="*/ 2147483647 h 519"/>
                  <a:gd name="T48" fmla="*/ 2147483647 w 765"/>
                  <a:gd name="T49" fmla="*/ 2147483647 h 519"/>
                  <a:gd name="T50" fmla="*/ 2147483647 w 765"/>
                  <a:gd name="T51" fmla="*/ 2147483647 h 519"/>
                  <a:gd name="T52" fmla="*/ 2147483647 w 765"/>
                  <a:gd name="T53" fmla="*/ 2147483647 h 519"/>
                  <a:gd name="T54" fmla="*/ 2147483647 w 765"/>
                  <a:gd name="T55" fmla="*/ 2147483647 h 519"/>
                  <a:gd name="T56" fmla="*/ 2147483647 w 765"/>
                  <a:gd name="T57" fmla="*/ 2147483647 h 519"/>
                  <a:gd name="T58" fmla="*/ 2147483647 w 765"/>
                  <a:gd name="T59" fmla="*/ 2147483647 h 519"/>
                  <a:gd name="T60" fmla="*/ 2147483647 w 765"/>
                  <a:gd name="T61" fmla="*/ 2147483647 h 519"/>
                  <a:gd name="T62" fmla="*/ 2147483647 w 765"/>
                  <a:gd name="T63" fmla="*/ 2147483647 h 519"/>
                  <a:gd name="T64" fmla="*/ 2147483647 w 765"/>
                  <a:gd name="T65" fmla="*/ 2147483647 h 519"/>
                  <a:gd name="T66" fmla="*/ 2147483647 w 765"/>
                  <a:gd name="T67" fmla="*/ 2147483647 h 519"/>
                  <a:gd name="T68" fmla="*/ 2147483647 w 765"/>
                  <a:gd name="T69" fmla="*/ 2147483647 h 519"/>
                  <a:gd name="T70" fmla="*/ 2147483647 w 765"/>
                  <a:gd name="T71" fmla="*/ 2147483647 h 519"/>
                  <a:gd name="T72" fmla="*/ 2147483647 w 765"/>
                  <a:gd name="T73" fmla="*/ 2147483647 h 519"/>
                  <a:gd name="T74" fmla="*/ 2147483647 w 765"/>
                  <a:gd name="T75" fmla="*/ 2147483647 h 519"/>
                  <a:gd name="T76" fmla="*/ 2147483647 w 765"/>
                  <a:gd name="T77" fmla="*/ 2147483647 h 519"/>
                  <a:gd name="T78" fmla="*/ 0 w 765"/>
                  <a:gd name="T79" fmla="*/ 2147483647 h 51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765"/>
                  <a:gd name="T121" fmla="*/ 0 h 519"/>
                  <a:gd name="T122" fmla="*/ 765 w 765"/>
                  <a:gd name="T123" fmla="*/ 519 h 51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765" h="519">
                    <a:moveTo>
                      <a:pt x="0" y="51"/>
                    </a:moveTo>
                    <a:lnTo>
                      <a:pt x="210" y="30"/>
                    </a:lnTo>
                    <a:lnTo>
                      <a:pt x="233" y="64"/>
                    </a:lnTo>
                    <a:lnTo>
                      <a:pt x="458" y="30"/>
                    </a:lnTo>
                    <a:lnTo>
                      <a:pt x="496" y="58"/>
                    </a:lnTo>
                    <a:lnTo>
                      <a:pt x="496" y="4"/>
                    </a:lnTo>
                    <a:lnTo>
                      <a:pt x="493" y="0"/>
                    </a:lnTo>
                    <a:lnTo>
                      <a:pt x="538" y="3"/>
                    </a:lnTo>
                    <a:lnTo>
                      <a:pt x="586" y="83"/>
                    </a:lnTo>
                    <a:lnTo>
                      <a:pt x="662" y="192"/>
                    </a:lnTo>
                    <a:lnTo>
                      <a:pt x="699" y="286"/>
                    </a:lnTo>
                    <a:lnTo>
                      <a:pt x="756" y="352"/>
                    </a:lnTo>
                    <a:lnTo>
                      <a:pt x="765" y="447"/>
                    </a:lnTo>
                    <a:lnTo>
                      <a:pt x="747" y="504"/>
                    </a:lnTo>
                    <a:lnTo>
                      <a:pt x="666" y="519"/>
                    </a:lnTo>
                    <a:lnTo>
                      <a:pt x="653" y="495"/>
                    </a:lnTo>
                    <a:lnTo>
                      <a:pt x="596" y="460"/>
                    </a:lnTo>
                    <a:lnTo>
                      <a:pt x="578" y="425"/>
                    </a:lnTo>
                    <a:lnTo>
                      <a:pt x="563" y="411"/>
                    </a:lnTo>
                    <a:lnTo>
                      <a:pt x="554" y="378"/>
                    </a:lnTo>
                    <a:lnTo>
                      <a:pt x="541" y="387"/>
                    </a:lnTo>
                    <a:lnTo>
                      <a:pt x="496" y="344"/>
                    </a:lnTo>
                    <a:lnTo>
                      <a:pt x="507" y="304"/>
                    </a:lnTo>
                    <a:lnTo>
                      <a:pt x="496" y="282"/>
                    </a:lnTo>
                    <a:lnTo>
                      <a:pt x="483" y="289"/>
                    </a:lnTo>
                    <a:lnTo>
                      <a:pt x="484" y="313"/>
                    </a:lnTo>
                    <a:lnTo>
                      <a:pt x="470" y="282"/>
                    </a:lnTo>
                    <a:lnTo>
                      <a:pt x="471" y="209"/>
                    </a:lnTo>
                    <a:lnTo>
                      <a:pt x="443" y="165"/>
                    </a:lnTo>
                    <a:lnTo>
                      <a:pt x="371" y="130"/>
                    </a:lnTo>
                    <a:lnTo>
                      <a:pt x="335" y="89"/>
                    </a:lnTo>
                    <a:lnTo>
                      <a:pt x="295" y="85"/>
                    </a:lnTo>
                    <a:lnTo>
                      <a:pt x="279" y="110"/>
                    </a:lnTo>
                    <a:lnTo>
                      <a:pt x="219" y="128"/>
                    </a:lnTo>
                    <a:lnTo>
                      <a:pt x="185" y="110"/>
                    </a:lnTo>
                    <a:lnTo>
                      <a:pt x="167" y="83"/>
                    </a:lnTo>
                    <a:lnTo>
                      <a:pt x="55" y="107"/>
                    </a:lnTo>
                    <a:lnTo>
                      <a:pt x="31" y="88"/>
                    </a:lnTo>
                    <a:lnTo>
                      <a:pt x="6" y="109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7" name="Shape - Connecticut"/>
              <p:cNvSpPr>
                <a:spLocks noChangeAspect="1"/>
              </p:cNvSpPr>
              <p:nvPr/>
            </p:nvSpPr>
            <p:spPr bwMode="auto">
              <a:xfrm>
                <a:off x="7359951" y="2064973"/>
                <a:ext cx="242732" cy="188113"/>
              </a:xfrm>
              <a:custGeom>
                <a:avLst/>
                <a:gdLst>
                  <a:gd name="T0" fmla="*/ 0 w 153"/>
                  <a:gd name="T1" fmla="*/ 2147483647 h 118"/>
                  <a:gd name="T2" fmla="*/ 2147483647 w 153"/>
                  <a:gd name="T3" fmla="*/ 0 h 118"/>
                  <a:gd name="T4" fmla="*/ 2147483647 w 153"/>
                  <a:gd name="T5" fmla="*/ 2147483647 h 118"/>
                  <a:gd name="T6" fmla="*/ 2147483647 w 153"/>
                  <a:gd name="T7" fmla="*/ 2147483647 h 118"/>
                  <a:gd name="T8" fmla="*/ 2147483647 w 153"/>
                  <a:gd name="T9" fmla="*/ 2147483647 h 118"/>
                  <a:gd name="T10" fmla="*/ 2147483647 w 153"/>
                  <a:gd name="T11" fmla="*/ 2147483647 h 118"/>
                  <a:gd name="T12" fmla="*/ 2147483647 w 153"/>
                  <a:gd name="T13" fmla="*/ 2147483647 h 118"/>
                  <a:gd name="T14" fmla="*/ 0 w 153"/>
                  <a:gd name="T15" fmla="*/ 2147483647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3"/>
                  <a:gd name="T25" fmla="*/ 0 h 118"/>
                  <a:gd name="T26" fmla="*/ 153 w 153"/>
                  <a:gd name="T27" fmla="*/ 118 h 11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3" h="118">
                    <a:moveTo>
                      <a:pt x="0" y="30"/>
                    </a:moveTo>
                    <a:lnTo>
                      <a:pt x="118" y="0"/>
                    </a:lnTo>
                    <a:lnTo>
                      <a:pt x="153" y="54"/>
                    </a:lnTo>
                    <a:lnTo>
                      <a:pt x="133" y="78"/>
                    </a:lnTo>
                    <a:lnTo>
                      <a:pt x="95" y="69"/>
                    </a:lnTo>
                    <a:lnTo>
                      <a:pt x="37" y="118"/>
                    </a:lnTo>
                    <a:lnTo>
                      <a:pt x="6" y="93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8" name="Shape - Delaware"/>
              <p:cNvSpPr>
                <a:spLocks noChangeAspect="1"/>
              </p:cNvSpPr>
              <p:nvPr/>
            </p:nvSpPr>
            <p:spPr bwMode="auto">
              <a:xfrm>
                <a:off x="7194957" y="2558569"/>
                <a:ext cx="153889" cy="192936"/>
              </a:xfrm>
              <a:custGeom>
                <a:avLst/>
                <a:gdLst>
                  <a:gd name="T0" fmla="*/ 0 w 98"/>
                  <a:gd name="T1" fmla="*/ 2147483647 h 122"/>
                  <a:gd name="T2" fmla="*/ 2147483647 w 98"/>
                  <a:gd name="T3" fmla="*/ 0 h 122"/>
                  <a:gd name="T4" fmla="*/ 2147483647 w 98"/>
                  <a:gd name="T5" fmla="*/ 2147483647 h 122"/>
                  <a:gd name="T6" fmla="*/ 2147483647 w 98"/>
                  <a:gd name="T7" fmla="*/ 2147483647 h 122"/>
                  <a:gd name="T8" fmla="*/ 2147483647 w 98"/>
                  <a:gd name="T9" fmla="*/ 2147483647 h 122"/>
                  <a:gd name="T10" fmla="*/ 2147483647 w 98"/>
                  <a:gd name="T11" fmla="*/ 2147483647 h 122"/>
                  <a:gd name="T12" fmla="*/ 2147483647 w 98"/>
                  <a:gd name="T13" fmla="*/ 2147483647 h 122"/>
                  <a:gd name="T14" fmla="*/ 0 w 98"/>
                  <a:gd name="T15" fmla="*/ 2147483647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8"/>
                  <a:gd name="T25" fmla="*/ 0 h 122"/>
                  <a:gd name="T26" fmla="*/ 98 w 98"/>
                  <a:gd name="T27" fmla="*/ 122 h 1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8" h="122">
                    <a:moveTo>
                      <a:pt x="0" y="8"/>
                    </a:moveTo>
                    <a:lnTo>
                      <a:pt x="21" y="0"/>
                    </a:lnTo>
                    <a:lnTo>
                      <a:pt x="66" y="27"/>
                    </a:lnTo>
                    <a:lnTo>
                      <a:pt x="66" y="54"/>
                    </a:lnTo>
                    <a:lnTo>
                      <a:pt x="97" y="73"/>
                    </a:lnTo>
                    <a:lnTo>
                      <a:pt x="98" y="109"/>
                    </a:lnTo>
                    <a:lnTo>
                      <a:pt x="48" y="12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9" name="Shape - Colorado"/>
              <p:cNvSpPr>
                <a:spLocks noChangeAspect="1"/>
              </p:cNvSpPr>
              <p:nvPr/>
            </p:nvSpPr>
            <p:spPr bwMode="auto">
              <a:xfrm>
                <a:off x="3039948" y="2683979"/>
                <a:ext cx="928095" cy="691355"/>
              </a:xfrm>
              <a:custGeom>
                <a:avLst/>
                <a:gdLst>
                  <a:gd name="T0" fmla="*/ 2147483647 w 590"/>
                  <a:gd name="T1" fmla="*/ 0 h 439"/>
                  <a:gd name="T2" fmla="*/ 2147483647 w 590"/>
                  <a:gd name="T3" fmla="*/ 2147483647 h 439"/>
                  <a:gd name="T4" fmla="*/ 0 w 590"/>
                  <a:gd name="T5" fmla="*/ 2147483647 h 439"/>
                  <a:gd name="T6" fmla="*/ 2147483647 w 590"/>
                  <a:gd name="T7" fmla="*/ 2147483647 h 439"/>
                  <a:gd name="T8" fmla="*/ 2147483647 w 590"/>
                  <a:gd name="T9" fmla="*/ 2147483647 h 439"/>
                  <a:gd name="T10" fmla="*/ 2147483647 w 590"/>
                  <a:gd name="T11" fmla="*/ 2147483647 h 439"/>
                  <a:gd name="T12" fmla="*/ 2147483647 w 590"/>
                  <a:gd name="T13" fmla="*/ 2147483647 h 439"/>
                  <a:gd name="T14" fmla="*/ 2147483647 w 590"/>
                  <a:gd name="T15" fmla="*/ 2147483647 h 439"/>
                  <a:gd name="T16" fmla="*/ 2147483647 w 590"/>
                  <a:gd name="T17" fmla="*/ 0 h 4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0"/>
                  <a:gd name="T28" fmla="*/ 0 h 439"/>
                  <a:gd name="T29" fmla="*/ 590 w 590"/>
                  <a:gd name="T30" fmla="*/ 439 h 4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0" h="439">
                    <a:moveTo>
                      <a:pt x="49" y="0"/>
                    </a:moveTo>
                    <a:lnTo>
                      <a:pt x="19" y="263"/>
                    </a:lnTo>
                    <a:lnTo>
                      <a:pt x="0" y="415"/>
                    </a:lnTo>
                    <a:lnTo>
                      <a:pt x="295" y="430"/>
                    </a:lnTo>
                    <a:lnTo>
                      <a:pt x="577" y="439"/>
                    </a:lnTo>
                    <a:lnTo>
                      <a:pt x="586" y="234"/>
                    </a:lnTo>
                    <a:lnTo>
                      <a:pt x="590" y="32"/>
                    </a:lnTo>
                    <a:lnTo>
                      <a:pt x="429" y="2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0" name="Shape - California"/>
              <p:cNvSpPr>
                <a:spLocks noChangeAspect="1"/>
              </p:cNvSpPr>
              <p:nvPr/>
            </p:nvSpPr>
            <p:spPr bwMode="auto">
              <a:xfrm>
                <a:off x="1250392" y="2200030"/>
                <a:ext cx="1097849" cy="1694624"/>
              </a:xfrm>
              <a:custGeom>
                <a:avLst/>
                <a:gdLst>
                  <a:gd name="T0" fmla="*/ 2147483647 w 697"/>
                  <a:gd name="T1" fmla="*/ 0 h 1077"/>
                  <a:gd name="T2" fmla="*/ 2147483647 w 697"/>
                  <a:gd name="T3" fmla="*/ 2147483647 h 1077"/>
                  <a:gd name="T4" fmla="*/ 2147483647 w 697"/>
                  <a:gd name="T5" fmla="*/ 2147483647 h 1077"/>
                  <a:gd name="T6" fmla="*/ 2147483647 w 697"/>
                  <a:gd name="T7" fmla="*/ 2147483647 h 1077"/>
                  <a:gd name="T8" fmla="*/ 2147483647 w 697"/>
                  <a:gd name="T9" fmla="*/ 2147483647 h 1077"/>
                  <a:gd name="T10" fmla="*/ 2147483647 w 697"/>
                  <a:gd name="T11" fmla="*/ 2147483647 h 1077"/>
                  <a:gd name="T12" fmla="*/ 2147483647 w 697"/>
                  <a:gd name="T13" fmla="*/ 2147483647 h 1077"/>
                  <a:gd name="T14" fmla="*/ 2147483647 w 697"/>
                  <a:gd name="T15" fmla="*/ 2147483647 h 1077"/>
                  <a:gd name="T16" fmla="*/ 2147483647 w 697"/>
                  <a:gd name="T17" fmla="*/ 2147483647 h 1077"/>
                  <a:gd name="T18" fmla="*/ 2147483647 w 697"/>
                  <a:gd name="T19" fmla="*/ 2147483647 h 1077"/>
                  <a:gd name="T20" fmla="*/ 2147483647 w 697"/>
                  <a:gd name="T21" fmla="*/ 2147483647 h 1077"/>
                  <a:gd name="T22" fmla="*/ 2147483647 w 697"/>
                  <a:gd name="T23" fmla="*/ 2147483647 h 1077"/>
                  <a:gd name="T24" fmla="*/ 2147483647 w 697"/>
                  <a:gd name="T25" fmla="*/ 2147483647 h 1077"/>
                  <a:gd name="T26" fmla="*/ 2147483647 w 697"/>
                  <a:gd name="T27" fmla="*/ 2147483647 h 1077"/>
                  <a:gd name="T28" fmla="*/ 2147483647 w 697"/>
                  <a:gd name="T29" fmla="*/ 2147483647 h 1077"/>
                  <a:gd name="T30" fmla="*/ 2147483647 w 697"/>
                  <a:gd name="T31" fmla="*/ 2147483647 h 1077"/>
                  <a:gd name="T32" fmla="*/ 2147483647 w 697"/>
                  <a:gd name="T33" fmla="*/ 2147483647 h 1077"/>
                  <a:gd name="T34" fmla="*/ 2147483647 w 697"/>
                  <a:gd name="T35" fmla="*/ 2147483647 h 1077"/>
                  <a:gd name="T36" fmla="*/ 2147483647 w 697"/>
                  <a:gd name="T37" fmla="*/ 2147483647 h 1077"/>
                  <a:gd name="T38" fmla="*/ 2147483647 w 697"/>
                  <a:gd name="T39" fmla="*/ 2147483647 h 1077"/>
                  <a:gd name="T40" fmla="*/ 2147483647 w 697"/>
                  <a:gd name="T41" fmla="*/ 2147483647 h 1077"/>
                  <a:gd name="T42" fmla="*/ 2147483647 w 697"/>
                  <a:gd name="T43" fmla="*/ 2147483647 h 1077"/>
                  <a:gd name="T44" fmla="*/ 2147483647 w 697"/>
                  <a:gd name="T45" fmla="*/ 2147483647 h 1077"/>
                  <a:gd name="T46" fmla="*/ 2147483647 w 697"/>
                  <a:gd name="T47" fmla="*/ 2147483647 h 1077"/>
                  <a:gd name="T48" fmla="*/ 2147483647 w 697"/>
                  <a:gd name="T49" fmla="*/ 2147483647 h 1077"/>
                  <a:gd name="T50" fmla="*/ 2147483647 w 697"/>
                  <a:gd name="T51" fmla="*/ 2147483647 h 1077"/>
                  <a:gd name="T52" fmla="*/ 2147483647 w 697"/>
                  <a:gd name="T53" fmla="*/ 2147483647 h 1077"/>
                  <a:gd name="T54" fmla="*/ 2147483647 w 697"/>
                  <a:gd name="T55" fmla="*/ 2147483647 h 1077"/>
                  <a:gd name="T56" fmla="*/ 2147483647 w 697"/>
                  <a:gd name="T57" fmla="*/ 2147483647 h 1077"/>
                  <a:gd name="T58" fmla="*/ 2147483647 w 697"/>
                  <a:gd name="T59" fmla="*/ 2147483647 h 1077"/>
                  <a:gd name="T60" fmla="*/ 2147483647 w 697"/>
                  <a:gd name="T61" fmla="*/ 2147483647 h 1077"/>
                  <a:gd name="T62" fmla="*/ 2147483647 w 697"/>
                  <a:gd name="T63" fmla="*/ 2147483647 h 1077"/>
                  <a:gd name="T64" fmla="*/ 2147483647 w 697"/>
                  <a:gd name="T65" fmla="*/ 2147483647 h 1077"/>
                  <a:gd name="T66" fmla="*/ 2147483647 w 697"/>
                  <a:gd name="T67" fmla="*/ 2147483647 h 1077"/>
                  <a:gd name="T68" fmla="*/ 2147483647 w 697"/>
                  <a:gd name="T69" fmla="*/ 2147483647 h 1077"/>
                  <a:gd name="T70" fmla="*/ 2147483647 w 697"/>
                  <a:gd name="T71" fmla="*/ 2147483647 h 1077"/>
                  <a:gd name="T72" fmla="*/ 2147483647 w 697"/>
                  <a:gd name="T73" fmla="*/ 2147483647 h 1077"/>
                  <a:gd name="T74" fmla="*/ 2147483647 w 697"/>
                  <a:gd name="T75" fmla="*/ 2147483647 h 1077"/>
                  <a:gd name="T76" fmla="*/ 2147483647 w 697"/>
                  <a:gd name="T77" fmla="*/ 2147483647 h 1077"/>
                  <a:gd name="T78" fmla="*/ 2147483647 w 697"/>
                  <a:gd name="T79" fmla="*/ 2147483647 h 1077"/>
                  <a:gd name="T80" fmla="*/ 2147483647 w 697"/>
                  <a:gd name="T81" fmla="*/ 2147483647 h 1077"/>
                  <a:gd name="T82" fmla="*/ 2147483647 w 697"/>
                  <a:gd name="T83" fmla="*/ 2147483647 h 1077"/>
                  <a:gd name="T84" fmla="*/ 2147483647 w 697"/>
                  <a:gd name="T85" fmla="*/ 2147483647 h 1077"/>
                  <a:gd name="T86" fmla="*/ 0 w 697"/>
                  <a:gd name="T87" fmla="*/ 2147483647 h 1077"/>
                  <a:gd name="T88" fmla="*/ 2147483647 w 697"/>
                  <a:gd name="T89" fmla="*/ 2147483647 h 1077"/>
                  <a:gd name="T90" fmla="*/ 2147483647 w 697"/>
                  <a:gd name="T91" fmla="*/ 2147483647 h 1077"/>
                  <a:gd name="T92" fmla="*/ 2147483647 w 697"/>
                  <a:gd name="T93" fmla="*/ 2147483647 h 1077"/>
                  <a:gd name="T94" fmla="*/ 2147483647 w 697"/>
                  <a:gd name="T95" fmla="*/ 0 h 107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97"/>
                  <a:gd name="T145" fmla="*/ 0 h 1077"/>
                  <a:gd name="T146" fmla="*/ 697 w 697"/>
                  <a:gd name="T147" fmla="*/ 1077 h 107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97" h="1077">
                    <a:moveTo>
                      <a:pt x="53" y="0"/>
                    </a:moveTo>
                    <a:lnTo>
                      <a:pt x="374" y="64"/>
                    </a:lnTo>
                    <a:lnTo>
                      <a:pt x="304" y="381"/>
                    </a:lnTo>
                    <a:lnTo>
                      <a:pt x="664" y="864"/>
                    </a:lnTo>
                    <a:lnTo>
                      <a:pt x="697" y="925"/>
                    </a:lnTo>
                    <a:lnTo>
                      <a:pt x="663" y="955"/>
                    </a:lnTo>
                    <a:lnTo>
                      <a:pt x="641" y="1009"/>
                    </a:lnTo>
                    <a:lnTo>
                      <a:pt x="620" y="1040"/>
                    </a:lnTo>
                    <a:lnTo>
                      <a:pt x="642" y="1068"/>
                    </a:lnTo>
                    <a:lnTo>
                      <a:pt x="605" y="1077"/>
                    </a:lnTo>
                    <a:lnTo>
                      <a:pt x="393" y="1070"/>
                    </a:lnTo>
                    <a:lnTo>
                      <a:pt x="380" y="1007"/>
                    </a:lnTo>
                    <a:lnTo>
                      <a:pt x="343" y="961"/>
                    </a:lnTo>
                    <a:lnTo>
                      <a:pt x="316" y="944"/>
                    </a:lnTo>
                    <a:lnTo>
                      <a:pt x="308" y="912"/>
                    </a:lnTo>
                    <a:lnTo>
                      <a:pt x="286" y="894"/>
                    </a:lnTo>
                    <a:lnTo>
                      <a:pt x="263" y="871"/>
                    </a:lnTo>
                    <a:lnTo>
                      <a:pt x="256" y="846"/>
                    </a:lnTo>
                    <a:lnTo>
                      <a:pt x="235" y="830"/>
                    </a:lnTo>
                    <a:lnTo>
                      <a:pt x="202" y="839"/>
                    </a:lnTo>
                    <a:lnTo>
                      <a:pt x="165" y="825"/>
                    </a:lnTo>
                    <a:lnTo>
                      <a:pt x="165" y="812"/>
                    </a:lnTo>
                    <a:lnTo>
                      <a:pt x="164" y="782"/>
                    </a:lnTo>
                    <a:lnTo>
                      <a:pt x="149" y="749"/>
                    </a:lnTo>
                    <a:lnTo>
                      <a:pt x="147" y="722"/>
                    </a:lnTo>
                    <a:lnTo>
                      <a:pt x="131" y="699"/>
                    </a:lnTo>
                    <a:lnTo>
                      <a:pt x="135" y="676"/>
                    </a:lnTo>
                    <a:lnTo>
                      <a:pt x="89" y="621"/>
                    </a:lnTo>
                    <a:lnTo>
                      <a:pt x="89" y="590"/>
                    </a:lnTo>
                    <a:lnTo>
                      <a:pt x="113" y="578"/>
                    </a:lnTo>
                    <a:lnTo>
                      <a:pt x="113" y="559"/>
                    </a:lnTo>
                    <a:lnTo>
                      <a:pt x="89" y="553"/>
                    </a:lnTo>
                    <a:lnTo>
                      <a:pt x="79" y="523"/>
                    </a:lnTo>
                    <a:lnTo>
                      <a:pt x="67" y="471"/>
                    </a:lnTo>
                    <a:lnTo>
                      <a:pt x="101" y="499"/>
                    </a:lnTo>
                    <a:lnTo>
                      <a:pt x="88" y="462"/>
                    </a:lnTo>
                    <a:lnTo>
                      <a:pt x="113" y="462"/>
                    </a:lnTo>
                    <a:lnTo>
                      <a:pt x="113" y="435"/>
                    </a:lnTo>
                    <a:lnTo>
                      <a:pt x="88" y="417"/>
                    </a:lnTo>
                    <a:lnTo>
                      <a:pt x="76" y="442"/>
                    </a:lnTo>
                    <a:lnTo>
                      <a:pt x="53" y="433"/>
                    </a:lnTo>
                    <a:lnTo>
                      <a:pt x="9" y="313"/>
                    </a:lnTo>
                    <a:lnTo>
                      <a:pt x="21" y="226"/>
                    </a:lnTo>
                    <a:lnTo>
                      <a:pt x="0" y="177"/>
                    </a:lnTo>
                    <a:lnTo>
                      <a:pt x="10" y="140"/>
                    </a:lnTo>
                    <a:lnTo>
                      <a:pt x="32" y="132"/>
                    </a:lnTo>
                    <a:lnTo>
                      <a:pt x="53" y="7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1" name="Shape - Arkansas"/>
              <p:cNvSpPr>
                <a:spLocks noChangeAspect="1"/>
              </p:cNvSpPr>
              <p:nvPr/>
            </p:nvSpPr>
            <p:spPr bwMode="auto">
              <a:xfrm>
                <a:off x="4921522" y="3391411"/>
                <a:ext cx="633008" cy="590063"/>
              </a:xfrm>
              <a:custGeom>
                <a:avLst/>
                <a:gdLst>
                  <a:gd name="T0" fmla="*/ 0 w 401"/>
                  <a:gd name="T1" fmla="*/ 34 h 374"/>
                  <a:gd name="T2" fmla="*/ 158 w 401"/>
                  <a:gd name="T3" fmla="*/ 15 h 374"/>
                  <a:gd name="T4" fmla="*/ 353 w 401"/>
                  <a:gd name="T5" fmla="*/ 0 h 374"/>
                  <a:gd name="T6" fmla="*/ 343 w 401"/>
                  <a:gd name="T7" fmla="*/ 49 h 374"/>
                  <a:gd name="T8" fmla="*/ 386 w 401"/>
                  <a:gd name="T9" fmla="*/ 38 h 374"/>
                  <a:gd name="T10" fmla="*/ 401 w 401"/>
                  <a:gd name="T11" fmla="*/ 71 h 374"/>
                  <a:gd name="T12" fmla="*/ 356 w 401"/>
                  <a:gd name="T13" fmla="*/ 101 h 374"/>
                  <a:gd name="T14" fmla="*/ 367 w 401"/>
                  <a:gd name="T15" fmla="*/ 153 h 374"/>
                  <a:gd name="T16" fmla="*/ 321 w 401"/>
                  <a:gd name="T17" fmla="*/ 240 h 374"/>
                  <a:gd name="T18" fmla="*/ 286 w 401"/>
                  <a:gd name="T19" fmla="*/ 293 h 374"/>
                  <a:gd name="T20" fmla="*/ 306 w 401"/>
                  <a:gd name="T21" fmla="*/ 362 h 374"/>
                  <a:gd name="T22" fmla="*/ 58 w 401"/>
                  <a:gd name="T23" fmla="*/ 374 h 374"/>
                  <a:gd name="T24" fmla="*/ 57 w 401"/>
                  <a:gd name="T25" fmla="*/ 332 h 374"/>
                  <a:gd name="T26" fmla="*/ 8 w 401"/>
                  <a:gd name="T27" fmla="*/ 323 h 374"/>
                  <a:gd name="T28" fmla="*/ 8 w 401"/>
                  <a:gd name="T29" fmla="*/ 101 h 374"/>
                  <a:gd name="T30" fmla="*/ 0 w 401"/>
                  <a:gd name="T31" fmla="*/ 34 h 3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1"/>
                  <a:gd name="T49" fmla="*/ 0 h 374"/>
                  <a:gd name="T50" fmla="*/ 401 w 401"/>
                  <a:gd name="T51" fmla="*/ 374 h 37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1" h="374">
                    <a:moveTo>
                      <a:pt x="0" y="34"/>
                    </a:moveTo>
                    <a:lnTo>
                      <a:pt x="158" y="15"/>
                    </a:lnTo>
                    <a:lnTo>
                      <a:pt x="353" y="0"/>
                    </a:lnTo>
                    <a:lnTo>
                      <a:pt x="343" y="49"/>
                    </a:lnTo>
                    <a:lnTo>
                      <a:pt x="386" y="38"/>
                    </a:lnTo>
                    <a:lnTo>
                      <a:pt x="401" y="71"/>
                    </a:lnTo>
                    <a:lnTo>
                      <a:pt x="356" y="101"/>
                    </a:lnTo>
                    <a:lnTo>
                      <a:pt x="367" y="153"/>
                    </a:lnTo>
                    <a:lnTo>
                      <a:pt x="321" y="240"/>
                    </a:lnTo>
                    <a:lnTo>
                      <a:pt x="286" y="293"/>
                    </a:lnTo>
                    <a:lnTo>
                      <a:pt x="306" y="362"/>
                    </a:lnTo>
                    <a:lnTo>
                      <a:pt x="58" y="374"/>
                    </a:lnTo>
                    <a:lnTo>
                      <a:pt x="57" y="332"/>
                    </a:lnTo>
                    <a:lnTo>
                      <a:pt x="8" y="323"/>
                    </a:lnTo>
                    <a:lnTo>
                      <a:pt x="8" y="101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2" name="Shape - Arizona"/>
              <p:cNvSpPr>
                <a:spLocks noChangeAspect="1"/>
              </p:cNvSpPr>
              <p:nvPr/>
            </p:nvSpPr>
            <p:spPr bwMode="auto">
              <a:xfrm>
                <a:off x="2202283" y="3264394"/>
                <a:ext cx="844012" cy="938957"/>
              </a:xfrm>
              <a:custGeom>
                <a:avLst/>
                <a:gdLst>
                  <a:gd name="T0" fmla="*/ 2147483647 w 536"/>
                  <a:gd name="T1" fmla="*/ 0 h 595"/>
                  <a:gd name="T2" fmla="*/ 2147483647 w 536"/>
                  <a:gd name="T3" fmla="*/ 2147483647 h 595"/>
                  <a:gd name="T4" fmla="*/ 2147483647 w 536"/>
                  <a:gd name="T5" fmla="*/ 2147483647 h 595"/>
                  <a:gd name="T6" fmla="*/ 2147483647 w 536"/>
                  <a:gd name="T7" fmla="*/ 2147483647 h 595"/>
                  <a:gd name="T8" fmla="*/ 2147483647 w 536"/>
                  <a:gd name="T9" fmla="*/ 2147483647 h 595"/>
                  <a:gd name="T10" fmla="*/ 2147483647 w 536"/>
                  <a:gd name="T11" fmla="*/ 2147483647 h 595"/>
                  <a:gd name="T12" fmla="*/ 2147483647 w 536"/>
                  <a:gd name="T13" fmla="*/ 2147483647 h 595"/>
                  <a:gd name="T14" fmla="*/ 2147483647 w 536"/>
                  <a:gd name="T15" fmla="*/ 2147483647 h 595"/>
                  <a:gd name="T16" fmla="*/ 2147483647 w 536"/>
                  <a:gd name="T17" fmla="*/ 2147483647 h 595"/>
                  <a:gd name="T18" fmla="*/ 2147483647 w 536"/>
                  <a:gd name="T19" fmla="*/ 2147483647 h 595"/>
                  <a:gd name="T20" fmla="*/ 2147483647 w 536"/>
                  <a:gd name="T21" fmla="*/ 2147483647 h 595"/>
                  <a:gd name="T22" fmla="*/ 0 w 536"/>
                  <a:gd name="T23" fmla="*/ 2147483647 h 595"/>
                  <a:gd name="T24" fmla="*/ 2147483647 w 536"/>
                  <a:gd name="T25" fmla="*/ 2147483647 h 595"/>
                  <a:gd name="T26" fmla="*/ 2147483647 w 536"/>
                  <a:gd name="T27" fmla="*/ 2147483647 h 595"/>
                  <a:gd name="T28" fmla="*/ 2147483647 w 536"/>
                  <a:gd name="T29" fmla="*/ 2147483647 h 595"/>
                  <a:gd name="T30" fmla="*/ 2147483647 w 536"/>
                  <a:gd name="T31" fmla="*/ 0 h 59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36"/>
                  <a:gd name="T49" fmla="*/ 0 h 595"/>
                  <a:gd name="T50" fmla="*/ 536 w 536"/>
                  <a:gd name="T51" fmla="*/ 595 h 59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36" h="595">
                    <a:moveTo>
                      <a:pt x="136" y="0"/>
                    </a:moveTo>
                    <a:lnTo>
                      <a:pt x="126" y="78"/>
                    </a:lnTo>
                    <a:lnTo>
                      <a:pt x="79" y="69"/>
                    </a:lnTo>
                    <a:lnTo>
                      <a:pt x="82" y="169"/>
                    </a:lnTo>
                    <a:lnTo>
                      <a:pt x="60" y="188"/>
                    </a:lnTo>
                    <a:lnTo>
                      <a:pt x="93" y="249"/>
                    </a:lnTo>
                    <a:lnTo>
                      <a:pt x="60" y="276"/>
                    </a:lnTo>
                    <a:lnTo>
                      <a:pt x="42" y="321"/>
                    </a:lnTo>
                    <a:lnTo>
                      <a:pt x="17" y="364"/>
                    </a:lnTo>
                    <a:lnTo>
                      <a:pt x="35" y="389"/>
                    </a:lnTo>
                    <a:lnTo>
                      <a:pt x="3" y="400"/>
                    </a:lnTo>
                    <a:lnTo>
                      <a:pt x="0" y="440"/>
                    </a:lnTo>
                    <a:lnTo>
                      <a:pt x="301" y="592"/>
                    </a:lnTo>
                    <a:lnTo>
                      <a:pt x="471" y="595"/>
                    </a:lnTo>
                    <a:lnTo>
                      <a:pt x="536" y="46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3" name="Shape - Alaska"/>
              <p:cNvSpPr>
                <a:spLocks noChangeAspect="1"/>
              </p:cNvSpPr>
              <p:nvPr/>
            </p:nvSpPr>
            <p:spPr bwMode="auto">
              <a:xfrm>
                <a:off x="764750" y="4143473"/>
                <a:ext cx="1616630" cy="1596549"/>
              </a:xfrm>
              <a:custGeom>
                <a:avLst/>
                <a:gdLst>
                  <a:gd name="T0" fmla="*/ 2147483647 w 1572"/>
                  <a:gd name="T1" fmla="*/ 2147483647 h 1533"/>
                  <a:gd name="T2" fmla="*/ 2147483647 w 1572"/>
                  <a:gd name="T3" fmla="*/ 0 h 1533"/>
                  <a:gd name="T4" fmla="*/ 2147483647 w 1572"/>
                  <a:gd name="T5" fmla="*/ 2147483647 h 1533"/>
                  <a:gd name="T6" fmla="*/ 2147483647 w 1572"/>
                  <a:gd name="T7" fmla="*/ 2147483647 h 1533"/>
                  <a:gd name="T8" fmla="*/ 2147483647 w 1572"/>
                  <a:gd name="T9" fmla="*/ 2147483647 h 1533"/>
                  <a:gd name="T10" fmla="*/ 2147483647 w 1572"/>
                  <a:gd name="T11" fmla="*/ 2147483647 h 1533"/>
                  <a:gd name="T12" fmla="*/ 2147483647 w 1572"/>
                  <a:gd name="T13" fmla="*/ 2147483647 h 1533"/>
                  <a:gd name="T14" fmla="*/ 2147483647 w 1572"/>
                  <a:gd name="T15" fmla="*/ 2147483647 h 1533"/>
                  <a:gd name="T16" fmla="*/ 2147483647 w 1572"/>
                  <a:gd name="T17" fmla="*/ 2147483647 h 1533"/>
                  <a:gd name="T18" fmla="*/ 2147483647 w 1572"/>
                  <a:gd name="T19" fmla="*/ 2147483647 h 1533"/>
                  <a:gd name="T20" fmla="*/ 2147483647 w 1572"/>
                  <a:gd name="T21" fmla="*/ 2147483647 h 1533"/>
                  <a:gd name="T22" fmla="*/ 2147483647 w 1572"/>
                  <a:gd name="T23" fmla="*/ 2147483647 h 1533"/>
                  <a:gd name="T24" fmla="*/ 2147483647 w 1572"/>
                  <a:gd name="T25" fmla="*/ 2147483647 h 1533"/>
                  <a:gd name="T26" fmla="*/ 2147483647 w 1572"/>
                  <a:gd name="T27" fmla="*/ 2147483647 h 1533"/>
                  <a:gd name="T28" fmla="*/ 2147483647 w 1572"/>
                  <a:gd name="T29" fmla="*/ 2147483647 h 1533"/>
                  <a:gd name="T30" fmla="*/ 2147483647 w 1572"/>
                  <a:gd name="T31" fmla="*/ 2147483647 h 1533"/>
                  <a:gd name="T32" fmla="*/ 2147483647 w 1572"/>
                  <a:gd name="T33" fmla="*/ 2147483647 h 1533"/>
                  <a:gd name="T34" fmla="*/ 2147483647 w 1572"/>
                  <a:gd name="T35" fmla="*/ 2147483647 h 1533"/>
                  <a:gd name="T36" fmla="*/ 2147483647 w 1572"/>
                  <a:gd name="T37" fmla="*/ 2147483647 h 1533"/>
                  <a:gd name="T38" fmla="*/ 2147483647 w 1572"/>
                  <a:gd name="T39" fmla="*/ 2147483647 h 1533"/>
                  <a:gd name="T40" fmla="*/ 2147483647 w 1572"/>
                  <a:gd name="T41" fmla="*/ 2147483647 h 1533"/>
                  <a:gd name="T42" fmla="*/ 2147483647 w 1572"/>
                  <a:gd name="T43" fmla="*/ 2147483647 h 1533"/>
                  <a:gd name="T44" fmla="*/ 0 w 1572"/>
                  <a:gd name="T45" fmla="*/ 2147483647 h 1533"/>
                  <a:gd name="T46" fmla="*/ 2147483647 w 1572"/>
                  <a:gd name="T47" fmla="*/ 2147483647 h 1533"/>
                  <a:gd name="T48" fmla="*/ 2147483647 w 1572"/>
                  <a:gd name="T49" fmla="*/ 2147483647 h 1533"/>
                  <a:gd name="T50" fmla="*/ 2147483647 w 1572"/>
                  <a:gd name="T51" fmla="*/ 2147483647 h 1533"/>
                  <a:gd name="T52" fmla="*/ 2147483647 w 1572"/>
                  <a:gd name="T53" fmla="*/ 2147483647 h 1533"/>
                  <a:gd name="T54" fmla="*/ 2147483647 w 1572"/>
                  <a:gd name="T55" fmla="*/ 2147483647 h 1533"/>
                  <a:gd name="T56" fmla="*/ 2147483647 w 1572"/>
                  <a:gd name="T57" fmla="*/ 2147483647 h 1533"/>
                  <a:gd name="T58" fmla="*/ 2147483647 w 1572"/>
                  <a:gd name="T59" fmla="*/ 2147483647 h 1533"/>
                  <a:gd name="T60" fmla="*/ 2147483647 w 1572"/>
                  <a:gd name="T61" fmla="*/ 2147483647 h 1533"/>
                  <a:gd name="T62" fmla="*/ 2147483647 w 1572"/>
                  <a:gd name="T63" fmla="*/ 2147483647 h 1533"/>
                  <a:gd name="T64" fmla="*/ 2147483647 w 1572"/>
                  <a:gd name="T65" fmla="*/ 2147483647 h 1533"/>
                  <a:gd name="T66" fmla="*/ 2147483647 w 1572"/>
                  <a:gd name="T67" fmla="*/ 2147483647 h 1533"/>
                  <a:gd name="T68" fmla="*/ 2147483647 w 1572"/>
                  <a:gd name="T69" fmla="*/ 2147483647 h 1533"/>
                  <a:gd name="T70" fmla="*/ 2147483647 w 1572"/>
                  <a:gd name="T71" fmla="*/ 2147483647 h 1533"/>
                  <a:gd name="T72" fmla="*/ 2147483647 w 1572"/>
                  <a:gd name="T73" fmla="*/ 2147483647 h 1533"/>
                  <a:gd name="T74" fmla="*/ 2147483647 w 1572"/>
                  <a:gd name="T75" fmla="*/ 2147483647 h 1533"/>
                  <a:gd name="T76" fmla="*/ 2147483647 w 1572"/>
                  <a:gd name="T77" fmla="*/ 2147483647 h 1533"/>
                  <a:gd name="T78" fmla="*/ 2147483647 w 1572"/>
                  <a:gd name="T79" fmla="*/ 2147483647 h 1533"/>
                  <a:gd name="T80" fmla="*/ 2147483647 w 1572"/>
                  <a:gd name="T81" fmla="*/ 2147483647 h 1533"/>
                  <a:gd name="T82" fmla="*/ 2147483647 w 1572"/>
                  <a:gd name="T83" fmla="*/ 2147483647 h 15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72"/>
                  <a:gd name="T127" fmla="*/ 0 h 1533"/>
                  <a:gd name="T128" fmla="*/ 1572 w 1572"/>
                  <a:gd name="T129" fmla="*/ 1533 h 15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72" h="1533">
                    <a:moveTo>
                      <a:pt x="251" y="228"/>
                    </a:moveTo>
                    <a:lnTo>
                      <a:pt x="567" y="0"/>
                    </a:lnTo>
                    <a:lnTo>
                      <a:pt x="717" y="40"/>
                    </a:lnTo>
                    <a:lnTo>
                      <a:pt x="790" y="113"/>
                    </a:lnTo>
                    <a:lnTo>
                      <a:pt x="1087" y="142"/>
                    </a:lnTo>
                    <a:lnTo>
                      <a:pt x="1096" y="900"/>
                    </a:lnTo>
                    <a:lnTo>
                      <a:pt x="1193" y="922"/>
                    </a:lnTo>
                    <a:lnTo>
                      <a:pt x="1238" y="1013"/>
                    </a:lnTo>
                    <a:lnTo>
                      <a:pt x="1306" y="982"/>
                    </a:lnTo>
                    <a:lnTo>
                      <a:pt x="1449" y="1188"/>
                    </a:lnTo>
                    <a:lnTo>
                      <a:pt x="1572" y="1283"/>
                    </a:lnTo>
                    <a:lnTo>
                      <a:pt x="1567" y="1365"/>
                    </a:lnTo>
                    <a:lnTo>
                      <a:pt x="1412" y="1375"/>
                    </a:lnTo>
                    <a:lnTo>
                      <a:pt x="1344" y="1124"/>
                    </a:lnTo>
                    <a:lnTo>
                      <a:pt x="855" y="876"/>
                    </a:lnTo>
                    <a:lnTo>
                      <a:pt x="868" y="954"/>
                    </a:lnTo>
                    <a:lnTo>
                      <a:pt x="758" y="1055"/>
                    </a:lnTo>
                    <a:lnTo>
                      <a:pt x="740" y="1018"/>
                    </a:lnTo>
                    <a:lnTo>
                      <a:pt x="709" y="1018"/>
                    </a:lnTo>
                    <a:lnTo>
                      <a:pt x="621" y="1228"/>
                    </a:lnTo>
                    <a:lnTo>
                      <a:pt x="348" y="1435"/>
                    </a:lnTo>
                    <a:lnTo>
                      <a:pt x="78" y="1533"/>
                    </a:lnTo>
                    <a:lnTo>
                      <a:pt x="0" y="1520"/>
                    </a:lnTo>
                    <a:lnTo>
                      <a:pt x="310" y="1343"/>
                    </a:lnTo>
                    <a:lnTo>
                      <a:pt x="348" y="1343"/>
                    </a:lnTo>
                    <a:lnTo>
                      <a:pt x="461" y="1206"/>
                    </a:lnTo>
                    <a:lnTo>
                      <a:pt x="512" y="1201"/>
                    </a:lnTo>
                    <a:lnTo>
                      <a:pt x="589" y="1097"/>
                    </a:lnTo>
                    <a:lnTo>
                      <a:pt x="562" y="1051"/>
                    </a:lnTo>
                    <a:lnTo>
                      <a:pt x="397" y="1073"/>
                    </a:lnTo>
                    <a:lnTo>
                      <a:pt x="284" y="812"/>
                    </a:lnTo>
                    <a:lnTo>
                      <a:pt x="348" y="694"/>
                    </a:lnTo>
                    <a:lnTo>
                      <a:pt x="452" y="653"/>
                    </a:lnTo>
                    <a:lnTo>
                      <a:pt x="415" y="548"/>
                    </a:lnTo>
                    <a:lnTo>
                      <a:pt x="306" y="598"/>
                    </a:lnTo>
                    <a:lnTo>
                      <a:pt x="224" y="447"/>
                    </a:lnTo>
                    <a:lnTo>
                      <a:pt x="315" y="411"/>
                    </a:lnTo>
                    <a:lnTo>
                      <a:pt x="397" y="452"/>
                    </a:lnTo>
                    <a:lnTo>
                      <a:pt x="434" y="429"/>
                    </a:lnTo>
                    <a:lnTo>
                      <a:pt x="366" y="301"/>
                    </a:lnTo>
                    <a:lnTo>
                      <a:pt x="246" y="292"/>
                    </a:lnTo>
                    <a:lnTo>
                      <a:pt x="251" y="22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4" name="Shape - Alabama"/>
              <p:cNvSpPr>
                <a:spLocks noChangeAspect="1"/>
              </p:cNvSpPr>
              <p:nvPr/>
            </p:nvSpPr>
            <p:spPr bwMode="auto">
              <a:xfrm>
                <a:off x="5798849" y="3558624"/>
                <a:ext cx="509262" cy="795862"/>
              </a:xfrm>
              <a:custGeom>
                <a:avLst/>
                <a:gdLst>
                  <a:gd name="T0" fmla="*/ 0 w 323"/>
                  <a:gd name="T1" fmla="*/ 2147483647 h 504"/>
                  <a:gd name="T2" fmla="*/ 2147483647 w 323"/>
                  <a:gd name="T3" fmla="*/ 0 h 504"/>
                  <a:gd name="T4" fmla="*/ 2147483647 w 323"/>
                  <a:gd name="T5" fmla="*/ 2147483647 h 504"/>
                  <a:gd name="T6" fmla="*/ 2147483647 w 323"/>
                  <a:gd name="T7" fmla="*/ 2147483647 h 504"/>
                  <a:gd name="T8" fmla="*/ 2147483647 w 323"/>
                  <a:gd name="T9" fmla="*/ 2147483647 h 504"/>
                  <a:gd name="T10" fmla="*/ 2147483647 w 323"/>
                  <a:gd name="T11" fmla="*/ 2147483647 h 504"/>
                  <a:gd name="T12" fmla="*/ 2147483647 w 323"/>
                  <a:gd name="T13" fmla="*/ 2147483647 h 504"/>
                  <a:gd name="T14" fmla="*/ 2147483647 w 323"/>
                  <a:gd name="T15" fmla="*/ 2147483647 h 504"/>
                  <a:gd name="T16" fmla="*/ 2147483647 w 323"/>
                  <a:gd name="T17" fmla="*/ 2147483647 h 504"/>
                  <a:gd name="T18" fmla="*/ 2147483647 w 323"/>
                  <a:gd name="T19" fmla="*/ 2147483647 h 504"/>
                  <a:gd name="T20" fmla="*/ 2147483647 w 323"/>
                  <a:gd name="T21" fmla="*/ 2147483647 h 504"/>
                  <a:gd name="T22" fmla="*/ 2147483647 w 323"/>
                  <a:gd name="T23" fmla="*/ 2147483647 h 504"/>
                  <a:gd name="T24" fmla="*/ 2147483647 w 323"/>
                  <a:gd name="T25" fmla="*/ 2147483647 h 504"/>
                  <a:gd name="T26" fmla="*/ 2147483647 w 323"/>
                  <a:gd name="T27" fmla="*/ 2147483647 h 504"/>
                  <a:gd name="T28" fmla="*/ 0 w 323"/>
                  <a:gd name="T29" fmla="*/ 2147483647 h 50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3"/>
                  <a:gd name="T46" fmla="*/ 0 h 504"/>
                  <a:gd name="T47" fmla="*/ 323 w 323"/>
                  <a:gd name="T48" fmla="*/ 504 h 50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3" h="504">
                    <a:moveTo>
                      <a:pt x="0" y="25"/>
                    </a:moveTo>
                    <a:lnTo>
                      <a:pt x="210" y="0"/>
                    </a:lnTo>
                    <a:lnTo>
                      <a:pt x="277" y="232"/>
                    </a:lnTo>
                    <a:lnTo>
                      <a:pt x="323" y="270"/>
                    </a:lnTo>
                    <a:lnTo>
                      <a:pt x="286" y="338"/>
                    </a:lnTo>
                    <a:lnTo>
                      <a:pt x="322" y="404"/>
                    </a:lnTo>
                    <a:lnTo>
                      <a:pt x="107" y="428"/>
                    </a:lnTo>
                    <a:lnTo>
                      <a:pt x="116" y="484"/>
                    </a:lnTo>
                    <a:lnTo>
                      <a:pt x="85" y="504"/>
                    </a:lnTo>
                    <a:lnTo>
                      <a:pt x="59" y="432"/>
                    </a:lnTo>
                    <a:lnTo>
                      <a:pt x="44" y="490"/>
                    </a:lnTo>
                    <a:lnTo>
                      <a:pt x="18" y="484"/>
                    </a:lnTo>
                    <a:lnTo>
                      <a:pt x="9" y="426"/>
                    </a:lnTo>
                    <a:lnTo>
                      <a:pt x="1" y="37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5" name="Shape - District of Columbia (star)"/>
              <p:cNvSpPr>
                <a:spLocks noChangeArrowheads="1"/>
              </p:cNvSpPr>
              <p:nvPr/>
            </p:nvSpPr>
            <p:spPr bwMode="auto">
              <a:xfrm>
                <a:off x="6925253" y="2642175"/>
                <a:ext cx="207830" cy="204190"/>
              </a:xfrm>
              <a:prstGeom prst="star5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6" name="Text - Wyoming"/>
              <p:cNvSpPr txBox="1">
                <a:spLocks noChangeArrowheads="1"/>
              </p:cNvSpPr>
              <p:nvPr/>
            </p:nvSpPr>
            <p:spPr bwMode="auto">
              <a:xfrm>
                <a:off x="3135267" y="2260945"/>
                <a:ext cx="47478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WY</a:t>
                </a:r>
              </a:p>
            </p:txBody>
          </p:sp>
          <p:sp>
            <p:nvSpPr>
              <p:cNvPr id="57" name="Text - Wisconsin"/>
              <p:cNvSpPr txBox="1">
                <a:spLocks noChangeArrowheads="1"/>
              </p:cNvSpPr>
              <p:nvPr/>
            </p:nvSpPr>
            <p:spPr bwMode="auto">
              <a:xfrm>
                <a:off x="5175162" y="2007969"/>
                <a:ext cx="40830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WI</a:t>
                </a:r>
              </a:p>
            </p:txBody>
          </p:sp>
          <p:sp>
            <p:nvSpPr>
              <p:cNvPr id="58" name="Text - West Virginia"/>
              <p:cNvSpPr txBox="1">
                <a:spLocks noChangeArrowheads="1"/>
              </p:cNvSpPr>
              <p:nvPr/>
            </p:nvSpPr>
            <p:spPr bwMode="auto">
              <a:xfrm>
                <a:off x="6379874" y="2761952"/>
                <a:ext cx="47478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WV</a:t>
                </a:r>
              </a:p>
            </p:txBody>
          </p:sp>
          <p:sp>
            <p:nvSpPr>
              <p:cNvPr id="59" name="Text - Washington"/>
              <p:cNvSpPr txBox="1">
                <a:spLocks noChangeArrowheads="1"/>
              </p:cNvSpPr>
              <p:nvPr/>
            </p:nvSpPr>
            <p:spPr bwMode="auto">
              <a:xfrm>
                <a:off x="1758305" y="1363191"/>
                <a:ext cx="474531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WA</a:t>
                </a:r>
              </a:p>
            </p:txBody>
          </p:sp>
          <p:sp>
            <p:nvSpPr>
              <p:cNvPr id="60" name="Text - Virginia"/>
              <p:cNvSpPr txBox="1">
                <a:spLocks noChangeArrowheads="1"/>
              </p:cNvSpPr>
              <p:nvPr/>
            </p:nvSpPr>
            <p:spPr bwMode="auto">
              <a:xfrm>
                <a:off x="6762954" y="2920162"/>
                <a:ext cx="42137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VA</a:t>
                </a:r>
              </a:p>
            </p:txBody>
          </p:sp>
          <p:sp>
            <p:nvSpPr>
              <p:cNvPr id="61" name="Text - Vermont"/>
              <p:cNvSpPr txBox="1">
                <a:spLocks noChangeArrowheads="1"/>
              </p:cNvSpPr>
              <p:nvPr/>
            </p:nvSpPr>
            <p:spPr bwMode="auto">
              <a:xfrm>
                <a:off x="6875239" y="1331247"/>
                <a:ext cx="4180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VT</a:t>
                </a:r>
              </a:p>
            </p:txBody>
          </p:sp>
          <p:sp>
            <p:nvSpPr>
              <p:cNvPr id="62" name="Text - Utah"/>
              <p:cNvSpPr txBox="1">
                <a:spLocks noChangeArrowheads="1"/>
              </p:cNvSpPr>
              <p:nvPr/>
            </p:nvSpPr>
            <p:spPr bwMode="auto">
              <a:xfrm>
                <a:off x="2566688" y="2815819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UT</a:t>
                </a:r>
              </a:p>
            </p:txBody>
          </p:sp>
          <p:sp>
            <p:nvSpPr>
              <p:cNvPr id="63" name="Text - Texas"/>
              <p:cNvSpPr txBox="1">
                <a:spLocks noChangeArrowheads="1"/>
              </p:cNvSpPr>
              <p:nvPr/>
            </p:nvSpPr>
            <p:spPr bwMode="auto">
              <a:xfrm>
                <a:off x="4022257" y="4148687"/>
                <a:ext cx="41387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TX</a:t>
                </a:r>
              </a:p>
            </p:txBody>
          </p:sp>
          <p:sp>
            <p:nvSpPr>
              <p:cNvPr id="64" name="Text - Tennessee"/>
              <p:cNvSpPr txBox="1">
                <a:spLocks noChangeArrowheads="1"/>
              </p:cNvSpPr>
              <p:nvPr/>
            </p:nvSpPr>
            <p:spPr bwMode="auto">
              <a:xfrm>
                <a:off x="5750855" y="3333531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TN</a:t>
                </a:r>
              </a:p>
            </p:txBody>
          </p:sp>
          <p:sp>
            <p:nvSpPr>
              <p:cNvPr id="65" name="Text - South Dakota"/>
              <p:cNvSpPr txBox="1">
                <a:spLocks noChangeArrowheads="1"/>
              </p:cNvSpPr>
              <p:nvPr/>
            </p:nvSpPr>
            <p:spPr bwMode="auto">
              <a:xfrm>
                <a:off x="3991178" y="2066437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SD</a:t>
                </a:r>
              </a:p>
            </p:txBody>
          </p:sp>
          <p:sp>
            <p:nvSpPr>
              <p:cNvPr id="66" name="Text - South Carolina"/>
              <p:cNvSpPr txBox="1">
                <a:spLocks noChangeArrowheads="1"/>
              </p:cNvSpPr>
              <p:nvPr/>
            </p:nvSpPr>
            <p:spPr bwMode="auto">
              <a:xfrm>
                <a:off x="6581991" y="3471802"/>
                <a:ext cx="434713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SC</a:t>
                </a:r>
              </a:p>
            </p:txBody>
          </p:sp>
          <p:sp>
            <p:nvSpPr>
              <p:cNvPr id="67" name="Text - Rhode Island"/>
              <p:cNvSpPr txBox="1">
                <a:spLocks noChangeArrowheads="1"/>
              </p:cNvSpPr>
              <p:nvPr/>
            </p:nvSpPr>
            <p:spPr bwMode="auto">
              <a:xfrm>
                <a:off x="7864455" y="2097131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l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RI</a:t>
                </a:r>
              </a:p>
            </p:txBody>
          </p:sp>
          <p:sp>
            <p:nvSpPr>
              <p:cNvPr id="68" name="Text - Pennsylvania"/>
              <p:cNvSpPr txBox="1">
                <a:spLocks noChangeArrowheads="1"/>
              </p:cNvSpPr>
              <p:nvPr/>
            </p:nvSpPr>
            <p:spPr bwMode="auto">
              <a:xfrm>
                <a:off x="6631755" y="2324530"/>
                <a:ext cx="42816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PA</a:t>
                </a:r>
              </a:p>
            </p:txBody>
          </p:sp>
          <p:sp>
            <p:nvSpPr>
              <p:cNvPr id="69" name="Text - Oregon"/>
              <p:cNvSpPr txBox="1">
                <a:spLocks noChangeArrowheads="1"/>
              </p:cNvSpPr>
              <p:nvPr/>
            </p:nvSpPr>
            <p:spPr bwMode="auto">
              <a:xfrm>
                <a:off x="1602592" y="1889559"/>
                <a:ext cx="45767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OR</a:t>
                </a:r>
              </a:p>
            </p:txBody>
          </p:sp>
          <p:sp>
            <p:nvSpPr>
              <p:cNvPr id="70" name="Text - Oklahoma"/>
              <p:cNvSpPr txBox="1">
                <a:spLocks noChangeArrowheads="1"/>
              </p:cNvSpPr>
              <p:nvPr/>
            </p:nvSpPr>
            <p:spPr bwMode="auto">
              <a:xfrm>
                <a:off x="4363968" y="3471802"/>
                <a:ext cx="453949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OK</a:t>
                </a:r>
              </a:p>
            </p:txBody>
          </p:sp>
          <p:sp>
            <p:nvSpPr>
              <p:cNvPr id="71" name="Text - Ohio"/>
              <p:cNvSpPr txBox="1">
                <a:spLocks noChangeArrowheads="1"/>
              </p:cNvSpPr>
              <p:nvPr/>
            </p:nvSpPr>
            <p:spPr bwMode="auto">
              <a:xfrm>
                <a:off x="6049362" y="2521425"/>
                <a:ext cx="45394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OH</a:t>
                </a:r>
              </a:p>
            </p:txBody>
          </p:sp>
          <p:sp>
            <p:nvSpPr>
              <p:cNvPr id="72" name="Text - North Dakota"/>
              <p:cNvSpPr txBox="1">
                <a:spLocks noChangeArrowheads="1"/>
              </p:cNvSpPr>
              <p:nvPr/>
            </p:nvSpPr>
            <p:spPr bwMode="auto">
              <a:xfrm>
                <a:off x="3973746" y="1560165"/>
                <a:ext cx="444331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ND</a:t>
                </a:r>
              </a:p>
            </p:txBody>
          </p:sp>
          <p:sp>
            <p:nvSpPr>
              <p:cNvPr id="73" name="Text - North Carolina"/>
              <p:cNvSpPr txBox="1">
                <a:spLocks noChangeArrowheads="1"/>
              </p:cNvSpPr>
              <p:nvPr/>
            </p:nvSpPr>
            <p:spPr bwMode="auto">
              <a:xfrm>
                <a:off x="6832043" y="3220819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NC</a:t>
                </a:r>
              </a:p>
            </p:txBody>
          </p:sp>
          <p:sp>
            <p:nvSpPr>
              <p:cNvPr id="74" name="Text - New York"/>
              <p:cNvSpPr txBox="1">
                <a:spLocks noChangeArrowheads="1"/>
              </p:cNvSpPr>
              <p:nvPr/>
            </p:nvSpPr>
            <p:spPr bwMode="auto">
              <a:xfrm>
                <a:off x="6887546" y="1905802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NY</a:t>
                </a:r>
              </a:p>
            </p:txBody>
          </p:sp>
          <p:sp>
            <p:nvSpPr>
              <p:cNvPr id="75" name="Text - New Mexico"/>
              <p:cNvSpPr txBox="1">
                <a:spLocks noChangeArrowheads="1"/>
              </p:cNvSpPr>
              <p:nvPr/>
            </p:nvSpPr>
            <p:spPr bwMode="auto">
              <a:xfrm>
                <a:off x="3161912" y="3594494"/>
                <a:ext cx="47229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NM</a:t>
                </a:r>
              </a:p>
            </p:txBody>
          </p:sp>
          <p:sp>
            <p:nvSpPr>
              <p:cNvPr id="76" name="Text - New Jersey"/>
              <p:cNvSpPr txBox="1">
                <a:spLocks noChangeArrowheads="1"/>
              </p:cNvSpPr>
              <p:nvPr/>
            </p:nvSpPr>
            <p:spPr bwMode="auto">
              <a:xfrm>
                <a:off x="7533770" y="2370440"/>
                <a:ext cx="41387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NJ</a:t>
                </a:r>
              </a:p>
            </p:txBody>
          </p:sp>
          <p:sp>
            <p:nvSpPr>
              <p:cNvPr id="77" name="Text - New Hampshire"/>
              <p:cNvSpPr txBox="1">
                <a:spLocks noChangeArrowheads="1"/>
              </p:cNvSpPr>
              <p:nvPr/>
            </p:nvSpPr>
            <p:spPr bwMode="auto">
              <a:xfrm>
                <a:off x="7855504" y="1662515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NH</a:t>
                </a:r>
              </a:p>
            </p:txBody>
          </p:sp>
          <p:sp>
            <p:nvSpPr>
              <p:cNvPr id="78" name="Text - Nevada"/>
              <p:cNvSpPr txBox="1">
                <a:spLocks noChangeArrowheads="1"/>
              </p:cNvSpPr>
              <p:nvPr/>
            </p:nvSpPr>
            <p:spPr bwMode="auto">
              <a:xfrm>
                <a:off x="1936727" y="2696584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NV</a:t>
                </a:r>
              </a:p>
            </p:txBody>
          </p:sp>
          <p:sp>
            <p:nvSpPr>
              <p:cNvPr id="79" name="Text - Nebraska"/>
              <p:cNvSpPr txBox="1">
                <a:spLocks noChangeArrowheads="1"/>
              </p:cNvSpPr>
              <p:nvPr/>
            </p:nvSpPr>
            <p:spPr bwMode="auto">
              <a:xfrm>
                <a:off x="4025314" y="2491590"/>
                <a:ext cx="43426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NE</a:t>
                </a:r>
              </a:p>
            </p:txBody>
          </p:sp>
          <p:sp>
            <p:nvSpPr>
              <p:cNvPr id="80" name="Text - Montana"/>
              <p:cNvSpPr txBox="1">
                <a:spLocks noChangeArrowheads="1"/>
              </p:cNvSpPr>
              <p:nvPr/>
            </p:nvSpPr>
            <p:spPr bwMode="auto">
              <a:xfrm>
                <a:off x="2934051" y="1550236"/>
                <a:ext cx="45049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MT</a:t>
                </a:r>
              </a:p>
            </p:txBody>
          </p:sp>
          <p:sp>
            <p:nvSpPr>
              <p:cNvPr id="81" name="Text - Missouri"/>
              <p:cNvSpPr txBox="1">
                <a:spLocks noChangeArrowheads="1"/>
              </p:cNvSpPr>
              <p:nvPr/>
            </p:nvSpPr>
            <p:spPr bwMode="auto">
              <a:xfrm>
                <a:off x="4888697" y="2947941"/>
                <a:ext cx="48132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MO</a:t>
                </a:r>
              </a:p>
            </p:txBody>
          </p:sp>
          <p:sp>
            <p:nvSpPr>
              <p:cNvPr id="82" name="Text - Mississippi"/>
              <p:cNvSpPr txBox="1">
                <a:spLocks noChangeArrowheads="1"/>
              </p:cNvSpPr>
              <p:nvPr/>
            </p:nvSpPr>
            <p:spPr bwMode="auto">
              <a:xfrm>
                <a:off x="5358295" y="3796551"/>
                <a:ext cx="46399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MS</a:t>
                </a:r>
              </a:p>
            </p:txBody>
          </p:sp>
          <p:sp>
            <p:nvSpPr>
              <p:cNvPr id="83" name="Text - Minnesota"/>
              <p:cNvSpPr txBox="1">
                <a:spLocks noChangeArrowheads="1"/>
              </p:cNvSpPr>
              <p:nvPr/>
            </p:nvSpPr>
            <p:spPr bwMode="auto">
              <a:xfrm>
                <a:off x="4601190" y="1807915"/>
                <a:ext cx="47229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MN</a:t>
                </a:r>
              </a:p>
            </p:txBody>
          </p:sp>
          <p:sp>
            <p:nvSpPr>
              <p:cNvPr id="84" name="Text - Michigan"/>
              <p:cNvSpPr txBox="1">
                <a:spLocks noChangeArrowheads="1"/>
              </p:cNvSpPr>
              <p:nvPr/>
            </p:nvSpPr>
            <p:spPr bwMode="auto">
              <a:xfrm>
                <a:off x="5826496" y="2106843"/>
                <a:ext cx="38341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MI</a:t>
                </a:r>
              </a:p>
            </p:txBody>
          </p:sp>
          <p:sp>
            <p:nvSpPr>
              <p:cNvPr id="85" name="Text - Massachusetts"/>
              <p:cNvSpPr txBox="1">
                <a:spLocks noChangeArrowheads="1"/>
              </p:cNvSpPr>
              <p:nvPr/>
            </p:nvSpPr>
            <p:spPr bwMode="auto">
              <a:xfrm>
                <a:off x="7986440" y="1870266"/>
                <a:ext cx="46356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MA</a:t>
                </a:r>
              </a:p>
            </p:txBody>
          </p:sp>
          <p:sp>
            <p:nvSpPr>
              <p:cNvPr id="86" name="Text - Maryland"/>
              <p:cNvSpPr txBox="1">
                <a:spLocks noChangeArrowheads="1"/>
              </p:cNvSpPr>
              <p:nvPr/>
            </p:nvSpPr>
            <p:spPr bwMode="auto">
              <a:xfrm>
                <a:off x="7533045" y="2714199"/>
                <a:ext cx="46356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MD</a:t>
                </a:r>
              </a:p>
            </p:txBody>
          </p:sp>
          <p:sp>
            <p:nvSpPr>
              <p:cNvPr id="87" name="Text - Maine"/>
              <p:cNvSpPr txBox="1">
                <a:spLocks noChangeArrowheads="1"/>
              </p:cNvSpPr>
              <p:nvPr/>
            </p:nvSpPr>
            <p:spPr bwMode="auto">
              <a:xfrm>
                <a:off x="7458539" y="1360046"/>
                <a:ext cx="463253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ME</a:t>
                </a:r>
              </a:p>
            </p:txBody>
          </p:sp>
          <p:sp>
            <p:nvSpPr>
              <p:cNvPr id="88" name="Text - Louisiana"/>
              <p:cNvSpPr txBox="1">
                <a:spLocks noChangeArrowheads="1"/>
              </p:cNvSpPr>
              <p:nvPr/>
            </p:nvSpPr>
            <p:spPr bwMode="auto">
              <a:xfrm>
                <a:off x="5022770" y="4116576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LA</a:t>
                </a:r>
              </a:p>
            </p:txBody>
          </p:sp>
          <p:sp>
            <p:nvSpPr>
              <p:cNvPr id="89" name="Text - Kentucky"/>
              <p:cNvSpPr txBox="1">
                <a:spLocks noChangeArrowheads="1"/>
              </p:cNvSpPr>
              <p:nvPr/>
            </p:nvSpPr>
            <p:spPr bwMode="auto">
              <a:xfrm>
                <a:off x="5950906" y="3055887"/>
                <a:ext cx="434713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KY</a:t>
                </a:r>
              </a:p>
            </p:txBody>
          </p:sp>
          <p:sp>
            <p:nvSpPr>
              <p:cNvPr id="90" name="Text - Kansas"/>
              <p:cNvSpPr txBox="1">
                <a:spLocks noChangeArrowheads="1"/>
              </p:cNvSpPr>
              <p:nvPr/>
            </p:nvSpPr>
            <p:spPr bwMode="auto">
              <a:xfrm>
                <a:off x="4191436" y="3012549"/>
                <a:ext cx="385647" cy="458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no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KS</a:t>
                </a:r>
              </a:p>
            </p:txBody>
          </p:sp>
          <p:sp>
            <p:nvSpPr>
              <p:cNvPr id="91" name="Text - Iowa"/>
              <p:cNvSpPr txBox="1">
                <a:spLocks noChangeArrowheads="1"/>
              </p:cNvSpPr>
              <p:nvPr/>
            </p:nvSpPr>
            <p:spPr bwMode="auto">
              <a:xfrm>
                <a:off x="4764790" y="2432833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IA</a:t>
                </a:r>
              </a:p>
            </p:txBody>
          </p:sp>
          <p:sp>
            <p:nvSpPr>
              <p:cNvPr id="92" name="Text - Indiana"/>
              <p:cNvSpPr txBox="1">
                <a:spLocks noChangeArrowheads="1"/>
              </p:cNvSpPr>
              <p:nvPr/>
            </p:nvSpPr>
            <p:spPr bwMode="auto">
              <a:xfrm>
                <a:off x="5738919" y="2655327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IN</a:t>
                </a:r>
              </a:p>
            </p:txBody>
          </p:sp>
          <p:sp>
            <p:nvSpPr>
              <p:cNvPr id="93" name="Text - Illinois"/>
              <p:cNvSpPr txBox="1">
                <a:spLocks noChangeArrowheads="1"/>
              </p:cNvSpPr>
              <p:nvPr/>
            </p:nvSpPr>
            <p:spPr bwMode="auto">
              <a:xfrm>
                <a:off x="5363700" y="2694170"/>
                <a:ext cx="34048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IL</a:t>
                </a:r>
              </a:p>
            </p:txBody>
          </p:sp>
          <p:sp>
            <p:nvSpPr>
              <p:cNvPr id="94" name="Text - Idaho"/>
              <p:cNvSpPr txBox="1">
                <a:spLocks noChangeArrowheads="1"/>
              </p:cNvSpPr>
              <p:nvPr/>
            </p:nvSpPr>
            <p:spPr bwMode="auto">
              <a:xfrm>
                <a:off x="2331644" y="2027112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ID</a:t>
                </a:r>
              </a:p>
            </p:txBody>
          </p:sp>
          <p:sp>
            <p:nvSpPr>
              <p:cNvPr id="95" name="Text - Hawaii"/>
              <p:cNvSpPr txBox="1">
                <a:spLocks noChangeArrowheads="1"/>
              </p:cNvSpPr>
              <p:nvPr/>
            </p:nvSpPr>
            <p:spPr bwMode="auto">
              <a:xfrm>
                <a:off x="3185034" y="4960620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HI</a:t>
                </a:r>
              </a:p>
            </p:txBody>
          </p:sp>
          <p:sp>
            <p:nvSpPr>
              <p:cNvPr id="96" name="Text - Georgia"/>
              <p:cNvSpPr txBox="1">
                <a:spLocks noChangeArrowheads="1"/>
              </p:cNvSpPr>
              <p:nvPr/>
            </p:nvSpPr>
            <p:spPr bwMode="auto">
              <a:xfrm>
                <a:off x="6250098" y="3760912"/>
                <a:ext cx="45394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GA</a:t>
                </a:r>
              </a:p>
            </p:txBody>
          </p:sp>
          <p:sp>
            <p:nvSpPr>
              <p:cNvPr id="97" name="Text - Florida"/>
              <p:cNvSpPr txBox="1">
                <a:spLocks noChangeArrowheads="1"/>
              </p:cNvSpPr>
              <p:nvPr/>
            </p:nvSpPr>
            <p:spPr bwMode="auto">
              <a:xfrm>
                <a:off x="6689046" y="4442163"/>
                <a:ext cx="40265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FL</a:t>
                </a:r>
              </a:p>
            </p:txBody>
          </p:sp>
          <p:sp>
            <p:nvSpPr>
              <p:cNvPr id="98" name="Text - District of Columbia"/>
              <p:cNvSpPr txBox="1">
                <a:spLocks noChangeArrowheads="1"/>
              </p:cNvSpPr>
              <p:nvPr/>
            </p:nvSpPr>
            <p:spPr bwMode="auto">
              <a:xfrm>
                <a:off x="7466625" y="2973383"/>
                <a:ext cx="543716" cy="3077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DC  </a:t>
                </a:r>
              </a:p>
            </p:txBody>
          </p:sp>
          <p:sp>
            <p:nvSpPr>
              <p:cNvPr id="99" name="Text - Delaware"/>
              <p:cNvSpPr txBox="1">
                <a:spLocks noChangeArrowheads="1"/>
              </p:cNvSpPr>
              <p:nvPr/>
            </p:nvSpPr>
            <p:spPr bwMode="auto">
              <a:xfrm>
                <a:off x="7534650" y="2577248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DE</a:t>
                </a:r>
              </a:p>
            </p:txBody>
          </p:sp>
          <p:sp>
            <p:nvSpPr>
              <p:cNvPr id="100" name="Text - Connecticut"/>
              <p:cNvSpPr txBox="1">
                <a:spLocks noChangeArrowheads="1"/>
              </p:cNvSpPr>
              <p:nvPr/>
            </p:nvSpPr>
            <p:spPr bwMode="auto">
              <a:xfrm>
                <a:off x="7591627" y="2193433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CT</a:t>
                </a:r>
              </a:p>
            </p:txBody>
          </p:sp>
          <p:sp>
            <p:nvSpPr>
              <p:cNvPr id="101" name="Text - Colorado"/>
              <p:cNvSpPr txBox="1">
                <a:spLocks noChangeArrowheads="1"/>
              </p:cNvSpPr>
              <p:nvPr/>
            </p:nvSpPr>
            <p:spPr bwMode="auto">
              <a:xfrm>
                <a:off x="3293935" y="2909055"/>
                <a:ext cx="453949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CO</a:t>
                </a:r>
              </a:p>
            </p:txBody>
          </p:sp>
          <p:sp>
            <p:nvSpPr>
              <p:cNvPr id="102" name="Text - California"/>
              <p:cNvSpPr txBox="1">
                <a:spLocks noChangeArrowheads="1"/>
              </p:cNvSpPr>
              <p:nvPr/>
            </p:nvSpPr>
            <p:spPr bwMode="auto">
              <a:xfrm>
                <a:off x="1413741" y="2959257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CA</a:t>
                </a:r>
              </a:p>
            </p:txBody>
          </p:sp>
          <p:sp>
            <p:nvSpPr>
              <p:cNvPr id="103" name="Text - Arkansas"/>
              <p:cNvSpPr txBox="1">
                <a:spLocks noChangeArrowheads="1"/>
              </p:cNvSpPr>
              <p:nvPr/>
            </p:nvSpPr>
            <p:spPr bwMode="auto">
              <a:xfrm>
                <a:off x="4954824" y="3568280"/>
                <a:ext cx="45373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AR</a:t>
                </a:r>
                <a:endParaRPr kumimoji="0" lang="en-US" sz="14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Times New Roman" charset="0"/>
                </a:endParaRPr>
              </a:p>
            </p:txBody>
          </p:sp>
          <p:sp>
            <p:nvSpPr>
              <p:cNvPr id="104" name="Text - Arizona"/>
              <p:cNvSpPr txBox="1">
                <a:spLocks noChangeArrowheads="1"/>
              </p:cNvSpPr>
              <p:nvPr/>
            </p:nvSpPr>
            <p:spPr bwMode="auto">
              <a:xfrm>
                <a:off x="2437925" y="3568280"/>
                <a:ext cx="423492" cy="232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6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AZ</a:t>
                </a:r>
              </a:p>
            </p:txBody>
          </p:sp>
          <p:sp>
            <p:nvSpPr>
              <p:cNvPr id="105" name="Text - Alaska"/>
              <p:cNvSpPr txBox="1">
                <a:spLocks noChangeArrowheads="1"/>
              </p:cNvSpPr>
              <p:nvPr/>
            </p:nvSpPr>
            <p:spPr bwMode="auto">
              <a:xfrm>
                <a:off x="1278288" y="4599064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AK</a:t>
                </a:r>
              </a:p>
            </p:txBody>
          </p:sp>
          <p:sp>
            <p:nvSpPr>
              <p:cNvPr id="106" name="Text - Alabama"/>
              <p:cNvSpPr txBox="1">
                <a:spLocks noChangeArrowheads="1"/>
              </p:cNvSpPr>
              <p:nvPr/>
            </p:nvSpPr>
            <p:spPr bwMode="auto">
              <a:xfrm>
                <a:off x="5785626" y="3771948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AL</a:t>
                </a:r>
              </a:p>
            </p:txBody>
          </p:sp>
          <p:sp>
            <p:nvSpPr>
              <p:cNvPr id="107" name="Line - Vermont"/>
              <p:cNvSpPr>
                <a:spLocks noChangeShapeType="1"/>
              </p:cNvSpPr>
              <p:nvPr/>
            </p:nvSpPr>
            <p:spPr bwMode="auto">
              <a:xfrm>
                <a:off x="7109286" y="1505458"/>
                <a:ext cx="207830" cy="1350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08" name="Line - Rhode Island"/>
              <p:cNvSpPr>
                <a:spLocks noChangeShapeType="1"/>
              </p:cNvSpPr>
              <p:nvPr/>
            </p:nvSpPr>
            <p:spPr bwMode="auto">
              <a:xfrm>
                <a:off x="7609027" y="2098739"/>
                <a:ext cx="305416" cy="996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09" name="Line - New Jersey"/>
              <p:cNvSpPr>
                <a:spLocks noChangeShapeType="1"/>
              </p:cNvSpPr>
              <p:nvPr/>
            </p:nvSpPr>
            <p:spPr bwMode="auto">
              <a:xfrm flipV="1">
                <a:off x="7334568" y="2452454"/>
                <a:ext cx="2633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0" name="Line - New Hampshire"/>
              <p:cNvSpPr>
                <a:spLocks noChangeShapeType="1"/>
              </p:cNvSpPr>
              <p:nvPr/>
            </p:nvSpPr>
            <p:spPr bwMode="auto">
              <a:xfrm flipV="1">
                <a:off x="7482110" y="1780394"/>
                <a:ext cx="360133" cy="67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1" name="Line - Massachusetts"/>
              <p:cNvSpPr>
                <a:spLocks noChangeShapeType="1"/>
              </p:cNvSpPr>
              <p:nvPr/>
            </p:nvSpPr>
            <p:spPr bwMode="auto">
              <a:xfrm flipV="1">
                <a:off x="7620134" y="1989407"/>
                <a:ext cx="4156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2" name="Line - Maryland"/>
              <p:cNvSpPr>
                <a:spLocks noChangeShapeType="1"/>
              </p:cNvSpPr>
              <p:nvPr/>
            </p:nvSpPr>
            <p:spPr bwMode="auto">
              <a:xfrm flipV="1">
                <a:off x="7293319" y="2790093"/>
                <a:ext cx="2633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3" name="Line - Hawaii"/>
              <p:cNvSpPr>
                <a:spLocks noChangeShapeType="1"/>
              </p:cNvSpPr>
              <p:nvPr/>
            </p:nvSpPr>
            <p:spPr bwMode="auto">
              <a:xfrm flipH="1" flipV="1">
                <a:off x="2897164" y="4976706"/>
                <a:ext cx="268117" cy="67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4" name="Line - District of Columbia"/>
              <p:cNvSpPr>
                <a:spLocks noChangeShapeType="1"/>
              </p:cNvSpPr>
              <p:nvPr/>
            </p:nvSpPr>
            <p:spPr bwMode="auto">
              <a:xfrm flipH="1" flipV="1">
                <a:off x="7065654" y="2770798"/>
                <a:ext cx="440254" cy="2508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5" name="Line - Delaware"/>
              <p:cNvSpPr>
                <a:spLocks noChangeShapeType="1"/>
              </p:cNvSpPr>
              <p:nvPr/>
            </p:nvSpPr>
            <p:spPr bwMode="auto">
              <a:xfrm flipV="1">
                <a:off x="7286973" y="2683978"/>
                <a:ext cx="2633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6" name="Line - Connecticut"/>
              <p:cNvSpPr>
                <a:spLocks noChangeShapeType="1"/>
              </p:cNvSpPr>
              <p:nvPr/>
            </p:nvSpPr>
            <p:spPr bwMode="auto">
              <a:xfrm>
                <a:off x="7472591" y="2159834"/>
                <a:ext cx="217349" cy="96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0" name="Shape - Hawaii"/>
            <p:cNvGrpSpPr/>
            <p:nvPr/>
          </p:nvGrpSpPr>
          <p:grpSpPr>
            <a:xfrm>
              <a:off x="2270502" y="4544561"/>
              <a:ext cx="621903" cy="483945"/>
              <a:chOff x="2322512" y="5000625"/>
              <a:chExt cx="622300" cy="477834"/>
            </a:xfrm>
            <a:solidFill>
              <a:srgbClr val="7BC7ED"/>
            </a:solidFill>
          </p:grpSpPr>
          <p:sp>
            <p:nvSpPr>
              <p:cNvPr id="141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2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4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5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6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7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8" name="Freeform"/>
              <p:cNvSpPr>
                <a:spLocks noChangeAspect="1"/>
              </p:cNvSpPr>
              <p:nvPr/>
            </p:nvSpPr>
            <p:spPr bwMode="auto">
              <a:xfrm>
                <a:off x="2764634" y="5266247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9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8195186" y="5502651"/>
            <a:ext cx="155448" cy="155448"/>
          </a:xfrm>
          <a:prstGeom prst="rect">
            <a:avLst/>
          </a:prstGeom>
          <a:solidFill>
            <a:schemeClr val="accent6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50" name="Text Box 135"/>
          <p:cNvSpPr txBox="1">
            <a:spLocks noChangeArrowheads="1"/>
          </p:cNvSpPr>
          <p:nvPr/>
        </p:nvSpPr>
        <p:spPr bwMode="auto">
          <a:xfrm>
            <a:off x="8286478" y="5406954"/>
            <a:ext cx="3324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No Coverage Limitations (17 states) 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51" name="Title 2"/>
          <p:cNvSpPr txBox="1">
            <a:spLocks/>
          </p:cNvSpPr>
          <p:nvPr/>
        </p:nvSpPr>
        <p:spPr bwMode="auto">
          <a:xfrm>
            <a:off x="0" y="631522"/>
            <a:ext cx="121888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800" dirty="0">
                <a:solidFill>
                  <a:srgbClr val="555659"/>
                </a:solidFill>
              </a:rPr>
              <a:t>Policies on Abortion Coverage in Medicaid and Private </a:t>
            </a:r>
            <a:r>
              <a:rPr lang="en-US" sz="2800" dirty="0" smtClean="0">
                <a:solidFill>
                  <a:srgbClr val="555659"/>
                </a:solidFill>
              </a:rPr>
              <a:t>Insurance:</a:t>
            </a:r>
          </a:p>
          <a:p>
            <a:pPr algn="ctr"/>
            <a:r>
              <a:rPr lang="en-US" sz="2800" dirty="0" smtClean="0">
                <a:solidFill>
                  <a:srgbClr val="555659"/>
                </a:solidFill>
              </a:rPr>
              <a:t> </a:t>
            </a:r>
            <a:r>
              <a:rPr lang="en-US" sz="2800" dirty="0" smtClean="0">
                <a:solidFill>
                  <a:srgbClr val="555659"/>
                </a:solidFill>
                <a:latin typeface="+mj-lt"/>
              </a:rPr>
              <a:t>Passage of ACA, 2010</a:t>
            </a:r>
            <a:endParaRPr lang="en-US" sz="2800" dirty="0">
              <a:solidFill>
                <a:srgbClr val="55565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805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1074773" y="6170789"/>
            <a:ext cx="10123834" cy="548640"/>
          </a:xfrm>
        </p:spPr>
        <p:txBody>
          <a:bodyPr/>
          <a:lstStyle/>
          <a:p>
            <a:r>
              <a:rPr lang="en-US" sz="1000" dirty="0" smtClean="0"/>
              <a:t>SOURCE: Kaiser Family Foundation. Interactive: How State Policies Shape Access to Abortion. </a:t>
            </a:r>
            <a:endParaRPr lang="en-US" sz="1000" dirty="0"/>
          </a:p>
        </p:txBody>
      </p: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8198234" y="4129224"/>
            <a:ext cx="152400" cy="152400"/>
          </a:xfrm>
          <a:prstGeom prst="rect">
            <a:avLst/>
          </a:prstGeom>
          <a:solidFill>
            <a:srgbClr val="E05C26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33" name="Rectangle 132"/>
          <p:cNvSpPr>
            <a:spLocks noChangeArrowheads="1"/>
          </p:cNvSpPr>
          <p:nvPr/>
        </p:nvSpPr>
        <p:spPr bwMode="auto">
          <a:xfrm>
            <a:off x="8198234" y="4611517"/>
            <a:ext cx="152400" cy="152400"/>
          </a:xfrm>
          <a:prstGeom prst="rect">
            <a:avLst/>
          </a:prstGeom>
          <a:solidFill>
            <a:schemeClr val="tx2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34" name="Text Box 133"/>
          <p:cNvSpPr txBox="1">
            <a:spLocks noChangeArrowheads="1"/>
          </p:cNvSpPr>
          <p:nvPr/>
        </p:nvSpPr>
        <p:spPr bwMode="auto">
          <a:xfrm>
            <a:off x="8286478" y="4529826"/>
            <a:ext cx="39023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Medicaid &amp; Marketplace Limitations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(15 states)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36" name="Text Box 135"/>
          <p:cNvSpPr txBox="1">
            <a:spLocks noChangeArrowheads="1"/>
          </p:cNvSpPr>
          <p:nvPr/>
        </p:nvSpPr>
        <p:spPr bwMode="auto">
          <a:xfrm>
            <a:off x="8284060" y="4040024"/>
            <a:ext cx="38484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Medicaid, Private, and Marketplace Limitations (11 states)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8200585" y="5073193"/>
            <a:ext cx="152400" cy="1524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39" name="Text Box 136"/>
          <p:cNvSpPr txBox="1">
            <a:spLocks noChangeArrowheads="1"/>
          </p:cNvSpPr>
          <p:nvPr/>
        </p:nvSpPr>
        <p:spPr bwMode="auto">
          <a:xfrm>
            <a:off x="8286478" y="5006787"/>
            <a:ext cx="31724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Medicaid Limitations Only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(9 states &amp; DC)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667097" y="1597177"/>
            <a:ext cx="8152271" cy="4902914"/>
            <a:chOff x="764750" y="1117979"/>
            <a:chExt cx="7685256" cy="4622043"/>
          </a:xfrm>
        </p:grpSpPr>
        <p:grpSp>
          <p:nvGrpSpPr>
            <p:cNvPr id="2" name="Group 1"/>
            <p:cNvGrpSpPr/>
            <p:nvPr/>
          </p:nvGrpSpPr>
          <p:grpSpPr>
            <a:xfrm>
              <a:off x="764750" y="1117979"/>
              <a:ext cx="7685256" cy="4622043"/>
              <a:chOff x="764750" y="1117979"/>
              <a:chExt cx="7685256" cy="4622043"/>
            </a:xfrm>
          </p:grpSpPr>
          <p:sp>
            <p:nvSpPr>
              <p:cNvPr id="5" name="Shape - Wyoming"/>
              <p:cNvSpPr>
                <a:spLocks noChangeAspect="1"/>
              </p:cNvSpPr>
              <p:nvPr/>
            </p:nvSpPr>
            <p:spPr bwMode="auto">
              <a:xfrm>
                <a:off x="2855916" y="2002271"/>
                <a:ext cx="896366" cy="729943"/>
              </a:xfrm>
              <a:custGeom>
                <a:avLst/>
                <a:gdLst>
                  <a:gd name="T0" fmla="*/ 2147483647 w 567"/>
                  <a:gd name="T1" fmla="*/ 0 h 463"/>
                  <a:gd name="T2" fmla="*/ 2147483647 w 567"/>
                  <a:gd name="T3" fmla="*/ 2147483647 h 463"/>
                  <a:gd name="T4" fmla="*/ 0 w 567"/>
                  <a:gd name="T5" fmla="*/ 2147483647 h 463"/>
                  <a:gd name="T6" fmla="*/ 2147483647 w 567"/>
                  <a:gd name="T7" fmla="*/ 2147483647 h 463"/>
                  <a:gd name="T8" fmla="*/ 2147483647 w 567"/>
                  <a:gd name="T9" fmla="*/ 2147483647 h 463"/>
                  <a:gd name="T10" fmla="*/ 2147483647 w 567"/>
                  <a:gd name="T11" fmla="*/ 2147483647 h 463"/>
                  <a:gd name="T12" fmla="*/ 2147483647 w 567"/>
                  <a:gd name="T13" fmla="*/ 0 h 4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7"/>
                  <a:gd name="T22" fmla="*/ 0 h 463"/>
                  <a:gd name="T23" fmla="*/ 567 w 567"/>
                  <a:gd name="T24" fmla="*/ 463 h 46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7" h="463">
                    <a:moveTo>
                      <a:pt x="55" y="0"/>
                    </a:moveTo>
                    <a:lnTo>
                      <a:pt x="35" y="172"/>
                    </a:lnTo>
                    <a:lnTo>
                      <a:pt x="0" y="420"/>
                    </a:lnTo>
                    <a:lnTo>
                      <a:pt x="164" y="433"/>
                    </a:lnTo>
                    <a:lnTo>
                      <a:pt x="547" y="463"/>
                    </a:lnTo>
                    <a:lnTo>
                      <a:pt x="567" y="47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" name="Shape - Wisconsin"/>
              <p:cNvSpPr>
                <a:spLocks noChangeAspect="1"/>
              </p:cNvSpPr>
              <p:nvPr/>
            </p:nvSpPr>
            <p:spPr bwMode="auto">
              <a:xfrm>
                <a:off x="5042094" y="1687141"/>
                <a:ext cx="653633" cy="762099"/>
              </a:xfrm>
              <a:custGeom>
                <a:avLst/>
                <a:gdLst>
                  <a:gd name="T0" fmla="*/ 30 w 415"/>
                  <a:gd name="T1" fmla="*/ 33 h 484"/>
                  <a:gd name="T2" fmla="*/ 61 w 415"/>
                  <a:gd name="T3" fmla="*/ 28 h 484"/>
                  <a:gd name="T4" fmla="*/ 90 w 415"/>
                  <a:gd name="T5" fmla="*/ 28 h 484"/>
                  <a:gd name="T6" fmla="*/ 107 w 415"/>
                  <a:gd name="T7" fmla="*/ 0 h 484"/>
                  <a:gd name="T8" fmla="*/ 121 w 415"/>
                  <a:gd name="T9" fmla="*/ 36 h 484"/>
                  <a:gd name="T10" fmla="*/ 166 w 415"/>
                  <a:gd name="T11" fmla="*/ 36 h 484"/>
                  <a:gd name="T12" fmla="*/ 189 w 415"/>
                  <a:gd name="T13" fmla="*/ 68 h 484"/>
                  <a:gd name="T14" fmla="*/ 236 w 415"/>
                  <a:gd name="T15" fmla="*/ 59 h 484"/>
                  <a:gd name="T16" fmla="*/ 267 w 415"/>
                  <a:gd name="T17" fmla="*/ 80 h 484"/>
                  <a:gd name="T18" fmla="*/ 325 w 415"/>
                  <a:gd name="T19" fmla="*/ 95 h 484"/>
                  <a:gd name="T20" fmla="*/ 336 w 415"/>
                  <a:gd name="T21" fmla="*/ 121 h 484"/>
                  <a:gd name="T22" fmla="*/ 365 w 415"/>
                  <a:gd name="T23" fmla="*/ 122 h 484"/>
                  <a:gd name="T24" fmla="*/ 356 w 415"/>
                  <a:gd name="T25" fmla="*/ 147 h 484"/>
                  <a:gd name="T26" fmla="*/ 367 w 415"/>
                  <a:gd name="T27" fmla="*/ 176 h 484"/>
                  <a:gd name="T28" fmla="*/ 347 w 415"/>
                  <a:gd name="T29" fmla="*/ 211 h 484"/>
                  <a:gd name="T30" fmla="*/ 361 w 415"/>
                  <a:gd name="T31" fmla="*/ 219 h 484"/>
                  <a:gd name="T32" fmla="*/ 394 w 415"/>
                  <a:gd name="T33" fmla="*/ 180 h 484"/>
                  <a:gd name="T34" fmla="*/ 392 w 415"/>
                  <a:gd name="T35" fmla="*/ 167 h 484"/>
                  <a:gd name="T36" fmla="*/ 406 w 415"/>
                  <a:gd name="T37" fmla="*/ 161 h 484"/>
                  <a:gd name="T38" fmla="*/ 415 w 415"/>
                  <a:gd name="T39" fmla="*/ 180 h 484"/>
                  <a:gd name="T40" fmla="*/ 389 w 415"/>
                  <a:gd name="T41" fmla="*/ 207 h 484"/>
                  <a:gd name="T42" fmla="*/ 379 w 415"/>
                  <a:gd name="T43" fmla="*/ 268 h 484"/>
                  <a:gd name="T44" fmla="*/ 379 w 415"/>
                  <a:gd name="T45" fmla="*/ 371 h 484"/>
                  <a:gd name="T46" fmla="*/ 394 w 415"/>
                  <a:gd name="T47" fmla="*/ 389 h 484"/>
                  <a:gd name="T48" fmla="*/ 388 w 415"/>
                  <a:gd name="T49" fmla="*/ 453 h 484"/>
                  <a:gd name="T50" fmla="*/ 191 w 415"/>
                  <a:gd name="T51" fmla="*/ 484 h 484"/>
                  <a:gd name="T52" fmla="*/ 142 w 415"/>
                  <a:gd name="T53" fmla="*/ 454 h 484"/>
                  <a:gd name="T54" fmla="*/ 152 w 415"/>
                  <a:gd name="T55" fmla="*/ 416 h 484"/>
                  <a:gd name="T56" fmla="*/ 128 w 415"/>
                  <a:gd name="T57" fmla="*/ 374 h 484"/>
                  <a:gd name="T58" fmla="*/ 107 w 415"/>
                  <a:gd name="T59" fmla="*/ 322 h 484"/>
                  <a:gd name="T60" fmla="*/ 52 w 415"/>
                  <a:gd name="T61" fmla="*/ 270 h 484"/>
                  <a:gd name="T62" fmla="*/ 18 w 415"/>
                  <a:gd name="T63" fmla="*/ 270 h 484"/>
                  <a:gd name="T64" fmla="*/ 18 w 415"/>
                  <a:gd name="T65" fmla="*/ 198 h 484"/>
                  <a:gd name="T66" fmla="*/ 0 w 415"/>
                  <a:gd name="T67" fmla="*/ 171 h 484"/>
                  <a:gd name="T68" fmla="*/ 39 w 415"/>
                  <a:gd name="T69" fmla="*/ 130 h 484"/>
                  <a:gd name="T70" fmla="*/ 30 w 415"/>
                  <a:gd name="T71" fmla="*/ 33 h 4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15"/>
                  <a:gd name="T109" fmla="*/ 0 h 484"/>
                  <a:gd name="T110" fmla="*/ 415 w 415"/>
                  <a:gd name="T111" fmla="*/ 484 h 48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15" h="484">
                    <a:moveTo>
                      <a:pt x="30" y="33"/>
                    </a:moveTo>
                    <a:lnTo>
                      <a:pt x="61" y="28"/>
                    </a:lnTo>
                    <a:lnTo>
                      <a:pt x="90" y="28"/>
                    </a:lnTo>
                    <a:lnTo>
                      <a:pt x="107" y="0"/>
                    </a:lnTo>
                    <a:lnTo>
                      <a:pt x="121" y="36"/>
                    </a:lnTo>
                    <a:lnTo>
                      <a:pt x="166" y="36"/>
                    </a:lnTo>
                    <a:lnTo>
                      <a:pt x="189" y="68"/>
                    </a:lnTo>
                    <a:lnTo>
                      <a:pt x="236" y="59"/>
                    </a:lnTo>
                    <a:lnTo>
                      <a:pt x="267" y="80"/>
                    </a:lnTo>
                    <a:lnTo>
                      <a:pt x="325" y="95"/>
                    </a:lnTo>
                    <a:lnTo>
                      <a:pt x="336" y="121"/>
                    </a:lnTo>
                    <a:lnTo>
                      <a:pt x="365" y="122"/>
                    </a:lnTo>
                    <a:lnTo>
                      <a:pt x="356" y="147"/>
                    </a:lnTo>
                    <a:lnTo>
                      <a:pt x="367" y="176"/>
                    </a:lnTo>
                    <a:lnTo>
                      <a:pt x="347" y="211"/>
                    </a:lnTo>
                    <a:lnTo>
                      <a:pt x="361" y="219"/>
                    </a:lnTo>
                    <a:lnTo>
                      <a:pt x="394" y="180"/>
                    </a:lnTo>
                    <a:lnTo>
                      <a:pt x="392" y="167"/>
                    </a:lnTo>
                    <a:lnTo>
                      <a:pt x="406" y="161"/>
                    </a:lnTo>
                    <a:lnTo>
                      <a:pt x="415" y="180"/>
                    </a:lnTo>
                    <a:lnTo>
                      <a:pt x="389" y="207"/>
                    </a:lnTo>
                    <a:lnTo>
                      <a:pt x="379" y="268"/>
                    </a:lnTo>
                    <a:lnTo>
                      <a:pt x="379" y="371"/>
                    </a:lnTo>
                    <a:lnTo>
                      <a:pt x="394" y="389"/>
                    </a:lnTo>
                    <a:lnTo>
                      <a:pt x="388" y="453"/>
                    </a:lnTo>
                    <a:lnTo>
                      <a:pt x="191" y="484"/>
                    </a:lnTo>
                    <a:lnTo>
                      <a:pt x="142" y="454"/>
                    </a:lnTo>
                    <a:lnTo>
                      <a:pt x="152" y="416"/>
                    </a:lnTo>
                    <a:lnTo>
                      <a:pt x="128" y="374"/>
                    </a:lnTo>
                    <a:lnTo>
                      <a:pt x="107" y="322"/>
                    </a:lnTo>
                    <a:lnTo>
                      <a:pt x="52" y="270"/>
                    </a:lnTo>
                    <a:lnTo>
                      <a:pt x="18" y="270"/>
                    </a:lnTo>
                    <a:lnTo>
                      <a:pt x="18" y="198"/>
                    </a:lnTo>
                    <a:lnTo>
                      <a:pt x="0" y="171"/>
                    </a:lnTo>
                    <a:lnTo>
                      <a:pt x="39" y="130"/>
                    </a:lnTo>
                    <a:lnTo>
                      <a:pt x="30" y="33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" name="Shape - West Virginia"/>
              <p:cNvSpPr>
                <a:spLocks noChangeAspect="1"/>
              </p:cNvSpPr>
              <p:nvPr/>
            </p:nvSpPr>
            <p:spPr bwMode="auto">
              <a:xfrm>
                <a:off x="6411233" y="2550531"/>
                <a:ext cx="550511" cy="573986"/>
              </a:xfrm>
              <a:custGeom>
                <a:avLst/>
                <a:gdLst>
                  <a:gd name="T0" fmla="*/ 2147483647 w 349"/>
                  <a:gd name="T1" fmla="*/ 2147483647 h 365"/>
                  <a:gd name="T2" fmla="*/ 2147483647 w 349"/>
                  <a:gd name="T3" fmla="*/ 2147483647 h 365"/>
                  <a:gd name="T4" fmla="*/ 0 w 349"/>
                  <a:gd name="T5" fmla="*/ 2147483647 h 365"/>
                  <a:gd name="T6" fmla="*/ 2147483647 w 349"/>
                  <a:gd name="T7" fmla="*/ 2147483647 h 365"/>
                  <a:gd name="T8" fmla="*/ 2147483647 w 349"/>
                  <a:gd name="T9" fmla="*/ 2147483647 h 365"/>
                  <a:gd name="T10" fmla="*/ 2147483647 w 349"/>
                  <a:gd name="T11" fmla="*/ 2147483647 h 365"/>
                  <a:gd name="T12" fmla="*/ 2147483647 w 349"/>
                  <a:gd name="T13" fmla="*/ 2147483647 h 365"/>
                  <a:gd name="T14" fmla="*/ 2147483647 w 349"/>
                  <a:gd name="T15" fmla="*/ 2147483647 h 365"/>
                  <a:gd name="T16" fmla="*/ 2147483647 w 349"/>
                  <a:gd name="T17" fmla="*/ 2147483647 h 365"/>
                  <a:gd name="T18" fmla="*/ 2147483647 w 349"/>
                  <a:gd name="T19" fmla="*/ 2147483647 h 365"/>
                  <a:gd name="T20" fmla="*/ 2147483647 w 349"/>
                  <a:gd name="T21" fmla="*/ 2147483647 h 365"/>
                  <a:gd name="T22" fmla="*/ 2147483647 w 349"/>
                  <a:gd name="T23" fmla="*/ 2147483647 h 365"/>
                  <a:gd name="T24" fmla="*/ 2147483647 w 349"/>
                  <a:gd name="T25" fmla="*/ 2147483647 h 365"/>
                  <a:gd name="T26" fmla="*/ 2147483647 w 349"/>
                  <a:gd name="T27" fmla="*/ 2147483647 h 365"/>
                  <a:gd name="T28" fmla="*/ 2147483647 w 349"/>
                  <a:gd name="T29" fmla="*/ 2147483647 h 365"/>
                  <a:gd name="T30" fmla="*/ 2147483647 w 349"/>
                  <a:gd name="T31" fmla="*/ 2147483647 h 365"/>
                  <a:gd name="T32" fmla="*/ 2147483647 w 349"/>
                  <a:gd name="T33" fmla="*/ 0 h 365"/>
                  <a:gd name="T34" fmla="*/ 2147483647 w 349"/>
                  <a:gd name="T35" fmla="*/ 2147483647 h 365"/>
                  <a:gd name="T36" fmla="*/ 2147483647 w 349"/>
                  <a:gd name="T37" fmla="*/ 2147483647 h 365"/>
                  <a:gd name="T38" fmla="*/ 2147483647 w 349"/>
                  <a:gd name="T39" fmla="*/ 2147483647 h 365"/>
                  <a:gd name="T40" fmla="*/ 2147483647 w 349"/>
                  <a:gd name="T41" fmla="*/ 2147483647 h 36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49"/>
                  <a:gd name="T64" fmla="*/ 0 h 365"/>
                  <a:gd name="T65" fmla="*/ 349 w 349"/>
                  <a:gd name="T66" fmla="*/ 365 h 36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49" h="365">
                    <a:moveTo>
                      <a:pt x="35" y="191"/>
                    </a:moveTo>
                    <a:lnTo>
                      <a:pt x="9" y="184"/>
                    </a:lnTo>
                    <a:lnTo>
                      <a:pt x="0" y="242"/>
                    </a:lnTo>
                    <a:lnTo>
                      <a:pt x="9" y="303"/>
                    </a:lnTo>
                    <a:lnTo>
                      <a:pt x="59" y="344"/>
                    </a:lnTo>
                    <a:lnTo>
                      <a:pt x="71" y="365"/>
                    </a:lnTo>
                    <a:lnTo>
                      <a:pt x="135" y="344"/>
                    </a:lnTo>
                    <a:lnTo>
                      <a:pt x="211" y="295"/>
                    </a:lnTo>
                    <a:lnTo>
                      <a:pt x="234" y="188"/>
                    </a:lnTo>
                    <a:lnTo>
                      <a:pt x="283" y="160"/>
                    </a:lnTo>
                    <a:lnTo>
                      <a:pt x="310" y="94"/>
                    </a:lnTo>
                    <a:lnTo>
                      <a:pt x="349" y="76"/>
                    </a:lnTo>
                    <a:lnTo>
                      <a:pt x="298" y="67"/>
                    </a:lnTo>
                    <a:lnTo>
                      <a:pt x="210" y="115"/>
                    </a:lnTo>
                    <a:lnTo>
                      <a:pt x="196" y="69"/>
                    </a:lnTo>
                    <a:lnTo>
                      <a:pt x="120" y="73"/>
                    </a:lnTo>
                    <a:lnTo>
                      <a:pt x="103" y="0"/>
                    </a:lnTo>
                    <a:lnTo>
                      <a:pt x="83" y="20"/>
                    </a:lnTo>
                    <a:lnTo>
                      <a:pt x="89" y="124"/>
                    </a:lnTo>
                    <a:lnTo>
                      <a:pt x="55" y="133"/>
                    </a:lnTo>
                    <a:lnTo>
                      <a:pt x="35" y="191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8" name="Shape - Washington"/>
              <p:cNvSpPr>
                <a:spLocks noChangeAspect="1"/>
              </p:cNvSpPr>
              <p:nvPr/>
            </p:nvSpPr>
            <p:spPr bwMode="auto">
              <a:xfrm>
                <a:off x="1532788" y="1140488"/>
                <a:ext cx="834492" cy="610965"/>
              </a:xfrm>
              <a:custGeom>
                <a:avLst/>
                <a:gdLst>
                  <a:gd name="T0" fmla="*/ 2147483647 w 530"/>
                  <a:gd name="T1" fmla="*/ 0 h 389"/>
                  <a:gd name="T2" fmla="*/ 2147483647 w 530"/>
                  <a:gd name="T3" fmla="*/ 2147483647 h 389"/>
                  <a:gd name="T4" fmla="*/ 2147483647 w 530"/>
                  <a:gd name="T5" fmla="*/ 2147483647 h 389"/>
                  <a:gd name="T6" fmla="*/ 2147483647 w 530"/>
                  <a:gd name="T7" fmla="*/ 2147483647 h 389"/>
                  <a:gd name="T8" fmla="*/ 2147483647 w 530"/>
                  <a:gd name="T9" fmla="*/ 2147483647 h 389"/>
                  <a:gd name="T10" fmla="*/ 2147483647 w 530"/>
                  <a:gd name="T11" fmla="*/ 2147483647 h 389"/>
                  <a:gd name="T12" fmla="*/ 2147483647 w 530"/>
                  <a:gd name="T13" fmla="*/ 2147483647 h 389"/>
                  <a:gd name="T14" fmla="*/ 2147483647 w 530"/>
                  <a:gd name="T15" fmla="*/ 2147483647 h 389"/>
                  <a:gd name="T16" fmla="*/ 2147483647 w 530"/>
                  <a:gd name="T17" fmla="*/ 2147483647 h 389"/>
                  <a:gd name="T18" fmla="*/ 2147483647 w 530"/>
                  <a:gd name="T19" fmla="*/ 2147483647 h 389"/>
                  <a:gd name="T20" fmla="*/ 2147483647 w 530"/>
                  <a:gd name="T21" fmla="*/ 2147483647 h 389"/>
                  <a:gd name="T22" fmla="*/ 2147483647 w 530"/>
                  <a:gd name="T23" fmla="*/ 2147483647 h 389"/>
                  <a:gd name="T24" fmla="*/ 2147483647 w 530"/>
                  <a:gd name="T25" fmla="*/ 2147483647 h 389"/>
                  <a:gd name="T26" fmla="*/ 2147483647 w 530"/>
                  <a:gd name="T27" fmla="*/ 2147483647 h 389"/>
                  <a:gd name="T28" fmla="*/ 2147483647 w 530"/>
                  <a:gd name="T29" fmla="*/ 2147483647 h 389"/>
                  <a:gd name="T30" fmla="*/ 2147483647 w 530"/>
                  <a:gd name="T31" fmla="*/ 2147483647 h 389"/>
                  <a:gd name="T32" fmla="*/ 2147483647 w 530"/>
                  <a:gd name="T33" fmla="*/ 2147483647 h 389"/>
                  <a:gd name="T34" fmla="*/ 2147483647 w 530"/>
                  <a:gd name="T35" fmla="*/ 2147483647 h 389"/>
                  <a:gd name="T36" fmla="*/ 2147483647 w 530"/>
                  <a:gd name="T37" fmla="*/ 2147483647 h 389"/>
                  <a:gd name="T38" fmla="*/ 2147483647 w 530"/>
                  <a:gd name="T39" fmla="*/ 2147483647 h 389"/>
                  <a:gd name="T40" fmla="*/ 0 w 530"/>
                  <a:gd name="T41" fmla="*/ 2147483647 h 389"/>
                  <a:gd name="T42" fmla="*/ 2147483647 w 530"/>
                  <a:gd name="T43" fmla="*/ 2147483647 h 389"/>
                  <a:gd name="T44" fmla="*/ 2147483647 w 530"/>
                  <a:gd name="T45" fmla="*/ 2147483647 h 389"/>
                  <a:gd name="T46" fmla="*/ 2147483647 w 530"/>
                  <a:gd name="T47" fmla="*/ 2147483647 h 389"/>
                  <a:gd name="T48" fmla="*/ 2147483647 w 530"/>
                  <a:gd name="T49" fmla="*/ 2147483647 h 389"/>
                  <a:gd name="T50" fmla="*/ 2147483647 w 530"/>
                  <a:gd name="T51" fmla="*/ 2147483647 h 389"/>
                  <a:gd name="T52" fmla="*/ 2147483647 w 530"/>
                  <a:gd name="T53" fmla="*/ 2147483647 h 389"/>
                  <a:gd name="T54" fmla="*/ 2147483647 w 530"/>
                  <a:gd name="T55" fmla="*/ 2147483647 h 389"/>
                  <a:gd name="T56" fmla="*/ 2147483647 w 530"/>
                  <a:gd name="T57" fmla="*/ 2147483647 h 389"/>
                  <a:gd name="T58" fmla="*/ 2147483647 w 530"/>
                  <a:gd name="T59" fmla="*/ 2147483647 h 389"/>
                  <a:gd name="T60" fmla="*/ 2147483647 w 530"/>
                  <a:gd name="T61" fmla="*/ 2147483647 h 389"/>
                  <a:gd name="T62" fmla="*/ 2147483647 w 530"/>
                  <a:gd name="T63" fmla="*/ 2147483647 h 389"/>
                  <a:gd name="T64" fmla="*/ 2147483647 w 530"/>
                  <a:gd name="T65" fmla="*/ 2147483647 h 389"/>
                  <a:gd name="T66" fmla="*/ 2147483647 w 530"/>
                  <a:gd name="T67" fmla="*/ 2147483647 h 389"/>
                  <a:gd name="T68" fmla="*/ 2147483647 w 530"/>
                  <a:gd name="T69" fmla="*/ 2147483647 h 389"/>
                  <a:gd name="T70" fmla="*/ 2147483647 w 530"/>
                  <a:gd name="T71" fmla="*/ 2147483647 h 389"/>
                  <a:gd name="T72" fmla="*/ 2147483647 w 530"/>
                  <a:gd name="T73" fmla="*/ 2147483647 h 389"/>
                  <a:gd name="T74" fmla="*/ 2147483647 w 530"/>
                  <a:gd name="T75" fmla="*/ 0 h 38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30"/>
                  <a:gd name="T115" fmla="*/ 0 h 389"/>
                  <a:gd name="T116" fmla="*/ 530 w 530"/>
                  <a:gd name="T117" fmla="*/ 389 h 38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30" h="389">
                    <a:moveTo>
                      <a:pt x="134" y="0"/>
                    </a:moveTo>
                    <a:lnTo>
                      <a:pt x="243" y="30"/>
                    </a:lnTo>
                    <a:lnTo>
                      <a:pt x="326" y="49"/>
                    </a:lnTo>
                    <a:lnTo>
                      <a:pt x="366" y="58"/>
                    </a:lnTo>
                    <a:lnTo>
                      <a:pt x="408" y="64"/>
                    </a:lnTo>
                    <a:lnTo>
                      <a:pt x="463" y="74"/>
                    </a:lnTo>
                    <a:lnTo>
                      <a:pt x="530" y="86"/>
                    </a:lnTo>
                    <a:lnTo>
                      <a:pt x="487" y="389"/>
                    </a:lnTo>
                    <a:lnTo>
                      <a:pt x="281" y="345"/>
                    </a:lnTo>
                    <a:lnTo>
                      <a:pt x="253" y="365"/>
                    </a:lnTo>
                    <a:lnTo>
                      <a:pt x="216" y="335"/>
                    </a:lnTo>
                    <a:lnTo>
                      <a:pt x="183" y="365"/>
                    </a:lnTo>
                    <a:lnTo>
                      <a:pt x="153" y="339"/>
                    </a:lnTo>
                    <a:lnTo>
                      <a:pt x="68" y="335"/>
                    </a:lnTo>
                    <a:lnTo>
                      <a:pt x="80" y="286"/>
                    </a:lnTo>
                    <a:lnTo>
                      <a:pt x="19" y="281"/>
                    </a:lnTo>
                    <a:lnTo>
                      <a:pt x="13" y="253"/>
                    </a:lnTo>
                    <a:lnTo>
                      <a:pt x="25" y="223"/>
                    </a:lnTo>
                    <a:lnTo>
                      <a:pt x="10" y="196"/>
                    </a:lnTo>
                    <a:lnTo>
                      <a:pt x="11" y="120"/>
                    </a:lnTo>
                    <a:lnTo>
                      <a:pt x="0" y="62"/>
                    </a:lnTo>
                    <a:lnTo>
                      <a:pt x="7" y="40"/>
                    </a:lnTo>
                    <a:lnTo>
                      <a:pt x="34" y="49"/>
                    </a:lnTo>
                    <a:lnTo>
                      <a:pt x="62" y="83"/>
                    </a:lnTo>
                    <a:lnTo>
                      <a:pt x="114" y="91"/>
                    </a:lnTo>
                    <a:lnTo>
                      <a:pt x="128" y="119"/>
                    </a:lnTo>
                    <a:lnTo>
                      <a:pt x="102" y="119"/>
                    </a:lnTo>
                    <a:lnTo>
                      <a:pt x="99" y="143"/>
                    </a:lnTo>
                    <a:lnTo>
                      <a:pt x="114" y="146"/>
                    </a:lnTo>
                    <a:lnTo>
                      <a:pt x="120" y="170"/>
                    </a:lnTo>
                    <a:lnTo>
                      <a:pt x="89" y="187"/>
                    </a:lnTo>
                    <a:lnTo>
                      <a:pt x="89" y="204"/>
                    </a:lnTo>
                    <a:lnTo>
                      <a:pt x="125" y="204"/>
                    </a:lnTo>
                    <a:lnTo>
                      <a:pt x="134" y="162"/>
                    </a:lnTo>
                    <a:lnTo>
                      <a:pt x="161" y="137"/>
                    </a:lnTo>
                    <a:lnTo>
                      <a:pt x="128" y="71"/>
                    </a:lnTo>
                    <a:lnTo>
                      <a:pt x="149" y="50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9" name="Shape - Virginia"/>
              <p:cNvGrpSpPr>
                <a:grpSpLocks/>
              </p:cNvGrpSpPr>
              <p:nvPr/>
            </p:nvGrpSpPr>
            <p:grpSpPr bwMode="auto">
              <a:xfrm>
                <a:off x="6343011" y="2671112"/>
                <a:ext cx="1009006" cy="604533"/>
                <a:chOff x="3911" y="1540"/>
                <a:chExt cx="636" cy="376"/>
              </a:xfrm>
              <a:solidFill>
                <a:srgbClr val="0072C0"/>
              </a:solidFill>
            </p:grpSpPr>
            <p:sp>
              <p:nvSpPr>
                <p:cNvPr id="129" name="Freeform 65"/>
                <p:cNvSpPr>
                  <a:spLocks noChangeAspect="1"/>
                </p:cNvSpPr>
                <p:nvPr/>
              </p:nvSpPr>
              <p:spPr bwMode="auto">
                <a:xfrm>
                  <a:off x="3911" y="1540"/>
                  <a:ext cx="613" cy="376"/>
                </a:xfrm>
                <a:custGeom>
                  <a:avLst/>
                  <a:gdLst>
                    <a:gd name="T0" fmla="*/ 102 w 616"/>
                    <a:gd name="T1" fmla="*/ 253 h 383"/>
                    <a:gd name="T2" fmla="*/ 84 w 616"/>
                    <a:gd name="T3" fmla="*/ 290 h 383"/>
                    <a:gd name="T4" fmla="*/ 59 w 616"/>
                    <a:gd name="T5" fmla="*/ 300 h 383"/>
                    <a:gd name="T6" fmla="*/ 57 w 616"/>
                    <a:gd name="T7" fmla="*/ 325 h 383"/>
                    <a:gd name="T8" fmla="*/ 3 w 616"/>
                    <a:gd name="T9" fmla="*/ 343 h 383"/>
                    <a:gd name="T10" fmla="*/ 0 w 616"/>
                    <a:gd name="T11" fmla="*/ 362 h 383"/>
                    <a:gd name="T12" fmla="*/ 144 w 616"/>
                    <a:gd name="T13" fmla="*/ 339 h 383"/>
                    <a:gd name="T14" fmla="*/ 406 w 616"/>
                    <a:gd name="T15" fmla="*/ 287 h 383"/>
                    <a:gd name="T16" fmla="*/ 607 w 616"/>
                    <a:gd name="T17" fmla="*/ 240 h 383"/>
                    <a:gd name="T18" fmla="*/ 607 w 616"/>
                    <a:gd name="T19" fmla="*/ 203 h 383"/>
                    <a:gd name="T20" fmla="*/ 585 w 616"/>
                    <a:gd name="T21" fmla="*/ 191 h 383"/>
                    <a:gd name="T22" fmla="*/ 567 w 616"/>
                    <a:gd name="T23" fmla="*/ 210 h 383"/>
                    <a:gd name="T24" fmla="*/ 556 w 616"/>
                    <a:gd name="T25" fmla="*/ 161 h 383"/>
                    <a:gd name="T26" fmla="*/ 567 w 616"/>
                    <a:gd name="T27" fmla="*/ 118 h 383"/>
                    <a:gd name="T28" fmla="*/ 494 w 616"/>
                    <a:gd name="T29" fmla="*/ 84 h 383"/>
                    <a:gd name="T30" fmla="*/ 442 w 616"/>
                    <a:gd name="T31" fmla="*/ 93 h 383"/>
                    <a:gd name="T32" fmla="*/ 440 w 616"/>
                    <a:gd name="T33" fmla="*/ 27 h 383"/>
                    <a:gd name="T34" fmla="*/ 387 w 616"/>
                    <a:gd name="T35" fmla="*/ 0 h 383"/>
                    <a:gd name="T36" fmla="*/ 346 w 616"/>
                    <a:gd name="T37" fmla="*/ 17 h 383"/>
                    <a:gd name="T38" fmla="*/ 319 w 616"/>
                    <a:gd name="T39" fmla="*/ 80 h 383"/>
                    <a:gd name="T40" fmla="*/ 275 w 616"/>
                    <a:gd name="T41" fmla="*/ 105 h 383"/>
                    <a:gd name="T42" fmla="*/ 255 w 616"/>
                    <a:gd name="T43" fmla="*/ 204 h 383"/>
                    <a:gd name="T44" fmla="*/ 178 w 616"/>
                    <a:gd name="T45" fmla="*/ 253 h 383"/>
                    <a:gd name="T46" fmla="*/ 115 w 616"/>
                    <a:gd name="T47" fmla="*/ 274 h 383"/>
                    <a:gd name="T48" fmla="*/ 102 w 616"/>
                    <a:gd name="T49" fmla="*/ 253 h 38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16"/>
                    <a:gd name="T76" fmla="*/ 0 h 383"/>
                    <a:gd name="T77" fmla="*/ 616 w 616"/>
                    <a:gd name="T78" fmla="*/ 383 h 38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16" h="383">
                      <a:moveTo>
                        <a:pt x="102" y="268"/>
                      </a:moveTo>
                      <a:lnTo>
                        <a:pt x="84" y="307"/>
                      </a:lnTo>
                      <a:lnTo>
                        <a:pt x="59" y="318"/>
                      </a:lnTo>
                      <a:lnTo>
                        <a:pt x="57" y="343"/>
                      </a:lnTo>
                      <a:lnTo>
                        <a:pt x="3" y="362"/>
                      </a:lnTo>
                      <a:lnTo>
                        <a:pt x="0" y="383"/>
                      </a:lnTo>
                      <a:lnTo>
                        <a:pt x="147" y="358"/>
                      </a:lnTo>
                      <a:lnTo>
                        <a:pt x="412" y="303"/>
                      </a:lnTo>
                      <a:lnTo>
                        <a:pt x="616" y="254"/>
                      </a:lnTo>
                      <a:lnTo>
                        <a:pt x="616" y="215"/>
                      </a:lnTo>
                      <a:lnTo>
                        <a:pt x="594" y="203"/>
                      </a:lnTo>
                      <a:lnTo>
                        <a:pt x="576" y="222"/>
                      </a:lnTo>
                      <a:lnTo>
                        <a:pt x="565" y="170"/>
                      </a:lnTo>
                      <a:lnTo>
                        <a:pt x="576" y="124"/>
                      </a:lnTo>
                      <a:lnTo>
                        <a:pt x="500" y="90"/>
                      </a:lnTo>
                      <a:lnTo>
                        <a:pt x="448" y="99"/>
                      </a:lnTo>
                      <a:lnTo>
                        <a:pt x="446" y="27"/>
                      </a:lnTo>
                      <a:lnTo>
                        <a:pt x="393" y="0"/>
                      </a:lnTo>
                      <a:lnTo>
                        <a:pt x="352" y="17"/>
                      </a:lnTo>
                      <a:lnTo>
                        <a:pt x="325" y="84"/>
                      </a:lnTo>
                      <a:lnTo>
                        <a:pt x="278" y="111"/>
                      </a:lnTo>
                      <a:lnTo>
                        <a:pt x="258" y="216"/>
                      </a:lnTo>
                      <a:lnTo>
                        <a:pt x="181" y="268"/>
                      </a:lnTo>
                      <a:lnTo>
                        <a:pt x="118" y="289"/>
                      </a:lnTo>
                      <a:lnTo>
                        <a:pt x="102" y="268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30" name="Freeform 66"/>
                <p:cNvSpPr>
                  <a:spLocks noChangeAspect="1"/>
                </p:cNvSpPr>
                <p:nvPr/>
              </p:nvSpPr>
              <p:spPr bwMode="auto">
                <a:xfrm>
                  <a:off x="4506" y="1634"/>
                  <a:ext cx="41" cy="69"/>
                </a:xfrm>
                <a:custGeom>
                  <a:avLst/>
                  <a:gdLst>
                    <a:gd name="T0" fmla="*/ 0 w 42"/>
                    <a:gd name="T1" fmla="*/ 6 h 71"/>
                    <a:gd name="T2" fmla="*/ 39 w 42"/>
                    <a:gd name="T3" fmla="*/ 0 h 71"/>
                    <a:gd name="T4" fmla="*/ 18 w 42"/>
                    <a:gd name="T5" fmla="*/ 65 h 71"/>
                    <a:gd name="T6" fmla="*/ 2 w 42"/>
                    <a:gd name="T7" fmla="*/ 64 h 71"/>
                    <a:gd name="T8" fmla="*/ 0 w 42"/>
                    <a:gd name="T9" fmla="*/ 6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"/>
                    <a:gd name="T16" fmla="*/ 0 h 71"/>
                    <a:gd name="T17" fmla="*/ 42 w 42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" h="71">
                      <a:moveTo>
                        <a:pt x="0" y="6"/>
                      </a:moveTo>
                      <a:lnTo>
                        <a:pt x="42" y="0"/>
                      </a:lnTo>
                      <a:lnTo>
                        <a:pt x="18" y="71"/>
                      </a:lnTo>
                      <a:lnTo>
                        <a:pt x="2" y="7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0" name="Shape - Vermont"/>
              <p:cNvSpPr>
                <a:spLocks noChangeAspect="1"/>
              </p:cNvSpPr>
              <p:nvPr/>
            </p:nvSpPr>
            <p:spPr bwMode="auto">
              <a:xfrm>
                <a:off x="7237792" y="1592280"/>
                <a:ext cx="220522" cy="406775"/>
              </a:xfrm>
              <a:custGeom>
                <a:avLst/>
                <a:gdLst>
                  <a:gd name="T0" fmla="*/ 0 w 139"/>
                  <a:gd name="T1" fmla="*/ 2147483647 h 257"/>
                  <a:gd name="T2" fmla="*/ 2147483647 w 139"/>
                  <a:gd name="T3" fmla="*/ 0 h 257"/>
                  <a:gd name="T4" fmla="*/ 2147483647 w 139"/>
                  <a:gd name="T5" fmla="*/ 2147483647 h 257"/>
                  <a:gd name="T6" fmla="*/ 2147483647 w 139"/>
                  <a:gd name="T7" fmla="*/ 2147483647 h 257"/>
                  <a:gd name="T8" fmla="*/ 2147483647 w 139"/>
                  <a:gd name="T9" fmla="*/ 2147483647 h 257"/>
                  <a:gd name="T10" fmla="*/ 2147483647 w 139"/>
                  <a:gd name="T11" fmla="*/ 2147483647 h 257"/>
                  <a:gd name="T12" fmla="*/ 2147483647 w 139"/>
                  <a:gd name="T13" fmla="*/ 2147483647 h 257"/>
                  <a:gd name="T14" fmla="*/ 2147483647 w 139"/>
                  <a:gd name="T15" fmla="*/ 2147483647 h 257"/>
                  <a:gd name="T16" fmla="*/ 2147483647 w 139"/>
                  <a:gd name="T17" fmla="*/ 2147483647 h 257"/>
                  <a:gd name="T18" fmla="*/ 0 w 139"/>
                  <a:gd name="T19" fmla="*/ 2147483647 h 2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9"/>
                  <a:gd name="T31" fmla="*/ 0 h 257"/>
                  <a:gd name="T32" fmla="*/ 139 w 139"/>
                  <a:gd name="T33" fmla="*/ 257 h 2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9" h="257">
                    <a:moveTo>
                      <a:pt x="0" y="27"/>
                    </a:moveTo>
                    <a:lnTo>
                      <a:pt x="102" y="0"/>
                    </a:lnTo>
                    <a:lnTo>
                      <a:pt x="139" y="70"/>
                    </a:lnTo>
                    <a:lnTo>
                      <a:pt x="120" y="88"/>
                    </a:lnTo>
                    <a:lnTo>
                      <a:pt x="127" y="243"/>
                    </a:lnTo>
                    <a:lnTo>
                      <a:pt x="69" y="257"/>
                    </a:lnTo>
                    <a:lnTo>
                      <a:pt x="41" y="193"/>
                    </a:lnTo>
                    <a:lnTo>
                      <a:pt x="39" y="117"/>
                    </a:lnTo>
                    <a:lnTo>
                      <a:pt x="14" y="94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" name="Shape - Utah"/>
              <p:cNvSpPr>
                <a:spLocks noChangeAspect="1"/>
              </p:cNvSpPr>
              <p:nvPr/>
            </p:nvSpPr>
            <p:spPr bwMode="auto">
              <a:xfrm>
                <a:off x="2419634" y="2441200"/>
                <a:ext cx="693294" cy="897154"/>
              </a:xfrm>
              <a:custGeom>
                <a:avLst/>
                <a:gdLst>
                  <a:gd name="T0" fmla="*/ 2147483647 w 441"/>
                  <a:gd name="T1" fmla="*/ 0 h 569"/>
                  <a:gd name="T2" fmla="*/ 2147483647 w 441"/>
                  <a:gd name="T3" fmla="*/ 2147483647 h 569"/>
                  <a:gd name="T4" fmla="*/ 2147483647 w 441"/>
                  <a:gd name="T5" fmla="*/ 2147483647 h 569"/>
                  <a:gd name="T6" fmla="*/ 2147483647 w 441"/>
                  <a:gd name="T7" fmla="*/ 2147483647 h 569"/>
                  <a:gd name="T8" fmla="*/ 2147483647 w 441"/>
                  <a:gd name="T9" fmla="*/ 2147483647 h 569"/>
                  <a:gd name="T10" fmla="*/ 0 w 441"/>
                  <a:gd name="T11" fmla="*/ 2147483647 h 569"/>
                  <a:gd name="T12" fmla="*/ 2147483647 w 441"/>
                  <a:gd name="T13" fmla="*/ 2147483647 h 569"/>
                  <a:gd name="T14" fmla="*/ 2147483647 w 441"/>
                  <a:gd name="T15" fmla="*/ 0 h 5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41"/>
                  <a:gd name="T25" fmla="*/ 0 h 569"/>
                  <a:gd name="T26" fmla="*/ 441 w 441"/>
                  <a:gd name="T27" fmla="*/ 569 h 5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41" h="569">
                    <a:moveTo>
                      <a:pt x="82" y="0"/>
                    </a:moveTo>
                    <a:lnTo>
                      <a:pt x="298" y="30"/>
                    </a:lnTo>
                    <a:lnTo>
                      <a:pt x="283" y="139"/>
                    </a:lnTo>
                    <a:lnTo>
                      <a:pt x="441" y="154"/>
                    </a:lnTo>
                    <a:lnTo>
                      <a:pt x="398" y="569"/>
                    </a:lnTo>
                    <a:lnTo>
                      <a:pt x="0" y="526"/>
                    </a:lnTo>
                    <a:lnTo>
                      <a:pt x="40" y="261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E05C2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2" name="Shape - Texas"/>
              <p:cNvSpPr>
                <a:spLocks noChangeAspect="1"/>
              </p:cNvSpPr>
              <p:nvPr/>
            </p:nvSpPr>
            <p:spPr bwMode="auto">
              <a:xfrm>
                <a:off x="3293786" y="3460546"/>
                <a:ext cx="1814940" cy="1683370"/>
              </a:xfrm>
              <a:custGeom>
                <a:avLst/>
                <a:gdLst>
                  <a:gd name="T0" fmla="*/ 2147483647 w 1152"/>
                  <a:gd name="T1" fmla="*/ 0 h 1067"/>
                  <a:gd name="T2" fmla="*/ 2147483647 w 1152"/>
                  <a:gd name="T3" fmla="*/ 2147483647 h 1067"/>
                  <a:gd name="T4" fmla="*/ 2147483647 w 1152"/>
                  <a:gd name="T5" fmla="*/ 2147483647 h 1067"/>
                  <a:gd name="T6" fmla="*/ 2147483647 w 1152"/>
                  <a:gd name="T7" fmla="*/ 2147483647 h 1067"/>
                  <a:gd name="T8" fmla="*/ 2147483647 w 1152"/>
                  <a:gd name="T9" fmla="*/ 2147483647 h 1067"/>
                  <a:gd name="T10" fmla="*/ 2147483647 w 1152"/>
                  <a:gd name="T11" fmla="*/ 2147483647 h 1067"/>
                  <a:gd name="T12" fmla="*/ 2147483647 w 1152"/>
                  <a:gd name="T13" fmla="*/ 2147483647 h 1067"/>
                  <a:gd name="T14" fmla="*/ 2147483647 w 1152"/>
                  <a:gd name="T15" fmla="*/ 2147483647 h 1067"/>
                  <a:gd name="T16" fmla="*/ 2147483647 w 1152"/>
                  <a:gd name="T17" fmla="*/ 2147483647 h 1067"/>
                  <a:gd name="T18" fmla="*/ 2147483647 w 1152"/>
                  <a:gd name="T19" fmla="*/ 2147483647 h 1067"/>
                  <a:gd name="T20" fmla="*/ 2147483647 w 1152"/>
                  <a:gd name="T21" fmla="*/ 2147483647 h 1067"/>
                  <a:gd name="T22" fmla="*/ 2147483647 w 1152"/>
                  <a:gd name="T23" fmla="*/ 2147483647 h 1067"/>
                  <a:gd name="T24" fmla="*/ 2147483647 w 1152"/>
                  <a:gd name="T25" fmla="*/ 2147483647 h 1067"/>
                  <a:gd name="T26" fmla="*/ 2147483647 w 1152"/>
                  <a:gd name="T27" fmla="*/ 2147483647 h 1067"/>
                  <a:gd name="T28" fmla="*/ 2147483647 w 1152"/>
                  <a:gd name="T29" fmla="*/ 2147483647 h 1067"/>
                  <a:gd name="T30" fmla="*/ 2147483647 w 1152"/>
                  <a:gd name="T31" fmla="*/ 2147483647 h 1067"/>
                  <a:gd name="T32" fmla="*/ 2147483647 w 1152"/>
                  <a:gd name="T33" fmla="*/ 2147483647 h 1067"/>
                  <a:gd name="T34" fmla="*/ 2147483647 w 1152"/>
                  <a:gd name="T35" fmla="*/ 2147483647 h 1067"/>
                  <a:gd name="T36" fmla="*/ 2147483647 w 1152"/>
                  <a:gd name="T37" fmla="*/ 2147483647 h 1067"/>
                  <a:gd name="T38" fmla="*/ 2147483647 w 1152"/>
                  <a:gd name="T39" fmla="*/ 2147483647 h 1067"/>
                  <a:gd name="T40" fmla="*/ 2147483647 w 1152"/>
                  <a:gd name="T41" fmla="*/ 2147483647 h 1067"/>
                  <a:gd name="T42" fmla="*/ 2147483647 w 1152"/>
                  <a:gd name="T43" fmla="*/ 2147483647 h 1067"/>
                  <a:gd name="T44" fmla="*/ 2147483647 w 1152"/>
                  <a:gd name="T45" fmla="*/ 2147483647 h 1067"/>
                  <a:gd name="T46" fmla="*/ 2147483647 w 1152"/>
                  <a:gd name="T47" fmla="*/ 2147483647 h 1067"/>
                  <a:gd name="T48" fmla="*/ 2147483647 w 1152"/>
                  <a:gd name="T49" fmla="*/ 2147483647 h 1067"/>
                  <a:gd name="T50" fmla="*/ 2147483647 w 1152"/>
                  <a:gd name="T51" fmla="*/ 2147483647 h 1067"/>
                  <a:gd name="T52" fmla="*/ 2147483647 w 1152"/>
                  <a:gd name="T53" fmla="*/ 2147483647 h 1067"/>
                  <a:gd name="T54" fmla="*/ 2147483647 w 1152"/>
                  <a:gd name="T55" fmla="*/ 2147483647 h 1067"/>
                  <a:gd name="T56" fmla="*/ 2147483647 w 1152"/>
                  <a:gd name="T57" fmla="*/ 2147483647 h 1067"/>
                  <a:gd name="T58" fmla="*/ 2147483647 w 1152"/>
                  <a:gd name="T59" fmla="*/ 2147483647 h 1067"/>
                  <a:gd name="T60" fmla="*/ 2147483647 w 1152"/>
                  <a:gd name="T61" fmla="*/ 2147483647 h 1067"/>
                  <a:gd name="T62" fmla="*/ 2147483647 w 1152"/>
                  <a:gd name="T63" fmla="*/ 2147483647 h 1067"/>
                  <a:gd name="T64" fmla="*/ 2147483647 w 1152"/>
                  <a:gd name="T65" fmla="*/ 2147483647 h 1067"/>
                  <a:gd name="T66" fmla="*/ 2147483647 w 1152"/>
                  <a:gd name="T67" fmla="*/ 2147483647 h 1067"/>
                  <a:gd name="T68" fmla="*/ 2147483647 w 1152"/>
                  <a:gd name="T69" fmla="*/ 2147483647 h 1067"/>
                  <a:gd name="T70" fmla="*/ 2147483647 w 1152"/>
                  <a:gd name="T71" fmla="*/ 2147483647 h 1067"/>
                  <a:gd name="T72" fmla="*/ 2147483647 w 1152"/>
                  <a:gd name="T73" fmla="*/ 2147483647 h 1067"/>
                  <a:gd name="T74" fmla="*/ 2147483647 w 1152"/>
                  <a:gd name="T75" fmla="*/ 2147483647 h 1067"/>
                  <a:gd name="T76" fmla="*/ 2147483647 w 1152"/>
                  <a:gd name="T77" fmla="*/ 2147483647 h 1067"/>
                  <a:gd name="T78" fmla="*/ 2147483647 w 1152"/>
                  <a:gd name="T79" fmla="*/ 2147483647 h 1067"/>
                  <a:gd name="T80" fmla="*/ 2147483647 w 1152"/>
                  <a:gd name="T81" fmla="*/ 2147483647 h 1067"/>
                  <a:gd name="T82" fmla="*/ 2147483647 w 1152"/>
                  <a:gd name="T83" fmla="*/ 2147483647 h 1067"/>
                  <a:gd name="T84" fmla="*/ 2147483647 w 1152"/>
                  <a:gd name="T85" fmla="*/ 2147483647 h 1067"/>
                  <a:gd name="T86" fmla="*/ 2147483647 w 1152"/>
                  <a:gd name="T87" fmla="*/ 2147483647 h 1067"/>
                  <a:gd name="T88" fmla="*/ 2147483647 w 1152"/>
                  <a:gd name="T89" fmla="*/ 2147483647 h 1067"/>
                  <a:gd name="T90" fmla="*/ 2147483647 w 1152"/>
                  <a:gd name="T91" fmla="*/ 2147483647 h 1067"/>
                  <a:gd name="T92" fmla="*/ 0 w 1152"/>
                  <a:gd name="T93" fmla="*/ 2147483647 h 1067"/>
                  <a:gd name="T94" fmla="*/ 0 w 1152"/>
                  <a:gd name="T95" fmla="*/ 2147483647 h 1067"/>
                  <a:gd name="T96" fmla="*/ 2147483647 w 1152"/>
                  <a:gd name="T97" fmla="*/ 2147483647 h 1067"/>
                  <a:gd name="T98" fmla="*/ 2147483647 w 1152"/>
                  <a:gd name="T99" fmla="*/ 2147483647 h 1067"/>
                  <a:gd name="T100" fmla="*/ 2147483647 w 1152"/>
                  <a:gd name="T101" fmla="*/ 0 h 106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152"/>
                  <a:gd name="T154" fmla="*/ 0 h 1067"/>
                  <a:gd name="T155" fmla="*/ 1152 w 1152"/>
                  <a:gd name="T156" fmla="*/ 1067 h 106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152" h="1067">
                    <a:moveTo>
                      <a:pt x="334" y="0"/>
                    </a:moveTo>
                    <a:lnTo>
                      <a:pt x="589" y="9"/>
                    </a:lnTo>
                    <a:lnTo>
                      <a:pt x="589" y="203"/>
                    </a:lnTo>
                    <a:lnTo>
                      <a:pt x="719" y="257"/>
                    </a:lnTo>
                    <a:lnTo>
                      <a:pt x="754" y="239"/>
                    </a:lnTo>
                    <a:lnTo>
                      <a:pt x="839" y="281"/>
                    </a:lnTo>
                    <a:lnTo>
                      <a:pt x="890" y="278"/>
                    </a:lnTo>
                    <a:lnTo>
                      <a:pt x="988" y="236"/>
                    </a:lnTo>
                    <a:lnTo>
                      <a:pt x="1045" y="276"/>
                    </a:lnTo>
                    <a:lnTo>
                      <a:pt x="1094" y="287"/>
                    </a:lnTo>
                    <a:lnTo>
                      <a:pt x="1094" y="444"/>
                    </a:lnTo>
                    <a:lnTo>
                      <a:pt x="1152" y="543"/>
                    </a:lnTo>
                    <a:lnTo>
                      <a:pt x="1139" y="677"/>
                    </a:lnTo>
                    <a:lnTo>
                      <a:pt x="1076" y="731"/>
                    </a:lnTo>
                    <a:lnTo>
                      <a:pt x="1063" y="681"/>
                    </a:lnTo>
                    <a:lnTo>
                      <a:pt x="1045" y="704"/>
                    </a:lnTo>
                    <a:lnTo>
                      <a:pt x="1058" y="735"/>
                    </a:lnTo>
                    <a:lnTo>
                      <a:pt x="947" y="815"/>
                    </a:lnTo>
                    <a:lnTo>
                      <a:pt x="920" y="820"/>
                    </a:lnTo>
                    <a:lnTo>
                      <a:pt x="862" y="860"/>
                    </a:lnTo>
                    <a:lnTo>
                      <a:pt x="862" y="883"/>
                    </a:lnTo>
                    <a:lnTo>
                      <a:pt x="844" y="887"/>
                    </a:lnTo>
                    <a:lnTo>
                      <a:pt x="857" y="914"/>
                    </a:lnTo>
                    <a:lnTo>
                      <a:pt x="826" y="954"/>
                    </a:lnTo>
                    <a:lnTo>
                      <a:pt x="844" y="1012"/>
                    </a:lnTo>
                    <a:lnTo>
                      <a:pt x="862" y="1032"/>
                    </a:lnTo>
                    <a:lnTo>
                      <a:pt x="857" y="1067"/>
                    </a:lnTo>
                    <a:lnTo>
                      <a:pt x="812" y="1067"/>
                    </a:lnTo>
                    <a:lnTo>
                      <a:pt x="772" y="1049"/>
                    </a:lnTo>
                    <a:lnTo>
                      <a:pt x="745" y="1054"/>
                    </a:lnTo>
                    <a:lnTo>
                      <a:pt x="656" y="1023"/>
                    </a:lnTo>
                    <a:lnTo>
                      <a:pt x="616" y="900"/>
                    </a:lnTo>
                    <a:lnTo>
                      <a:pt x="553" y="842"/>
                    </a:lnTo>
                    <a:lnTo>
                      <a:pt x="498" y="735"/>
                    </a:lnTo>
                    <a:lnTo>
                      <a:pt x="473" y="725"/>
                    </a:lnTo>
                    <a:lnTo>
                      <a:pt x="443" y="698"/>
                    </a:lnTo>
                    <a:lnTo>
                      <a:pt x="414" y="698"/>
                    </a:lnTo>
                    <a:lnTo>
                      <a:pt x="371" y="689"/>
                    </a:lnTo>
                    <a:lnTo>
                      <a:pt x="338" y="698"/>
                    </a:lnTo>
                    <a:lnTo>
                      <a:pt x="316" y="751"/>
                    </a:lnTo>
                    <a:lnTo>
                      <a:pt x="282" y="760"/>
                    </a:lnTo>
                    <a:lnTo>
                      <a:pt x="209" y="719"/>
                    </a:lnTo>
                    <a:lnTo>
                      <a:pt x="166" y="668"/>
                    </a:lnTo>
                    <a:lnTo>
                      <a:pt x="158" y="607"/>
                    </a:lnTo>
                    <a:lnTo>
                      <a:pt x="127" y="565"/>
                    </a:lnTo>
                    <a:lnTo>
                      <a:pt x="54" y="507"/>
                    </a:lnTo>
                    <a:lnTo>
                      <a:pt x="0" y="446"/>
                    </a:lnTo>
                    <a:lnTo>
                      <a:pt x="0" y="421"/>
                    </a:lnTo>
                    <a:lnTo>
                      <a:pt x="174" y="422"/>
                    </a:lnTo>
                    <a:lnTo>
                      <a:pt x="316" y="434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rgbClr val="E05C2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3" name="Shape - Tennessee"/>
              <p:cNvSpPr>
                <a:spLocks noChangeAspect="1"/>
              </p:cNvSpPr>
              <p:nvPr/>
            </p:nvSpPr>
            <p:spPr bwMode="auto">
              <a:xfrm>
                <a:off x="5484725" y="3227416"/>
                <a:ext cx="1099434" cy="401951"/>
              </a:xfrm>
              <a:custGeom>
                <a:avLst/>
                <a:gdLst>
                  <a:gd name="T0" fmla="*/ 2147483647 w 699"/>
                  <a:gd name="T1" fmla="*/ 2147483647 h 255"/>
                  <a:gd name="T2" fmla="*/ 2147483647 w 699"/>
                  <a:gd name="T3" fmla="*/ 2147483647 h 255"/>
                  <a:gd name="T4" fmla="*/ 2147483647 w 699"/>
                  <a:gd name="T5" fmla="*/ 2147483647 h 255"/>
                  <a:gd name="T6" fmla="*/ 2147483647 w 699"/>
                  <a:gd name="T7" fmla="*/ 2147483647 h 255"/>
                  <a:gd name="T8" fmla="*/ 0 w 699"/>
                  <a:gd name="T9" fmla="*/ 2147483647 h 255"/>
                  <a:gd name="T10" fmla="*/ 2147483647 w 699"/>
                  <a:gd name="T11" fmla="*/ 2147483647 h 255"/>
                  <a:gd name="T12" fmla="*/ 2147483647 w 699"/>
                  <a:gd name="T13" fmla="*/ 2147483647 h 255"/>
                  <a:gd name="T14" fmla="*/ 2147483647 w 699"/>
                  <a:gd name="T15" fmla="*/ 2147483647 h 255"/>
                  <a:gd name="T16" fmla="*/ 2147483647 w 699"/>
                  <a:gd name="T17" fmla="*/ 2147483647 h 255"/>
                  <a:gd name="T18" fmla="*/ 2147483647 w 699"/>
                  <a:gd name="T19" fmla="*/ 2147483647 h 255"/>
                  <a:gd name="T20" fmla="*/ 2147483647 w 699"/>
                  <a:gd name="T21" fmla="*/ 2147483647 h 255"/>
                  <a:gd name="T22" fmla="*/ 2147483647 w 699"/>
                  <a:gd name="T23" fmla="*/ 0 h 255"/>
                  <a:gd name="T24" fmla="*/ 2147483647 w 699"/>
                  <a:gd name="T25" fmla="*/ 2147483647 h 255"/>
                  <a:gd name="T26" fmla="*/ 2147483647 w 699"/>
                  <a:gd name="T27" fmla="*/ 2147483647 h 255"/>
                  <a:gd name="T28" fmla="*/ 2147483647 w 699"/>
                  <a:gd name="T29" fmla="*/ 2147483647 h 255"/>
                  <a:gd name="T30" fmla="*/ 2147483647 w 699"/>
                  <a:gd name="T31" fmla="*/ 2147483647 h 25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99"/>
                  <a:gd name="T49" fmla="*/ 0 h 255"/>
                  <a:gd name="T50" fmla="*/ 699 w 699"/>
                  <a:gd name="T51" fmla="*/ 255 h 25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99" h="255">
                    <a:moveTo>
                      <a:pt x="42" y="117"/>
                    </a:moveTo>
                    <a:lnTo>
                      <a:pt x="42" y="121"/>
                    </a:lnTo>
                    <a:lnTo>
                      <a:pt x="30" y="145"/>
                    </a:lnTo>
                    <a:lnTo>
                      <a:pt x="43" y="178"/>
                    </a:lnTo>
                    <a:lnTo>
                      <a:pt x="0" y="206"/>
                    </a:lnTo>
                    <a:lnTo>
                      <a:pt x="9" y="255"/>
                    </a:lnTo>
                    <a:lnTo>
                      <a:pt x="192" y="240"/>
                    </a:lnTo>
                    <a:lnTo>
                      <a:pt x="410" y="215"/>
                    </a:lnTo>
                    <a:lnTo>
                      <a:pt x="519" y="196"/>
                    </a:lnTo>
                    <a:lnTo>
                      <a:pt x="541" y="130"/>
                    </a:lnTo>
                    <a:lnTo>
                      <a:pt x="580" y="127"/>
                    </a:lnTo>
                    <a:lnTo>
                      <a:pt x="699" y="0"/>
                    </a:lnTo>
                    <a:lnTo>
                      <a:pt x="544" y="32"/>
                    </a:lnTo>
                    <a:lnTo>
                      <a:pt x="183" y="84"/>
                    </a:lnTo>
                    <a:lnTo>
                      <a:pt x="186" y="99"/>
                    </a:lnTo>
                    <a:lnTo>
                      <a:pt x="42" y="117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" name="Shape - South Dakota"/>
              <p:cNvSpPr>
                <a:spLocks noChangeAspect="1"/>
              </p:cNvSpPr>
              <p:nvPr/>
            </p:nvSpPr>
            <p:spPr bwMode="auto">
              <a:xfrm>
                <a:off x="3723725" y="1905802"/>
                <a:ext cx="920163" cy="601318"/>
              </a:xfrm>
              <a:custGeom>
                <a:avLst/>
                <a:gdLst>
                  <a:gd name="T0" fmla="*/ 2147483647 w 583"/>
                  <a:gd name="T1" fmla="*/ 0 h 380"/>
                  <a:gd name="T2" fmla="*/ 2147483647 w 583"/>
                  <a:gd name="T3" fmla="*/ 2147483647 h 380"/>
                  <a:gd name="T4" fmla="*/ 0 w 583"/>
                  <a:gd name="T5" fmla="*/ 2147483647 h 380"/>
                  <a:gd name="T6" fmla="*/ 2147483647 w 583"/>
                  <a:gd name="T7" fmla="*/ 2147483647 h 380"/>
                  <a:gd name="T8" fmla="*/ 2147483647 w 583"/>
                  <a:gd name="T9" fmla="*/ 2147483647 h 380"/>
                  <a:gd name="T10" fmla="*/ 2147483647 w 583"/>
                  <a:gd name="T11" fmla="*/ 2147483647 h 380"/>
                  <a:gd name="T12" fmla="*/ 2147483647 w 583"/>
                  <a:gd name="T13" fmla="*/ 2147483647 h 380"/>
                  <a:gd name="T14" fmla="*/ 2147483647 w 583"/>
                  <a:gd name="T15" fmla="*/ 2147483647 h 380"/>
                  <a:gd name="T16" fmla="*/ 2147483647 w 583"/>
                  <a:gd name="T17" fmla="*/ 2147483647 h 380"/>
                  <a:gd name="T18" fmla="*/ 2147483647 w 583"/>
                  <a:gd name="T19" fmla="*/ 2147483647 h 380"/>
                  <a:gd name="T20" fmla="*/ 2147483647 w 583"/>
                  <a:gd name="T21" fmla="*/ 2147483647 h 380"/>
                  <a:gd name="T22" fmla="*/ 2147483647 w 583"/>
                  <a:gd name="T23" fmla="*/ 2147483647 h 380"/>
                  <a:gd name="T24" fmla="*/ 2147483647 w 583"/>
                  <a:gd name="T25" fmla="*/ 2147483647 h 380"/>
                  <a:gd name="T26" fmla="*/ 2147483647 w 583"/>
                  <a:gd name="T27" fmla="*/ 0 h 3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83"/>
                  <a:gd name="T43" fmla="*/ 0 h 380"/>
                  <a:gd name="T44" fmla="*/ 583 w 583"/>
                  <a:gd name="T45" fmla="*/ 380 h 3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83" h="380">
                    <a:moveTo>
                      <a:pt x="11" y="0"/>
                    </a:moveTo>
                    <a:lnTo>
                      <a:pt x="9" y="147"/>
                    </a:lnTo>
                    <a:lnTo>
                      <a:pt x="0" y="320"/>
                    </a:lnTo>
                    <a:lnTo>
                      <a:pt x="424" y="326"/>
                    </a:lnTo>
                    <a:lnTo>
                      <a:pt x="468" y="350"/>
                    </a:lnTo>
                    <a:lnTo>
                      <a:pt x="500" y="317"/>
                    </a:lnTo>
                    <a:lnTo>
                      <a:pt x="583" y="380"/>
                    </a:lnTo>
                    <a:lnTo>
                      <a:pt x="571" y="314"/>
                    </a:lnTo>
                    <a:lnTo>
                      <a:pt x="579" y="264"/>
                    </a:lnTo>
                    <a:lnTo>
                      <a:pt x="583" y="91"/>
                    </a:lnTo>
                    <a:lnTo>
                      <a:pt x="546" y="54"/>
                    </a:lnTo>
                    <a:lnTo>
                      <a:pt x="561" y="6"/>
                    </a:lnTo>
                    <a:lnTo>
                      <a:pt x="284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" name="Shape - South Carolina"/>
              <p:cNvSpPr>
                <a:spLocks noChangeAspect="1"/>
              </p:cNvSpPr>
              <p:nvPr/>
            </p:nvSpPr>
            <p:spPr bwMode="auto">
              <a:xfrm>
                <a:off x="6425511" y="3421959"/>
                <a:ext cx="645700" cy="509674"/>
              </a:xfrm>
              <a:custGeom>
                <a:avLst/>
                <a:gdLst>
                  <a:gd name="T0" fmla="*/ 2147483647 w 408"/>
                  <a:gd name="T1" fmla="*/ 2147483647 h 323"/>
                  <a:gd name="T2" fmla="*/ 2147483647 w 408"/>
                  <a:gd name="T3" fmla="*/ 2147483647 h 323"/>
                  <a:gd name="T4" fmla="*/ 2147483647 w 408"/>
                  <a:gd name="T5" fmla="*/ 0 h 323"/>
                  <a:gd name="T6" fmla="*/ 2147483647 w 408"/>
                  <a:gd name="T7" fmla="*/ 2147483647 h 323"/>
                  <a:gd name="T8" fmla="*/ 2147483647 w 408"/>
                  <a:gd name="T9" fmla="*/ 2147483647 h 323"/>
                  <a:gd name="T10" fmla="*/ 2147483647 w 408"/>
                  <a:gd name="T11" fmla="*/ 2147483647 h 323"/>
                  <a:gd name="T12" fmla="*/ 2147483647 w 408"/>
                  <a:gd name="T13" fmla="*/ 2147483647 h 323"/>
                  <a:gd name="T14" fmla="*/ 2147483647 w 408"/>
                  <a:gd name="T15" fmla="*/ 2147483647 h 323"/>
                  <a:gd name="T16" fmla="*/ 2147483647 w 408"/>
                  <a:gd name="T17" fmla="*/ 2147483647 h 323"/>
                  <a:gd name="T18" fmla="*/ 2147483647 w 408"/>
                  <a:gd name="T19" fmla="*/ 2147483647 h 323"/>
                  <a:gd name="T20" fmla="*/ 2147483647 w 408"/>
                  <a:gd name="T21" fmla="*/ 2147483647 h 323"/>
                  <a:gd name="T22" fmla="*/ 2147483647 w 408"/>
                  <a:gd name="T23" fmla="*/ 2147483647 h 323"/>
                  <a:gd name="T24" fmla="*/ 2147483647 w 408"/>
                  <a:gd name="T25" fmla="*/ 2147483647 h 323"/>
                  <a:gd name="T26" fmla="*/ 2147483647 w 408"/>
                  <a:gd name="T27" fmla="*/ 2147483647 h 323"/>
                  <a:gd name="T28" fmla="*/ 0 w 408"/>
                  <a:gd name="T29" fmla="*/ 2147483647 h 323"/>
                  <a:gd name="T30" fmla="*/ 2147483647 w 408"/>
                  <a:gd name="T31" fmla="*/ 2147483647 h 32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8"/>
                  <a:gd name="T49" fmla="*/ 0 h 323"/>
                  <a:gd name="T50" fmla="*/ 408 w 408"/>
                  <a:gd name="T51" fmla="*/ 323 h 32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8" h="323">
                    <a:moveTo>
                      <a:pt x="15" y="58"/>
                    </a:moveTo>
                    <a:lnTo>
                      <a:pt x="47" y="27"/>
                    </a:lnTo>
                    <a:lnTo>
                      <a:pt x="170" y="0"/>
                    </a:lnTo>
                    <a:lnTo>
                      <a:pt x="207" y="18"/>
                    </a:lnTo>
                    <a:lnTo>
                      <a:pt x="286" y="5"/>
                    </a:lnTo>
                    <a:lnTo>
                      <a:pt x="350" y="51"/>
                    </a:lnTo>
                    <a:lnTo>
                      <a:pt x="408" y="86"/>
                    </a:lnTo>
                    <a:lnTo>
                      <a:pt x="375" y="183"/>
                    </a:lnTo>
                    <a:lnTo>
                      <a:pt x="326" y="233"/>
                    </a:lnTo>
                    <a:lnTo>
                      <a:pt x="272" y="247"/>
                    </a:lnTo>
                    <a:lnTo>
                      <a:pt x="283" y="286"/>
                    </a:lnTo>
                    <a:lnTo>
                      <a:pt x="250" y="323"/>
                    </a:lnTo>
                    <a:lnTo>
                      <a:pt x="187" y="233"/>
                    </a:lnTo>
                    <a:lnTo>
                      <a:pt x="26" y="86"/>
                    </a:lnTo>
                    <a:lnTo>
                      <a:pt x="0" y="86"/>
                    </a:lnTo>
                    <a:lnTo>
                      <a:pt x="15" y="58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6" name="Shape - Rhode Island"/>
              <p:cNvSpPr>
                <a:spLocks noChangeAspect="1"/>
              </p:cNvSpPr>
              <p:nvPr/>
            </p:nvSpPr>
            <p:spPr bwMode="auto">
              <a:xfrm>
                <a:off x="7548741" y="2050505"/>
                <a:ext cx="120574" cy="102899"/>
              </a:xfrm>
              <a:custGeom>
                <a:avLst/>
                <a:gdLst>
                  <a:gd name="T0" fmla="*/ 0 w 77"/>
                  <a:gd name="T1" fmla="*/ 2147483647 h 64"/>
                  <a:gd name="T2" fmla="*/ 2147483647 w 77"/>
                  <a:gd name="T3" fmla="*/ 0 h 64"/>
                  <a:gd name="T4" fmla="*/ 2147483647 w 77"/>
                  <a:gd name="T5" fmla="*/ 2147483647 h 64"/>
                  <a:gd name="T6" fmla="*/ 2147483647 w 77"/>
                  <a:gd name="T7" fmla="*/ 2147483647 h 64"/>
                  <a:gd name="T8" fmla="*/ 2147483647 w 77"/>
                  <a:gd name="T9" fmla="*/ 2147483647 h 64"/>
                  <a:gd name="T10" fmla="*/ 2147483647 w 77"/>
                  <a:gd name="T11" fmla="*/ 2147483647 h 64"/>
                  <a:gd name="T12" fmla="*/ 0 w 77"/>
                  <a:gd name="T13" fmla="*/ 2147483647 h 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7"/>
                  <a:gd name="T22" fmla="*/ 0 h 64"/>
                  <a:gd name="T23" fmla="*/ 77 w 77"/>
                  <a:gd name="T24" fmla="*/ 64 h 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7" h="64">
                    <a:moveTo>
                      <a:pt x="0" y="10"/>
                    </a:moveTo>
                    <a:lnTo>
                      <a:pt x="32" y="0"/>
                    </a:lnTo>
                    <a:lnTo>
                      <a:pt x="77" y="33"/>
                    </a:lnTo>
                    <a:lnTo>
                      <a:pt x="68" y="42"/>
                    </a:lnTo>
                    <a:lnTo>
                      <a:pt x="46" y="42"/>
                    </a:lnTo>
                    <a:lnTo>
                      <a:pt x="35" y="64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7" name="Shape - Pennsylvania"/>
              <p:cNvSpPr>
                <a:spLocks noChangeAspect="1"/>
              </p:cNvSpPr>
              <p:nvPr/>
            </p:nvSpPr>
            <p:spPr bwMode="auto">
              <a:xfrm>
                <a:off x="6533392" y="2182345"/>
                <a:ext cx="745648" cy="488772"/>
              </a:xfrm>
              <a:custGeom>
                <a:avLst/>
                <a:gdLst>
                  <a:gd name="T0" fmla="*/ 43 w 473"/>
                  <a:gd name="T1" fmla="*/ 45 h 310"/>
                  <a:gd name="T2" fmla="*/ 0 w 473"/>
                  <a:gd name="T3" fmla="*/ 87 h 310"/>
                  <a:gd name="T4" fmla="*/ 24 w 473"/>
                  <a:gd name="T5" fmla="*/ 237 h 310"/>
                  <a:gd name="T6" fmla="*/ 43 w 473"/>
                  <a:gd name="T7" fmla="*/ 310 h 310"/>
                  <a:gd name="T8" fmla="*/ 124 w 473"/>
                  <a:gd name="T9" fmla="*/ 304 h 310"/>
                  <a:gd name="T10" fmla="*/ 422 w 473"/>
                  <a:gd name="T11" fmla="*/ 248 h 310"/>
                  <a:gd name="T12" fmla="*/ 443 w 473"/>
                  <a:gd name="T13" fmla="*/ 239 h 310"/>
                  <a:gd name="T14" fmla="*/ 473 w 473"/>
                  <a:gd name="T15" fmla="*/ 169 h 310"/>
                  <a:gd name="T16" fmla="*/ 428 w 473"/>
                  <a:gd name="T17" fmla="*/ 130 h 310"/>
                  <a:gd name="T18" fmla="*/ 452 w 473"/>
                  <a:gd name="T19" fmla="*/ 41 h 310"/>
                  <a:gd name="T20" fmla="*/ 418 w 473"/>
                  <a:gd name="T21" fmla="*/ 32 h 310"/>
                  <a:gd name="T22" fmla="*/ 418 w 473"/>
                  <a:gd name="T23" fmla="*/ 9 h 310"/>
                  <a:gd name="T24" fmla="*/ 403 w 473"/>
                  <a:gd name="T25" fmla="*/ 0 h 310"/>
                  <a:gd name="T26" fmla="*/ 57 w 473"/>
                  <a:gd name="T27" fmla="*/ 64 h 310"/>
                  <a:gd name="T28" fmla="*/ 43 w 473"/>
                  <a:gd name="T29" fmla="*/ 45 h 31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73"/>
                  <a:gd name="T46" fmla="*/ 0 h 310"/>
                  <a:gd name="T47" fmla="*/ 473 w 473"/>
                  <a:gd name="T48" fmla="*/ 310 h 31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73" h="310">
                    <a:moveTo>
                      <a:pt x="43" y="45"/>
                    </a:moveTo>
                    <a:lnTo>
                      <a:pt x="0" y="87"/>
                    </a:lnTo>
                    <a:lnTo>
                      <a:pt x="24" y="237"/>
                    </a:lnTo>
                    <a:lnTo>
                      <a:pt x="43" y="310"/>
                    </a:lnTo>
                    <a:lnTo>
                      <a:pt x="124" y="304"/>
                    </a:lnTo>
                    <a:lnTo>
                      <a:pt x="422" y="248"/>
                    </a:lnTo>
                    <a:lnTo>
                      <a:pt x="443" y="239"/>
                    </a:lnTo>
                    <a:lnTo>
                      <a:pt x="473" y="169"/>
                    </a:lnTo>
                    <a:lnTo>
                      <a:pt x="428" y="130"/>
                    </a:lnTo>
                    <a:lnTo>
                      <a:pt x="452" y="41"/>
                    </a:lnTo>
                    <a:lnTo>
                      <a:pt x="418" y="32"/>
                    </a:lnTo>
                    <a:lnTo>
                      <a:pt x="418" y="9"/>
                    </a:lnTo>
                    <a:lnTo>
                      <a:pt x="403" y="0"/>
                    </a:lnTo>
                    <a:lnTo>
                      <a:pt x="57" y="64"/>
                    </a:lnTo>
                    <a:lnTo>
                      <a:pt x="43" y="45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" name="Shape - Oregon"/>
              <p:cNvSpPr>
                <a:spLocks noChangeAspect="1"/>
              </p:cNvSpPr>
              <p:nvPr/>
            </p:nvSpPr>
            <p:spPr bwMode="auto">
              <a:xfrm>
                <a:off x="1332890" y="1582634"/>
                <a:ext cx="1043908" cy="794255"/>
              </a:xfrm>
              <a:custGeom>
                <a:avLst/>
                <a:gdLst>
                  <a:gd name="T0" fmla="*/ 145 w 662"/>
                  <a:gd name="T1" fmla="*/ 0 h 505"/>
                  <a:gd name="T2" fmla="*/ 126 w 662"/>
                  <a:gd name="T3" fmla="*/ 11 h 505"/>
                  <a:gd name="T4" fmla="*/ 114 w 662"/>
                  <a:gd name="T5" fmla="*/ 55 h 505"/>
                  <a:gd name="T6" fmla="*/ 102 w 662"/>
                  <a:gd name="T7" fmla="*/ 93 h 505"/>
                  <a:gd name="T8" fmla="*/ 93 w 662"/>
                  <a:gd name="T9" fmla="*/ 123 h 505"/>
                  <a:gd name="T10" fmla="*/ 81 w 662"/>
                  <a:gd name="T11" fmla="*/ 155 h 505"/>
                  <a:gd name="T12" fmla="*/ 67 w 662"/>
                  <a:gd name="T13" fmla="*/ 188 h 505"/>
                  <a:gd name="T14" fmla="*/ 50 w 662"/>
                  <a:gd name="T15" fmla="*/ 224 h 505"/>
                  <a:gd name="T16" fmla="*/ 26 w 662"/>
                  <a:gd name="T17" fmla="*/ 266 h 505"/>
                  <a:gd name="T18" fmla="*/ 0 w 662"/>
                  <a:gd name="T19" fmla="*/ 306 h 505"/>
                  <a:gd name="T20" fmla="*/ 0 w 662"/>
                  <a:gd name="T21" fmla="*/ 394 h 505"/>
                  <a:gd name="T22" fmla="*/ 371 w 662"/>
                  <a:gd name="T23" fmla="*/ 470 h 505"/>
                  <a:gd name="T24" fmla="*/ 543 w 662"/>
                  <a:gd name="T25" fmla="*/ 505 h 505"/>
                  <a:gd name="T26" fmla="*/ 579 w 662"/>
                  <a:gd name="T27" fmla="*/ 330 h 505"/>
                  <a:gd name="T28" fmla="*/ 601 w 662"/>
                  <a:gd name="T29" fmla="*/ 315 h 505"/>
                  <a:gd name="T30" fmla="*/ 580 w 662"/>
                  <a:gd name="T31" fmla="*/ 276 h 505"/>
                  <a:gd name="T32" fmla="*/ 591 w 662"/>
                  <a:gd name="T33" fmla="*/ 236 h 505"/>
                  <a:gd name="T34" fmla="*/ 662 w 662"/>
                  <a:gd name="T35" fmla="*/ 169 h 505"/>
                  <a:gd name="T36" fmla="*/ 613 w 662"/>
                  <a:gd name="T37" fmla="*/ 108 h 505"/>
                  <a:gd name="T38" fmla="*/ 407 w 662"/>
                  <a:gd name="T39" fmla="*/ 64 h 505"/>
                  <a:gd name="T40" fmla="*/ 379 w 662"/>
                  <a:gd name="T41" fmla="*/ 82 h 505"/>
                  <a:gd name="T42" fmla="*/ 342 w 662"/>
                  <a:gd name="T43" fmla="*/ 52 h 505"/>
                  <a:gd name="T44" fmla="*/ 309 w 662"/>
                  <a:gd name="T45" fmla="*/ 84 h 505"/>
                  <a:gd name="T46" fmla="*/ 278 w 662"/>
                  <a:gd name="T47" fmla="*/ 52 h 505"/>
                  <a:gd name="T48" fmla="*/ 196 w 662"/>
                  <a:gd name="T49" fmla="*/ 54 h 505"/>
                  <a:gd name="T50" fmla="*/ 206 w 662"/>
                  <a:gd name="T51" fmla="*/ 5 h 505"/>
                  <a:gd name="T52" fmla="*/ 145 w 662"/>
                  <a:gd name="T53" fmla="*/ 0 h 50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662"/>
                  <a:gd name="T82" fmla="*/ 0 h 505"/>
                  <a:gd name="T83" fmla="*/ 662 w 662"/>
                  <a:gd name="T84" fmla="*/ 505 h 50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662" h="505">
                    <a:moveTo>
                      <a:pt x="145" y="0"/>
                    </a:moveTo>
                    <a:lnTo>
                      <a:pt x="126" y="11"/>
                    </a:lnTo>
                    <a:lnTo>
                      <a:pt x="114" y="55"/>
                    </a:lnTo>
                    <a:lnTo>
                      <a:pt x="102" y="93"/>
                    </a:lnTo>
                    <a:lnTo>
                      <a:pt x="93" y="123"/>
                    </a:lnTo>
                    <a:lnTo>
                      <a:pt x="81" y="155"/>
                    </a:lnTo>
                    <a:lnTo>
                      <a:pt x="67" y="188"/>
                    </a:lnTo>
                    <a:lnTo>
                      <a:pt x="50" y="224"/>
                    </a:lnTo>
                    <a:lnTo>
                      <a:pt x="26" y="266"/>
                    </a:lnTo>
                    <a:lnTo>
                      <a:pt x="0" y="306"/>
                    </a:lnTo>
                    <a:lnTo>
                      <a:pt x="0" y="394"/>
                    </a:lnTo>
                    <a:lnTo>
                      <a:pt x="371" y="470"/>
                    </a:lnTo>
                    <a:lnTo>
                      <a:pt x="543" y="505"/>
                    </a:lnTo>
                    <a:lnTo>
                      <a:pt x="579" y="330"/>
                    </a:lnTo>
                    <a:lnTo>
                      <a:pt x="601" y="315"/>
                    </a:lnTo>
                    <a:lnTo>
                      <a:pt x="580" y="276"/>
                    </a:lnTo>
                    <a:lnTo>
                      <a:pt x="591" y="236"/>
                    </a:lnTo>
                    <a:lnTo>
                      <a:pt x="662" y="169"/>
                    </a:lnTo>
                    <a:lnTo>
                      <a:pt x="613" y="108"/>
                    </a:lnTo>
                    <a:lnTo>
                      <a:pt x="407" y="64"/>
                    </a:lnTo>
                    <a:lnTo>
                      <a:pt x="379" y="82"/>
                    </a:lnTo>
                    <a:lnTo>
                      <a:pt x="342" y="52"/>
                    </a:lnTo>
                    <a:lnTo>
                      <a:pt x="309" y="84"/>
                    </a:lnTo>
                    <a:lnTo>
                      <a:pt x="278" y="52"/>
                    </a:lnTo>
                    <a:lnTo>
                      <a:pt x="196" y="54"/>
                    </a:lnTo>
                    <a:lnTo>
                      <a:pt x="206" y="5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Shape - Oklahoma"/>
              <p:cNvSpPr>
                <a:spLocks noChangeAspect="1"/>
              </p:cNvSpPr>
              <p:nvPr/>
            </p:nvSpPr>
            <p:spPr bwMode="auto">
              <a:xfrm>
                <a:off x="3820499" y="3364078"/>
                <a:ext cx="1124820" cy="541830"/>
              </a:xfrm>
              <a:custGeom>
                <a:avLst/>
                <a:gdLst>
                  <a:gd name="T0" fmla="*/ 2147483647 w 713"/>
                  <a:gd name="T1" fmla="*/ 0 h 343"/>
                  <a:gd name="T2" fmla="*/ 0 w 713"/>
                  <a:gd name="T3" fmla="*/ 2147483647 h 343"/>
                  <a:gd name="T4" fmla="*/ 2147483647 w 713"/>
                  <a:gd name="T5" fmla="*/ 2147483647 h 343"/>
                  <a:gd name="T6" fmla="*/ 2147483647 w 713"/>
                  <a:gd name="T7" fmla="*/ 2147483647 h 343"/>
                  <a:gd name="T8" fmla="*/ 2147483647 w 713"/>
                  <a:gd name="T9" fmla="*/ 2147483647 h 343"/>
                  <a:gd name="T10" fmla="*/ 2147483647 w 713"/>
                  <a:gd name="T11" fmla="*/ 2147483647 h 343"/>
                  <a:gd name="T12" fmla="*/ 2147483647 w 713"/>
                  <a:gd name="T13" fmla="*/ 2147483647 h 343"/>
                  <a:gd name="T14" fmla="*/ 2147483647 w 713"/>
                  <a:gd name="T15" fmla="*/ 2147483647 h 343"/>
                  <a:gd name="T16" fmla="*/ 2147483647 w 713"/>
                  <a:gd name="T17" fmla="*/ 2147483647 h 343"/>
                  <a:gd name="T18" fmla="*/ 2147483647 w 713"/>
                  <a:gd name="T19" fmla="*/ 2147483647 h 343"/>
                  <a:gd name="T20" fmla="*/ 2147483647 w 713"/>
                  <a:gd name="T21" fmla="*/ 2147483647 h 343"/>
                  <a:gd name="T22" fmla="*/ 2147483647 w 713"/>
                  <a:gd name="T23" fmla="*/ 2147483647 h 343"/>
                  <a:gd name="T24" fmla="*/ 2147483647 w 713"/>
                  <a:gd name="T25" fmla="*/ 0 h 34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13"/>
                  <a:gd name="T40" fmla="*/ 0 h 343"/>
                  <a:gd name="T41" fmla="*/ 713 w 713"/>
                  <a:gd name="T42" fmla="*/ 343 h 34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13" h="343">
                    <a:moveTo>
                      <a:pt x="4" y="0"/>
                    </a:moveTo>
                    <a:lnTo>
                      <a:pt x="0" y="61"/>
                    </a:lnTo>
                    <a:lnTo>
                      <a:pt x="253" y="70"/>
                    </a:lnTo>
                    <a:lnTo>
                      <a:pt x="255" y="266"/>
                    </a:lnTo>
                    <a:lnTo>
                      <a:pt x="385" y="319"/>
                    </a:lnTo>
                    <a:lnTo>
                      <a:pt x="420" y="300"/>
                    </a:lnTo>
                    <a:lnTo>
                      <a:pt x="502" y="343"/>
                    </a:lnTo>
                    <a:lnTo>
                      <a:pt x="556" y="342"/>
                    </a:lnTo>
                    <a:lnTo>
                      <a:pt x="654" y="300"/>
                    </a:lnTo>
                    <a:lnTo>
                      <a:pt x="713" y="340"/>
                    </a:lnTo>
                    <a:lnTo>
                      <a:pt x="713" y="128"/>
                    </a:lnTo>
                    <a:lnTo>
                      <a:pt x="695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E05C2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" name="Shape - Ohio"/>
              <p:cNvSpPr>
                <a:spLocks noChangeAspect="1"/>
              </p:cNvSpPr>
              <p:nvPr/>
            </p:nvSpPr>
            <p:spPr bwMode="auto">
              <a:xfrm>
                <a:off x="6028888" y="2317399"/>
                <a:ext cx="547338" cy="627043"/>
              </a:xfrm>
              <a:custGeom>
                <a:avLst/>
                <a:gdLst>
                  <a:gd name="T0" fmla="*/ 0 w 345"/>
                  <a:gd name="T1" fmla="*/ 89 h 398"/>
                  <a:gd name="T2" fmla="*/ 155 w 345"/>
                  <a:gd name="T3" fmla="*/ 74 h 398"/>
                  <a:gd name="T4" fmla="*/ 188 w 345"/>
                  <a:gd name="T5" fmla="*/ 80 h 398"/>
                  <a:gd name="T6" fmla="*/ 261 w 345"/>
                  <a:gd name="T7" fmla="*/ 46 h 398"/>
                  <a:gd name="T8" fmla="*/ 277 w 345"/>
                  <a:gd name="T9" fmla="*/ 15 h 398"/>
                  <a:gd name="T10" fmla="*/ 321 w 345"/>
                  <a:gd name="T11" fmla="*/ 0 h 398"/>
                  <a:gd name="T12" fmla="*/ 345 w 345"/>
                  <a:gd name="T13" fmla="*/ 150 h 398"/>
                  <a:gd name="T14" fmla="*/ 327 w 345"/>
                  <a:gd name="T15" fmla="*/ 167 h 398"/>
                  <a:gd name="T16" fmla="*/ 331 w 345"/>
                  <a:gd name="T17" fmla="*/ 271 h 398"/>
                  <a:gd name="T18" fmla="*/ 297 w 345"/>
                  <a:gd name="T19" fmla="*/ 280 h 398"/>
                  <a:gd name="T20" fmla="*/ 277 w 345"/>
                  <a:gd name="T21" fmla="*/ 338 h 398"/>
                  <a:gd name="T22" fmla="*/ 251 w 345"/>
                  <a:gd name="T23" fmla="*/ 331 h 398"/>
                  <a:gd name="T24" fmla="*/ 242 w 345"/>
                  <a:gd name="T25" fmla="*/ 398 h 398"/>
                  <a:gd name="T26" fmla="*/ 203 w 345"/>
                  <a:gd name="T27" fmla="*/ 369 h 398"/>
                  <a:gd name="T28" fmla="*/ 127 w 345"/>
                  <a:gd name="T29" fmla="*/ 387 h 398"/>
                  <a:gd name="T30" fmla="*/ 94 w 345"/>
                  <a:gd name="T31" fmla="*/ 362 h 398"/>
                  <a:gd name="T32" fmla="*/ 51 w 345"/>
                  <a:gd name="T33" fmla="*/ 360 h 398"/>
                  <a:gd name="T34" fmla="*/ 29 w 345"/>
                  <a:gd name="T35" fmla="*/ 249 h 398"/>
                  <a:gd name="T36" fmla="*/ 0 w 345"/>
                  <a:gd name="T37" fmla="*/ 89 h 3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45"/>
                  <a:gd name="T58" fmla="*/ 0 h 398"/>
                  <a:gd name="T59" fmla="*/ 345 w 345"/>
                  <a:gd name="T60" fmla="*/ 398 h 3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45" h="398">
                    <a:moveTo>
                      <a:pt x="0" y="89"/>
                    </a:moveTo>
                    <a:lnTo>
                      <a:pt x="155" y="74"/>
                    </a:lnTo>
                    <a:lnTo>
                      <a:pt x="188" y="80"/>
                    </a:lnTo>
                    <a:lnTo>
                      <a:pt x="261" y="46"/>
                    </a:lnTo>
                    <a:lnTo>
                      <a:pt x="277" y="15"/>
                    </a:lnTo>
                    <a:lnTo>
                      <a:pt x="321" y="0"/>
                    </a:lnTo>
                    <a:lnTo>
                      <a:pt x="345" y="150"/>
                    </a:lnTo>
                    <a:lnTo>
                      <a:pt x="327" y="167"/>
                    </a:lnTo>
                    <a:lnTo>
                      <a:pt x="331" y="271"/>
                    </a:lnTo>
                    <a:lnTo>
                      <a:pt x="297" y="280"/>
                    </a:lnTo>
                    <a:lnTo>
                      <a:pt x="277" y="338"/>
                    </a:lnTo>
                    <a:lnTo>
                      <a:pt x="251" y="331"/>
                    </a:lnTo>
                    <a:lnTo>
                      <a:pt x="242" y="398"/>
                    </a:lnTo>
                    <a:lnTo>
                      <a:pt x="203" y="369"/>
                    </a:lnTo>
                    <a:lnTo>
                      <a:pt x="127" y="387"/>
                    </a:lnTo>
                    <a:lnTo>
                      <a:pt x="94" y="362"/>
                    </a:lnTo>
                    <a:lnTo>
                      <a:pt x="51" y="360"/>
                    </a:lnTo>
                    <a:lnTo>
                      <a:pt x="29" y="249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Shape - North Dakota"/>
              <p:cNvSpPr>
                <a:spLocks noChangeAspect="1"/>
              </p:cNvSpPr>
              <p:nvPr/>
            </p:nvSpPr>
            <p:spPr bwMode="auto">
              <a:xfrm>
                <a:off x="3753868" y="1413814"/>
                <a:ext cx="875740" cy="512889"/>
              </a:xfrm>
              <a:custGeom>
                <a:avLst/>
                <a:gdLst>
                  <a:gd name="T0" fmla="*/ 2147483647 w 555"/>
                  <a:gd name="T1" fmla="*/ 0 h 325"/>
                  <a:gd name="T2" fmla="*/ 2147483647 w 555"/>
                  <a:gd name="T3" fmla="*/ 2147483647 h 325"/>
                  <a:gd name="T4" fmla="*/ 2147483647 w 555"/>
                  <a:gd name="T5" fmla="*/ 2147483647 h 325"/>
                  <a:gd name="T6" fmla="*/ 2147483647 w 555"/>
                  <a:gd name="T7" fmla="*/ 2147483647 h 325"/>
                  <a:gd name="T8" fmla="*/ 2147483647 w 555"/>
                  <a:gd name="T9" fmla="*/ 2147483647 h 325"/>
                  <a:gd name="T10" fmla="*/ 2147483647 w 555"/>
                  <a:gd name="T11" fmla="*/ 2147483647 h 325"/>
                  <a:gd name="T12" fmla="*/ 2147483647 w 555"/>
                  <a:gd name="T13" fmla="*/ 2147483647 h 325"/>
                  <a:gd name="T14" fmla="*/ 0 w 555"/>
                  <a:gd name="T15" fmla="*/ 2147483647 h 325"/>
                  <a:gd name="T16" fmla="*/ 2147483647 w 555"/>
                  <a:gd name="T17" fmla="*/ 0 h 3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55"/>
                  <a:gd name="T28" fmla="*/ 0 h 325"/>
                  <a:gd name="T29" fmla="*/ 555 w 555"/>
                  <a:gd name="T30" fmla="*/ 325 h 3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55" h="325">
                    <a:moveTo>
                      <a:pt x="2" y="0"/>
                    </a:moveTo>
                    <a:lnTo>
                      <a:pt x="465" y="10"/>
                    </a:lnTo>
                    <a:lnTo>
                      <a:pt x="500" y="106"/>
                    </a:lnTo>
                    <a:lnTo>
                      <a:pt x="532" y="179"/>
                    </a:lnTo>
                    <a:lnTo>
                      <a:pt x="555" y="298"/>
                    </a:lnTo>
                    <a:lnTo>
                      <a:pt x="541" y="325"/>
                    </a:lnTo>
                    <a:lnTo>
                      <a:pt x="370" y="320"/>
                    </a:lnTo>
                    <a:lnTo>
                      <a:pt x="0" y="31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05C2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" name="Shape - North Carolina"/>
              <p:cNvSpPr>
                <a:spLocks noChangeAspect="1"/>
              </p:cNvSpPr>
              <p:nvPr/>
            </p:nvSpPr>
            <p:spPr bwMode="auto">
              <a:xfrm>
                <a:off x="6297006" y="3071459"/>
                <a:ext cx="1112126" cy="485556"/>
              </a:xfrm>
              <a:custGeom>
                <a:avLst/>
                <a:gdLst>
                  <a:gd name="T0" fmla="*/ 2147483647 w 704"/>
                  <a:gd name="T1" fmla="*/ 2147483647 h 308"/>
                  <a:gd name="T2" fmla="*/ 0 w 704"/>
                  <a:gd name="T3" fmla="*/ 2147483647 h 308"/>
                  <a:gd name="T4" fmla="*/ 2147483647 w 704"/>
                  <a:gd name="T5" fmla="*/ 2147483647 h 308"/>
                  <a:gd name="T6" fmla="*/ 2147483647 w 704"/>
                  <a:gd name="T7" fmla="*/ 2147483647 h 308"/>
                  <a:gd name="T8" fmla="*/ 2147483647 w 704"/>
                  <a:gd name="T9" fmla="*/ 2147483647 h 308"/>
                  <a:gd name="T10" fmla="*/ 2147483647 w 704"/>
                  <a:gd name="T11" fmla="*/ 2147483647 h 308"/>
                  <a:gd name="T12" fmla="*/ 2147483647 w 704"/>
                  <a:gd name="T13" fmla="*/ 2147483647 h 308"/>
                  <a:gd name="T14" fmla="*/ 2147483647 w 704"/>
                  <a:gd name="T15" fmla="*/ 2147483647 h 308"/>
                  <a:gd name="T16" fmla="*/ 2147483647 w 704"/>
                  <a:gd name="T17" fmla="*/ 2147483647 h 308"/>
                  <a:gd name="T18" fmla="*/ 2147483647 w 704"/>
                  <a:gd name="T19" fmla="*/ 2147483647 h 308"/>
                  <a:gd name="T20" fmla="*/ 2147483647 w 704"/>
                  <a:gd name="T21" fmla="*/ 2147483647 h 308"/>
                  <a:gd name="T22" fmla="*/ 2147483647 w 704"/>
                  <a:gd name="T23" fmla="*/ 2147483647 h 308"/>
                  <a:gd name="T24" fmla="*/ 2147483647 w 704"/>
                  <a:gd name="T25" fmla="*/ 2147483647 h 308"/>
                  <a:gd name="T26" fmla="*/ 2147483647 w 704"/>
                  <a:gd name="T27" fmla="*/ 2147483647 h 308"/>
                  <a:gd name="T28" fmla="*/ 2147483647 w 704"/>
                  <a:gd name="T29" fmla="*/ 2147483647 h 308"/>
                  <a:gd name="T30" fmla="*/ 2147483647 w 704"/>
                  <a:gd name="T31" fmla="*/ 2147483647 h 308"/>
                  <a:gd name="T32" fmla="*/ 2147483647 w 704"/>
                  <a:gd name="T33" fmla="*/ 2147483647 h 308"/>
                  <a:gd name="T34" fmla="*/ 2147483647 w 704"/>
                  <a:gd name="T35" fmla="*/ 2147483647 h 308"/>
                  <a:gd name="T36" fmla="*/ 2147483647 w 704"/>
                  <a:gd name="T37" fmla="*/ 2147483647 h 308"/>
                  <a:gd name="T38" fmla="*/ 2147483647 w 704"/>
                  <a:gd name="T39" fmla="*/ 2147483647 h 308"/>
                  <a:gd name="T40" fmla="*/ 2147483647 w 704"/>
                  <a:gd name="T41" fmla="*/ 2147483647 h 308"/>
                  <a:gd name="T42" fmla="*/ 2147483647 w 704"/>
                  <a:gd name="T43" fmla="*/ 2147483647 h 308"/>
                  <a:gd name="T44" fmla="*/ 2147483647 w 704"/>
                  <a:gd name="T45" fmla="*/ 2147483647 h 308"/>
                  <a:gd name="T46" fmla="*/ 2147483647 w 704"/>
                  <a:gd name="T47" fmla="*/ 2147483647 h 308"/>
                  <a:gd name="T48" fmla="*/ 2147483647 w 704"/>
                  <a:gd name="T49" fmla="*/ 2147483647 h 308"/>
                  <a:gd name="T50" fmla="*/ 2147483647 w 704"/>
                  <a:gd name="T51" fmla="*/ 2147483647 h 308"/>
                  <a:gd name="T52" fmla="*/ 2147483647 w 704"/>
                  <a:gd name="T53" fmla="*/ 2147483647 h 308"/>
                  <a:gd name="T54" fmla="*/ 2147483647 w 704"/>
                  <a:gd name="T55" fmla="*/ 2147483647 h 308"/>
                  <a:gd name="T56" fmla="*/ 2147483647 w 704"/>
                  <a:gd name="T57" fmla="*/ 2147483647 h 308"/>
                  <a:gd name="T58" fmla="*/ 2147483647 w 704"/>
                  <a:gd name="T59" fmla="*/ 0 h 308"/>
                  <a:gd name="T60" fmla="*/ 2147483647 w 704"/>
                  <a:gd name="T61" fmla="*/ 2147483647 h 308"/>
                  <a:gd name="T62" fmla="*/ 2147483647 w 704"/>
                  <a:gd name="T63" fmla="*/ 2147483647 h 308"/>
                  <a:gd name="T64" fmla="*/ 2147483647 w 704"/>
                  <a:gd name="T65" fmla="*/ 2147483647 h 308"/>
                  <a:gd name="T66" fmla="*/ 2147483647 w 704"/>
                  <a:gd name="T67" fmla="*/ 2147483647 h 3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04"/>
                  <a:gd name="T103" fmla="*/ 0 h 308"/>
                  <a:gd name="T104" fmla="*/ 704 w 704"/>
                  <a:gd name="T105" fmla="*/ 308 h 30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04" h="308">
                    <a:moveTo>
                      <a:pt x="24" y="228"/>
                    </a:moveTo>
                    <a:lnTo>
                      <a:pt x="0" y="294"/>
                    </a:lnTo>
                    <a:lnTo>
                      <a:pt x="91" y="285"/>
                    </a:lnTo>
                    <a:lnTo>
                      <a:pt x="127" y="255"/>
                    </a:lnTo>
                    <a:lnTo>
                      <a:pt x="251" y="222"/>
                    </a:lnTo>
                    <a:lnTo>
                      <a:pt x="285" y="240"/>
                    </a:lnTo>
                    <a:lnTo>
                      <a:pt x="367" y="228"/>
                    </a:lnTo>
                    <a:lnTo>
                      <a:pt x="367" y="233"/>
                    </a:lnTo>
                    <a:lnTo>
                      <a:pt x="489" y="308"/>
                    </a:lnTo>
                    <a:lnTo>
                      <a:pt x="561" y="286"/>
                    </a:lnTo>
                    <a:lnTo>
                      <a:pt x="601" y="201"/>
                    </a:lnTo>
                    <a:lnTo>
                      <a:pt x="671" y="177"/>
                    </a:lnTo>
                    <a:lnTo>
                      <a:pt x="704" y="115"/>
                    </a:lnTo>
                    <a:lnTo>
                      <a:pt x="702" y="39"/>
                    </a:lnTo>
                    <a:lnTo>
                      <a:pt x="693" y="101"/>
                    </a:lnTo>
                    <a:lnTo>
                      <a:pt x="655" y="155"/>
                    </a:lnTo>
                    <a:lnTo>
                      <a:pt x="640" y="151"/>
                    </a:lnTo>
                    <a:lnTo>
                      <a:pt x="587" y="165"/>
                    </a:lnTo>
                    <a:lnTo>
                      <a:pt x="587" y="148"/>
                    </a:lnTo>
                    <a:lnTo>
                      <a:pt x="640" y="130"/>
                    </a:lnTo>
                    <a:lnTo>
                      <a:pt x="592" y="124"/>
                    </a:lnTo>
                    <a:lnTo>
                      <a:pt x="646" y="107"/>
                    </a:lnTo>
                    <a:lnTo>
                      <a:pt x="666" y="116"/>
                    </a:lnTo>
                    <a:lnTo>
                      <a:pt x="677" y="57"/>
                    </a:lnTo>
                    <a:lnTo>
                      <a:pt x="663" y="43"/>
                    </a:lnTo>
                    <a:lnTo>
                      <a:pt x="599" y="67"/>
                    </a:lnTo>
                    <a:lnTo>
                      <a:pt x="601" y="31"/>
                    </a:lnTo>
                    <a:lnTo>
                      <a:pt x="628" y="40"/>
                    </a:lnTo>
                    <a:lnTo>
                      <a:pt x="663" y="13"/>
                    </a:lnTo>
                    <a:lnTo>
                      <a:pt x="644" y="0"/>
                    </a:lnTo>
                    <a:lnTo>
                      <a:pt x="434" y="48"/>
                    </a:lnTo>
                    <a:lnTo>
                      <a:pt x="176" y="100"/>
                    </a:lnTo>
                    <a:lnTo>
                      <a:pt x="58" y="227"/>
                    </a:lnTo>
                    <a:lnTo>
                      <a:pt x="24" y="228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3" name="Shape - New York"/>
              <p:cNvGrpSpPr>
                <a:grpSpLocks/>
              </p:cNvGrpSpPr>
              <p:nvPr/>
            </p:nvGrpSpPr>
            <p:grpSpPr bwMode="auto">
              <a:xfrm>
                <a:off x="6596851" y="1629260"/>
                <a:ext cx="1043908" cy="709041"/>
                <a:chOff x="4071" y="893"/>
                <a:chExt cx="658" cy="440"/>
              </a:xfrm>
              <a:solidFill>
                <a:schemeClr val="accent6"/>
              </a:solidFill>
            </p:grpSpPr>
            <p:sp>
              <p:nvSpPr>
                <p:cNvPr id="127" name="Shape -"/>
                <p:cNvSpPr>
                  <a:spLocks noChangeAspect="1"/>
                </p:cNvSpPr>
                <p:nvPr/>
              </p:nvSpPr>
              <p:spPr bwMode="auto">
                <a:xfrm>
                  <a:off x="4071" y="893"/>
                  <a:ext cx="521" cy="417"/>
                </a:xfrm>
                <a:custGeom>
                  <a:avLst/>
                  <a:gdLst>
                    <a:gd name="T0" fmla="*/ 41 w 524"/>
                    <a:gd name="T1" fmla="*/ 286 h 426"/>
                    <a:gd name="T2" fmla="*/ 90 w 524"/>
                    <a:gd name="T3" fmla="*/ 261 h 426"/>
                    <a:gd name="T4" fmla="*/ 157 w 524"/>
                    <a:gd name="T5" fmla="*/ 255 h 426"/>
                    <a:gd name="T6" fmla="*/ 173 w 524"/>
                    <a:gd name="T7" fmla="*/ 233 h 426"/>
                    <a:gd name="T8" fmla="*/ 197 w 524"/>
                    <a:gd name="T9" fmla="*/ 230 h 426"/>
                    <a:gd name="T10" fmla="*/ 211 w 524"/>
                    <a:gd name="T11" fmla="*/ 206 h 426"/>
                    <a:gd name="T12" fmla="*/ 233 w 524"/>
                    <a:gd name="T13" fmla="*/ 197 h 426"/>
                    <a:gd name="T14" fmla="*/ 223 w 524"/>
                    <a:gd name="T15" fmla="*/ 152 h 426"/>
                    <a:gd name="T16" fmla="*/ 209 w 524"/>
                    <a:gd name="T17" fmla="*/ 140 h 426"/>
                    <a:gd name="T18" fmla="*/ 237 w 524"/>
                    <a:gd name="T19" fmla="*/ 104 h 426"/>
                    <a:gd name="T20" fmla="*/ 255 w 524"/>
                    <a:gd name="T21" fmla="*/ 104 h 426"/>
                    <a:gd name="T22" fmla="*/ 316 w 524"/>
                    <a:gd name="T23" fmla="*/ 28 h 426"/>
                    <a:gd name="T24" fmla="*/ 410 w 524"/>
                    <a:gd name="T25" fmla="*/ 0 h 426"/>
                    <a:gd name="T26" fmla="*/ 421 w 524"/>
                    <a:gd name="T27" fmla="*/ 72 h 426"/>
                    <a:gd name="T28" fmla="*/ 425 w 524"/>
                    <a:gd name="T29" fmla="*/ 69 h 426"/>
                    <a:gd name="T30" fmla="*/ 448 w 524"/>
                    <a:gd name="T31" fmla="*/ 94 h 426"/>
                    <a:gd name="T32" fmla="*/ 449 w 524"/>
                    <a:gd name="T33" fmla="*/ 167 h 426"/>
                    <a:gd name="T34" fmla="*/ 477 w 524"/>
                    <a:gd name="T35" fmla="*/ 227 h 426"/>
                    <a:gd name="T36" fmla="*/ 488 w 524"/>
                    <a:gd name="T37" fmla="*/ 304 h 426"/>
                    <a:gd name="T38" fmla="*/ 491 w 524"/>
                    <a:gd name="T39" fmla="*/ 371 h 426"/>
                    <a:gd name="T40" fmla="*/ 524 w 524"/>
                    <a:gd name="T41" fmla="*/ 394 h 426"/>
                    <a:gd name="T42" fmla="*/ 500 w 524"/>
                    <a:gd name="T43" fmla="*/ 426 h 426"/>
                    <a:gd name="T44" fmla="*/ 439 w 524"/>
                    <a:gd name="T45" fmla="*/ 388 h 426"/>
                    <a:gd name="T46" fmla="*/ 407 w 524"/>
                    <a:gd name="T47" fmla="*/ 391 h 426"/>
                    <a:gd name="T48" fmla="*/ 376 w 524"/>
                    <a:gd name="T49" fmla="*/ 382 h 426"/>
                    <a:gd name="T50" fmla="*/ 378 w 524"/>
                    <a:gd name="T51" fmla="*/ 359 h 426"/>
                    <a:gd name="T52" fmla="*/ 358 w 524"/>
                    <a:gd name="T53" fmla="*/ 352 h 426"/>
                    <a:gd name="T54" fmla="*/ 15 w 524"/>
                    <a:gd name="T55" fmla="*/ 417 h 426"/>
                    <a:gd name="T56" fmla="*/ 0 w 524"/>
                    <a:gd name="T57" fmla="*/ 398 h 426"/>
                    <a:gd name="T58" fmla="*/ 53 w 524"/>
                    <a:gd name="T59" fmla="*/ 322 h 426"/>
                    <a:gd name="T60" fmla="*/ 41 w 524"/>
                    <a:gd name="T61" fmla="*/ 286 h 42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524"/>
                    <a:gd name="T94" fmla="*/ 0 h 426"/>
                    <a:gd name="T95" fmla="*/ 524 w 524"/>
                    <a:gd name="T96" fmla="*/ 426 h 42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524" h="426">
                      <a:moveTo>
                        <a:pt x="41" y="286"/>
                      </a:moveTo>
                      <a:lnTo>
                        <a:pt x="90" y="261"/>
                      </a:lnTo>
                      <a:lnTo>
                        <a:pt x="157" y="255"/>
                      </a:lnTo>
                      <a:lnTo>
                        <a:pt x="173" y="233"/>
                      </a:lnTo>
                      <a:lnTo>
                        <a:pt x="197" y="230"/>
                      </a:lnTo>
                      <a:lnTo>
                        <a:pt x="211" y="206"/>
                      </a:lnTo>
                      <a:lnTo>
                        <a:pt x="233" y="197"/>
                      </a:lnTo>
                      <a:lnTo>
                        <a:pt x="223" y="152"/>
                      </a:lnTo>
                      <a:lnTo>
                        <a:pt x="209" y="140"/>
                      </a:lnTo>
                      <a:lnTo>
                        <a:pt x="237" y="104"/>
                      </a:lnTo>
                      <a:lnTo>
                        <a:pt x="255" y="104"/>
                      </a:lnTo>
                      <a:lnTo>
                        <a:pt x="316" y="28"/>
                      </a:lnTo>
                      <a:lnTo>
                        <a:pt x="410" y="0"/>
                      </a:lnTo>
                      <a:lnTo>
                        <a:pt x="421" y="72"/>
                      </a:lnTo>
                      <a:lnTo>
                        <a:pt x="425" y="69"/>
                      </a:lnTo>
                      <a:lnTo>
                        <a:pt x="448" y="94"/>
                      </a:lnTo>
                      <a:lnTo>
                        <a:pt x="449" y="167"/>
                      </a:lnTo>
                      <a:lnTo>
                        <a:pt x="477" y="227"/>
                      </a:lnTo>
                      <a:lnTo>
                        <a:pt x="488" y="304"/>
                      </a:lnTo>
                      <a:lnTo>
                        <a:pt x="491" y="371"/>
                      </a:lnTo>
                      <a:lnTo>
                        <a:pt x="524" y="394"/>
                      </a:lnTo>
                      <a:lnTo>
                        <a:pt x="500" y="426"/>
                      </a:lnTo>
                      <a:lnTo>
                        <a:pt x="439" y="388"/>
                      </a:lnTo>
                      <a:lnTo>
                        <a:pt x="407" y="391"/>
                      </a:lnTo>
                      <a:lnTo>
                        <a:pt x="376" y="382"/>
                      </a:lnTo>
                      <a:lnTo>
                        <a:pt x="378" y="359"/>
                      </a:lnTo>
                      <a:lnTo>
                        <a:pt x="358" y="352"/>
                      </a:lnTo>
                      <a:lnTo>
                        <a:pt x="15" y="417"/>
                      </a:lnTo>
                      <a:lnTo>
                        <a:pt x="0" y="398"/>
                      </a:lnTo>
                      <a:lnTo>
                        <a:pt x="53" y="322"/>
                      </a:lnTo>
                      <a:lnTo>
                        <a:pt x="41" y="286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28" name="Shape -"/>
                <p:cNvSpPr>
                  <a:spLocks noChangeAspect="1"/>
                </p:cNvSpPr>
                <p:nvPr/>
              </p:nvSpPr>
              <p:spPr bwMode="auto">
                <a:xfrm>
                  <a:off x="4578" y="1244"/>
                  <a:ext cx="151" cy="89"/>
                </a:xfrm>
                <a:custGeom>
                  <a:avLst/>
                  <a:gdLst>
                    <a:gd name="T0" fmla="*/ 0 w 152"/>
                    <a:gd name="T1" fmla="*/ 67 h 91"/>
                    <a:gd name="T2" fmla="*/ 63 w 152"/>
                    <a:gd name="T3" fmla="*/ 37 h 91"/>
                    <a:gd name="T4" fmla="*/ 124 w 152"/>
                    <a:gd name="T5" fmla="*/ 0 h 91"/>
                    <a:gd name="T6" fmla="*/ 134 w 152"/>
                    <a:gd name="T7" fmla="*/ 1 h 91"/>
                    <a:gd name="T8" fmla="*/ 152 w 152"/>
                    <a:gd name="T9" fmla="*/ 3 h 91"/>
                    <a:gd name="T10" fmla="*/ 93 w 152"/>
                    <a:gd name="T11" fmla="*/ 50 h 91"/>
                    <a:gd name="T12" fmla="*/ 18 w 152"/>
                    <a:gd name="T13" fmla="*/ 91 h 91"/>
                    <a:gd name="T14" fmla="*/ 0 w 152"/>
                    <a:gd name="T15" fmla="*/ 67 h 9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2"/>
                    <a:gd name="T25" fmla="*/ 0 h 91"/>
                    <a:gd name="T26" fmla="*/ 152 w 152"/>
                    <a:gd name="T27" fmla="*/ 91 h 9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2" h="91">
                      <a:moveTo>
                        <a:pt x="0" y="67"/>
                      </a:moveTo>
                      <a:lnTo>
                        <a:pt x="63" y="37"/>
                      </a:lnTo>
                      <a:lnTo>
                        <a:pt x="124" y="0"/>
                      </a:lnTo>
                      <a:lnTo>
                        <a:pt x="134" y="1"/>
                      </a:lnTo>
                      <a:lnTo>
                        <a:pt x="152" y="3"/>
                      </a:lnTo>
                      <a:lnTo>
                        <a:pt x="93" y="50"/>
                      </a:lnTo>
                      <a:lnTo>
                        <a:pt x="18" y="91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4" name="Shape - New Mexico"/>
              <p:cNvSpPr>
                <a:spLocks noChangeAspect="1"/>
              </p:cNvSpPr>
              <p:nvPr/>
            </p:nvSpPr>
            <p:spPr bwMode="auto">
              <a:xfrm>
                <a:off x="2936827" y="3330315"/>
                <a:ext cx="897951" cy="889115"/>
              </a:xfrm>
              <a:custGeom>
                <a:avLst/>
                <a:gdLst>
                  <a:gd name="T0" fmla="*/ 2147483647 w 568"/>
                  <a:gd name="T1" fmla="*/ 0 h 563"/>
                  <a:gd name="T2" fmla="*/ 2147483647 w 568"/>
                  <a:gd name="T3" fmla="*/ 2147483647 h 563"/>
                  <a:gd name="T4" fmla="*/ 2147483647 w 568"/>
                  <a:gd name="T5" fmla="*/ 2147483647 h 563"/>
                  <a:gd name="T6" fmla="*/ 2147483647 w 568"/>
                  <a:gd name="T7" fmla="*/ 2147483647 h 563"/>
                  <a:gd name="T8" fmla="*/ 2147483647 w 568"/>
                  <a:gd name="T9" fmla="*/ 2147483647 h 563"/>
                  <a:gd name="T10" fmla="*/ 2147483647 w 568"/>
                  <a:gd name="T11" fmla="*/ 2147483647 h 563"/>
                  <a:gd name="T12" fmla="*/ 2147483647 w 568"/>
                  <a:gd name="T13" fmla="*/ 2147483647 h 563"/>
                  <a:gd name="T14" fmla="*/ 2147483647 w 568"/>
                  <a:gd name="T15" fmla="*/ 2147483647 h 563"/>
                  <a:gd name="T16" fmla="*/ 0 w 568"/>
                  <a:gd name="T17" fmla="*/ 2147483647 h 563"/>
                  <a:gd name="T18" fmla="*/ 2147483647 w 568"/>
                  <a:gd name="T19" fmla="*/ 2147483647 h 563"/>
                  <a:gd name="T20" fmla="*/ 2147483647 w 568"/>
                  <a:gd name="T21" fmla="*/ 0 h 5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8"/>
                  <a:gd name="T34" fmla="*/ 0 h 563"/>
                  <a:gd name="T35" fmla="*/ 568 w 568"/>
                  <a:gd name="T36" fmla="*/ 563 h 5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8" h="563">
                    <a:moveTo>
                      <a:pt x="69" y="0"/>
                    </a:moveTo>
                    <a:lnTo>
                      <a:pt x="568" y="22"/>
                    </a:lnTo>
                    <a:lnTo>
                      <a:pt x="544" y="520"/>
                    </a:lnTo>
                    <a:lnTo>
                      <a:pt x="382" y="511"/>
                    </a:lnTo>
                    <a:lnTo>
                      <a:pt x="230" y="507"/>
                    </a:lnTo>
                    <a:lnTo>
                      <a:pt x="230" y="526"/>
                    </a:lnTo>
                    <a:lnTo>
                      <a:pt x="103" y="526"/>
                    </a:lnTo>
                    <a:lnTo>
                      <a:pt x="95" y="563"/>
                    </a:lnTo>
                    <a:lnTo>
                      <a:pt x="0" y="551"/>
                    </a:lnTo>
                    <a:lnTo>
                      <a:pt x="54" y="130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Shape - New Jersey"/>
              <p:cNvSpPr>
                <a:spLocks noChangeAspect="1"/>
              </p:cNvSpPr>
              <p:nvPr/>
            </p:nvSpPr>
            <p:spPr bwMode="auto">
              <a:xfrm>
                <a:off x="7209234" y="2238617"/>
                <a:ext cx="196725" cy="390697"/>
              </a:xfrm>
              <a:custGeom>
                <a:avLst/>
                <a:gdLst>
                  <a:gd name="T0" fmla="*/ 2147483647 w 125"/>
                  <a:gd name="T1" fmla="*/ 2147483647 h 247"/>
                  <a:gd name="T2" fmla="*/ 2147483647 w 125"/>
                  <a:gd name="T3" fmla="*/ 0 h 247"/>
                  <a:gd name="T4" fmla="*/ 2147483647 w 125"/>
                  <a:gd name="T5" fmla="*/ 2147483647 h 247"/>
                  <a:gd name="T6" fmla="*/ 2147483647 w 125"/>
                  <a:gd name="T7" fmla="*/ 2147483647 h 247"/>
                  <a:gd name="T8" fmla="*/ 2147483647 w 125"/>
                  <a:gd name="T9" fmla="*/ 2147483647 h 247"/>
                  <a:gd name="T10" fmla="*/ 2147483647 w 125"/>
                  <a:gd name="T11" fmla="*/ 2147483647 h 247"/>
                  <a:gd name="T12" fmla="*/ 2147483647 w 125"/>
                  <a:gd name="T13" fmla="*/ 2147483647 h 247"/>
                  <a:gd name="T14" fmla="*/ 2147483647 w 125"/>
                  <a:gd name="T15" fmla="*/ 2147483647 h 247"/>
                  <a:gd name="T16" fmla="*/ 2147483647 w 125"/>
                  <a:gd name="T17" fmla="*/ 2147483647 h 247"/>
                  <a:gd name="T18" fmla="*/ 2147483647 w 125"/>
                  <a:gd name="T19" fmla="*/ 2147483647 h 247"/>
                  <a:gd name="T20" fmla="*/ 2147483647 w 125"/>
                  <a:gd name="T21" fmla="*/ 2147483647 h 247"/>
                  <a:gd name="T22" fmla="*/ 0 w 125"/>
                  <a:gd name="T23" fmla="*/ 2147483647 h 247"/>
                  <a:gd name="T24" fmla="*/ 2147483647 w 125"/>
                  <a:gd name="T25" fmla="*/ 2147483647 h 2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5"/>
                  <a:gd name="T40" fmla="*/ 0 h 247"/>
                  <a:gd name="T41" fmla="*/ 125 w 125"/>
                  <a:gd name="T42" fmla="*/ 247 h 2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5" h="247">
                    <a:moveTo>
                      <a:pt x="22" y="2"/>
                    </a:moveTo>
                    <a:lnTo>
                      <a:pt x="52" y="0"/>
                    </a:lnTo>
                    <a:lnTo>
                      <a:pt x="112" y="37"/>
                    </a:lnTo>
                    <a:lnTo>
                      <a:pt x="103" y="67"/>
                    </a:lnTo>
                    <a:lnTo>
                      <a:pt x="124" y="86"/>
                    </a:lnTo>
                    <a:lnTo>
                      <a:pt x="125" y="203"/>
                    </a:lnTo>
                    <a:lnTo>
                      <a:pt x="104" y="247"/>
                    </a:lnTo>
                    <a:lnTo>
                      <a:pt x="81" y="231"/>
                    </a:lnTo>
                    <a:lnTo>
                      <a:pt x="55" y="230"/>
                    </a:lnTo>
                    <a:lnTo>
                      <a:pt x="12" y="206"/>
                    </a:lnTo>
                    <a:lnTo>
                      <a:pt x="45" y="133"/>
                    </a:lnTo>
                    <a:lnTo>
                      <a:pt x="0" y="94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6" name="Shape - New Hampshire"/>
              <p:cNvSpPr>
                <a:spLocks noChangeAspect="1"/>
              </p:cNvSpPr>
              <p:nvPr/>
            </p:nvSpPr>
            <p:spPr bwMode="auto">
              <a:xfrm>
                <a:off x="7399613" y="1515106"/>
                <a:ext cx="257011" cy="453400"/>
              </a:xfrm>
              <a:custGeom>
                <a:avLst/>
                <a:gdLst>
                  <a:gd name="T0" fmla="*/ 2147483647 w 162"/>
                  <a:gd name="T1" fmla="*/ 0 h 289"/>
                  <a:gd name="T2" fmla="*/ 0 w 162"/>
                  <a:gd name="T3" fmla="*/ 2147483647 h 289"/>
                  <a:gd name="T4" fmla="*/ 2147483647 w 162"/>
                  <a:gd name="T5" fmla="*/ 2147483647 h 289"/>
                  <a:gd name="T6" fmla="*/ 2147483647 w 162"/>
                  <a:gd name="T7" fmla="*/ 2147483647 h 289"/>
                  <a:gd name="T8" fmla="*/ 2147483647 w 162"/>
                  <a:gd name="T9" fmla="*/ 2147483647 h 289"/>
                  <a:gd name="T10" fmla="*/ 2147483647 w 162"/>
                  <a:gd name="T11" fmla="*/ 2147483647 h 289"/>
                  <a:gd name="T12" fmla="*/ 2147483647 w 162"/>
                  <a:gd name="T13" fmla="*/ 2147483647 h 289"/>
                  <a:gd name="T14" fmla="*/ 2147483647 w 162"/>
                  <a:gd name="T15" fmla="*/ 2147483647 h 289"/>
                  <a:gd name="T16" fmla="*/ 2147483647 w 162"/>
                  <a:gd name="T17" fmla="*/ 2147483647 h 289"/>
                  <a:gd name="T18" fmla="*/ 2147483647 w 162"/>
                  <a:gd name="T19" fmla="*/ 2147483647 h 289"/>
                  <a:gd name="T20" fmla="*/ 2147483647 w 162"/>
                  <a:gd name="T21" fmla="*/ 2147483647 h 289"/>
                  <a:gd name="T22" fmla="*/ 2147483647 w 162"/>
                  <a:gd name="T23" fmla="*/ 2147483647 h 289"/>
                  <a:gd name="T24" fmla="*/ 2147483647 w 162"/>
                  <a:gd name="T25" fmla="*/ 0 h 28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2"/>
                  <a:gd name="T40" fmla="*/ 0 h 289"/>
                  <a:gd name="T41" fmla="*/ 162 w 162"/>
                  <a:gd name="T42" fmla="*/ 289 h 28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2" h="289">
                    <a:moveTo>
                      <a:pt x="34" y="0"/>
                    </a:moveTo>
                    <a:lnTo>
                      <a:pt x="0" y="51"/>
                    </a:lnTo>
                    <a:lnTo>
                      <a:pt x="37" y="118"/>
                    </a:lnTo>
                    <a:lnTo>
                      <a:pt x="15" y="136"/>
                    </a:lnTo>
                    <a:lnTo>
                      <a:pt x="24" y="289"/>
                    </a:lnTo>
                    <a:lnTo>
                      <a:pt x="115" y="267"/>
                    </a:lnTo>
                    <a:lnTo>
                      <a:pt x="138" y="267"/>
                    </a:lnTo>
                    <a:lnTo>
                      <a:pt x="152" y="250"/>
                    </a:lnTo>
                    <a:lnTo>
                      <a:pt x="152" y="222"/>
                    </a:lnTo>
                    <a:lnTo>
                      <a:pt x="162" y="204"/>
                    </a:lnTo>
                    <a:lnTo>
                      <a:pt x="112" y="182"/>
                    </a:lnTo>
                    <a:lnTo>
                      <a:pt x="46" y="1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Shape - Nevada"/>
              <p:cNvSpPr>
                <a:spLocks noChangeAspect="1"/>
              </p:cNvSpPr>
              <p:nvPr/>
            </p:nvSpPr>
            <p:spPr bwMode="auto">
              <a:xfrm>
                <a:off x="1729510" y="2302928"/>
                <a:ext cx="831320" cy="1255695"/>
              </a:xfrm>
              <a:custGeom>
                <a:avLst/>
                <a:gdLst>
                  <a:gd name="T0" fmla="*/ 2147483647 w 527"/>
                  <a:gd name="T1" fmla="*/ 0 h 797"/>
                  <a:gd name="T2" fmla="*/ 0 w 527"/>
                  <a:gd name="T3" fmla="*/ 2147483647 h 797"/>
                  <a:gd name="T4" fmla="*/ 2147483647 w 527"/>
                  <a:gd name="T5" fmla="*/ 2147483647 h 797"/>
                  <a:gd name="T6" fmla="*/ 2147483647 w 527"/>
                  <a:gd name="T7" fmla="*/ 2147483647 h 797"/>
                  <a:gd name="T8" fmla="*/ 2147483647 w 527"/>
                  <a:gd name="T9" fmla="*/ 2147483647 h 797"/>
                  <a:gd name="T10" fmla="*/ 2147483647 w 527"/>
                  <a:gd name="T11" fmla="*/ 2147483647 h 797"/>
                  <a:gd name="T12" fmla="*/ 2147483647 w 527"/>
                  <a:gd name="T13" fmla="*/ 2147483647 h 797"/>
                  <a:gd name="T14" fmla="*/ 2147483647 w 527"/>
                  <a:gd name="T15" fmla="*/ 2147483647 h 797"/>
                  <a:gd name="T16" fmla="*/ 2147483647 w 527"/>
                  <a:gd name="T17" fmla="*/ 2147483647 h 797"/>
                  <a:gd name="T18" fmla="*/ 2147483647 w 527"/>
                  <a:gd name="T19" fmla="*/ 2147483647 h 797"/>
                  <a:gd name="T20" fmla="*/ 2147483647 w 527"/>
                  <a:gd name="T21" fmla="*/ 2147483647 h 797"/>
                  <a:gd name="T22" fmla="*/ 2147483647 w 527"/>
                  <a:gd name="T23" fmla="*/ 0 h 79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27"/>
                  <a:gd name="T37" fmla="*/ 0 h 797"/>
                  <a:gd name="T38" fmla="*/ 527 w 527"/>
                  <a:gd name="T39" fmla="*/ 797 h 79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27" h="797">
                    <a:moveTo>
                      <a:pt x="67" y="0"/>
                    </a:moveTo>
                    <a:lnTo>
                      <a:pt x="0" y="316"/>
                    </a:lnTo>
                    <a:lnTo>
                      <a:pt x="359" y="797"/>
                    </a:lnTo>
                    <a:lnTo>
                      <a:pt x="381" y="776"/>
                    </a:lnTo>
                    <a:lnTo>
                      <a:pt x="380" y="681"/>
                    </a:lnTo>
                    <a:lnTo>
                      <a:pt x="425" y="688"/>
                    </a:lnTo>
                    <a:lnTo>
                      <a:pt x="471" y="396"/>
                    </a:lnTo>
                    <a:lnTo>
                      <a:pt x="502" y="198"/>
                    </a:lnTo>
                    <a:lnTo>
                      <a:pt x="511" y="138"/>
                    </a:lnTo>
                    <a:lnTo>
                      <a:pt x="527" y="85"/>
                    </a:lnTo>
                    <a:lnTo>
                      <a:pt x="290" y="4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" name="Shape - Nebraska"/>
              <p:cNvSpPr>
                <a:spLocks noChangeAspect="1"/>
              </p:cNvSpPr>
              <p:nvPr/>
            </p:nvSpPr>
            <p:spPr bwMode="auto">
              <a:xfrm>
                <a:off x="3715792" y="2405829"/>
                <a:ext cx="1094675" cy="493596"/>
              </a:xfrm>
              <a:custGeom>
                <a:avLst/>
                <a:gdLst>
                  <a:gd name="T0" fmla="*/ 2147483647 w 695"/>
                  <a:gd name="T1" fmla="*/ 0 h 313"/>
                  <a:gd name="T2" fmla="*/ 0 w 695"/>
                  <a:gd name="T3" fmla="*/ 2147483647 h 313"/>
                  <a:gd name="T4" fmla="*/ 2147483647 w 695"/>
                  <a:gd name="T5" fmla="*/ 2147483647 h 313"/>
                  <a:gd name="T6" fmla="*/ 2147483647 w 695"/>
                  <a:gd name="T7" fmla="*/ 2147483647 h 313"/>
                  <a:gd name="T8" fmla="*/ 2147483647 w 695"/>
                  <a:gd name="T9" fmla="*/ 2147483647 h 313"/>
                  <a:gd name="T10" fmla="*/ 2147483647 w 695"/>
                  <a:gd name="T11" fmla="*/ 2147483647 h 313"/>
                  <a:gd name="T12" fmla="*/ 2147483647 w 695"/>
                  <a:gd name="T13" fmla="*/ 2147483647 h 313"/>
                  <a:gd name="T14" fmla="*/ 2147483647 w 695"/>
                  <a:gd name="T15" fmla="*/ 2147483647 h 313"/>
                  <a:gd name="T16" fmla="*/ 2147483647 w 695"/>
                  <a:gd name="T17" fmla="*/ 2147483647 h 313"/>
                  <a:gd name="T18" fmla="*/ 2147483647 w 695"/>
                  <a:gd name="T19" fmla="*/ 2147483647 h 313"/>
                  <a:gd name="T20" fmla="*/ 2147483647 w 695"/>
                  <a:gd name="T21" fmla="*/ 2147483647 h 313"/>
                  <a:gd name="T22" fmla="*/ 2147483647 w 695"/>
                  <a:gd name="T23" fmla="*/ 2147483647 h 313"/>
                  <a:gd name="T24" fmla="*/ 2147483647 w 695"/>
                  <a:gd name="T25" fmla="*/ 2147483647 h 313"/>
                  <a:gd name="T26" fmla="*/ 2147483647 w 695"/>
                  <a:gd name="T27" fmla="*/ 2147483647 h 313"/>
                  <a:gd name="T28" fmla="*/ 2147483647 w 695"/>
                  <a:gd name="T29" fmla="*/ 0 h 31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95"/>
                  <a:gd name="T46" fmla="*/ 0 h 313"/>
                  <a:gd name="T47" fmla="*/ 695 w 695"/>
                  <a:gd name="T48" fmla="*/ 313 h 31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95" h="313">
                    <a:moveTo>
                      <a:pt x="8" y="0"/>
                    </a:moveTo>
                    <a:lnTo>
                      <a:pt x="0" y="207"/>
                    </a:lnTo>
                    <a:lnTo>
                      <a:pt x="157" y="211"/>
                    </a:lnTo>
                    <a:lnTo>
                      <a:pt x="155" y="313"/>
                    </a:lnTo>
                    <a:lnTo>
                      <a:pt x="367" y="310"/>
                    </a:lnTo>
                    <a:lnTo>
                      <a:pt x="556" y="307"/>
                    </a:lnTo>
                    <a:lnTo>
                      <a:pt x="695" y="310"/>
                    </a:lnTo>
                    <a:lnTo>
                      <a:pt x="652" y="222"/>
                    </a:lnTo>
                    <a:lnTo>
                      <a:pt x="622" y="140"/>
                    </a:lnTo>
                    <a:lnTo>
                      <a:pt x="589" y="55"/>
                    </a:lnTo>
                    <a:lnTo>
                      <a:pt x="510" y="1"/>
                    </a:lnTo>
                    <a:lnTo>
                      <a:pt x="474" y="33"/>
                    </a:lnTo>
                    <a:lnTo>
                      <a:pt x="431" y="10"/>
                    </a:lnTo>
                    <a:lnTo>
                      <a:pt x="242" y="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E05C2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Shape - Montana"/>
              <p:cNvSpPr>
                <a:spLocks noChangeAspect="1"/>
              </p:cNvSpPr>
              <p:nvPr/>
            </p:nvSpPr>
            <p:spPr bwMode="auto">
              <a:xfrm>
                <a:off x="2442490" y="1285191"/>
                <a:ext cx="1305678" cy="813548"/>
              </a:xfrm>
              <a:custGeom>
                <a:avLst/>
                <a:gdLst>
                  <a:gd name="T0" fmla="*/ 2147483647 w 828"/>
                  <a:gd name="T1" fmla="*/ 0 h 516"/>
                  <a:gd name="T2" fmla="*/ 2147483647 w 828"/>
                  <a:gd name="T3" fmla="*/ 2147483647 h 516"/>
                  <a:gd name="T4" fmla="*/ 2147483647 w 828"/>
                  <a:gd name="T5" fmla="*/ 2147483647 h 516"/>
                  <a:gd name="T6" fmla="*/ 2147483647 w 828"/>
                  <a:gd name="T7" fmla="*/ 2147483647 h 516"/>
                  <a:gd name="T8" fmla="*/ 2147483647 w 828"/>
                  <a:gd name="T9" fmla="*/ 2147483647 h 516"/>
                  <a:gd name="T10" fmla="*/ 2147483647 w 828"/>
                  <a:gd name="T11" fmla="*/ 2147483647 h 516"/>
                  <a:gd name="T12" fmla="*/ 2147483647 w 828"/>
                  <a:gd name="T13" fmla="*/ 2147483647 h 516"/>
                  <a:gd name="T14" fmla="*/ 2147483647 w 828"/>
                  <a:gd name="T15" fmla="*/ 2147483647 h 516"/>
                  <a:gd name="T16" fmla="*/ 2147483647 w 828"/>
                  <a:gd name="T17" fmla="*/ 2147483647 h 516"/>
                  <a:gd name="T18" fmla="*/ 2147483647 w 828"/>
                  <a:gd name="T19" fmla="*/ 2147483647 h 516"/>
                  <a:gd name="T20" fmla="*/ 2147483647 w 828"/>
                  <a:gd name="T21" fmla="*/ 2147483647 h 516"/>
                  <a:gd name="T22" fmla="*/ 2147483647 w 828"/>
                  <a:gd name="T23" fmla="*/ 2147483647 h 516"/>
                  <a:gd name="T24" fmla="*/ 2147483647 w 828"/>
                  <a:gd name="T25" fmla="*/ 2147483647 h 516"/>
                  <a:gd name="T26" fmla="*/ 2147483647 w 828"/>
                  <a:gd name="T27" fmla="*/ 2147483647 h 516"/>
                  <a:gd name="T28" fmla="*/ 2147483647 w 828"/>
                  <a:gd name="T29" fmla="*/ 2147483647 h 516"/>
                  <a:gd name="T30" fmla="*/ 2147483647 w 828"/>
                  <a:gd name="T31" fmla="*/ 2147483647 h 516"/>
                  <a:gd name="T32" fmla="*/ 2147483647 w 828"/>
                  <a:gd name="T33" fmla="*/ 2147483647 h 516"/>
                  <a:gd name="T34" fmla="*/ 0 w 828"/>
                  <a:gd name="T35" fmla="*/ 2147483647 h 516"/>
                  <a:gd name="T36" fmla="*/ 2147483647 w 828"/>
                  <a:gd name="T37" fmla="*/ 0 h 5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28"/>
                  <a:gd name="T58" fmla="*/ 0 h 516"/>
                  <a:gd name="T59" fmla="*/ 828 w 828"/>
                  <a:gd name="T60" fmla="*/ 516 h 5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28" h="516">
                    <a:moveTo>
                      <a:pt x="14" y="0"/>
                    </a:moveTo>
                    <a:lnTo>
                      <a:pt x="176" y="21"/>
                    </a:lnTo>
                    <a:lnTo>
                      <a:pt x="275" y="34"/>
                    </a:lnTo>
                    <a:lnTo>
                      <a:pt x="404" y="48"/>
                    </a:lnTo>
                    <a:lnTo>
                      <a:pt x="524" y="60"/>
                    </a:lnTo>
                    <a:lnTo>
                      <a:pt x="731" y="75"/>
                    </a:lnTo>
                    <a:lnTo>
                      <a:pt x="828" y="82"/>
                    </a:lnTo>
                    <a:lnTo>
                      <a:pt x="825" y="502"/>
                    </a:lnTo>
                    <a:lnTo>
                      <a:pt x="318" y="459"/>
                    </a:lnTo>
                    <a:lnTo>
                      <a:pt x="307" y="516"/>
                    </a:lnTo>
                    <a:lnTo>
                      <a:pt x="288" y="489"/>
                    </a:lnTo>
                    <a:lnTo>
                      <a:pt x="242" y="493"/>
                    </a:lnTo>
                    <a:lnTo>
                      <a:pt x="175" y="504"/>
                    </a:lnTo>
                    <a:lnTo>
                      <a:pt x="163" y="431"/>
                    </a:lnTo>
                    <a:lnTo>
                      <a:pt x="84" y="373"/>
                    </a:lnTo>
                    <a:lnTo>
                      <a:pt x="96" y="317"/>
                    </a:lnTo>
                    <a:lnTo>
                      <a:pt x="103" y="273"/>
                    </a:lnTo>
                    <a:lnTo>
                      <a:pt x="0" y="128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Shape - Missouri"/>
              <p:cNvSpPr>
                <a:spLocks noChangeAspect="1"/>
              </p:cNvSpPr>
              <p:nvPr/>
            </p:nvSpPr>
            <p:spPr bwMode="auto">
              <a:xfrm>
                <a:off x="4754940" y="2761154"/>
                <a:ext cx="863048" cy="710649"/>
              </a:xfrm>
              <a:custGeom>
                <a:avLst/>
                <a:gdLst>
                  <a:gd name="T0" fmla="*/ 0 w 548"/>
                  <a:gd name="T1" fmla="*/ 15 h 451"/>
                  <a:gd name="T2" fmla="*/ 240 w 548"/>
                  <a:gd name="T3" fmla="*/ 0 h 451"/>
                  <a:gd name="T4" fmla="*/ 290 w 548"/>
                  <a:gd name="T5" fmla="*/ 0 h 451"/>
                  <a:gd name="T6" fmla="*/ 329 w 548"/>
                  <a:gd name="T7" fmla="*/ 13 h 451"/>
                  <a:gd name="T8" fmla="*/ 308 w 548"/>
                  <a:gd name="T9" fmla="*/ 52 h 451"/>
                  <a:gd name="T10" fmla="*/ 378 w 548"/>
                  <a:gd name="T11" fmla="*/ 116 h 451"/>
                  <a:gd name="T12" fmla="*/ 401 w 548"/>
                  <a:gd name="T13" fmla="*/ 170 h 451"/>
                  <a:gd name="T14" fmla="*/ 442 w 548"/>
                  <a:gd name="T15" fmla="*/ 156 h 451"/>
                  <a:gd name="T16" fmla="*/ 441 w 548"/>
                  <a:gd name="T17" fmla="*/ 232 h 451"/>
                  <a:gd name="T18" fmla="*/ 483 w 548"/>
                  <a:gd name="T19" fmla="*/ 255 h 451"/>
                  <a:gd name="T20" fmla="*/ 502 w 548"/>
                  <a:gd name="T21" fmla="*/ 322 h 451"/>
                  <a:gd name="T22" fmla="*/ 532 w 548"/>
                  <a:gd name="T23" fmla="*/ 328 h 451"/>
                  <a:gd name="T24" fmla="*/ 548 w 548"/>
                  <a:gd name="T25" fmla="*/ 356 h 451"/>
                  <a:gd name="T26" fmla="*/ 511 w 548"/>
                  <a:gd name="T27" fmla="*/ 395 h 451"/>
                  <a:gd name="T28" fmla="*/ 499 w 548"/>
                  <a:gd name="T29" fmla="*/ 439 h 451"/>
                  <a:gd name="T30" fmla="*/ 447 w 548"/>
                  <a:gd name="T31" fmla="*/ 451 h 451"/>
                  <a:gd name="T32" fmla="*/ 460 w 548"/>
                  <a:gd name="T33" fmla="*/ 402 h 451"/>
                  <a:gd name="T34" fmla="*/ 255 w 548"/>
                  <a:gd name="T35" fmla="*/ 420 h 451"/>
                  <a:gd name="T36" fmla="*/ 107 w 548"/>
                  <a:gd name="T37" fmla="*/ 438 h 451"/>
                  <a:gd name="T38" fmla="*/ 98 w 548"/>
                  <a:gd name="T39" fmla="*/ 390 h 451"/>
                  <a:gd name="T40" fmla="*/ 88 w 548"/>
                  <a:gd name="T41" fmla="*/ 246 h 451"/>
                  <a:gd name="T42" fmla="*/ 86 w 548"/>
                  <a:gd name="T43" fmla="*/ 167 h 451"/>
                  <a:gd name="T44" fmla="*/ 37 w 548"/>
                  <a:gd name="T45" fmla="*/ 131 h 451"/>
                  <a:gd name="T46" fmla="*/ 55 w 548"/>
                  <a:gd name="T47" fmla="*/ 98 h 451"/>
                  <a:gd name="T48" fmla="*/ 31 w 548"/>
                  <a:gd name="T49" fmla="*/ 80 h 451"/>
                  <a:gd name="T50" fmla="*/ 0 w 548"/>
                  <a:gd name="T51" fmla="*/ 15 h 4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48"/>
                  <a:gd name="T79" fmla="*/ 0 h 451"/>
                  <a:gd name="T80" fmla="*/ 548 w 548"/>
                  <a:gd name="T81" fmla="*/ 451 h 45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48" h="451">
                    <a:moveTo>
                      <a:pt x="0" y="15"/>
                    </a:moveTo>
                    <a:lnTo>
                      <a:pt x="240" y="0"/>
                    </a:lnTo>
                    <a:lnTo>
                      <a:pt x="290" y="0"/>
                    </a:lnTo>
                    <a:lnTo>
                      <a:pt x="329" y="13"/>
                    </a:lnTo>
                    <a:lnTo>
                      <a:pt x="308" y="52"/>
                    </a:lnTo>
                    <a:lnTo>
                      <a:pt x="378" y="116"/>
                    </a:lnTo>
                    <a:lnTo>
                      <a:pt x="401" y="170"/>
                    </a:lnTo>
                    <a:lnTo>
                      <a:pt x="442" y="156"/>
                    </a:lnTo>
                    <a:lnTo>
                      <a:pt x="441" y="232"/>
                    </a:lnTo>
                    <a:lnTo>
                      <a:pt x="483" y="255"/>
                    </a:lnTo>
                    <a:lnTo>
                      <a:pt x="502" y="322"/>
                    </a:lnTo>
                    <a:lnTo>
                      <a:pt x="532" y="328"/>
                    </a:lnTo>
                    <a:lnTo>
                      <a:pt x="548" y="356"/>
                    </a:lnTo>
                    <a:lnTo>
                      <a:pt x="511" y="395"/>
                    </a:lnTo>
                    <a:lnTo>
                      <a:pt x="499" y="439"/>
                    </a:lnTo>
                    <a:lnTo>
                      <a:pt x="447" y="451"/>
                    </a:lnTo>
                    <a:lnTo>
                      <a:pt x="460" y="402"/>
                    </a:lnTo>
                    <a:lnTo>
                      <a:pt x="255" y="420"/>
                    </a:lnTo>
                    <a:lnTo>
                      <a:pt x="107" y="438"/>
                    </a:lnTo>
                    <a:lnTo>
                      <a:pt x="98" y="390"/>
                    </a:lnTo>
                    <a:lnTo>
                      <a:pt x="88" y="246"/>
                    </a:lnTo>
                    <a:lnTo>
                      <a:pt x="86" y="167"/>
                    </a:lnTo>
                    <a:lnTo>
                      <a:pt x="37" y="131"/>
                    </a:lnTo>
                    <a:lnTo>
                      <a:pt x="55" y="98"/>
                    </a:lnTo>
                    <a:lnTo>
                      <a:pt x="31" y="8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E05C2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1" name="Shape - Mississippi"/>
              <p:cNvSpPr>
                <a:spLocks noChangeAspect="1"/>
              </p:cNvSpPr>
              <p:nvPr/>
            </p:nvSpPr>
            <p:spPr bwMode="auto">
              <a:xfrm>
                <a:off x="5370496" y="3605249"/>
                <a:ext cx="450563" cy="784608"/>
              </a:xfrm>
              <a:custGeom>
                <a:avLst/>
                <a:gdLst>
                  <a:gd name="T0" fmla="*/ 2147483647 w 287"/>
                  <a:gd name="T1" fmla="*/ 2147483647 h 499"/>
                  <a:gd name="T2" fmla="*/ 2147483647 w 287"/>
                  <a:gd name="T3" fmla="*/ 2147483647 h 499"/>
                  <a:gd name="T4" fmla="*/ 0 w 287"/>
                  <a:gd name="T5" fmla="*/ 2147483647 h 499"/>
                  <a:gd name="T6" fmla="*/ 2147483647 w 287"/>
                  <a:gd name="T7" fmla="*/ 2147483647 h 499"/>
                  <a:gd name="T8" fmla="*/ 2147483647 w 287"/>
                  <a:gd name="T9" fmla="*/ 2147483647 h 499"/>
                  <a:gd name="T10" fmla="*/ 2147483647 w 287"/>
                  <a:gd name="T11" fmla="*/ 2147483647 h 499"/>
                  <a:gd name="T12" fmla="*/ 2147483647 w 287"/>
                  <a:gd name="T13" fmla="*/ 2147483647 h 499"/>
                  <a:gd name="T14" fmla="*/ 2147483647 w 287"/>
                  <a:gd name="T15" fmla="*/ 2147483647 h 499"/>
                  <a:gd name="T16" fmla="*/ 2147483647 w 287"/>
                  <a:gd name="T17" fmla="*/ 2147483647 h 499"/>
                  <a:gd name="T18" fmla="*/ 2147483647 w 287"/>
                  <a:gd name="T19" fmla="*/ 2147483647 h 499"/>
                  <a:gd name="T20" fmla="*/ 2147483647 w 287"/>
                  <a:gd name="T21" fmla="*/ 2147483647 h 499"/>
                  <a:gd name="T22" fmla="*/ 2147483647 w 287"/>
                  <a:gd name="T23" fmla="*/ 2147483647 h 499"/>
                  <a:gd name="T24" fmla="*/ 2147483647 w 287"/>
                  <a:gd name="T25" fmla="*/ 2147483647 h 499"/>
                  <a:gd name="T26" fmla="*/ 2147483647 w 287"/>
                  <a:gd name="T27" fmla="*/ 0 h 499"/>
                  <a:gd name="T28" fmla="*/ 2147483647 w 287"/>
                  <a:gd name="T29" fmla="*/ 2147483647 h 49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87"/>
                  <a:gd name="T46" fmla="*/ 0 h 499"/>
                  <a:gd name="T47" fmla="*/ 287 w 287"/>
                  <a:gd name="T48" fmla="*/ 499 h 49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87" h="499">
                    <a:moveTo>
                      <a:pt x="81" y="16"/>
                    </a:moveTo>
                    <a:lnTo>
                      <a:pt x="38" y="101"/>
                    </a:lnTo>
                    <a:lnTo>
                      <a:pt x="0" y="156"/>
                    </a:lnTo>
                    <a:lnTo>
                      <a:pt x="12" y="222"/>
                    </a:lnTo>
                    <a:lnTo>
                      <a:pt x="57" y="311"/>
                    </a:lnTo>
                    <a:lnTo>
                      <a:pt x="23" y="402"/>
                    </a:lnTo>
                    <a:lnTo>
                      <a:pt x="8" y="450"/>
                    </a:lnTo>
                    <a:lnTo>
                      <a:pt x="175" y="430"/>
                    </a:lnTo>
                    <a:lnTo>
                      <a:pt x="182" y="492"/>
                    </a:lnTo>
                    <a:lnTo>
                      <a:pt x="216" y="499"/>
                    </a:lnTo>
                    <a:lnTo>
                      <a:pt x="225" y="468"/>
                    </a:lnTo>
                    <a:lnTo>
                      <a:pt x="287" y="459"/>
                    </a:lnTo>
                    <a:lnTo>
                      <a:pt x="273" y="357"/>
                    </a:lnTo>
                    <a:lnTo>
                      <a:pt x="270" y="0"/>
                    </a:lnTo>
                    <a:lnTo>
                      <a:pt x="81" y="16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2" name="Shape - Minnesota"/>
              <p:cNvSpPr>
                <a:spLocks noChangeAspect="1"/>
              </p:cNvSpPr>
              <p:nvPr/>
            </p:nvSpPr>
            <p:spPr bwMode="auto">
              <a:xfrm>
                <a:off x="4486823" y="1351110"/>
                <a:ext cx="856704" cy="969506"/>
              </a:xfrm>
              <a:custGeom>
                <a:avLst/>
                <a:gdLst>
                  <a:gd name="T0" fmla="*/ 0 w 545"/>
                  <a:gd name="T1" fmla="*/ 2147483647 h 614"/>
                  <a:gd name="T2" fmla="*/ 2147483647 w 545"/>
                  <a:gd name="T3" fmla="*/ 2147483647 h 614"/>
                  <a:gd name="T4" fmla="*/ 2147483647 w 545"/>
                  <a:gd name="T5" fmla="*/ 0 h 614"/>
                  <a:gd name="T6" fmla="*/ 2147483647 w 545"/>
                  <a:gd name="T7" fmla="*/ 2147483647 h 614"/>
                  <a:gd name="T8" fmla="*/ 2147483647 w 545"/>
                  <a:gd name="T9" fmla="*/ 2147483647 h 614"/>
                  <a:gd name="T10" fmla="*/ 2147483647 w 545"/>
                  <a:gd name="T11" fmla="*/ 2147483647 h 614"/>
                  <a:gd name="T12" fmla="*/ 2147483647 w 545"/>
                  <a:gd name="T13" fmla="*/ 2147483647 h 614"/>
                  <a:gd name="T14" fmla="*/ 2147483647 w 545"/>
                  <a:gd name="T15" fmla="*/ 2147483647 h 614"/>
                  <a:gd name="T16" fmla="*/ 2147483647 w 545"/>
                  <a:gd name="T17" fmla="*/ 2147483647 h 614"/>
                  <a:gd name="T18" fmla="*/ 2147483647 w 545"/>
                  <a:gd name="T19" fmla="*/ 2147483647 h 614"/>
                  <a:gd name="T20" fmla="*/ 2147483647 w 545"/>
                  <a:gd name="T21" fmla="*/ 2147483647 h 614"/>
                  <a:gd name="T22" fmla="*/ 2147483647 w 545"/>
                  <a:gd name="T23" fmla="*/ 2147483647 h 614"/>
                  <a:gd name="T24" fmla="*/ 2147483647 w 545"/>
                  <a:gd name="T25" fmla="*/ 2147483647 h 614"/>
                  <a:gd name="T26" fmla="*/ 2147483647 w 545"/>
                  <a:gd name="T27" fmla="*/ 2147483647 h 614"/>
                  <a:gd name="T28" fmla="*/ 2147483647 w 545"/>
                  <a:gd name="T29" fmla="*/ 2147483647 h 614"/>
                  <a:gd name="T30" fmla="*/ 2147483647 w 545"/>
                  <a:gd name="T31" fmla="*/ 2147483647 h 614"/>
                  <a:gd name="T32" fmla="*/ 2147483647 w 545"/>
                  <a:gd name="T33" fmla="*/ 2147483647 h 614"/>
                  <a:gd name="T34" fmla="*/ 2147483647 w 545"/>
                  <a:gd name="T35" fmla="*/ 2147483647 h 614"/>
                  <a:gd name="T36" fmla="*/ 2147483647 w 545"/>
                  <a:gd name="T37" fmla="*/ 2147483647 h 614"/>
                  <a:gd name="T38" fmla="*/ 2147483647 w 545"/>
                  <a:gd name="T39" fmla="*/ 2147483647 h 614"/>
                  <a:gd name="T40" fmla="*/ 2147483647 w 545"/>
                  <a:gd name="T41" fmla="*/ 2147483647 h 614"/>
                  <a:gd name="T42" fmla="*/ 2147483647 w 545"/>
                  <a:gd name="T43" fmla="*/ 2147483647 h 614"/>
                  <a:gd name="T44" fmla="*/ 2147483647 w 545"/>
                  <a:gd name="T45" fmla="*/ 2147483647 h 614"/>
                  <a:gd name="T46" fmla="*/ 2147483647 w 545"/>
                  <a:gd name="T47" fmla="*/ 2147483647 h 614"/>
                  <a:gd name="T48" fmla="*/ 2147483647 w 545"/>
                  <a:gd name="T49" fmla="*/ 2147483647 h 614"/>
                  <a:gd name="T50" fmla="*/ 2147483647 w 545"/>
                  <a:gd name="T51" fmla="*/ 2147483647 h 614"/>
                  <a:gd name="T52" fmla="*/ 2147483647 w 545"/>
                  <a:gd name="T53" fmla="*/ 2147483647 h 614"/>
                  <a:gd name="T54" fmla="*/ 2147483647 w 545"/>
                  <a:gd name="T55" fmla="*/ 2147483647 h 614"/>
                  <a:gd name="T56" fmla="*/ 2147483647 w 545"/>
                  <a:gd name="T57" fmla="*/ 2147483647 h 614"/>
                  <a:gd name="T58" fmla="*/ 2147483647 w 545"/>
                  <a:gd name="T59" fmla="*/ 2147483647 h 614"/>
                  <a:gd name="T60" fmla="*/ 0 w 545"/>
                  <a:gd name="T61" fmla="*/ 2147483647 h 61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45"/>
                  <a:gd name="T94" fmla="*/ 0 h 614"/>
                  <a:gd name="T95" fmla="*/ 545 w 545"/>
                  <a:gd name="T96" fmla="*/ 614 h 61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45" h="614">
                    <a:moveTo>
                      <a:pt x="0" y="48"/>
                    </a:moveTo>
                    <a:lnTo>
                      <a:pt x="143" y="48"/>
                    </a:lnTo>
                    <a:lnTo>
                      <a:pt x="141" y="0"/>
                    </a:lnTo>
                    <a:lnTo>
                      <a:pt x="173" y="14"/>
                    </a:lnTo>
                    <a:lnTo>
                      <a:pt x="179" y="51"/>
                    </a:lnTo>
                    <a:lnTo>
                      <a:pt x="247" y="91"/>
                    </a:lnTo>
                    <a:lnTo>
                      <a:pt x="268" y="73"/>
                    </a:lnTo>
                    <a:lnTo>
                      <a:pt x="308" y="73"/>
                    </a:lnTo>
                    <a:lnTo>
                      <a:pt x="340" y="109"/>
                    </a:lnTo>
                    <a:lnTo>
                      <a:pt x="361" y="96"/>
                    </a:lnTo>
                    <a:lnTo>
                      <a:pt x="420" y="111"/>
                    </a:lnTo>
                    <a:lnTo>
                      <a:pt x="441" y="84"/>
                    </a:lnTo>
                    <a:lnTo>
                      <a:pt x="478" y="105"/>
                    </a:lnTo>
                    <a:lnTo>
                      <a:pt x="545" y="102"/>
                    </a:lnTo>
                    <a:lnTo>
                      <a:pt x="437" y="178"/>
                    </a:lnTo>
                    <a:lnTo>
                      <a:pt x="383" y="245"/>
                    </a:lnTo>
                    <a:lnTo>
                      <a:pt x="393" y="342"/>
                    </a:lnTo>
                    <a:lnTo>
                      <a:pt x="356" y="382"/>
                    </a:lnTo>
                    <a:lnTo>
                      <a:pt x="371" y="410"/>
                    </a:lnTo>
                    <a:lnTo>
                      <a:pt x="371" y="482"/>
                    </a:lnTo>
                    <a:lnTo>
                      <a:pt x="408" y="482"/>
                    </a:lnTo>
                    <a:lnTo>
                      <a:pt x="463" y="534"/>
                    </a:lnTo>
                    <a:lnTo>
                      <a:pt x="486" y="596"/>
                    </a:lnTo>
                    <a:lnTo>
                      <a:pt x="100" y="614"/>
                    </a:lnTo>
                    <a:lnTo>
                      <a:pt x="101" y="444"/>
                    </a:lnTo>
                    <a:lnTo>
                      <a:pt x="67" y="407"/>
                    </a:lnTo>
                    <a:lnTo>
                      <a:pt x="79" y="362"/>
                    </a:lnTo>
                    <a:lnTo>
                      <a:pt x="91" y="337"/>
                    </a:lnTo>
                    <a:lnTo>
                      <a:pt x="67" y="219"/>
                    </a:lnTo>
                    <a:lnTo>
                      <a:pt x="34" y="14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3" name="Shape - Massachusetts"/>
              <p:cNvSpPr>
                <a:spLocks noChangeAspect="1"/>
              </p:cNvSpPr>
              <p:nvPr/>
            </p:nvSpPr>
            <p:spPr bwMode="auto">
              <a:xfrm>
                <a:off x="7344086" y="1905802"/>
                <a:ext cx="468013" cy="213837"/>
              </a:xfrm>
              <a:custGeom>
                <a:avLst/>
                <a:gdLst>
                  <a:gd name="T0" fmla="*/ 0 w 296"/>
                  <a:gd name="T1" fmla="*/ 2147483647 h 134"/>
                  <a:gd name="T2" fmla="*/ 2147483647 w 296"/>
                  <a:gd name="T3" fmla="*/ 2147483647 h 134"/>
                  <a:gd name="T4" fmla="*/ 2147483647 w 296"/>
                  <a:gd name="T5" fmla="*/ 2147483647 h 134"/>
                  <a:gd name="T6" fmla="*/ 2147483647 w 296"/>
                  <a:gd name="T7" fmla="*/ 0 h 134"/>
                  <a:gd name="T8" fmla="*/ 2147483647 w 296"/>
                  <a:gd name="T9" fmla="*/ 2147483647 h 134"/>
                  <a:gd name="T10" fmla="*/ 2147483647 w 296"/>
                  <a:gd name="T11" fmla="*/ 2147483647 h 134"/>
                  <a:gd name="T12" fmla="*/ 2147483647 w 296"/>
                  <a:gd name="T13" fmla="*/ 2147483647 h 134"/>
                  <a:gd name="T14" fmla="*/ 2147483647 w 296"/>
                  <a:gd name="T15" fmla="*/ 2147483647 h 134"/>
                  <a:gd name="T16" fmla="*/ 2147483647 w 296"/>
                  <a:gd name="T17" fmla="*/ 2147483647 h 134"/>
                  <a:gd name="T18" fmla="*/ 2147483647 w 296"/>
                  <a:gd name="T19" fmla="*/ 2147483647 h 134"/>
                  <a:gd name="T20" fmla="*/ 2147483647 w 296"/>
                  <a:gd name="T21" fmla="*/ 2147483647 h 134"/>
                  <a:gd name="T22" fmla="*/ 2147483647 w 296"/>
                  <a:gd name="T23" fmla="*/ 2147483647 h 134"/>
                  <a:gd name="T24" fmla="*/ 2147483647 w 296"/>
                  <a:gd name="T25" fmla="*/ 2147483647 h 134"/>
                  <a:gd name="T26" fmla="*/ 2147483647 w 296"/>
                  <a:gd name="T27" fmla="*/ 2147483647 h 134"/>
                  <a:gd name="T28" fmla="*/ 2147483647 w 296"/>
                  <a:gd name="T29" fmla="*/ 2147483647 h 134"/>
                  <a:gd name="T30" fmla="*/ 2147483647 w 296"/>
                  <a:gd name="T31" fmla="*/ 2147483647 h 134"/>
                  <a:gd name="T32" fmla="*/ 2147483647 w 296"/>
                  <a:gd name="T33" fmla="*/ 2147483647 h 134"/>
                  <a:gd name="T34" fmla="*/ 2147483647 w 296"/>
                  <a:gd name="T35" fmla="*/ 2147483647 h 134"/>
                  <a:gd name="T36" fmla="*/ 2147483647 w 296"/>
                  <a:gd name="T37" fmla="*/ 2147483647 h 134"/>
                  <a:gd name="T38" fmla="*/ 0 w 296"/>
                  <a:gd name="T39" fmla="*/ 2147483647 h 1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96"/>
                  <a:gd name="T61" fmla="*/ 0 h 134"/>
                  <a:gd name="T62" fmla="*/ 296 w 296"/>
                  <a:gd name="T63" fmla="*/ 134 h 1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96" h="134">
                    <a:moveTo>
                      <a:pt x="0" y="54"/>
                    </a:moveTo>
                    <a:lnTo>
                      <a:pt x="151" y="16"/>
                    </a:lnTo>
                    <a:lnTo>
                      <a:pt x="169" y="18"/>
                    </a:lnTo>
                    <a:lnTo>
                      <a:pt x="187" y="0"/>
                    </a:lnTo>
                    <a:lnTo>
                      <a:pt x="202" y="9"/>
                    </a:lnTo>
                    <a:lnTo>
                      <a:pt x="184" y="48"/>
                    </a:lnTo>
                    <a:lnTo>
                      <a:pt x="215" y="45"/>
                    </a:lnTo>
                    <a:lnTo>
                      <a:pt x="233" y="74"/>
                    </a:lnTo>
                    <a:lnTo>
                      <a:pt x="254" y="77"/>
                    </a:lnTo>
                    <a:lnTo>
                      <a:pt x="269" y="73"/>
                    </a:lnTo>
                    <a:lnTo>
                      <a:pt x="269" y="57"/>
                    </a:lnTo>
                    <a:lnTo>
                      <a:pt x="243" y="36"/>
                    </a:lnTo>
                    <a:lnTo>
                      <a:pt x="263" y="34"/>
                    </a:lnTo>
                    <a:lnTo>
                      <a:pt x="296" y="79"/>
                    </a:lnTo>
                    <a:lnTo>
                      <a:pt x="264" y="106"/>
                    </a:lnTo>
                    <a:lnTo>
                      <a:pt x="229" y="92"/>
                    </a:lnTo>
                    <a:lnTo>
                      <a:pt x="206" y="125"/>
                    </a:lnTo>
                    <a:lnTo>
                      <a:pt x="161" y="92"/>
                    </a:lnTo>
                    <a:lnTo>
                      <a:pt x="12" y="13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34" name="Shape - Michigan"/>
              <p:cNvGrpSpPr>
                <a:grpSpLocks/>
              </p:cNvGrpSpPr>
              <p:nvPr/>
            </p:nvGrpSpPr>
            <p:grpSpPr bwMode="auto">
              <a:xfrm>
                <a:off x="5299104" y="1577810"/>
                <a:ext cx="989967" cy="893937"/>
                <a:chOff x="3254" y="860"/>
                <a:chExt cx="623" cy="557"/>
              </a:xfrm>
              <a:solidFill>
                <a:srgbClr val="0072C0"/>
              </a:solidFill>
            </p:grpSpPr>
            <p:sp>
              <p:nvSpPr>
                <p:cNvPr id="125" name="Freeform 27"/>
                <p:cNvSpPr>
                  <a:spLocks noChangeAspect="1"/>
                </p:cNvSpPr>
                <p:nvPr/>
              </p:nvSpPr>
              <p:spPr bwMode="auto">
                <a:xfrm>
                  <a:off x="3254" y="860"/>
                  <a:ext cx="442" cy="190"/>
                </a:xfrm>
                <a:custGeom>
                  <a:avLst/>
                  <a:gdLst>
                    <a:gd name="T0" fmla="*/ 0 w 445"/>
                    <a:gd name="T1" fmla="*/ 100 h 193"/>
                    <a:gd name="T2" fmla="*/ 96 w 445"/>
                    <a:gd name="T3" fmla="*/ 0 h 193"/>
                    <a:gd name="T4" fmla="*/ 79 w 445"/>
                    <a:gd name="T5" fmla="*/ 41 h 193"/>
                    <a:gd name="T6" fmla="*/ 92 w 445"/>
                    <a:gd name="T7" fmla="*/ 54 h 193"/>
                    <a:gd name="T8" fmla="*/ 123 w 445"/>
                    <a:gd name="T9" fmla="*/ 36 h 193"/>
                    <a:gd name="T10" fmla="*/ 192 w 445"/>
                    <a:gd name="T11" fmla="*/ 63 h 193"/>
                    <a:gd name="T12" fmla="*/ 220 w 445"/>
                    <a:gd name="T13" fmla="*/ 41 h 193"/>
                    <a:gd name="T14" fmla="*/ 311 w 445"/>
                    <a:gd name="T15" fmla="*/ 32 h 193"/>
                    <a:gd name="T16" fmla="*/ 329 w 445"/>
                    <a:gd name="T17" fmla="*/ 55 h 193"/>
                    <a:gd name="T18" fmla="*/ 364 w 445"/>
                    <a:gd name="T19" fmla="*/ 50 h 193"/>
                    <a:gd name="T20" fmla="*/ 432 w 445"/>
                    <a:gd name="T21" fmla="*/ 78 h 193"/>
                    <a:gd name="T22" fmla="*/ 436 w 445"/>
                    <a:gd name="T23" fmla="*/ 96 h 193"/>
                    <a:gd name="T24" fmla="*/ 363 w 445"/>
                    <a:gd name="T25" fmla="*/ 114 h 193"/>
                    <a:gd name="T26" fmla="*/ 341 w 445"/>
                    <a:gd name="T27" fmla="*/ 100 h 193"/>
                    <a:gd name="T28" fmla="*/ 302 w 445"/>
                    <a:gd name="T29" fmla="*/ 105 h 193"/>
                    <a:gd name="T30" fmla="*/ 257 w 445"/>
                    <a:gd name="T31" fmla="*/ 131 h 193"/>
                    <a:gd name="T32" fmla="*/ 237 w 445"/>
                    <a:gd name="T33" fmla="*/ 133 h 193"/>
                    <a:gd name="T34" fmla="*/ 221 w 445"/>
                    <a:gd name="T35" fmla="*/ 114 h 193"/>
                    <a:gd name="T36" fmla="*/ 198 w 445"/>
                    <a:gd name="T37" fmla="*/ 182 h 193"/>
                    <a:gd name="T38" fmla="*/ 170 w 445"/>
                    <a:gd name="T39" fmla="*/ 184 h 193"/>
                    <a:gd name="T40" fmla="*/ 158 w 445"/>
                    <a:gd name="T41" fmla="*/ 156 h 193"/>
                    <a:gd name="T42" fmla="*/ 98 w 445"/>
                    <a:gd name="T43" fmla="*/ 145 h 193"/>
                    <a:gd name="T44" fmla="*/ 73 w 445"/>
                    <a:gd name="T45" fmla="*/ 124 h 193"/>
                    <a:gd name="T46" fmla="*/ 23 w 445"/>
                    <a:gd name="T47" fmla="*/ 131 h 193"/>
                    <a:gd name="T48" fmla="*/ 0 w 445"/>
                    <a:gd name="T49" fmla="*/ 100 h 19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45"/>
                    <a:gd name="T76" fmla="*/ 0 h 193"/>
                    <a:gd name="T77" fmla="*/ 445 w 445"/>
                    <a:gd name="T78" fmla="*/ 193 h 19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45" h="193">
                      <a:moveTo>
                        <a:pt x="0" y="106"/>
                      </a:moveTo>
                      <a:lnTo>
                        <a:pt x="99" y="0"/>
                      </a:lnTo>
                      <a:lnTo>
                        <a:pt x="82" y="44"/>
                      </a:lnTo>
                      <a:lnTo>
                        <a:pt x="95" y="57"/>
                      </a:lnTo>
                      <a:lnTo>
                        <a:pt x="126" y="39"/>
                      </a:lnTo>
                      <a:lnTo>
                        <a:pt x="195" y="66"/>
                      </a:lnTo>
                      <a:lnTo>
                        <a:pt x="225" y="44"/>
                      </a:lnTo>
                      <a:lnTo>
                        <a:pt x="317" y="32"/>
                      </a:lnTo>
                      <a:lnTo>
                        <a:pt x="335" y="58"/>
                      </a:lnTo>
                      <a:lnTo>
                        <a:pt x="371" y="53"/>
                      </a:lnTo>
                      <a:lnTo>
                        <a:pt x="441" y="81"/>
                      </a:lnTo>
                      <a:lnTo>
                        <a:pt x="445" y="102"/>
                      </a:lnTo>
                      <a:lnTo>
                        <a:pt x="369" y="120"/>
                      </a:lnTo>
                      <a:lnTo>
                        <a:pt x="347" y="106"/>
                      </a:lnTo>
                      <a:lnTo>
                        <a:pt x="308" y="111"/>
                      </a:lnTo>
                      <a:lnTo>
                        <a:pt x="263" y="137"/>
                      </a:lnTo>
                      <a:lnTo>
                        <a:pt x="243" y="139"/>
                      </a:lnTo>
                      <a:lnTo>
                        <a:pt x="226" y="120"/>
                      </a:lnTo>
                      <a:lnTo>
                        <a:pt x="201" y="191"/>
                      </a:lnTo>
                      <a:lnTo>
                        <a:pt x="173" y="193"/>
                      </a:lnTo>
                      <a:lnTo>
                        <a:pt x="161" y="164"/>
                      </a:lnTo>
                      <a:lnTo>
                        <a:pt x="101" y="151"/>
                      </a:lnTo>
                      <a:lnTo>
                        <a:pt x="73" y="130"/>
                      </a:lnTo>
                      <a:lnTo>
                        <a:pt x="23" y="137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E05C26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126" name="Freeform 28"/>
                <p:cNvSpPr>
                  <a:spLocks noChangeAspect="1"/>
                </p:cNvSpPr>
                <p:nvPr/>
              </p:nvSpPr>
              <p:spPr bwMode="auto">
                <a:xfrm>
                  <a:off x="3560" y="994"/>
                  <a:ext cx="317" cy="423"/>
                </a:xfrm>
                <a:custGeom>
                  <a:avLst/>
                  <a:gdLst>
                    <a:gd name="T0" fmla="*/ 79 w 319"/>
                    <a:gd name="T1" fmla="*/ 18 h 432"/>
                    <a:gd name="T2" fmla="*/ 90 w 319"/>
                    <a:gd name="T3" fmla="*/ 42 h 432"/>
                    <a:gd name="T4" fmla="*/ 70 w 319"/>
                    <a:gd name="T5" fmla="*/ 58 h 432"/>
                    <a:gd name="T6" fmla="*/ 69 w 319"/>
                    <a:gd name="T7" fmla="*/ 121 h 432"/>
                    <a:gd name="T8" fmla="*/ 57 w 319"/>
                    <a:gd name="T9" fmla="*/ 79 h 432"/>
                    <a:gd name="T10" fmla="*/ 11 w 319"/>
                    <a:gd name="T11" fmla="*/ 119 h 432"/>
                    <a:gd name="T12" fmla="*/ 0 w 319"/>
                    <a:gd name="T13" fmla="*/ 237 h 432"/>
                    <a:gd name="T14" fmla="*/ 30 w 319"/>
                    <a:gd name="T15" fmla="*/ 294 h 432"/>
                    <a:gd name="T16" fmla="*/ 33 w 319"/>
                    <a:gd name="T17" fmla="*/ 323 h 432"/>
                    <a:gd name="T18" fmla="*/ 34 w 319"/>
                    <a:gd name="T19" fmla="*/ 346 h 432"/>
                    <a:gd name="T20" fmla="*/ 33 w 319"/>
                    <a:gd name="T21" fmla="*/ 368 h 432"/>
                    <a:gd name="T22" fmla="*/ 27 w 319"/>
                    <a:gd name="T23" fmla="*/ 405 h 432"/>
                    <a:gd name="T24" fmla="*/ 149 w 319"/>
                    <a:gd name="T25" fmla="*/ 399 h 432"/>
                    <a:gd name="T26" fmla="*/ 312 w 319"/>
                    <a:gd name="T27" fmla="*/ 385 h 432"/>
                    <a:gd name="T28" fmla="*/ 282 w 319"/>
                    <a:gd name="T29" fmla="*/ 377 h 432"/>
                    <a:gd name="T30" fmla="*/ 265 w 319"/>
                    <a:gd name="T31" fmla="*/ 354 h 432"/>
                    <a:gd name="T32" fmla="*/ 291 w 319"/>
                    <a:gd name="T33" fmla="*/ 338 h 432"/>
                    <a:gd name="T34" fmla="*/ 291 w 319"/>
                    <a:gd name="T35" fmla="*/ 314 h 432"/>
                    <a:gd name="T36" fmla="*/ 279 w 319"/>
                    <a:gd name="T37" fmla="*/ 295 h 432"/>
                    <a:gd name="T38" fmla="*/ 291 w 319"/>
                    <a:gd name="T39" fmla="*/ 281 h 432"/>
                    <a:gd name="T40" fmla="*/ 313 w 319"/>
                    <a:gd name="T41" fmla="*/ 283 h 432"/>
                    <a:gd name="T42" fmla="*/ 309 w 319"/>
                    <a:gd name="T43" fmla="*/ 226 h 432"/>
                    <a:gd name="T44" fmla="*/ 303 w 319"/>
                    <a:gd name="T45" fmla="*/ 194 h 432"/>
                    <a:gd name="T46" fmla="*/ 289 w 319"/>
                    <a:gd name="T47" fmla="*/ 171 h 432"/>
                    <a:gd name="T48" fmla="*/ 276 w 319"/>
                    <a:gd name="T49" fmla="*/ 160 h 432"/>
                    <a:gd name="T50" fmla="*/ 255 w 319"/>
                    <a:gd name="T51" fmla="*/ 156 h 432"/>
                    <a:gd name="T52" fmla="*/ 237 w 319"/>
                    <a:gd name="T53" fmla="*/ 156 h 432"/>
                    <a:gd name="T54" fmla="*/ 218 w 319"/>
                    <a:gd name="T55" fmla="*/ 182 h 432"/>
                    <a:gd name="T56" fmla="*/ 204 w 319"/>
                    <a:gd name="T57" fmla="*/ 191 h 432"/>
                    <a:gd name="T58" fmla="*/ 195 w 319"/>
                    <a:gd name="T59" fmla="*/ 194 h 432"/>
                    <a:gd name="T60" fmla="*/ 185 w 319"/>
                    <a:gd name="T61" fmla="*/ 189 h 432"/>
                    <a:gd name="T62" fmla="*/ 182 w 319"/>
                    <a:gd name="T63" fmla="*/ 176 h 432"/>
                    <a:gd name="T64" fmla="*/ 185 w 319"/>
                    <a:gd name="T65" fmla="*/ 167 h 432"/>
                    <a:gd name="T66" fmla="*/ 194 w 319"/>
                    <a:gd name="T67" fmla="*/ 160 h 432"/>
                    <a:gd name="T68" fmla="*/ 203 w 319"/>
                    <a:gd name="T69" fmla="*/ 156 h 432"/>
                    <a:gd name="T70" fmla="*/ 212 w 319"/>
                    <a:gd name="T71" fmla="*/ 155 h 432"/>
                    <a:gd name="T72" fmla="*/ 212 w 319"/>
                    <a:gd name="T73" fmla="*/ 138 h 432"/>
                    <a:gd name="T74" fmla="*/ 236 w 319"/>
                    <a:gd name="T75" fmla="*/ 121 h 432"/>
                    <a:gd name="T76" fmla="*/ 212 w 319"/>
                    <a:gd name="T77" fmla="*/ 69 h 432"/>
                    <a:gd name="T78" fmla="*/ 212 w 319"/>
                    <a:gd name="T79" fmla="*/ 43 h 432"/>
                    <a:gd name="T80" fmla="*/ 172 w 319"/>
                    <a:gd name="T81" fmla="*/ 33 h 432"/>
                    <a:gd name="T82" fmla="*/ 113 w 319"/>
                    <a:gd name="T83" fmla="*/ 0 h 432"/>
                    <a:gd name="T84" fmla="*/ 79 w 319"/>
                    <a:gd name="T85" fmla="*/ 18 h 43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19"/>
                    <a:gd name="T130" fmla="*/ 0 h 432"/>
                    <a:gd name="T131" fmla="*/ 319 w 319"/>
                    <a:gd name="T132" fmla="*/ 432 h 432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19" h="432">
                      <a:moveTo>
                        <a:pt x="81" y="18"/>
                      </a:moveTo>
                      <a:lnTo>
                        <a:pt x="93" y="45"/>
                      </a:lnTo>
                      <a:lnTo>
                        <a:pt x="70" y="61"/>
                      </a:lnTo>
                      <a:lnTo>
                        <a:pt x="69" y="130"/>
                      </a:lnTo>
                      <a:lnTo>
                        <a:pt x="57" y="85"/>
                      </a:lnTo>
                      <a:lnTo>
                        <a:pt x="11" y="128"/>
                      </a:lnTo>
                      <a:lnTo>
                        <a:pt x="0" y="252"/>
                      </a:lnTo>
                      <a:lnTo>
                        <a:pt x="30" y="313"/>
                      </a:lnTo>
                      <a:lnTo>
                        <a:pt x="33" y="344"/>
                      </a:lnTo>
                      <a:lnTo>
                        <a:pt x="34" y="369"/>
                      </a:lnTo>
                      <a:lnTo>
                        <a:pt x="33" y="392"/>
                      </a:lnTo>
                      <a:lnTo>
                        <a:pt x="27" y="432"/>
                      </a:lnTo>
                      <a:lnTo>
                        <a:pt x="152" y="425"/>
                      </a:lnTo>
                      <a:lnTo>
                        <a:pt x="318" y="410"/>
                      </a:lnTo>
                      <a:lnTo>
                        <a:pt x="288" y="401"/>
                      </a:lnTo>
                      <a:lnTo>
                        <a:pt x="271" y="378"/>
                      </a:lnTo>
                      <a:lnTo>
                        <a:pt x="297" y="359"/>
                      </a:lnTo>
                      <a:lnTo>
                        <a:pt x="297" y="335"/>
                      </a:lnTo>
                      <a:lnTo>
                        <a:pt x="285" y="314"/>
                      </a:lnTo>
                      <a:lnTo>
                        <a:pt x="297" y="299"/>
                      </a:lnTo>
                      <a:lnTo>
                        <a:pt x="319" y="301"/>
                      </a:lnTo>
                      <a:lnTo>
                        <a:pt x="315" y="241"/>
                      </a:lnTo>
                      <a:lnTo>
                        <a:pt x="309" y="206"/>
                      </a:lnTo>
                      <a:lnTo>
                        <a:pt x="295" y="183"/>
                      </a:lnTo>
                      <a:lnTo>
                        <a:pt x="282" y="170"/>
                      </a:lnTo>
                      <a:lnTo>
                        <a:pt x="261" y="165"/>
                      </a:lnTo>
                      <a:lnTo>
                        <a:pt x="242" y="165"/>
                      </a:lnTo>
                      <a:lnTo>
                        <a:pt x="221" y="194"/>
                      </a:lnTo>
                      <a:lnTo>
                        <a:pt x="207" y="203"/>
                      </a:lnTo>
                      <a:lnTo>
                        <a:pt x="198" y="206"/>
                      </a:lnTo>
                      <a:lnTo>
                        <a:pt x="188" y="201"/>
                      </a:lnTo>
                      <a:lnTo>
                        <a:pt x="185" y="188"/>
                      </a:lnTo>
                      <a:lnTo>
                        <a:pt x="188" y="179"/>
                      </a:lnTo>
                      <a:lnTo>
                        <a:pt x="197" y="170"/>
                      </a:lnTo>
                      <a:lnTo>
                        <a:pt x="206" y="165"/>
                      </a:lnTo>
                      <a:lnTo>
                        <a:pt x="215" y="164"/>
                      </a:lnTo>
                      <a:lnTo>
                        <a:pt x="215" y="147"/>
                      </a:lnTo>
                      <a:lnTo>
                        <a:pt x="239" y="130"/>
                      </a:lnTo>
                      <a:lnTo>
                        <a:pt x="215" y="73"/>
                      </a:lnTo>
                      <a:lnTo>
                        <a:pt x="215" y="46"/>
                      </a:lnTo>
                      <a:lnTo>
                        <a:pt x="175" y="36"/>
                      </a:lnTo>
                      <a:lnTo>
                        <a:pt x="116" y="0"/>
                      </a:lnTo>
                      <a:lnTo>
                        <a:pt x="81" y="18"/>
                      </a:lnTo>
                      <a:close/>
                    </a:path>
                  </a:pathLst>
                </a:custGeom>
                <a:solidFill>
                  <a:srgbClr val="E05C26"/>
                </a:solidFill>
                <a:ln w="1905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5" name="Shape - Maryland"/>
              <p:cNvSpPr>
                <a:spLocks noChangeAspect="1"/>
              </p:cNvSpPr>
              <p:nvPr/>
            </p:nvSpPr>
            <p:spPr bwMode="auto">
              <a:xfrm>
                <a:off x="6717423" y="2571432"/>
                <a:ext cx="634594" cy="262071"/>
              </a:xfrm>
              <a:custGeom>
                <a:avLst/>
                <a:gdLst>
                  <a:gd name="T0" fmla="*/ 0 w 403"/>
                  <a:gd name="T1" fmla="*/ 2147483647 h 165"/>
                  <a:gd name="T2" fmla="*/ 2147483647 w 403"/>
                  <a:gd name="T3" fmla="*/ 0 h 165"/>
                  <a:gd name="T4" fmla="*/ 2147483647 w 403"/>
                  <a:gd name="T5" fmla="*/ 2147483647 h 165"/>
                  <a:gd name="T6" fmla="*/ 2147483647 w 403"/>
                  <a:gd name="T7" fmla="*/ 2147483647 h 165"/>
                  <a:gd name="T8" fmla="*/ 2147483647 w 403"/>
                  <a:gd name="T9" fmla="*/ 2147483647 h 165"/>
                  <a:gd name="T10" fmla="*/ 2147483647 w 403"/>
                  <a:gd name="T11" fmla="*/ 2147483647 h 165"/>
                  <a:gd name="T12" fmla="*/ 2147483647 w 403"/>
                  <a:gd name="T13" fmla="*/ 2147483647 h 165"/>
                  <a:gd name="T14" fmla="*/ 2147483647 w 403"/>
                  <a:gd name="T15" fmla="*/ 2147483647 h 165"/>
                  <a:gd name="T16" fmla="*/ 2147483647 w 403"/>
                  <a:gd name="T17" fmla="*/ 2147483647 h 165"/>
                  <a:gd name="T18" fmla="*/ 2147483647 w 403"/>
                  <a:gd name="T19" fmla="*/ 2147483647 h 165"/>
                  <a:gd name="T20" fmla="*/ 2147483647 w 403"/>
                  <a:gd name="T21" fmla="*/ 2147483647 h 165"/>
                  <a:gd name="T22" fmla="*/ 2147483647 w 403"/>
                  <a:gd name="T23" fmla="*/ 2147483647 h 165"/>
                  <a:gd name="T24" fmla="*/ 2147483647 w 403"/>
                  <a:gd name="T25" fmla="*/ 2147483647 h 165"/>
                  <a:gd name="T26" fmla="*/ 2147483647 w 403"/>
                  <a:gd name="T27" fmla="*/ 2147483647 h 165"/>
                  <a:gd name="T28" fmla="*/ 2147483647 w 403"/>
                  <a:gd name="T29" fmla="*/ 2147483647 h 165"/>
                  <a:gd name="T30" fmla="*/ 2147483647 w 403"/>
                  <a:gd name="T31" fmla="*/ 2147483647 h 165"/>
                  <a:gd name="T32" fmla="*/ 0 w 403"/>
                  <a:gd name="T33" fmla="*/ 2147483647 h 1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3"/>
                  <a:gd name="T52" fmla="*/ 0 h 165"/>
                  <a:gd name="T53" fmla="*/ 403 w 403"/>
                  <a:gd name="T54" fmla="*/ 165 h 1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3" h="165">
                    <a:moveTo>
                      <a:pt x="0" y="56"/>
                    </a:moveTo>
                    <a:lnTo>
                      <a:pt x="300" y="0"/>
                    </a:lnTo>
                    <a:lnTo>
                      <a:pt x="349" y="113"/>
                    </a:lnTo>
                    <a:lnTo>
                      <a:pt x="401" y="101"/>
                    </a:lnTo>
                    <a:lnTo>
                      <a:pt x="403" y="158"/>
                    </a:lnTo>
                    <a:lnTo>
                      <a:pt x="361" y="165"/>
                    </a:lnTo>
                    <a:lnTo>
                      <a:pt x="324" y="128"/>
                    </a:lnTo>
                    <a:lnTo>
                      <a:pt x="300" y="83"/>
                    </a:lnTo>
                    <a:lnTo>
                      <a:pt x="296" y="21"/>
                    </a:lnTo>
                    <a:lnTo>
                      <a:pt x="278" y="52"/>
                    </a:lnTo>
                    <a:lnTo>
                      <a:pt x="299" y="146"/>
                    </a:lnTo>
                    <a:lnTo>
                      <a:pt x="211" y="159"/>
                    </a:lnTo>
                    <a:lnTo>
                      <a:pt x="208" y="91"/>
                    </a:lnTo>
                    <a:lnTo>
                      <a:pt x="154" y="61"/>
                    </a:lnTo>
                    <a:lnTo>
                      <a:pt x="108" y="53"/>
                    </a:lnTo>
                    <a:lnTo>
                      <a:pt x="12" y="101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6" name="Shape - Maine"/>
              <p:cNvSpPr>
                <a:spLocks noChangeAspect="1"/>
              </p:cNvSpPr>
              <p:nvPr/>
            </p:nvSpPr>
            <p:spPr bwMode="auto">
              <a:xfrm>
                <a:off x="7453553" y="1117979"/>
                <a:ext cx="491811" cy="717080"/>
              </a:xfrm>
              <a:custGeom>
                <a:avLst/>
                <a:gdLst>
                  <a:gd name="T0" fmla="*/ 2147483647 w 313"/>
                  <a:gd name="T1" fmla="*/ 2147483647 h 478"/>
                  <a:gd name="T2" fmla="*/ 2147483647 w 313"/>
                  <a:gd name="T3" fmla="*/ 2147483647 h 478"/>
                  <a:gd name="T4" fmla="*/ 2147483647 w 313"/>
                  <a:gd name="T5" fmla="*/ 2147483647 h 478"/>
                  <a:gd name="T6" fmla="*/ 2147483647 w 313"/>
                  <a:gd name="T7" fmla="*/ 2147483647 h 478"/>
                  <a:gd name="T8" fmla="*/ 2147483647 w 313"/>
                  <a:gd name="T9" fmla="*/ 2147483647 h 478"/>
                  <a:gd name="T10" fmla="*/ 2147483647 w 313"/>
                  <a:gd name="T11" fmla="*/ 2147483647 h 478"/>
                  <a:gd name="T12" fmla="*/ 2147483647 w 313"/>
                  <a:gd name="T13" fmla="*/ 2147483647 h 478"/>
                  <a:gd name="T14" fmla="*/ 0 w 313"/>
                  <a:gd name="T15" fmla="*/ 2147483647 h 478"/>
                  <a:gd name="T16" fmla="*/ 2147483647 w 313"/>
                  <a:gd name="T17" fmla="*/ 2147483647 h 478"/>
                  <a:gd name="T18" fmla="*/ 2147483647 w 313"/>
                  <a:gd name="T19" fmla="*/ 2147483647 h 478"/>
                  <a:gd name="T20" fmla="*/ 2147483647 w 313"/>
                  <a:gd name="T21" fmla="*/ 2147483647 h 478"/>
                  <a:gd name="T22" fmla="*/ 2147483647 w 313"/>
                  <a:gd name="T23" fmla="*/ 2147483647 h 478"/>
                  <a:gd name="T24" fmla="*/ 2147483647 w 313"/>
                  <a:gd name="T25" fmla="*/ 2147483647 h 478"/>
                  <a:gd name="T26" fmla="*/ 2147483647 w 313"/>
                  <a:gd name="T27" fmla="*/ 2147483647 h 478"/>
                  <a:gd name="T28" fmla="*/ 2147483647 w 313"/>
                  <a:gd name="T29" fmla="*/ 2147483647 h 478"/>
                  <a:gd name="T30" fmla="*/ 2147483647 w 313"/>
                  <a:gd name="T31" fmla="*/ 2147483647 h 478"/>
                  <a:gd name="T32" fmla="*/ 2147483647 w 313"/>
                  <a:gd name="T33" fmla="*/ 2147483647 h 478"/>
                  <a:gd name="T34" fmla="*/ 2147483647 w 313"/>
                  <a:gd name="T35" fmla="*/ 2147483647 h 478"/>
                  <a:gd name="T36" fmla="*/ 2147483647 w 313"/>
                  <a:gd name="T37" fmla="*/ 2147483647 h 478"/>
                  <a:gd name="T38" fmla="*/ 2147483647 w 313"/>
                  <a:gd name="T39" fmla="*/ 2147483647 h 478"/>
                  <a:gd name="T40" fmla="*/ 2147483647 w 313"/>
                  <a:gd name="T41" fmla="*/ 2147483647 h 478"/>
                  <a:gd name="T42" fmla="*/ 2147483647 w 313"/>
                  <a:gd name="T43" fmla="*/ 2147483647 h 478"/>
                  <a:gd name="T44" fmla="*/ 2147483647 w 313"/>
                  <a:gd name="T45" fmla="*/ 2147483647 h 478"/>
                  <a:gd name="T46" fmla="*/ 2147483647 w 313"/>
                  <a:gd name="T47" fmla="*/ 2147483647 h 478"/>
                  <a:gd name="T48" fmla="*/ 2147483647 w 313"/>
                  <a:gd name="T49" fmla="*/ 0 h 478"/>
                  <a:gd name="T50" fmla="*/ 2147483647 w 313"/>
                  <a:gd name="T51" fmla="*/ 2147483647 h 478"/>
                  <a:gd name="T52" fmla="*/ 2147483647 w 313"/>
                  <a:gd name="T53" fmla="*/ 2147483647 h 478"/>
                  <a:gd name="T54" fmla="*/ 2147483647 w 313"/>
                  <a:gd name="T55" fmla="*/ 2147483647 h 47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13"/>
                  <a:gd name="T85" fmla="*/ 0 h 478"/>
                  <a:gd name="T86" fmla="*/ 313 w 313"/>
                  <a:gd name="T87" fmla="*/ 478 h 47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13" h="478">
                    <a:moveTo>
                      <a:pt x="73" y="15"/>
                    </a:moveTo>
                    <a:lnTo>
                      <a:pt x="27" y="103"/>
                    </a:lnTo>
                    <a:lnTo>
                      <a:pt x="49" y="136"/>
                    </a:lnTo>
                    <a:lnTo>
                      <a:pt x="27" y="176"/>
                    </a:lnTo>
                    <a:lnTo>
                      <a:pt x="40" y="189"/>
                    </a:lnTo>
                    <a:lnTo>
                      <a:pt x="31" y="216"/>
                    </a:lnTo>
                    <a:lnTo>
                      <a:pt x="31" y="261"/>
                    </a:lnTo>
                    <a:lnTo>
                      <a:pt x="0" y="277"/>
                    </a:lnTo>
                    <a:lnTo>
                      <a:pt x="12" y="291"/>
                    </a:lnTo>
                    <a:lnTo>
                      <a:pt x="78" y="457"/>
                    </a:lnTo>
                    <a:lnTo>
                      <a:pt x="130" y="478"/>
                    </a:lnTo>
                    <a:lnTo>
                      <a:pt x="127" y="444"/>
                    </a:lnTo>
                    <a:lnTo>
                      <a:pt x="152" y="417"/>
                    </a:lnTo>
                    <a:lnTo>
                      <a:pt x="143" y="389"/>
                    </a:lnTo>
                    <a:lnTo>
                      <a:pt x="207" y="355"/>
                    </a:lnTo>
                    <a:lnTo>
                      <a:pt x="210" y="308"/>
                    </a:lnTo>
                    <a:lnTo>
                      <a:pt x="248" y="305"/>
                    </a:lnTo>
                    <a:lnTo>
                      <a:pt x="277" y="270"/>
                    </a:lnTo>
                    <a:lnTo>
                      <a:pt x="313" y="246"/>
                    </a:lnTo>
                    <a:lnTo>
                      <a:pt x="313" y="216"/>
                    </a:lnTo>
                    <a:lnTo>
                      <a:pt x="264" y="207"/>
                    </a:lnTo>
                    <a:lnTo>
                      <a:pt x="255" y="174"/>
                    </a:lnTo>
                    <a:lnTo>
                      <a:pt x="206" y="170"/>
                    </a:lnTo>
                    <a:lnTo>
                      <a:pt x="166" y="28"/>
                    </a:lnTo>
                    <a:lnTo>
                      <a:pt x="148" y="0"/>
                    </a:lnTo>
                    <a:lnTo>
                      <a:pt x="98" y="12"/>
                    </a:lnTo>
                    <a:lnTo>
                      <a:pt x="90" y="25"/>
                    </a:lnTo>
                    <a:lnTo>
                      <a:pt x="73" y="15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7" name="Shape - Louisiana"/>
              <p:cNvSpPr>
                <a:spLocks noChangeAspect="1"/>
              </p:cNvSpPr>
              <p:nvPr/>
            </p:nvSpPr>
            <p:spPr bwMode="auto">
              <a:xfrm>
                <a:off x="5013538" y="3960574"/>
                <a:ext cx="772619" cy="617396"/>
              </a:xfrm>
              <a:custGeom>
                <a:avLst/>
                <a:gdLst>
                  <a:gd name="T0" fmla="*/ 0 w 489"/>
                  <a:gd name="T1" fmla="*/ 2147483647 h 392"/>
                  <a:gd name="T2" fmla="*/ 2147483647 w 489"/>
                  <a:gd name="T3" fmla="*/ 0 h 392"/>
                  <a:gd name="T4" fmla="*/ 2147483647 w 489"/>
                  <a:gd name="T5" fmla="*/ 2147483647 h 392"/>
                  <a:gd name="T6" fmla="*/ 2147483647 w 489"/>
                  <a:gd name="T7" fmla="*/ 2147483647 h 392"/>
                  <a:gd name="T8" fmla="*/ 2147483647 w 489"/>
                  <a:gd name="T9" fmla="*/ 2147483647 h 392"/>
                  <a:gd name="T10" fmla="*/ 2147483647 w 489"/>
                  <a:gd name="T11" fmla="*/ 2147483647 h 392"/>
                  <a:gd name="T12" fmla="*/ 2147483647 w 489"/>
                  <a:gd name="T13" fmla="*/ 2147483647 h 392"/>
                  <a:gd name="T14" fmla="*/ 2147483647 w 489"/>
                  <a:gd name="T15" fmla="*/ 2147483647 h 392"/>
                  <a:gd name="T16" fmla="*/ 2147483647 w 489"/>
                  <a:gd name="T17" fmla="*/ 2147483647 h 392"/>
                  <a:gd name="T18" fmla="*/ 2147483647 w 489"/>
                  <a:gd name="T19" fmla="*/ 2147483647 h 392"/>
                  <a:gd name="T20" fmla="*/ 2147483647 w 489"/>
                  <a:gd name="T21" fmla="*/ 2147483647 h 392"/>
                  <a:gd name="T22" fmla="*/ 2147483647 w 489"/>
                  <a:gd name="T23" fmla="*/ 2147483647 h 392"/>
                  <a:gd name="T24" fmla="*/ 2147483647 w 489"/>
                  <a:gd name="T25" fmla="*/ 2147483647 h 392"/>
                  <a:gd name="T26" fmla="*/ 2147483647 w 489"/>
                  <a:gd name="T27" fmla="*/ 2147483647 h 392"/>
                  <a:gd name="T28" fmla="*/ 2147483647 w 489"/>
                  <a:gd name="T29" fmla="*/ 2147483647 h 392"/>
                  <a:gd name="T30" fmla="*/ 2147483647 w 489"/>
                  <a:gd name="T31" fmla="*/ 2147483647 h 392"/>
                  <a:gd name="T32" fmla="*/ 2147483647 w 489"/>
                  <a:gd name="T33" fmla="*/ 2147483647 h 392"/>
                  <a:gd name="T34" fmla="*/ 2147483647 w 489"/>
                  <a:gd name="T35" fmla="*/ 2147483647 h 392"/>
                  <a:gd name="T36" fmla="*/ 2147483647 w 489"/>
                  <a:gd name="T37" fmla="*/ 2147483647 h 392"/>
                  <a:gd name="T38" fmla="*/ 2147483647 w 489"/>
                  <a:gd name="T39" fmla="*/ 2147483647 h 392"/>
                  <a:gd name="T40" fmla="*/ 2147483647 w 489"/>
                  <a:gd name="T41" fmla="*/ 2147483647 h 392"/>
                  <a:gd name="T42" fmla="*/ 2147483647 w 489"/>
                  <a:gd name="T43" fmla="*/ 2147483647 h 392"/>
                  <a:gd name="T44" fmla="*/ 2147483647 w 489"/>
                  <a:gd name="T45" fmla="*/ 2147483647 h 392"/>
                  <a:gd name="T46" fmla="*/ 2147483647 w 489"/>
                  <a:gd name="T47" fmla="*/ 2147483647 h 392"/>
                  <a:gd name="T48" fmla="*/ 2147483647 w 489"/>
                  <a:gd name="T49" fmla="*/ 2147483647 h 392"/>
                  <a:gd name="T50" fmla="*/ 2147483647 w 489"/>
                  <a:gd name="T51" fmla="*/ 2147483647 h 392"/>
                  <a:gd name="T52" fmla="*/ 2147483647 w 489"/>
                  <a:gd name="T53" fmla="*/ 2147483647 h 392"/>
                  <a:gd name="T54" fmla="*/ 2147483647 w 489"/>
                  <a:gd name="T55" fmla="*/ 2147483647 h 392"/>
                  <a:gd name="T56" fmla="*/ 2147483647 w 489"/>
                  <a:gd name="T57" fmla="*/ 2147483647 h 392"/>
                  <a:gd name="T58" fmla="*/ 2147483647 w 489"/>
                  <a:gd name="T59" fmla="*/ 2147483647 h 392"/>
                  <a:gd name="T60" fmla="*/ 2147483647 w 489"/>
                  <a:gd name="T61" fmla="*/ 2147483647 h 392"/>
                  <a:gd name="T62" fmla="*/ 2147483647 w 489"/>
                  <a:gd name="T63" fmla="*/ 2147483647 h 392"/>
                  <a:gd name="T64" fmla="*/ 2147483647 w 489"/>
                  <a:gd name="T65" fmla="*/ 2147483647 h 392"/>
                  <a:gd name="T66" fmla="*/ 2147483647 w 489"/>
                  <a:gd name="T67" fmla="*/ 2147483647 h 392"/>
                  <a:gd name="T68" fmla="*/ 0 w 489"/>
                  <a:gd name="T69" fmla="*/ 2147483647 h 39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89"/>
                  <a:gd name="T106" fmla="*/ 0 h 392"/>
                  <a:gd name="T107" fmla="*/ 489 w 489"/>
                  <a:gd name="T108" fmla="*/ 392 h 39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89" h="392">
                    <a:moveTo>
                      <a:pt x="0" y="9"/>
                    </a:moveTo>
                    <a:lnTo>
                      <a:pt x="245" y="0"/>
                    </a:lnTo>
                    <a:lnTo>
                      <a:pt x="288" y="81"/>
                    </a:lnTo>
                    <a:lnTo>
                      <a:pt x="251" y="176"/>
                    </a:lnTo>
                    <a:lnTo>
                      <a:pt x="239" y="219"/>
                    </a:lnTo>
                    <a:lnTo>
                      <a:pt x="403" y="201"/>
                    </a:lnTo>
                    <a:lnTo>
                      <a:pt x="413" y="264"/>
                    </a:lnTo>
                    <a:lnTo>
                      <a:pt x="364" y="258"/>
                    </a:lnTo>
                    <a:lnTo>
                      <a:pt x="342" y="285"/>
                    </a:lnTo>
                    <a:lnTo>
                      <a:pt x="367" y="303"/>
                    </a:lnTo>
                    <a:lnTo>
                      <a:pt x="412" y="282"/>
                    </a:lnTo>
                    <a:lnTo>
                      <a:pt x="413" y="312"/>
                    </a:lnTo>
                    <a:lnTo>
                      <a:pt x="440" y="286"/>
                    </a:lnTo>
                    <a:lnTo>
                      <a:pt x="458" y="286"/>
                    </a:lnTo>
                    <a:lnTo>
                      <a:pt x="437" y="339"/>
                    </a:lnTo>
                    <a:lnTo>
                      <a:pt x="477" y="347"/>
                    </a:lnTo>
                    <a:lnTo>
                      <a:pt x="489" y="376"/>
                    </a:lnTo>
                    <a:lnTo>
                      <a:pt x="471" y="385"/>
                    </a:lnTo>
                    <a:lnTo>
                      <a:pt x="446" y="367"/>
                    </a:lnTo>
                    <a:lnTo>
                      <a:pt x="398" y="353"/>
                    </a:lnTo>
                    <a:lnTo>
                      <a:pt x="409" y="388"/>
                    </a:lnTo>
                    <a:lnTo>
                      <a:pt x="385" y="392"/>
                    </a:lnTo>
                    <a:lnTo>
                      <a:pt x="365" y="361"/>
                    </a:lnTo>
                    <a:lnTo>
                      <a:pt x="354" y="380"/>
                    </a:lnTo>
                    <a:lnTo>
                      <a:pt x="282" y="380"/>
                    </a:lnTo>
                    <a:lnTo>
                      <a:pt x="282" y="361"/>
                    </a:lnTo>
                    <a:lnTo>
                      <a:pt x="255" y="339"/>
                    </a:lnTo>
                    <a:lnTo>
                      <a:pt x="201" y="336"/>
                    </a:lnTo>
                    <a:lnTo>
                      <a:pt x="246" y="361"/>
                    </a:lnTo>
                    <a:lnTo>
                      <a:pt x="184" y="374"/>
                    </a:lnTo>
                    <a:lnTo>
                      <a:pt x="85" y="356"/>
                    </a:lnTo>
                    <a:lnTo>
                      <a:pt x="48" y="361"/>
                    </a:lnTo>
                    <a:lnTo>
                      <a:pt x="61" y="230"/>
                    </a:lnTo>
                    <a:lnTo>
                      <a:pt x="2" y="12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8" name="Shape - Kentucky"/>
              <p:cNvSpPr>
                <a:spLocks noChangeAspect="1"/>
              </p:cNvSpPr>
              <p:nvPr/>
            </p:nvSpPr>
            <p:spPr bwMode="auto">
              <a:xfrm>
                <a:off x="5546597" y="2883346"/>
                <a:ext cx="956652" cy="532182"/>
              </a:xfrm>
              <a:custGeom>
                <a:avLst/>
                <a:gdLst>
                  <a:gd name="T0" fmla="*/ 0 w 607"/>
                  <a:gd name="T1" fmla="*/ 2147483647 h 337"/>
                  <a:gd name="T2" fmla="*/ 2147483647 w 607"/>
                  <a:gd name="T3" fmla="*/ 2147483647 h 337"/>
                  <a:gd name="T4" fmla="*/ 2147483647 w 607"/>
                  <a:gd name="T5" fmla="*/ 2147483647 h 337"/>
                  <a:gd name="T6" fmla="*/ 2147483647 w 607"/>
                  <a:gd name="T7" fmla="*/ 2147483647 h 337"/>
                  <a:gd name="T8" fmla="*/ 2147483647 w 607"/>
                  <a:gd name="T9" fmla="*/ 2147483647 h 337"/>
                  <a:gd name="T10" fmla="*/ 2147483647 w 607"/>
                  <a:gd name="T11" fmla="*/ 2147483647 h 337"/>
                  <a:gd name="T12" fmla="*/ 2147483647 w 607"/>
                  <a:gd name="T13" fmla="*/ 2147483647 h 337"/>
                  <a:gd name="T14" fmla="*/ 2147483647 w 607"/>
                  <a:gd name="T15" fmla="*/ 2147483647 h 337"/>
                  <a:gd name="T16" fmla="*/ 2147483647 w 607"/>
                  <a:gd name="T17" fmla="*/ 2147483647 h 337"/>
                  <a:gd name="T18" fmla="*/ 2147483647 w 607"/>
                  <a:gd name="T19" fmla="*/ 2147483647 h 337"/>
                  <a:gd name="T20" fmla="*/ 2147483647 w 607"/>
                  <a:gd name="T21" fmla="*/ 2147483647 h 337"/>
                  <a:gd name="T22" fmla="*/ 2147483647 w 607"/>
                  <a:gd name="T23" fmla="*/ 2147483647 h 337"/>
                  <a:gd name="T24" fmla="*/ 2147483647 w 607"/>
                  <a:gd name="T25" fmla="*/ 2147483647 h 337"/>
                  <a:gd name="T26" fmla="*/ 2147483647 w 607"/>
                  <a:gd name="T27" fmla="*/ 2147483647 h 337"/>
                  <a:gd name="T28" fmla="*/ 2147483647 w 607"/>
                  <a:gd name="T29" fmla="*/ 0 h 337"/>
                  <a:gd name="T30" fmla="*/ 2147483647 w 607"/>
                  <a:gd name="T31" fmla="*/ 2147483647 h 337"/>
                  <a:gd name="T32" fmla="*/ 2147483647 w 607"/>
                  <a:gd name="T33" fmla="*/ 2147483647 h 337"/>
                  <a:gd name="T34" fmla="*/ 2147483647 w 607"/>
                  <a:gd name="T35" fmla="*/ 2147483647 h 337"/>
                  <a:gd name="T36" fmla="*/ 2147483647 w 607"/>
                  <a:gd name="T37" fmla="*/ 2147483647 h 337"/>
                  <a:gd name="T38" fmla="*/ 2147483647 w 607"/>
                  <a:gd name="T39" fmla="*/ 2147483647 h 337"/>
                  <a:gd name="T40" fmla="*/ 2147483647 w 607"/>
                  <a:gd name="T41" fmla="*/ 2147483647 h 337"/>
                  <a:gd name="T42" fmla="*/ 2147483647 w 607"/>
                  <a:gd name="T43" fmla="*/ 2147483647 h 337"/>
                  <a:gd name="T44" fmla="*/ 2147483647 w 607"/>
                  <a:gd name="T45" fmla="*/ 2147483647 h 337"/>
                  <a:gd name="T46" fmla="*/ 2147483647 w 607"/>
                  <a:gd name="T47" fmla="*/ 2147483647 h 337"/>
                  <a:gd name="T48" fmla="*/ 2147483647 w 607"/>
                  <a:gd name="T49" fmla="*/ 2147483647 h 337"/>
                  <a:gd name="T50" fmla="*/ 2147483647 w 607"/>
                  <a:gd name="T51" fmla="*/ 2147483647 h 337"/>
                  <a:gd name="T52" fmla="*/ 2147483647 w 607"/>
                  <a:gd name="T53" fmla="*/ 2147483647 h 337"/>
                  <a:gd name="T54" fmla="*/ 2147483647 w 607"/>
                  <a:gd name="T55" fmla="*/ 2147483647 h 337"/>
                  <a:gd name="T56" fmla="*/ 0 w 607"/>
                  <a:gd name="T57" fmla="*/ 2147483647 h 33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7"/>
                  <a:gd name="T88" fmla="*/ 0 h 337"/>
                  <a:gd name="T89" fmla="*/ 607 w 607"/>
                  <a:gd name="T90" fmla="*/ 337 h 33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7" h="337">
                    <a:moveTo>
                      <a:pt x="0" y="337"/>
                    </a:moveTo>
                    <a:lnTo>
                      <a:pt x="148" y="316"/>
                    </a:lnTo>
                    <a:lnTo>
                      <a:pt x="148" y="301"/>
                    </a:lnTo>
                    <a:lnTo>
                      <a:pt x="504" y="252"/>
                    </a:lnTo>
                    <a:lnTo>
                      <a:pt x="510" y="226"/>
                    </a:lnTo>
                    <a:lnTo>
                      <a:pt x="562" y="207"/>
                    </a:lnTo>
                    <a:lnTo>
                      <a:pt x="568" y="180"/>
                    </a:lnTo>
                    <a:lnTo>
                      <a:pt x="590" y="171"/>
                    </a:lnTo>
                    <a:lnTo>
                      <a:pt x="607" y="131"/>
                    </a:lnTo>
                    <a:lnTo>
                      <a:pt x="558" y="91"/>
                    </a:lnTo>
                    <a:lnTo>
                      <a:pt x="549" y="37"/>
                    </a:lnTo>
                    <a:lnTo>
                      <a:pt x="510" y="10"/>
                    </a:lnTo>
                    <a:lnTo>
                      <a:pt x="431" y="25"/>
                    </a:lnTo>
                    <a:lnTo>
                      <a:pt x="394" y="1"/>
                    </a:lnTo>
                    <a:lnTo>
                      <a:pt x="358" y="0"/>
                    </a:lnTo>
                    <a:lnTo>
                      <a:pt x="365" y="37"/>
                    </a:lnTo>
                    <a:lnTo>
                      <a:pt x="316" y="56"/>
                    </a:lnTo>
                    <a:lnTo>
                      <a:pt x="283" y="140"/>
                    </a:lnTo>
                    <a:lnTo>
                      <a:pt x="239" y="126"/>
                    </a:lnTo>
                    <a:lnTo>
                      <a:pt x="185" y="158"/>
                    </a:lnTo>
                    <a:lnTo>
                      <a:pt x="116" y="170"/>
                    </a:lnTo>
                    <a:lnTo>
                      <a:pt x="116" y="217"/>
                    </a:lnTo>
                    <a:lnTo>
                      <a:pt x="82" y="216"/>
                    </a:lnTo>
                    <a:lnTo>
                      <a:pt x="84" y="258"/>
                    </a:lnTo>
                    <a:lnTo>
                      <a:pt x="48" y="241"/>
                    </a:lnTo>
                    <a:lnTo>
                      <a:pt x="27" y="249"/>
                    </a:lnTo>
                    <a:lnTo>
                      <a:pt x="45" y="277"/>
                    </a:lnTo>
                    <a:lnTo>
                      <a:pt x="8" y="314"/>
                    </a:lnTo>
                    <a:lnTo>
                      <a:pt x="0" y="337"/>
                    </a:lnTo>
                    <a:close/>
                  </a:path>
                </a:pathLst>
              </a:custGeom>
              <a:solidFill>
                <a:srgbClr val="E05C2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9" name="Shape - Kansas"/>
              <p:cNvSpPr>
                <a:spLocks noChangeAspect="1"/>
              </p:cNvSpPr>
              <p:nvPr/>
            </p:nvSpPr>
            <p:spPr bwMode="auto">
              <a:xfrm>
                <a:off x="3947419" y="2884954"/>
                <a:ext cx="966171" cy="491988"/>
              </a:xfrm>
              <a:custGeom>
                <a:avLst/>
                <a:gdLst>
                  <a:gd name="T0" fmla="*/ 2147483647 w 611"/>
                  <a:gd name="T1" fmla="*/ 2147483647 h 312"/>
                  <a:gd name="T2" fmla="*/ 2147483647 w 611"/>
                  <a:gd name="T3" fmla="*/ 2147483647 h 312"/>
                  <a:gd name="T4" fmla="*/ 0 w 611"/>
                  <a:gd name="T5" fmla="*/ 2147483647 h 312"/>
                  <a:gd name="T6" fmla="*/ 2147483647 w 611"/>
                  <a:gd name="T7" fmla="*/ 2147483647 h 312"/>
                  <a:gd name="T8" fmla="*/ 2147483647 w 611"/>
                  <a:gd name="T9" fmla="*/ 2147483647 h 312"/>
                  <a:gd name="T10" fmla="*/ 2147483647 w 611"/>
                  <a:gd name="T11" fmla="*/ 2147483647 h 312"/>
                  <a:gd name="T12" fmla="*/ 2147483647 w 611"/>
                  <a:gd name="T13" fmla="*/ 2147483647 h 312"/>
                  <a:gd name="T14" fmla="*/ 2147483647 w 611"/>
                  <a:gd name="T15" fmla="*/ 2147483647 h 312"/>
                  <a:gd name="T16" fmla="*/ 2147483647 w 611"/>
                  <a:gd name="T17" fmla="*/ 0 h 312"/>
                  <a:gd name="T18" fmla="*/ 2147483647 w 611"/>
                  <a:gd name="T19" fmla="*/ 2147483647 h 312"/>
                  <a:gd name="T20" fmla="*/ 2147483647 w 611"/>
                  <a:gd name="T21" fmla="*/ 2147483647 h 3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11"/>
                  <a:gd name="T34" fmla="*/ 0 h 312"/>
                  <a:gd name="T35" fmla="*/ 611 w 611"/>
                  <a:gd name="T36" fmla="*/ 312 h 3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11" h="312">
                    <a:moveTo>
                      <a:pt x="6" y="3"/>
                    </a:moveTo>
                    <a:lnTo>
                      <a:pt x="4" y="182"/>
                    </a:lnTo>
                    <a:lnTo>
                      <a:pt x="0" y="309"/>
                    </a:lnTo>
                    <a:lnTo>
                      <a:pt x="611" y="312"/>
                    </a:lnTo>
                    <a:lnTo>
                      <a:pt x="599" y="149"/>
                    </a:lnTo>
                    <a:lnTo>
                      <a:pt x="599" y="88"/>
                    </a:lnTo>
                    <a:lnTo>
                      <a:pt x="550" y="51"/>
                    </a:lnTo>
                    <a:lnTo>
                      <a:pt x="565" y="18"/>
                    </a:lnTo>
                    <a:lnTo>
                      <a:pt x="544" y="0"/>
                    </a:lnTo>
                    <a:lnTo>
                      <a:pt x="267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E05C2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0" name="Shape - Iowa"/>
              <p:cNvSpPr>
                <a:spLocks noChangeAspect="1"/>
              </p:cNvSpPr>
              <p:nvPr/>
            </p:nvSpPr>
            <p:spPr bwMode="auto">
              <a:xfrm>
                <a:off x="4629608" y="2291674"/>
                <a:ext cx="758340" cy="493595"/>
              </a:xfrm>
              <a:custGeom>
                <a:avLst/>
                <a:gdLst>
                  <a:gd name="T0" fmla="*/ 2147483647 w 481"/>
                  <a:gd name="T1" fmla="*/ 2147483647 h 313"/>
                  <a:gd name="T2" fmla="*/ 0 w 481"/>
                  <a:gd name="T3" fmla="*/ 2147483647 h 313"/>
                  <a:gd name="T4" fmla="*/ 2147483647 w 481"/>
                  <a:gd name="T5" fmla="*/ 2147483647 h 313"/>
                  <a:gd name="T6" fmla="*/ 2147483647 w 481"/>
                  <a:gd name="T7" fmla="*/ 2147483647 h 313"/>
                  <a:gd name="T8" fmla="*/ 2147483647 w 481"/>
                  <a:gd name="T9" fmla="*/ 2147483647 h 313"/>
                  <a:gd name="T10" fmla="*/ 2147483647 w 481"/>
                  <a:gd name="T11" fmla="*/ 2147483647 h 313"/>
                  <a:gd name="T12" fmla="*/ 2147483647 w 481"/>
                  <a:gd name="T13" fmla="*/ 2147483647 h 313"/>
                  <a:gd name="T14" fmla="*/ 2147483647 w 481"/>
                  <a:gd name="T15" fmla="*/ 2147483647 h 313"/>
                  <a:gd name="T16" fmla="*/ 2147483647 w 481"/>
                  <a:gd name="T17" fmla="*/ 2147483647 h 313"/>
                  <a:gd name="T18" fmla="*/ 2147483647 w 481"/>
                  <a:gd name="T19" fmla="*/ 2147483647 h 313"/>
                  <a:gd name="T20" fmla="*/ 2147483647 w 481"/>
                  <a:gd name="T21" fmla="*/ 2147483647 h 313"/>
                  <a:gd name="T22" fmla="*/ 2147483647 w 481"/>
                  <a:gd name="T23" fmla="*/ 2147483647 h 313"/>
                  <a:gd name="T24" fmla="*/ 2147483647 w 481"/>
                  <a:gd name="T25" fmla="*/ 2147483647 h 313"/>
                  <a:gd name="T26" fmla="*/ 2147483647 w 481"/>
                  <a:gd name="T27" fmla="*/ 2147483647 h 313"/>
                  <a:gd name="T28" fmla="*/ 2147483647 w 481"/>
                  <a:gd name="T29" fmla="*/ 0 h 313"/>
                  <a:gd name="T30" fmla="*/ 2147483647 w 481"/>
                  <a:gd name="T31" fmla="*/ 2147483647 h 313"/>
                  <a:gd name="T32" fmla="*/ 2147483647 w 481"/>
                  <a:gd name="T33" fmla="*/ 2147483647 h 313"/>
                  <a:gd name="T34" fmla="*/ 2147483647 w 481"/>
                  <a:gd name="T35" fmla="*/ 2147483647 h 3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81"/>
                  <a:gd name="T55" fmla="*/ 0 h 313"/>
                  <a:gd name="T56" fmla="*/ 481 w 481"/>
                  <a:gd name="T57" fmla="*/ 313 h 3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81" h="313">
                    <a:moveTo>
                      <a:pt x="7" y="16"/>
                    </a:moveTo>
                    <a:lnTo>
                      <a:pt x="0" y="71"/>
                    </a:lnTo>
                    <a:lnTo>
                      <a:pt x="10" y="129"/>
                    </a:lnTo>
                    <a:lnTo>
                      <a:pt x="55" y="249"/>
                    </a:lnTo>
                    <a:lnTo>
                      <a:pt x="80" y="313"/>
                    </a:lnTo>
                    <a:lnTo>
                      <a:pt x="363" y="298"/>
                    </a:lnTo>
                    <a:lnTo>
                      <a:pt x="410" y="313"/>
                    </a:lnTo>
                    <a:lnTo>
                      <a:pt x="438" y="252"/>
                    </a:lnTo>
                    <a:lnTo>
                      <a:pt x="428" y="208"/>
                    </a:lnTo>
                    <a:lnTo>
                      <a:pt x="475" y="200"/>
                    </a:lnTo>
                    <a:lnTo>
                      <a:pt x="481" y="131"/>
                    </a:lnTo>
                    <a:lnTo>
                      <a:pt x="453" y="101"/>
                    </a:lnTo>
                    <a:lnTo>
                      <a:pt x="404" y="71"/>
                    </a:lnTo>
                    <a:lnTo>
                      <a:pt x="414" y="30"/>
                    </a:lnTo>
                    <a:lnTo>
                      <a:pt x="393" y="0"/>
                    </a:lnTo>
                    <a:lnTo>
                      <a:pt x="287" y="4"/>
                    </a:lnTo>
                    <a:lnTo>
                      <a:pt x="180" y="9"/>
                    </a:lnTo>
                    <a:lnTo>
                      <a:pt x="7" y="16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1" name="Shape - Indiana"/>
              <p:cNvSpPr>
                <a:spLocks noChangeAspect="1"/>
              </p:cNvSpPr>
              <p:nvPr/>
            </p:nvSpPr>
            <p:spPr bwMode="auto">
              <a:xfrm>
                <a:off x="5702073" y="2458887"/>
                <a:ext cx="422005" cy="696178"/>
              </a:xfrm>
              <a:custGeom>
                <a:avLst/>
                <a:gdLst>
                  <a:gd name="T0" fmla="*/ 0 w 268"/>
                  <a:gd name="T1" fmla="*/ 2147483647 h 441"/>
                  <a:gd name="T2" fmla="*/ 2147483647 w 268"/>
                  <a:gd name="T3" fmla="*/ 2147483647 h 441"/>
                  <a:gd name="T4" fmla="*/ 2147483647 w 268"/>
                  <a:gd name="T5" fmla="*/ 2147483647 h 441"/>
                  <a:gd name="T6" fmla="*/ 2147483647 w 268"/>
                  <a:gd name="T7" fmla="*/ 2147483647 h 441"/>
                  <a:gd name="T8" fmla="*/ 2147483647 w 268"/>
                  <a:gd name="T9" fmla="*/ 2147483647 h 441"/>
                  <a:gd name="T10" fmla="*/ 2147483647 w 268"/>
                  <a:gd name="T11" fmla="*/ 0 h 441"/>
                  <a:gd name="T12" fmla="*/ 2147483647 w 268"/>
                  <a:gd name="T13" fmla="*/ 2147483647 h 441"/>
                  <a:gd name="T14" fmla="*/ 2147483647 w 268"/>
                  <a:gd name="T15" fmla="*/ 2147483647 h 441"/>
                  <a:gd name="T16" fmla="*/ 2147483647 w 268"/>
                  <a:gd name="T17" fmla="*/ 2147483647 h 441"/>
                  <a:gd name="T18" fmla="*/ 2147483647 w 268"/>
                  <a:gd name="T19" fmla="*/ 2147483647 h 441"/>
                  <a:gd name="T20" fmla="*/ 2147483647 w 268"/>
                  <a:gd name="T21" fmla="*/ 2147483647 h 441"/>
                  <a:gd name="T22" fmla="*/ 2147483647 w 268"/>
                  <a:gd name="T23" fmla="*/ 2147483647 h 441"/>
                  <a:gd name="T24" fmla="*/ 2147483647 w 268"/>
                  <a:gd name="T25" fmla="*/ 2147483647 h 441"/>
                  <a:gd name="T26" fmla="*/ 2147483647 w 268"/>
                  <a:gd name="T27" fmla="*/ 2147483647 h 441"/>
                  <a:gd name="T28" fmla="*/ 2147483647 w 268"/>
                  <a:gd name="T29" fmla="*/ 2147483647 h 441"/>
                  <a:gd name="T30" fmla="*/ 0 w 268"/>
                  <a:gd name="T31" fmla="*/ 2147483647 h 4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441"/>
                  <a:gd name="T50" fmla="*/ 268 w 268"/>
                  <a:gd name="T51" fmla="*/ 441 h 4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441">
                    <a:moveTo>
                      <a:pt x="0" y="31"/>
                    </a:moveTo>
                    <a:lnTo>
                      <a:pt x="31" y="48"/>
                    </a:lnTo>
                    <a:lnTo>
                      <a:pt x="61" y="45"/>
                    </a:lnTo>
                    <a:lnTo>
                      <a:pt x="71" y="36"/>
                    </a:lnTo>
                    <a:lnTo>
                      <a:pt x="79" y="9"/>
                    </a:lnTo>
                    <a:lnTo>
                      <a:pt x="208" y="0"/>
                    </a:lnTo>
                    <a:lnTo>
                      <a:pt x="268" y="312"/>
                    </a:lnTo>
                    <a:lnTo>
                      <a:pt x="263" y="309"/>
                    </a:lnTo>
                    <a:lnTo>
                      <a:pt x="219" y="326"/>
                    </a:lnTo>
                    <a:lnTo>
                      <a:pt x="187" y="410"/>
                    </a:lnTo>
                    <a:lnTo>
                      <a:pt x="141" y="398"/>
                    </a:lnTo>
                    <a:lnTo>
                      <a:pt x="87" y="429"/>
                    </a:lnTo>
                    <a:lnTo>
                      <a:pt x="17" y="441"/>
                    </a:lnTo>
                    <a:lnTo>
                      <a:pt x="49" y="359"/>
                    </a:lnTo>
                    <a:lnTo>
                      <a:pt x="35" y="313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E05C2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2" name="Shape - Illinois"/>
              <p:cNvSpPr>
                <a:spLocks noChangeAspect="1"/>
              </p:cNvSpPr>
              <p:nvPr/>
            </p:nvSpPr>
            <p:spPr bwMode="auto">
              <a:xfrm>
                <a:off x="5239876" y="2396182"/>
                <a:ext cx="547338" cy="898762"/>
              </a:xfrm>
              <a:custGeom>
                <a:avLst/>
                <a:gdLst>
                  <a:gd name="T0" fmla="*/ 64 w 346"/>
                  <a:gd name="T1" fmla="*/ 33 h 571"/>
                  <a:gd name="T2" fmla="*/ 262 w 346"/>
                  <a:gd name="T3" fmla="*/ 0 h 571"/>
                  <a:gd name="T4" fmla="*/ 294 w 346"/>
                  <a:gd name="T5" fmla="*/ 70 h 571"/>
                  <a:gd name="T6" fmla="*/ 334 w 346"/>
                  <a:gd name="T7" fmla="*/ 362 h 571"/>
                  <a:gd name="T8" fmla="*/ 346 w 346"/>
                  <a:gd name="T9" fmla="*/ 401 h 571"/>
                  <a:gd name="T10" fmla="*/ 314 w 346"/>
                  <a:gd name="T11" fmla="*/ 478 h 571"/>
                  <a:gd name="T12" fmla="*/ 314 w 346"/>
                  <a:gd name="T13" fmla="*/ 532 h 571"/>
                  <a:gd name="T14" fmla="*/ 279 w 346"/>
                  <a:gd name="T15" fmla="*/ 526 h 571"/>
                  <a:gd name="T16" fmla="*/ 280 w 346"/>
                  <a:gd name="T17" fmla="*/ 571 h 571"/>
                  <a:gd name="T18" fmla="*/ 243 w 346"/>
                  <a:gd name="T19" fmla="*/ 553 h 571"/>
                  <a:gd name="T20" fmla="*/ 223 w 346"/>
                  <a:gd name="T21" fmla="*/ 559 h 571"/>
                  <a:gd name="T22" fmla="*/ 195 w 346"/>
                  <a:gd name="T23" fmla="*/ 554 h 571"/>
                  <a:gd name="T24" fmla="*/ 174 w 346"/>
                  <a:gd name="T25" fmla="*/ 486 h 571"/>
                  <a:gd name="T26" fmla="*/ 134 w 346"/>
                  <a:gd name="T27" fmla="*/ 465 h 571"/>
                  <a:gd name="T28" fmla="*/ 134 w 346"/>
                  <a:gd name="T29" fmla="*/ 392 h 571"/>
                  <a:gd name="T30" fmla="*/ 94 w 346"/>
                  <a:gd name="T31" fmla="*/ 401 h 571"/>
                  <a:gd name="T32" fmla="*/ 71 w 346"/>
                  <a:gd name="T33" fmla="*/ 347 h 571"/>
                  <a:gd name="T34" fmla="*/ 0 w 346"/>
                  <a:gd name="T35" fmla="*/ 285 h 571"/>
                  <a:gd name="T36" fmla="*/ 52 w 346"/>
                  <a:gd name="T37" fmla="*/ 186 h 571"/>
                  <a:gd name="T38" fmla="*/ 37 w 346"/>
                  <a:gd name="T39" fmla="*/ 140 h 571"/>
                  <a:gd name="T40" fmla="*/ 89 w 346"/>
                  <a:gd name="T41" fmla="*/ 131 h 571"/>
                  <a:gd name="T42" fmla="*/ 94 w 346"/>
                  <a:gd name="T43" fmla="*/ 67 h 571"/>
                  <a:gd name="T44" fmla="*/ 64 w 346"/>
                  <a:gd name="T45" fmla="*/ 33 h 57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46"/>
                  <a:gd name="T70" fmla="*/ 0 h 571"/>
                  <a:gd name="T71" fmla="*/ 346 w 346"/>
                  <a:gd name="T72" fmla="*/ 571 h 57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46" h="571">
                    <a:moveTo>
                      <a:pt x="64" y="33"/>
                    </a:moveTo>
                    <a:lnTo>
                      <a:pt x="262" y="0"/>
                    </a:lnTo>
                    <a:lnTo>
                      <a:pt x="294" y="70"/>
                    </a:lnTo>
                    <a:lnTo>
                      <a:pt x="334" y="362"/>
                    </a:lnTo>
                    <a:lnTo>
                      <a:pt x="346" y="401"/>
                    </a:lnTo>
                    <a:lnTo>
                      <a:pt x="314" y="478"/>
                    </a:lnTo>
                    <a:lnTo>
                      <a:pt x="314" y="532"/>
                    </a:lnTo>
                    <a:lnTo>
                      <a:pt x="279" y="526"/>
                    </a:lnTo>
                    <a:lnTo>
                      <a:pt x="280" y="571"/>
                    </a:lnTo>
                    <a:lnTo>
                      <a:pt x="243" y="553"/>
                    </a:lnTo>
                    <a:lnTo>
                      <a:pt x="223" y="559"/>
                    </a:lnTo>
                    <a:lnTo>
                      <a:pt x="195" y="554"/>
                    </a:lnTo>
                    <a:lnTo>
                      <a:pt x="174" y="486"/>
                    </a:lnTo>
                    <a:lnTo>
                      <a:pt x="134" y="465"/>
                    </a:lnTo>
                    <a:lnTo>
                      <a:pt x="134" y="392"/>
                    </a:lnTo>
                    <a:lnTo>
                      <a:pt x="94" y="401"/>
                    </a:lnTo>
                    <a:lnTo>
                      <a:pt x="71" y="347"/>
                    </a:lnTo>
                    <a:lnTo>
                      <a:pt x="0" y="285"/>
                    </a:lnTo>
                    <a:lnTo>
                      <a:pt x="52" y="186"/>
                    </a:lnTo>
                    <a:lnTo>
                      <a:pt x="37" y="140"/>
                    </a:lnTo>
                    <a:lnTo>
                      <a:pt x="89" y="131"/>
                    </a:lnTo>
                    <a:lnTo>
                      <a:pt x="94" y="67"/>
                    </a:lnTo>
                    <a:lnTo>
                      <a:pt x="64" y="3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3" name="Shape - Idaho"/>
              <p:cNvSpPr>
                <a:spLocks noChangeAspect="1"/>
              </p:cNvSpPr>
              <p:nvPr/>
            </p:nvSpPr>
            <p:spPr bwMode="auto">
              <a:xfrm>
                <a:off x="2186418" y="1273935"/>
                <a:ext cx="750408" cy="1212283"/>
              </a:xfrm>
              <a:custGeom>
                <a:avLst/>
                <a:gdLst>
                  <a:gd name="T0" fmla="*/ 2147483647 w 476"/>
                  <a:gd name="T1" fmla="*/ 0 h 770"/>
                  <a:gd name="T2" fmla="*/ 2147483647 w 476"/>
                  <a:gd name="T3" fmla="*/ 2147483647 h 770"/>
                  <a:gd name="T4" fmla="*/ 2147483647 w 476"/>
                  <a:gd name="T5" fmla="*/ 2147483647 h 770"/>
                  <a:gd name="T6" fmla="*/ 2147483647 w 476"/>
                  <a:gd name="T7" fmla="*/ 2147483647 h 770"/>
                  <a:gd name="T8" fmla="*/ 2147483647 w 476"/>
                  <a:gd name="T9" fmla="*/ 2147483647 h 770"/>
                  <a:gd name="T10" fmla="*/ 2147483647 w 476"/>
                  <a:gd name="T11" fmla="*/ 2147483647 h 770"/>
                  <a:gd name="T12" fmla="*/ 2147483647 w 476"/>
                  <a:gd name="T13" fmla="*/ 2147483647 h 770"/>
                  <a:gd name="T14" fmla="*/ 0 w 476"/>
                  <a:gd name="T15" fmla="*/ 2147483647 h 770"/>
                  <a:gd name="T16" fmla="*/ 2147483647 w 476"/>
                  <a:gd name="T17" fmla="*/ 2147483647 h 770"/>
                  <a:gd name="T18" fmla="*/ 2147483647 w 476"/>
                  <a:gd name="T19" fmla="*/ 2147483647 h 770"/>
                  <a:gd name="T20" fmla="*/ 2147483647 w 476"/>
                  <a:gd name="T21" fmla="*/ 2147483647 h 770"/>
                  <a:gd name="T22" fmla="*/ 2147483647 w 476"/>
                  <a:gd name="T23" fmla="*/ 2147483647 h 770"/>
                  <a:gd name="T24" fmla="*/ 2147483647 w 476"/>
                  <a:gd name="T25" fmla="*/ 2147483647 h 770"/>
                  <a:gd name="T26" fmla="*/ 2147483647 w 476"/>
                  <a:gd name="T27" fmla="*/ 2147483647 h 770"/>
                  <a:gd name="T28" fmla="*/ 2147483647 w 476"/>
                  <a:gd name="T29" fmla="*/ 2147483647 h 770"/>
                  <a:gd name="T30" fmla="*/ 2147483647 w 476"/>
                  <a:gd name="T31" fmla="*/ 2147483647 h 770"/>
                  <a:gd name="T32" fmla="*/ 2147483647 w 476"/>
                  <a:gd name="T33" fmla="*/ 2147483647 h 770"/>
                  <a:gd name="T34" fmla="*/ 2147483647 w 476"/>
                  <a:gd name="T35" fmla="*/ 2147483647 h 770"/>
                  <a:gd name="T36" fmla="*/ 2147483647 w 476"/>
                  <a:gd name="T37" fmla="*/ 2147483647 h 770"/>
                  <a:gd name="T38" fmla="*/ 2147483647 w 476"/>
                  <a:gd name="T39" fmla="*/ 2147483647 h 770"/>
                  <a:gd name="T40" fmla="*/ 2147483647 w 476"/>
                  <a:gd name="T41" fmla="*/ 2147483647 h 770"/>
                  <a:gd name="T42" fmla="*/ 2147483647 w 476"/>
                  <a:gd name="T43" fmla="*/ 0 h 77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76"/>
                  <a:gd name="T67" fmla="*/ 0 h 770"/>
                  <a:gd name="T68" fmla="*/ 476 w 476"/>
                  <a:gd name="T69" fmla="*/ 770 h 77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76" h="770">
                    <a:moveTo>
                      <a:pt x="115" y="0"/>
                    </a:moveTo>
                    <a:lnTo>
                      <a:pt x="72" y="301"/>
                    </a:lnTo>
                    <a:lnTo>
                      <a:pt x="117" y="365"/>
                    </a:lnTo>
                    <a:lnTo>
                      <a:pt x="47" y="432"/>
                    </a:lnTo>
                    <a:lnTo>
                      <a:pt x="38" y="478"/>
                    </a:lnTo>
                    <a:lnTo>
                      <a:pt x="57" y="511"/>
                    </a:lnTo>
                    <a:lnTo>
                      <a:pt x="38" y="527"/>
                    </a:lnTo>
                    <a:lnTo>
                      <a:pt x="0" y="701"/>
                    </a:lnTo>
                    <a:lnTo>
                      <a:pt x="227" y="742"/>
                    </a:lnTo>
                    <a:lnTo>
                      <a:pt x="442" y="770"/>
                    </a:lnTo>
                    <a:lnTo>
                      <a:pt x="464" y="611"/>
                    </a:lnTo>
                    <a:lnTo>
                      <a:pt x="476" y="523"/>
                    </a:lnTo>
                    <a:lnTo>
                      <a:pt x="455" y="491"/>
                    </a:lnTo>
                    <a:lnTo>
                      <a:pt x="406" y="500"/>
                    </a:lnTo>
                    <a:lnTo>
                      <a:pt x="342" y="508"/>
                    </a:lnTo>
                    <a:lnTo>
                      <a:pt x="330" y="436"/>
                    </a:lnTo>
                    <a:lnTo>
                      <a:pt x="252" y="378"/>
                    </a:lnTo>
                    <a:lnTo>
                      <a:pt x="263" y="341"/>
                    </a:lnTo>
                    <a:lnTo>
                      <a:pt x="270" y="275"/>
                    </a:lnTo>
                    <a:lnTo>
                      <a:pt x="170" y="134"/>
                    </a:lnTo>
                    <a:lnTo>
                      <a:pt x="184" y="9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rgbClr val="E05C2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5" name="Shape - Georgia"/>
              <p:cNvSpPr>
                <a:spLocks noChangeAspect="1"/>
              </p:cNvSpPr>
              <p:nvPr/>
            </p:nvSpPr>
            <p:spPr bwMode="auto">
              <a:xfrm>
                <a:off x="6127252" y="3521644"/>
                <a:ext cx="707573" cy="731551"/>
              </a:xfrm>
              <a:custGeom>
                <a:avLst/>
                <a:gdLst>
                  <a:gd name="T0" fmla="*/ 0 w 447"/>
                  <a:gd name="T1" fmla="*/ 2147483647 h 463"/>
                  <a:gd name="T2" fmla="*/ 2147483647 w 447"/>
                  <a:gd name="T3" fmla="*/ 2147483647 h 463"/>
                  <a:gd name="T4" fmla="*/ 2147483647 w 447"/>
                  <a:gd name="T5" fmla="*/ 2147483647 h 463"/>
                  <a:gd name="T6" fmla="*/ 2147483647 w 447"/>
                  <a:gd name="T7" fmla="*/ 0 h 463"/>
                  <a:gd name="T8" fmla="*/ 2147483647 w 447"/>
                  <a:gd name="T9" fmla="*/ 2147483647 h 463"/>
                  <a:gd name="T10" fmla="*/ 2147483647 w 447"/>
                  <a:gd name="T11" fmla="*/ 2147483647 h 463"/>
                  <a:gd name="T12" fmla="*/ 2147483647 w 447"/>
                  <a:gd name="T13" fmla="*/ 2147483647 h 463"/>
                  <a:gd name="T14" fmla="*/ 2147483647 w 447"/>
                  <a:gd name="T15" fmla="*/ 2147483647 h 463"/>
                  <a:gd name="T16" fmla="*/ 2147483647 w 447"/>
                  <a:gd name="T17" fmla="*/ 2147483647 h 463"/>
                  <a:gd name="T18" fmla="*/ 2147483647 w 447"/>
                  <a:gd name="T19" fmla="*/ 2147483647 h 463"/>
                  <a:gd name="T20" fmla="*/ 2147483647 w 447"/>
                  <a:gd name="T21" fmla="*/ 2147483647 h 463"/>
                  <a:gd name="T22" fmla="*/ 2147483647 w 447"/>
                  <a:gd name="T23" fmla="*/ 2147483647 h 463"/>
                  <a:gd name="T24" fmla="*/ 2147483647 w 447"/>
                  <a:gd name="T25" fmla="*/ 2147483647 h 463"/>
                  <a:gd name="T26" fmla="*/ 2147483647 w 447"/>
                  <a:gd name="T27" fmla="*/ 2147483647 h 463"/>
                  <a:gd name="T28" fmla="*/ 2147483647 w 447"/>
                  <a:gd name="T29" fmla="*/ 2147483647 h 463"/>
                  <a:gd name="T30" fmla="*/ 2147483647 w 447"/>
                  <a:gd name="T31" fmla="*/ 2147483647 h 463"/>
                  <a:gd name="T32" fmla="*/ 2147483647 w 447"/>
                  <a:gd name="T33" fmla="*/ 2147483647 h 463"/>
                  <a:gd name="T34" fmla="*/ 2147483647 w 447"/>
                  <a:gd name="T35" fmla="*/ 2147483647 h 463"/>
                  <a:gd name="T36" fmla="*/ 0 w 447"/>
                  <a:gd name="T37" fmla="*/ 2147483647 h 46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47"/>
                  <a:gd name="T58" fmla="*/ 0 h 463"/>
                  <a:gd name="T59" fmla="*/ 447 w 447"/>
                  <a:gd name="T60" fmla="*/ 463 h 46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47" h="463">
                    <a:moveTo>
                      <a:pt x="0" y="28"/>
                    </a:moveTo>
                    <a:lnTo>
                      <a:pt x="4" y="28"/>
                    </a:lnTo>
                    <a:lnTo>
                      <a:pt x="109" y="9"/>
                    </a:lnTo>
                    <a:lnTo>
                      <a:pt x="201" y="0"/>
                    </a:lnTo>
                    <a:lnTo>
                      <a:pt x="188" y="23"/>
                    </a:lnTo>
                    <a:lnTo>
                      <a:pt x="216" y="23"/>
                    </a:lnTo>
                    <a:lnTo>
                      <a:pt x="375" y="167"/>
                    </a:lnTo>
                    <a:lnTo>
                      <a:pt x="438" y="259"/>
                    </a:lnTo>
                    <a:lnTo>
                      <a:pt x="447" y="322"/>
                    </a:lnTo>
                    <a:lnTo>
                      <a:pt x="426" y="336"/>
                    </a:lnTo>
                    <a:lnTo>
                      <a:pt x="438" y="399"/>
                    </a:lnTo>
                    <a:lnTo>
                      <a:pt x="393" y="402"/>
                    </a:lnTo>
                    <a:lnTo>
                      <a:pt x="393" y="456"/>
                    </a:lnTo>
                    <a:lnTo>
                      <a:pt x="358" y="429"/>
                    </a:lnTo>
                    <a:lnTo>
                      <a:pt x="128" y="463"/>
                    </a:lnTo>
                    <a:lnTo>
                      <a:pt x="76" y="363"/>
                    </a:lnTo>
                    <a:lnTo>
                      <a:pt x="113" y="295"/>
                    </a:lnTo>
                    <a:lnTo>
                      <a:pt x="64" y="26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6" name="Shape - Florida"/>
              <p:cNvSpPr>
                <a:spLocks noChangeAspect="1"/>
              </p:cNvSpPr>
              <p:nvPr/>
            </p:nvSpPr>
            <p:spPr bwMode="auto">
              <a:xfrm>
                <a:off x="5967017" y="4148687"/>
                <a:ext cx="1205729" cy="819979"/>
              </a:xfrm>
              <a:custGeom>
                <a:avLst/>
                <a:gdLst>
                  <a:gd name="T0" fmla="*/ 0 w 765"/>
                  <a:gd name="T1" fmla="*/ 2147483647 h 519"/>
                  <a:gd name="T2" fmla="*/ 2147483647 w 765"/>
                  <a:gd name="T3" fmla="*/ 2147483647 h 519"/>
                  <a:gd name="T4" fmla="*/ 2147483647 w 765"/>
                  <a:gd name="T5" fmla="*/ 2147483647 h 519"/>
                  <a:gd name="T6" fmla="*/ 2147483647 w 765"/>
                  <a:gd name="T7" fmla="*/ 2147483647 h 519"/>
                  <a:gd name="T8" fmla="*/ 2147483647 w 765"/>
                  <a:gd name="T9" fmla="*/ 2147483647 h 519"/>
                  <a:gd name="T10" fmla="*/ 2147483647 w 765"/>
                  <a:gd name="T11" fmla="*/ 2147483647 h 519"/>
                  <a:gd name="T12" fmla="*/ 2147483647 w 765"/>
                  <a:gd name="T13" fmla="*/ 0 h 519"/>
                  <a:gd name="T14" fmla="*/ 2147483647 w 765"/>
                  <a:gd name="T15" fmla="*/ 2147483647 h 519"/>
                  <a:gd name="T16" fmla="*/ 2147483647 w 765"/>
                  <a:gd name="T17" fmla="*/ 2147483647 h 519"/>
                  <a:gd name="T18" fmla="*/ 2147483647 w 765"/>
                  <a:gd name="T19" fmla="*/ 2147483647 h 519"/>
                  <a:gd name="T20" fmla="*/ 2147483647 w 765"/>
                  <a:gd name="T21" fmla="*/ 2147483647 h 519"/>
                  <a:gd name="T22" fmla="*/ 2147483647 w 765"/>
                  <a:gd name="T23" fmla="*/ 2147483647 h 519"/>
                  <a:gd name="T24" fmla="*/ 2147483647 w 765"/>
                  <a:gd name="T25" fmla="*/ 2147483647 h 519"/>
                  <a:gd name="T26" fmla="*/ 2147483647 w 765"/>
                  <a:gd name="T27" fmla="*/ 2147483647 h 519"/>
                  <a:gd name="T28" fmla="*/ 2147483647 w 765"/>
                  <a:gd name="T29" fmla="*/ 2147483647 h 519"/>
                  <a:gd name="T30" fmla="*/ 2147483647 w 765"/>
                  <a:gd name="T31" fmla="*/ 2147483647 h 519"/>
                  <a:gd name="T32" fmla="*/ 2147483647 w 765"/>
                  <a:gd name="T33" fmla="*/ 2147483647 h 519"/>
                  <a:gd name="T34" fmla="*/ 2147483647 w 765"/>
                  <a:gd name="T35" fmla="*/ 2147483647 h 519"/>
                  <a:gd name="T36" fmla="*/ 2147483647 w 765"/>
                  <a:gd name="T37" fmla="*/ 2147483647 h 519"/>
                  <a:gd name="T38" fmla="*/ 2147483647 w 765"/>
                  <a:gd name="T39" fmla="*/ 2147483647 h 519"/>
                  <a:gd name="T40" fmla="*/ 2147483647 w 765"/>
                  <a:gd name="T41" fmla="*/ 2147483647 h 519"/>
                  <a:gd name="T42" fmla="*/ 2147483647 w 765"/>
                  <a:gd name="T43" fmla="*/ 2147483647 h 519"/>
                  <a:gd name="T44" fmla="*/ 2147483647 w 765"/>
                  <a:gd name="T45" fmla="*/ 2147483647 h 519"/>
                  <a:gd name="T46" fmla="*/ 2147483647 w 765"/>
                  <a:gd name="T47" fmla="*/ 2147483647 h 519"/>
                  <a:gd name="T48" fmla="*/ 2147483647 w 765"/>
                  <a:gd name="T49" fmla="*/ 2147483647 h 519"/>
                  <a:gd name="T50" fmla="*/ 2147483647 w 765"/>
                  <a:gd name="T51" fmla="*/ 2147483647 h 519"/>
                  <a:gd name="T52" fmla="*/ 2147483647 w 765"/>
                  <a:gd name="T53" fmla="*/ 2147483647 h 519"/>
                  <a:gd name="T54" fmla="*/ 2147483647 w 765"/>
                  <a:gd name="T55" fmla="*/ 2147483647 h 519"/>
                  <a:gd name="T56" fmla="*/ 2147483647 w 765"/>
                  <a:gd name="T57" fmla="*/ 2147483647 h 519"/>
                  <a:gd name="T58" fmla="*/ 2147483647 w 765"/>
                  <a:gd name="T59" fmla="*/ 2147483647 h 519"/>
                  <a:gd name="T60" fmla="*/ 2147483647 w 765"/>
                  <a:gd name="T61" fmla="*/ 2147483647 h 519"/>
                  <a:gd name="T62" fmla="*/ 2147483647 w 765"/>
                  <a:gd name="T63" fmla="*/ 2147483647 h 519"/>
                  <a:gd name="T64" fmla="*/ 2147483647 w 765"/>
                  <a:gd name="T65" fmla="*/ 2147483647 h 519"/>
                  <a:gd name="T66" fmla="*/ 2147483647 w 765"/>
                  <a:gd name="T67" fmla="*/ 2147483647 h 519"/>
                  <a:gd name="T68" fmla="*/ 2147483647 w 765"/>
                  <a:gd name="T69" fmla="*/ 2147483647 h 519"/>
                  <a:gd name="T70" fmla="*/ 2147483647 w 765"/>
                  <a:gd name="T71" fmla="*/ 2147483647 h 519"/>
                  <a:gd name="T72" fmla="*/ 2147483647 w 765"/>
                  <a:gd name="T73" fmla="*/ 2147483647 h 519"/>
                  <a:gd name="T74" fmla="*/ 2147483647 w 765"/>
                  <a:gd name="T75" fmla="*/ 2147483647 h 519"/>
                  <a:gd name="T76" fmla="*/ 2147483647 w 765"/>
                  <a:gd name="T77" fmla="*/ 2147483647 h 519"/>
                  <a:gd name="T78" fmla="*/ 0 w 765"/>
                  <a:gd name="T79" fmla="*/ 2147483647 h 51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765"/>
                  <a:gd name="T121" fmla="*/ 0 h 519"/>
                  <a:gd name="T122" fmla="*/ 765 w 765"/>
                  <a:gd name="T123" fmla="*/ 519 h 51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765" h="519">
                    <a:moveTo>
                      <a:pt x="0" y="51"/>
                    </a:moveTo>
                    <a:lnTo>
                      <a:pt x="210" y="30"/>
                    </a:lnTo>
                    <a:lnTo>
                      <a:pt x="233" y="64"/>
                    </a:lnTo>
                    <a:lnTo>
                      <a:pt x="458" y="30"/>
                    </a:lnTo>
                    <a:lnTo>
                      <a:pt x="496" y="58"/>
                    </a:lnTo>
                    <a:lnTo>
                      <a:pt x="496" y="4"/>
                    </a:lnTo>
                    <a:lnTo>
                      <a:pt x="493" y="0"/>
                    </a:lnTo>
                    <a:lnTo>
                      <a:pt x="538" y="3"/>
                    </a:lnTo>
                    <a:lnTo>
                      <a:pt x="586" y="83"/>
                    </a:lnTo>
                    <a:lnTo>
                      <a:pt x="662" y="192"/>
                    </a:lnTo>
                    <a:lnTo>
                      <a:pt x="699" y="286"/>
                    </a:lnTo>
                    <a:lnTo>
                      <a:pt x="756" y="352"/>
                    </a:lnTo>
                    <a:lnTo>
                      <a:pt x="765" y="447"/>
                    </a:lnTo>
                    <a:lnTo>
                      <a:pt x="747" y="504"/>
                    </a:lnTo>
                    <a:lnTo>
                      <a:pt x="666" y="519"/>
                    </a:lnTo>
                    <a:lnTo>
                      <a:pt x="653" y="495"/>
                    </a:lnTo>
                    <a:lnTo>
                      <a:pt x="596" y="460"/>
                    </a:lnTo>
                    <a:lnTo>
                      <a:pt x="578" y="425"/>
                    </a:lnTo>
                    <a:lnTo>
                      <a:pt x="563" y="411"/>
                    </a:lnTo>
                    <a:lnTo>
                      <a:pt x="554" y="378"/>
                    </a:lnTo>
                    <a:lnTo>
                      <a:pt x="541" y="387"/>
                    </a:lnTo>
                    <a:lnTo>
                      <a:pt x="496" y="344"/>
                    </a:lnTo>
                    <a:lnTo>
                      <a:pt x="507" y="304"/>
                    </a:lnTo>
                    <a:lnTo>
                      <a:pt x="496" y="282"/>
                    </a:lnTo>
                    <a:lnTo>
                      <a:pt x="483" y="289"/>
                    </a:lnTo>
                    <a:lnTo>
                      <a:pt x="484" y="313"/>
                    </a:lnTo>
                    <a:lnTo>
                      <a:pt x="470" y="282"/>
                    </a:lnTo>
                    <a:lnTo>
                      <a:pt x="471" y="209"/>
                    </a:lnTo>
                    <a:lnTo>
                      <a:pt x="443" y="165"/>
                    </a:lnTo>
                    <a:lnTo>
                      <a:pt x="371" y="130"/>
                    </a:lnTo>
                    <a:lnTo>
                      <a:pt x="335" y="89"/>
                    </a:lnTo>
                    <a:lnTo>
                      <a:pt x="295" y="85"/>
                    </a:lnTo>
                    <a:lnTo>
                      <a:pt x="279" y="110"/>
                    </a:lnTo>
                    <a:lnTo>
                      <a:pt x="219" y="128"/>
                    </a:lnTo>
                    <a:lnTo>
                      <a:pt x="185" y="110"/>
                    </a:lnTo>
                    <a:lnTo>
                      <a:pt x="167" y="83"/>
                    </a:lnTo>
                    <a:lnTo>
                      <a:pt x="55" y="107"/>
                    </a:lnTo>
                    <a:lnTo>
                      <a:pt x="31" y="88"/>
                    </a:lnTo>
                    <a:lnTo>
                      <a:pt x="6" y="109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7" name="Shape - Connecticut"/>
              <p:cNvSpPr>
                <a:spLocks noChangeAspect="1"/>
              </p:cNvSpPr>
              <p:nvPr/>
            </p:nvSpPr>
            <p:spPr bwMode="auto">
              <a:xfrm>
                <a:off x="7359951" y="2064973"/>
                <a:ext cx="242732" cy="188113"/>
              </a:xfrm>
              <a:custGeom>
                <a:avLst/>
                <a:gdLst>
                  <a:gd name="T0" fmla="*/ 0 w 153"/>
                  <a:gd name="T1" fmla="*/ 2147483647 h 118"/>
                  <a:gd name="T2" fmla="*/ 2147483647 w 153"/>
                  <a:gd name="T3" fmla="*/ 0 h 118"/>
                  <a:gd name="T4" fmla="*/ 2147483647 w 153"/>
                  <a:gd name="T5" fmla="*/ 2147483647 h 118"/>
                  <a:gd name="T6" fmla="*/ 2147483647 w 153"/>
                  <a:gd name="T7" fmla="*/ 2147483647 h 118"/>
                  <a:gd name="T8" fmla="*/ 2147483647 w 153"/>
                  <a:gd name="T9" fmla="*/ 2147483647 h 118"/>
                  <a:gd name="T10" fmla="*/ 2147483647 w 153"/>
                  <a:gd name="T11" fmla="*/ 2147483647 h 118"/>
                  <a:gd name="T12" fmla="*/ 2147483647 w 153"/>
                  <a:gd name="T13" fmla="*/ 2147483647 h 118"/>
                  <a:gd name="T14" fmla="*/ 0 w 153"/>
                  <a:gd name="T15" fmla="*/ 2147483647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3"/>
                  <a:gd name="T25" fmla="*/ 0 h 118"/>
                  <a:gd name="T26" fmla="*/ 153 w 153"/>
                  <a:gd name="T27" fmla="*/ 118 h 11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3" h="118">
                    <a:moveTo>
                      <a:pt x="0" y="30"/>
                    </a:moveTo>
                    <a:lnTo>
                      <a:pt x="118" y="0"/>
                    </a:lnTo>
                    <a:lnTo>
                      <a:pt x="153" y="54"/>
                    </a:lnTo>
                    <a:lnTo>
                      <a:pt x="133" y="78"/>
                    </a:lnTo>
                    <a:lnTo>
                      <a:pt x="95" y="69"/>
                    </a:lnTo>
                    <a:lnTo>
                      <a:pt x="37" y="118"/>
                    </a:lnTo>
                    <a:lnTo>
                      <a:pt x="6" y="93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8" name="Shape - Delaware"/>
              <p:cNvSpPr>
                <a:spLocks noChangeAspect="1"/>
              </p:cNvSpPr>
              <p:nvPr/>
            </p:nvSpPr>
            <p:spPr bwMode="auto">
              <a:xfrm>
                <a:off x="7194957" y="2558569"/>
                <a:ext cx="153889" cy="192936"/>
              </a:xfrm>
              <a:custGeom>
                <a:avLst/>
                <a:gdLst>
                  <a:gd name="T0" fmla="*/ 0 w 98"/>
                  <a:gd name="T1" fmla="*/ 2147483647 h 122"/>
                  <a:gd name="T2" fmla="*/ 2147483647 w 98"/>
                  <a:gd name="T3" fmla="*/ 0 h 122"/>
                  <a:gd name="T4" fmla="*/ 2147483647 w 98"/>
                  <a:gd name="T5" fmla="*/ 2147483647 h 122"/>
                  <a:gd name="T6" fmla="*/ 2147483647 w 98"/>
                  <a:gd name="T7" fmla="*/ 2147483647 h 122"/>
                  <a:gd name="T8" fmla="*/ 2147483647 w 98"/>
                  <a:gd name="T9" fmla="*/ 2147483647 h 122"/>
                  <a:gd name="T10" fmla="*/ 2147483647 w 98"/>
                  <a:gd name="T11" fmla="*/ 2147483647 h 122"/>
                  <a:gd name="T12" fmla="*/ 2147483647 w 98"/>
                  <a:gd name="T13" fmla="*/ 2147483647 h 122"/>
                  <a:gd name="T14" fmla="*/ 0 w 98"/>
                  <a:gd name="T15" fmla="*/ 2147483647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8"/>
                  <a:gd name="T25" fmla="*/ 0 h 122"/>
                  <a:gd name="T26" fmla="*/ 98 w 98"/>
                  <a:gd name="T27" fmla="*/ 122 h 1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8" h="122">
                    <a:moveTo>
                      <a:pt x="0" y="8"/>
                    </a:moveTo>
                    <a:lnTo>
                      <a:pt x="21" y="0"/>
                    </a:lnTo>
                    <a:lnTo>
                      <a:pt x="66" y="27"/>
                    </a:lnTo>
                    <a:lnTo>
                      <a:pt x="66" y="54"/>
                    </a:lnTo>
                    <a:lnTo>
                      <a:pt x="97" y="73"/>
                    </a:lnTo>
                    <a:lnTo>
                      <a:pt x="98" y="109"/>
                    </a:lnTo>
                    <a:lnTo>
                      <a:pt x="48" y="12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9" name="Shape - Colorado"/>
              <p:cNvSpPr>
                <a:spLocks noChangeAspect="1"/>
              </p:cNvSpPr>
              <p:nvPr/>
            </p:nvSpPr>
            <p:spPr bwMode="auto">
              <a:xfrm>
                <a:off x="3039948" y="2683979"/>
                <a:ext cx="928095" cy="691355"/>
              </a:xfrm>
              <a:custGeom>
                <a:avLst/>
                <a:gdLst>
                  <a:gd name="T0" fmla="*/ 2147483647 w 590"/>
                  <a:gd name="T1" fmla="*/ 0 h 439"/>
                  <a:gd name="T2" fmla="*/ 2147483647 w 590"/>
                  <a:gd name="T3" fmla="*/ 2147483647 h 439"/>
                  <a:gd name="T4" fmla="*/ 0 w 590"/>
                  <a:gd name="T5" fmla="*/ 2147483647 h 439"/>
                  <a:gd name="T6" fmla="*/ 2147483647 w 590"/>
                  <a:gd name="T7" fmla="*/ 2147483647 h 439"/>
                  <a:gd name="T8" fmla="*/ 2147483647 w 590"/>
                  <a:gd name="T9" fmla="*/ 2147483647 h 439"/>
                  <a:gd name="T10" fmla="*/ 2147483647 w 590"/>
                  <a:gd name="T11" fmla="*/ 2147483647 h 439"/>
                  <a:gd name="T12" fmla="*/ 2147483647 w 590"/>
                  <a:gd name="T13" fmla="*/ 2147483647 h 439"/>
                  <a:gd name="T14" fmla="*/ 2147483647 w 590"/>
                  <a:gd name="T15" fmla="*/ 2147483647 h 439"/>
                  <a:gd name="T16" fmla="*/ 2147483647 w 590"/>
                  <a:gd name="T17" fmla="*/ 0 h 4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0"/>
                  <a:gd name="T28" fmla="*/ 0 h 439"/>
                  <a:gd name="T29" fmla="*/ 590 w 590"/>
                  <a:gd name="T30" fmla="*/ 439 h 4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0" h="439">
                    <a:moveTo>
                      <a:pt x="49" y="0"/>
                    </a:moveTo>
                    <a:lnTo>
                      <a:pt x="19" y="263"/>
                    </a:lnTo>
                    <a:lnTo>
                      <a:pt x="0" y="415"/>
                    </a:lnTo>
                    <a:lnTo>
                      <a:pt x="295" y="430"/>
                    </a:lnTo>
                    <a:lnTo>
                      <a:pt x="577" y="439"/>
                    </a:lnTo>
                    <a:lnTo>
                      <a:pt x="586" y="234"/>
                    </a:lnTo>
                    <a:lnTo>
                      <a:pt x="590" y="32"/>
                    </a:lnTo>
                    <a:lnTo>
                      <a:pt x="429" y="2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FFC000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0" name="Shape - California"/>
              <p:cNvSpPr>
                <a:spLocks noChangeAspect="1"/>
              </p:cNvSpPr>
              <p:nvPr/>
            </p:nvSpPr>
            <p:spPr bwMode="auto">
              <a:xfrm>
                <a:off x="1250392" y="2200030"/>
                <a:ext cx="1097849" cy="1694624"/>
              </a:xfrm>
              <a:custGeom>
                <a:avLst/>
                <a:gdLst>
                  <a:gd name="T0" fmla="*/ 2147483647 w 697"/>
                  <a:gd name="T1" fmla="*/ 0 h 1077"/>
                  <a:gd name="T2" fmla="*/ 2147483647 w 697"/>
                  <a:gd name="T3" fmla="*/ 2147483647 h 1077"/>
                  <a:gd name="T4" fmla="*/ 2147483647 w 697"/>
                  <a:gd name="T5" fmla="*/ 2147483647 h 1077"/>
                  <a:gd name="T6" fmla="*/ 2147483647 w 697"/>
                  <a:gd name="T7" fmla="*/ 2147483647 h 1077"/>
                  <a:gd name="T8" fmla="*/ 2147483647 w 697"/>
                  <a:gd name="T9" fmla="*/ 2147483647 h 1077"/>
                  <a:gd name="T10" fmla="*/ 2147483647 w 697"/>
                  <a:gd name="T11" fmla="*/ 2147483647 h 1077"/>
                  <a:gd name="T12" fmla="*/ 2147483647 w 697"/>
                  <a:gd name="T13" fmla="*/ 2147483647 h 1077"/>
                  <a:gd name="T14" fmla="*/ 2147483647 w 697"/>
                  <a:gd name="T15" fmla="*/ 2147483647 h 1077"/>
                  <a:gd name="T16" fmla="*/ 2147483647 w 697"/>
                  <a:gd name="T17" fmla="*/ 2147483647 h 1077"/>
                  <a:gd name="T18" fmla="*/ 2147483647 w 697"/>
                  <a:gd name="T19" fmla="*/ 2147483647 h 1077"/>
                  <a:gd name="T20" fmla="*/ 2147483647 w 697"/>
                  <a:gd name="T21" fmla="*/ 2147483647 h 1077"/>
                  <a:gd name="T22" fmla="*/ 2147483647 w 697"/>
                  <a:gd name="T23" fmla="*/ 2147483647 h 1077"/>
                  <a:gd name="T24" fmla="*/ 2147483647 w 697"/>
                  <a:gd name="T25" fmla="*/ 2147483647 h 1077"/>
                  <a:gd name="T26" fmla="*/ 2147483647 w 697"/>
                  <a:gd name="T27" fmla="*/ 2147483647 h 1077"/>
                  <a:gd name="T28" fmla="*/ 2147483647 w 697"/>
                  <a:gd name="T29" fmla="*/ 2147483647 h 1077"/>
                  <a:gd name="T30" fmla="*/ 2147483647 w 697"/>
                  <a:gd name="T31" fmla="*/ 2147483647 h 1077"/>
                  <a:gd name="T32" fmla="*/ 2147483647 w 697"/>
                  <a:gd name="T33" fmla="*/ 2147483647 h 1077"/>
                  <a:gd name="T34" fmla="*/ 2147483647 w 697"/>
                  <a:gd name="T35" fmla="*/ 2147483647 h 1077"/>
                  <a:gd name="T36" fmla="*/ 2147483647 w 697"/>
                  <a:gd name="T37" fmla="*/ 2147483647 h 1077"/>
                  <a:gd name="T38" fmla="*/ 2147483647 w 697"/>
                  <a:gd name="T39" fmla="*/ 2147483647 h 1077"/>
                  <a:gd name="T40" fmla="*/ 2147483647 w 697"/>
                  <a:gd name="T41" fmla="*/ 2147483647 h 1077"/>
                  <a:gd name="T42" fmla="*/ 2147483647 w 697"/>
                  <a:gd name="T43" fmla="*/ 2147483647 h 1077"/>
                  <a:gd name="T44" fmla="*/ 2147483647 w 697"/>
                  <a:gd name="T45" fmla="*/ 2147483647 h 1077"/>
                  <a:gd name="T46" fmla="*/ 2147483647 w 697"/>
                  <a:gd name="T47" fmla="*/ 2147483647 h 1077"/>
                  <a:gd name="T48" fmla="*/ 2147483647 w 697"/>
                  <a:gd name="T49" fmla="*/ 2147483647 h 1077"/>
                  <a:gd name="T50" fmla="*/ 2147483647 w 697"/>
                  <a:gd name="T51" fmla="*/ 2147483647 h 1077"/>
                  <a:gd name="T52" fmla="*/ 2147483647 w 697"/>
                  <a:gd name="T53" fmla="*/ 2147483647 h 1077"/>
                  <a:gd name="T54" fmla="*/ 2147483647 w 697"/>
                  <a:gd name="T55" fmla="*/ 2147483647 h 1077"/>
                  <a:gd name="T56" fmla="*/ 2147483647 w 697"/>
                  <a:gd name="T57" fmla="*/ 2147483647 h 1077"/>
                  <a:gd name="T58" fmla="*/ 2147483647 w 697"/>
                  <a:gd name="T59" fmla="*/ 2147483647 h 1077"/>
                  <a:gd name="T60" fmla="*/ 2147483647 w 697"/>
                  <a:gd name="T61" fmla="*/ 2147483647 h 1077"/>
                  <a:gd name="T62" fmla="*/ 2147483647 w 697"/>
                  <a:gd name="T63" fmla="*/ 2147483647 h 1077"/>
                  <a:gd name="T64" fmla="*/ 2147483647 w 697"/>
                  <a:gd name="T65" fmla="*/ 2147483647 h 1077"/>
                  <a:gd name="T66" fmla="*/ 2147483647 w 697"/>
                  <a:gd name="T67" fmla="*/ 2147483647 h 1077"/>
                  <a:gd name="T68" fmla="*/ 2147483647 w 697"/>
                  <a:gd name="T69" fmla="*/ 2147483647 h 1077"/>
                  <a:gd name="T70" fmla="*/ 2147483647 w 697"/>
                  <a:gd name="T71" fmla="*/ 2147483647 h 1077"/>
                  <a:gd name="T72" fmla="*/ 2147483647 w 697"/>
                  <a:gd name="T73" fmla="*/ 2147483647 h 1077"/>
                  <a:gd name="T74" fmla="*/ 2147483647 w 697"/>
                  <a:gd name="T75" fmla="*/ 2147483647 h 1077"/>
                  <a:gd name="T76" fmla="*/ 2147483647 w 697"/>
                  <a:gd name="T77" fmla="*/ 2147483647 h 1077"/>
                  <a:gd name="T78" fmla="*/ 2147483647 w 697"/>
                  <a:gd name="T79" fmla="*/ 2147483647 h 1077"/>
                  <a:gd name="T80" fmla="*/ 2147483647 w 697"/>
                  <a:gd name="T81" fmla="*/ 2147483647 h 1077"/>
                  <a:gd name="T82" fmla="*/ 2147483647 w 697"/>
                  <a:gd name="T83" fmla="*/ 2147483647 h 1077"/>
                  <a:gd name="T84" fmla="*/ 2147483647 w 697"/>
                  <a:gd name="T85" fmla="*/ 2147483647 h 1077"/>
                  <a:gd name="T86" fmla="*/ 0 w 697"/>
                  <a:gd name="T87" fmla="*/ 2147483647 h 1077"/>
                  <a:gd name="T88" fmla="*/ 2147483647 w 697"/>
                  <a:gd name="T89" fmla="*/ 2147483647 h 1077"/>
                  <a:gd name="T90" fmla="*/ 2147483647 w 697"/>
                  <a:gd name="T91" fmla="*/ 2147483647 h 1077"/>
                  <a:gd name="T92" fmla="*/ 2147483647 w 697"/>
                  <a:gd name="T93" fmla="*/ 2147483647 h 1077"/>
                  <a:gd name="T94" fmla="*/ 2147483647 w 697"/>
                  <a:gd name="T95" fmla="*/ 0 h 107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97"/>
                  <a:gd name="T145" fmla="*/ 0 h 1077"/>
                  <a:gd name="T146" fmla="*/ 697 w 697"/>
                  <a:gd name="T147" fmla="*/ 1077 h 107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97" h="1077">
                    <a:moveTo>
                      <a:pt x="53" y="0"/>
                    </a:moveTo>
                    <a:lnTo>
                      <a:pt x="374" y="64"/>
                    </a:lnTo>
                    <a:lnTo>
                      <a:pt x="304" y="381"/>
                    </a:lnTo>
                    <a:lnTo>
                      <a:pt x="664" y="864"/>
                    </a:lnTo>
                    <a:lnTo>
                      <a:pt x="697" y="925"/>
                    </a:lnTo>
                    <a:lnTo>
                      <a:pt x="663" y="955"/>
                    </a:lnTo>
                    <a:lnTo>
                      <a:pt x="641" y="1009"/>
                    </a:lnTo>
                    <a:lnTo>
                      <a:pt x="620" y="1040"/>
                    </a:lnTo>
                    <a:lnTo>
                      <a:pt x="642" y="1068"/>
                    </a:lnTo>
                    <a:lnTo>
                      <a:pt x="605" y="1077"/>
                    </a:lnTo>
                    <a:lnTo>
                      <a:pt x="393" y="1070"/>
                    </a:lnTo>
                    <a:lnTo>
                      <a:pt x="380" y="1007"/>
                    </a:lnTo>
                    <a:lnTo>
                      <a:pt x="343" y="961"/>
                    </a:lnTo>
                    <a:lnTo>
                      <a:pt x="316" y="944"/>
                    </a:lnTo>
                    <a:lnTo>
                      <a:pt x="308" y="912"/>
                    </a:lnTo>
                    <a:lnTo>
                      <a:pt x="286" y="894"/>
                    </a:lnTo>
                    <a:lnTo>
                      <a:pt x="263" y="871"/>
                    </a:lnTo>
                    <a:lnTo>
                      <a:pt x="256" y="846"/>
                    </a:lnTo>
                    <a:lnTo>
                      <a:pt x="235" y="830"/>
                    </a:lnTo>
                    <a:lnTo>
                      <a:pt x="202" y="839"/>
                    </a:lnTo>
                    <a:lnTo>
                      <a:pt x="165" y="825"/>
                    </a:lnTo>
                    <a:lnTo>
                      <a:pt x="165" y="812"/>
                    </a:lnTo>
                    <a:lnTo>
                      <a:pt x="164" y="782"/>
                    </a:lnTo>
                    <a:lnTo>
                      <a:pt x="149" y="749"/>
                    </a:lnTo>
                    <a:lnTo>
                      <a:pt x="147" y="722"/>
                    </a:lnTo>
                    <a:lnTo>
                      <a:pt x="131" y="699"/>
                    </a:lnTo>
                    <a:lnTo>
                      <a:pt x="135" y="676"/>
                    </a:lnTo>
                    <a:lnTo>
                      <a:pt x="89" y="621"/>
                    </a:lnTo>
                    <a:lnTo>
                      <a:pt x="89" y="590"/>
                    </a:lnTo>
                    <a:lnTo>
                      <a:pt x="113" y="578"/>
                    </a:lnTo>
                    <a:lnTo>
                      <a:pt x="113" y="559"/>
                    </a:lnTo>
                    <a:lnTo>
                      <a:pt x="89" y="553"/>
                    </a:lnTo>
                    <a:lnTo>
                      <a:pt x="79" y="523"/>
                    </a:lnTo>
                    <a:lnTo>
                      <a:pt x="67" y="471"/>
                    </a:lnTo>
                    <a:lnTo>
                      <a:pt x="101" y="499"/>
                    </a:lnTo>
                    <a:lnTo>
                      <a:pt x="88" y="462"/>
                    </a:lnTo>
                    <a:lnTo>
                      <a:pt x="113" y="462"/>
                    </a:lnTo>
                    <a:lnTo>
                      <a:pt x="113" y="435"/>
                    </a:lnTo>
                    <a:lnTo>
                      <a:pt x="88" y="417"/>
                    </a:lnTo>
                    <a:lnTo>
                      <a:pt x="76" y="442"/>
                    </a:lnTo>
                    <a:lnTo>
                      <a:pt x="53" y="433"/>
                    </a:lnTo>
                    <a:lnTo>
                      <a:pt x="9" y="313"/>
                    </a:lnTo>
                    <a:lnTo>
                      <a:pt x="21" y="226"/>
                    </a:lnTo>
                    <a:lnTo>
                      <a:pt x="0" y="177"/>
                    </a:lnTo>
                    <a:lnTo>
                      <a:pt x="10" y="140"/>
                    </a:lnTo>
                    <a:lnTo>
                      <a:pt x="32" y="132"/>
                    </a:lnTo>
                    <a:lnTo>
                      <a:pt x="53" y="7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1" name="Shape - Arkansas"/>
              <p:cNvSpPr>
                <a:spLocks noChangeAspect="1"/>
              </p:cNvSpPr>
              <p:nvPr/>
            </p:nvSpPr>
            <p:spPr bwMode="auto">
              <a:xfrm>
                <a:off x="4921522" y="3391411"/>
                <a:ext cx="633008" cy="590063"/>
              </a:xfrm>
              <a:custGeom>
                <a:avLst/>
                <a:gdLst>
                  <a:gd name="T0" fmla="*/ 0 w 401"/>
                  <a:gd name="T1" fmla="*/ 34 h 374"/>
                  <a:gd name="T2" fmla="*/ 158 w 401"/>
                  <a:gd name="T3" fmla="*/ 15 h 374"/>
                  <a:gd name="T4" fmla="*/ 353 w 401"/>
                  <a:gd name="T5" fmla="*/ 0 h 374"/>
                  <a:gd name="T6" fmla="*/ 343 w 401"/>
                  <a:gd name="T7" fmla="*/ 49 h 374"/>
                  <a:gd name="T8" fmla="*/ 386 w 401"/>
                  <a:gd name="T9" fmla="*/ 38 h 374"/>
                  <a:gd name="T10" fmla="*/ 401 w 401"/>
                  <a:gd name="T11" fmla="*/ 71 h 374"/>
                  <a:gd name="T12" fmla="*/ 356 w 401"/>
                  <a:gd name="T13" fmla="*/ 101 h 374"/>
                  <a:gd name="T14" fmla="*/ 367 w 401"/>
                  <a:gd name="T15" fmla="*/ 153 h 374"/>
                  <a:gd name="T16" fmla="*/ 321 w 401"/>
                  <a:gd name="T17" fmla="*/ 240 h 374"/>
                  <a:gd name="T18" fmla="*/ 286 w 401"/>
                  <a:gd name="T19" fmla="*/ 293 h 374"/>
                  <a:gd name="T20" fmla="*/ 306 w 401"/>
                  <a:gd name="T21" fmla="*/ 362 h 374"/>
                  <a:gd name="T22" fmla="*/ 58 w 401"/>
                  <a:gd name="T23" fmla="*/ 374 h 374"/>
                  <a:gd name="T24" fmla="*/ 57 w 401"/>
                  <a:gd name="T25" fmla="*/ 332 h 374"/>
                  <a:gd name="T26" fmla="*/ 8 w 401"/>
                  <a:gd name="T27" fmla="*/ 323 h 374"/>
                  <a:gd name="T28" fmla="*/ 8 w 401"/>
                  <a:gd name="T29" fmla="*/ 101 h 374"/>
                  <a:gd name="T30" fmla="*/ 0 w 401"/>
                  <a:gd name="T31" fmla="*/ 34 h 3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1"/>
                  <a:gd name="T49" fmla="*/ 0 h 374"/>
                  <a:gd name="T50" fmla="*/ 401 w 401"/>
                  <a:gd name="T51" fmla="*/ 374 h 37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1" h="374">
                    <a:moveTo>
                      <a:pt x="0" y="34"/>
                    </a:moveTo>
                    <a:lnTo>
                      <a:pt x="158" y="15"/>
                    </a:lnTo>
                    <a:lnTo>
                      <a:pt x="353" y="0"/>
                    </a:lnTo>
                    <a:lnTo>
                      <a:pt x="343" y="49"/>
                    </a:lnTo>
                    <a:lnTo>
                      <a:pt x="386" y="38"/>
                    </a:lnTo>
                    <a:lnTo>
                      <a:pt x="401" y="71"/>
                    </a:lnTo>
                    <a:lnTo>
                      <a:pt x="356" y="101"/>
                    </a:lnTo>
                    <a:lnTo>
                      <a:pt x="367" y="153"/>
                    </a:lnTo>
                    <a:lnTo>
                      <a:pt x="321" y="240"/>
                    </a:lnTo>
                    <a:lnTo>
                      <a:pt x="286" y="293"/>
                    </a:lnTo>
                    <a:lnTo>
                      <a:pt x="306" y="362"/>
                    </a:lnTo>
                    <a:lnTo>
                      <a:pt x="58" y="374"/>
                    </a:lnTo>
                    <a:lnTo>
                      <a:pt x="57" y="332"/>
                    </a:lnTo>
                    <a:lnTo>
                      <a:pt x="8" y="323"/>
                    </a:lnTo>
                    <a:lnTo>
                      <a:pt x="8" y="101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2" name="Shape - Arizona"/>
              <p:cNvSpPr>
                <a:spLocks noChangeAspect="1"/>
              </p:cNvSpPr>
              <p:nvPr/>
            </p:nvSpPr>
            <p:spPr bwMode="auto">
              <a:xfrm>
                <a:off x="2202283" y="3264394"/>
                <a:ext cx="844012" cy="938957"/>
              </a:xfrm>
              <a:custGeom>
                <a:avLst/>
                <a:gdLst>
                  <a:gd name="T0" fmla="*/ 2147483647 w 536"/>
                  <a:gd name="T1" fmla="*/ 0 h 595"/>
                  <a:gd name="T2" fmla="*/ 2147483647 w 536"/>
                  <a:gd name="T3" fmla="*/ 2147483647 h 595"/>
                  <a:gd name="T4" fmla="*/ 2147483647 w 536"/>
                  <a:gd name="T5" fmla="*/ 2147483647 h 595"/>
                  <a:gd name="T6" fmla="*/ 2147483647 w 536"/>
                  <a:gd name="T7" fmla="*/ 2147483647 h 595"/>
                  <a:gd name="T8" fmla="*/ 2147483647 w 536"/>
                  <a:gd name="T9" fmla="*/ 2147483647 h 595"/>
                  <a:gd name="T10" fmla="*/ 2147483647 w 536"/>
                  <a:gd name="T11" fmla="*/ 2147483647 h 595"/>
                  <a:gd name="T12" fmla="*/ 2147483647 w 536"/>
                  <a:gd name="T13" fmla="*/ 2147483647 h 595"/>
                  <a:gd name="T14" fmla="*/ 2147483647 w 536"/>
                  <a:gd name="T15" fmla="*/ 2147483647 h 595"/>
                  <a:gd name="T16" fmla="*/ 2147483647 w 536"/>
                  <a:gd name="T17" fmla="*/ 2147483647 h 595"/>
                  <a:gd name="T18" fmla="*/ 2147483647 w 536"/>
                  <a:gd name="T19" fmla="*/ 2147483647 h 595"/>
                  <a:gd name="T20" fmla="*/ 2147483647 w 536"/>
                  <a:gd name="T21" fmla="*/ 2147483647 h 595"/>
                  <a:gd name="T22" fmla="*/ 0 w 536"/>
                  <a:gd name="T23" fmla="*/ 2147483647 h 595"/>
                  <a:gd name="T24" fmla="*/ 2147483647 w 536"/>
                  <a:gd name="T25" fmla="*/ 2147483647 h 595"/>
                  <a:gd name="T26" fmla="*/ 2147483647 w 536"/>
                  <a:gd name="T27" fmla="*/ 2147483647 h 595"/>
                  <a:gd name="T28" fmla="*/ 2147483647 w 536"/>
                  <a:gd name="T29" fmla="*/ 2147483647 h 595"/>
                  <a:gd name="T30" fmla="*/ 2147483647 w 536"/>
                  <a:gd name="T31" fmla="*/ 0 h 59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36"/>
                  <a:gd name="T49" fmla="*/ 0 h 595"/>
                  <a:gd name="T50" fmla="*/ 536 w 536"/>
                  <a:gd name="T51" fmla="*/ 595 h 59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36" h="595">
                    <a:moveTo>
                      <a:pt x="136" y="0"/>
                    </a:moveTo>
                    <a:lnTo>
                      <a:pt x="126" y="78"/>
                    </a:lnTo>
                    <a:lnTo>
                      <a:pt x="79" y="69"/>
                    </a:lnTo>
                    <a:lnTo>
                      <a:pt x="82" y="169"/>
                    </a:lnTo>
                    <a:lnTo>
                      <a:pt x="60" y="188"/>
                    </a:lnTo>
                    <a:lnTo>
                      <a:pt x="93" y="249"/>
                    </a:lnTo>
                    <a:lnTo>
                      <a:pt x="60" y="276"/>
                    </a:lnTo>
                    <a:lnTo>
                      <a:pt x="42" y="321"/>
                    </a:lnTo>
                    <a:lnTo>
                      <a:pt x="17" y="364"/>
                    </a:lnTo>
                    <a:lnTo>
                      <a:pt x="35" y="389"/>
                    </a:lnTo>
                    <a:lnTo>
                      <a:pt x="3" y="400"/>
                    </a:lnTo>
                    <a:lnTo>
                      <a:pt x="0" y="440"/>
                    </a:lnTo>
                    <a:lnTo>
                      <a:pt x="301" y="592"/>
                    </a:lnTo>
                    <a:lnTo>
                      <a:pt x="471" y="595"/>
                    </a:lnTo>
                    <a:lnTo>
                      <a:pt x="536" y="46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3" name="Shape - Alaska"/>
              <p:cNvSpPr>
                <a:spLocks noChangeAspect="1"/>
              </p:cNvSpPr>
              <p:nvPr/>
            </p:nvSpPr>
            <p:spPr bwMode="auto">
              <a:xfrm>
                <a:off x="764750" y="4143473"/>
                <a:ext cx="1616630" cy="1596549"/>
              </a:xfrm>
              <a:custGeom>
                <a:avLst/>
                <a:gdLst>
                  <a:gd name="T0" fmla="*/ 2147483647 w 1572"/>
                  <a:gd name="T1" fmla="*/ 2147483647 h 1533"/>
                  <a:gd name="T2" fmla="*/ 2147483647 w 1572"/>
                  <a:gd name="T3" fmla="*/ 0 h 1533"/>
                  <a:gd name="T4" fmla="*/ 2147483647 w 1572"/>
                  <a:gd name="T5" fmla="*/ 2147483647 h 1533"/>
                  <a:gd name="T6" fmla="*/ 2147483647 w 1572"/>
                  <a:gd name="T7" fmla="*/ 2147483647 h 1533"/>
                  <a:gd name="T8" fmla="*/ 2147483647 w 1572"/>
                  <a:gd name="T9" fmla="*/ 2147483647 h 1533"/>
                  <a:gd name="T10" fmla="*/ 2147483647 w 1572"/>
                  <a:gd name="T11" fmla="*/ 2147483647 h 1533"/>
                  <a:gd name="T12" fmla="*/ 2147483647 w 1572"/>
                  <a:gd name="T13" fmla="*/ 2147483647 h 1533"/>
                  <a:gd name="T14" fmla="*/ 2147483647 w 1572"/>
                  <a:gd name="T15" fmla="*/ 2147483647 h 1533"/>
                  <a:gd name="T16" fmla="*/ 2147483647 w 1572"/>
                  <a:gd name="T17" fmla="*/ 2147483647 h 1533"/>
                  <a:gd name="T18" fmla="*/ 2147483647 w 1572"/>
                  <a:gd name="T19" fmla="*/ 2147483647 h 1533"/>
                  <a:gd name="T20" fmla="*/ 2147483647 w 1572"/>
                  <a:gd name="T21" fmla="*/ 2147483647 h 1533"/>
                  <a:gd name="T22" fmla="*/ 2147483647 w 1572"/>
                  <a:gd name="T23" fmla="*/ 2147483647 h 1533"/>
                  <a:gd name="T24" fmla="*/ 2147483647 w 1572"/>
                  <a:gd name="T25" fmla="*/ 2147483647 h 1533"/>
                  <a:gd name="T26" fmla="*/ 2147483647 w 1572"/>
                  <a:gd name="T27" fmla="*/ 2147483647 h 1533"/>
                  <a:gd name="T28" fmla="*/ 2147483647 w 1572"/>
                  <a:gd name="T29" fmla="*/ 2147483647 h 1533"/>
                  <a:gd name="T30" fmla="*/ 2147483647 w 1572"/>
                  <a:gd name="T31" fmla="*/ 2147483647 h 1533"/>
                  <a:gd name="T32" fmla="*/ 2147483647 w 1572"/>
                  <a:gd name="T33" fmla="*/ 2147483647 h 1533"/>
                  <a:gd name="T34" fmla="*/ 2147483647 w 1572"/>
                  <a:gd name="T35" fmla="*/ 2147483647 h 1533"/>
                  <a:gd name="T36" fmla="*/ 2147483647 w 1572"/>
                  <a:gd name="T37" fmla="*/ 2147483647 h 1533"/>
                  <a:gd name="T38" fmla="*/ 2147483647 w 1572"/>
                  <a:gd name="T39" fmla="*/ 2147483647 h 1533"/>
                  <a:gd name="T40" fmla="*/ 2147483647 w 1572"/>
                  <a:gd name="T41" fmla="*/ 2147483647 h 1533"/>
                  <a:gd name="T42" fmla="*/ 2147483647 w 1572"/>
                  <a:gd name="T43" fmla="*/ 2147483647 h 1533"/>
                  <a:gd name="T44" fmla="*/ 0 w 1572"/>
                  <a:gd name="T45" fmla="*/ 2147483647 h 1533"/>
                  <a:gd name="T46" fmla="*/ 2147483647 w 1572"/>
                  <a:gd name="T47" fmla="*/ 2147483647 h 1533"/>
                  <a:gd name="T48" fmla="*/ 2147483647 w 1572"/>
                  <a:gd name="T49" fmla="*/ 2147483647 h 1533"/>
                  <a:gd name="T50" fmla="*/ 2147483647 w 1572"/>
                  <a:gd name="T51" fmla="*/ 2147483647 h 1533"/>
                  <a:gd name="T52" fmla="*/ 2147483647 w 1572"/>
                  <a:gd name="T53" fmla="*/ 2147483647 h 1533"/>
                  <a:gd name="T54" fmla="*/ 2147483647 w 1572"/>
                  <a:gd name="T55" fmla="*/ 2147483647 h 1533"/>
                  <a:gd name="T56" fmla="*/ 2147483647 w 1572"/>
                  <a:gd name="T57" fmla="*/ 2147483647 h 1533"/>
                  <a:gd name="T58" fmla="*/ 2147483647 w 1572"/>
                  <a:gd name="T59" fmla="*/ 2147483647 h 1533"/>
                  <a:gd name="T60" fmla="*/ 2147483647 w 1572"/>
                  <a:gd name="T61" fmla="*/ 2147483647 h 1533"/>
                  <a:gd name="T62" fmla="*/ 2147483647 w 1572"/>
                  <a:gd name="T63" fmla="*/ 2147483647 h 1533"/>
                  <a:gd name="T64" fmla="*/ 2147483647 w 1572"/>
                  <a:gd name="T65" fmla="*/ 2147483647 h 1533"/>
                  <a:gd name="T66" fmla="*/ 2147483647 w 1572"/>
                  <a:gd name="T67" fmla="*/ 2147483647 h 1533"/>
                  <a:gd name="T68" fmla="*/ 2147483647 w 1572"/>
                  <a:gd name="T69" fmla="*/ 2147483647 h 1533"/>
                  <a:gd name="T70" fmla="*/ 2147483647 w 1572"/>
                  <a:gd name="T71" fmla="*/ 2147483647 h 1533"/>
                  <a:gd name="T72" fmla="*/ 2147483647 w 1572"/>
                  <a:gd name="T73" fmla="*/ 2147483647 h 1533"/>
                  <a:gd name="T74" fmla="*/ 2147483647 w 1572"/>
                  <a:gd name="T75" fmla="*/ 2147483647 h 1533"/>
                  <a:gd name="T76" fmla="*/ 2147483647 w 1572"/>
                  <a:gd name="T77" fmla="*/ 2147483647 h 1533"/>
                  <a:gd name="T78" fmla="*/ 2147483647 w 1572"/>
                  <a:gd name="T79" fmla="*/ 2147483647 h 1533"/>
                  <a:gd name="T80" fmla="*/ 2147483647 w 1572"/>
                  <a:gd name="T81" fmla="*/ 2147483647 h 1533"/>
                  <a:gd name="T82" fmla="*/ 2147483647 w 1572"/>
                  <a:gd name="T83" fmla="*/ 2147483647 h 15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72"/>
                  <a:gd name="T127" fmla="*/ 0 h 1533"/>
                  <a:gd name="T128" fmla="*/ 1572 w 1572"/>
                  <a:gd name="T129" fmla="*/ 1533 h 15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72" h="1533">
                    <a:moveTo>
                      <a:pt x="251" y="228"/>
                    </a:moveTo>
                    <a:lnTo>
                      <a:pt x="567" y="0"/>
                    </a:lnTo>
                    <a:lnTo>
                      <a:pt x="717" y="40"/>
                    </a:lnTo>
                    <a:lnTo>
                      <a:pt x="790" y="113"/>
                    </a:lnTo>
                    <a:lnTo>
                      <a:pt x="1087" y="142"/>
                    </a:lnTo>
                    <a:lnTo>
                      <a:pt x="1096" y="900"/>
                    </a:lnTo>
                    <a:lnTo>
                      <a:pt x="1193" y="922"/>
                    </a:lnTo>
                    <a:lnTo>
                      <a:pt x="1238" y="1013"/>
                    </a:lnTo>
                    <a:lnTo>
                      <a:pt x="1306" y="982"/>
                    </a:lnTo>
                    <a:lnTo>
                      <a:pt x="1449" y="1188"/>
                    </a:lnTo>
                    <a:lnTo>
                      <a:pt x="1572" y="1283"/>
                    </a:lnTo>
                    <a:lnTo>
                      <a:pt x="1567" y="1365"/>
                    </a:lnTo>
                    <a:lnTo>
                      <a:pt x="1412" y="1375"/>
                    </a:lnTo>
                    <a:lnTo>
                      <a:pt x="1344" y="1124"/>
                    </a:lnTo>
                    <a:lnTo>
                      <a:pt x="855" y="876"/>
                    </a:lnTo>
                    <a:lnTo>
                      <a:pt x="868" y="954"/>
                    </a:lnTo>
                    <a:lnTo>
                      <a:pt x="758" y="1055"/>
                    </a:lnTo>
                    <a:lnTo>
                      <a:pt x="740" y="1018"/>
                    </a:lnTo>
                    <a:lnTo>
                      <a:pt x="709" y="1018"/>
                    </a:lnTo>
                    <a:lnTo>
                      <a:pt x="621" y="1228"/>
                    </a:lnTo>
                    <a:lnTo>
                      <a:pt x="348" y="1435"/>
                    </a:lnTo>
                    <a:lnTo>
                      <a:pt x="78" y="1533"/>
                    </a:lnTo>
                    <a:lnTo>
                      <a:pt x="0" y="1520"/>
                    </a:lnTo>
                    <a:lnTo>
                      <a:pt x="310" y="1343"/>
                    </a:lnTo>
                    <a:lnTo>
                      <a:pt x="348" y="1343"/>
                    </a:lnTo>
                    <a:lnTo>
                      <a:pt x="461" y="1206"/>
                    </a:lnTo>
                    <a:lnTo>
                      <a:pt x="512" y="1201"/>
                    </a:lnTo>
                    <a:lnTo>
                      <a:pt x="589" y="1097"/>
                    </a:lnTo>
                    <a:lnTo>
                      <a:pt x="562" y="1051"/>
                    </a:lnTo>
                    <a:lnTo>
                      <a:pt x="397" y="1073"/>
                    </a:lnTo>
                    <a:lnTo>
                      <a:pt x="284" y="812"/>
                    </a:lnTo>
                    <a:lnTo>
                      <a:pt x="348" y="694"/>
                    </a:lnTo>
                    <a:lnTo>
                      <a:pt x="452" y="653"/>
                    </a:lnTo>
                    <a:lnTo>
                      <a:pt x="415" y="548"/>
                    </a:lnTo>
                    <a:lnTo>
                      <a:pt x="306" y="598"/>
                    </a:lnTo>
                    <a:lnTo>
                      <a:pt x="224" y="447"/>
                    </a:lnTo>
                    <a:lnTo>
                      <a:pt x="315" y="411"/>
                    </a:lnTo>
                    <a:lnTo>
                      <a:pt x="397" y="452"/>
                    </a:lnTo>
                    <a:lnTo>
                      <a:pt x="434" y="429"/>
                    </a:lnTo>
                    <a:lnTo>
                      <a:pt x="366" y="301"/>
                    </a:lnTo>
                    <a:lnTo>
                      <a:pt x="246" y="292"/>
                    </a:lnTo>
                    <a:lnTo>
                      <a:pt x="251" y="22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4" name="Shape - Alabama"/>
              <p:cNvSpPr>
                <a:spLocks noChangeAspect="1"/>
              </p:cNvSpPr>
              <p:nvPr/>
            </p:nvSpPr>
            <p:spPr bwMode="auto">
              <a:xfrm>
                <a:off x="5798849" y="3558624"/>
                <a:ext cx="509262" cy="795862"/>
              </a:xfrm>
              <a:custGeom>
                <a:avLst/>
                <a:gdLst>
                  <a:gd name="T0" fmla="*/ 0 w 323"/>
                  <a:gd name="T1" fmla="*/ 2147483647 h 504"/>
                  <a:gd name="T2" fmla="*/ 2147483647 w 323"/>
                  <a:gd name="T3" fmla="*/ 0 h 504"/>
                  <a:gd name="T4" fmla="*/ 2147483647 w 323"/>
                  <a:gd name="T5" fmla="*/ 2147483647 h 504"/>
                  <a:gd name="T6" fmla="*/ 2147483647 w 323"/>
                  <a:gd name="T7" fmla="*/ 2147483647 h 504"/>
                  <a:gd name="T8" fmla="*/ 2147483647 w 323"/>
                  <a:gd name="T9" fmla="*/ 2147483647 h 504"/>
                  <a:gd name="T10" fmla="*/ 2147483647 w 323"/>
                  <a:gd name="T11" fmla="*/ 2147483647 h 504"/>
                  <a:gd name="T12" fmla="*/ 2147483647 w 323"/>
                  <a:gd name="T13" fmla="*/ 2147483647 h 504"/>
                  <a:gd name="T14" fmla="*/ 2147483647 w 323"/>
                  <a:gd name="T15" fmla="*/ 2147483647 h 504"/>
                  <a:gd name="T16" fmla="*/ 2147483647 w 323"/>
                  <a:gd name="T17" fmla="*/ 2147483647 h 504"/>
                  <a:gd name="T18" fmla="*/ 2147483647 w 323"/>
                  <a:gd name="T19" fmla="*/ 2147483647 h 504"/>
                  <a:gd name="T20" fmla="*/ 2147483647 w 323"/>
                  <a:gd name="T21" fmla="*/ 2147483647 h 504"/>
                  <a:gd name="T22" fmla="*/ 2147483647 w 323"/>
                  <a:gd name="T23" fmla="*/ 2147483647 h 504"/>
                  <a:gd name="T24" fmla="*/ 2147483647 w 323"/>
                  <a:gd name="T25" fmla="*/ 2147483647 h 504"/>
                  <a:gd name="T26" fmla="*/ 2147483647 w 323"/>
                  <a:gd name="T27" fmla="*/ 2147483647 h 504"/>
                  <a:gd name="T28" fmla="*/ 0 w 323"/>
                  <a:gd name="T29" fmla="*/ 2147483647 h 50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3"/>
                  <a:gd name="T46" fmla="*/ 0 h 504"/>
                  <a:gd name="T47" fmla="*/ 323 w 323"/>
                  <a:gd name="T48" fmla="*/ 504 h 50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3" h="504">
                    <a:moveTo>
                      <a:pt x="0" y="25"/>
                    </a:moveTo>
                    <a:lnTo>
                      <a:pt x="210" y="0"/>
                    </a:lnTo>
                    <a:lnTo>
                      <a:pt x="277" y="232"/>
                    </a:lnTo>
                    <a:lnTo>
                      <a:pt x="323" y="270"/>
                    </a:lnTo>
                    <a:lnTo>
                      <a:pt x="286" y="338"/>
                    </a:lnTo>
                    <a:lnTo>
                      <a:pt x="322" y="404"/>
                    </a:lnTo>
                    <a:lnTo>
                      <a:pt x="107" y="428"/>
                    </a:lnTo>
                    <a:lnTo>
                      <a:pt x="116" y="484"/>
                    </a:lnTo>
                    <a:lnTo>
                      <a:pt x="85" y="504"/>
                    </a:lnTo>
                    <a:lnTo>
                      <a:pt x="59" y="432"/>
                    </a:lnTo>
                    <a:lnTo>
                      <a:pt x="44" y="490"/>
                    </a:lnTo>
                    <a:lnTo>
                      <a:pt x="18" y="484"/>
                    </a:lnTo>
                    <a:lnTo>
                      <a:pt x="9" y="426"/>
                    </a:lnTo>
                    <a:lnTo>
                      <a:pt x="1" y="37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5" name="Shape - District of Columbia (star)"/>
              <p:cNvSpPr>
                <a:spLocks noChangeArrowheads="1"/>
              </p:cNvSpPr>
              <p:nvPr/>
            </p:nvSpPr>
            <p:spPr bwMode="auto">
              <a:xfrm>
                <a:off x="6925253" y="2642175"/>
                <a:ext cx="207830" cy="204190"/>
              </a:xfrm>
              <a:prstGeom prst="star5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6" name="Text - Wyoming"/>
              <p:cNvSpPr txBox="1">
                <a:spLocks noChangeArrowheads="1"/>
              </p:cNvSpPr>
              <p:nvPr/>
            </p:nvSpPr>
            <p:spPr bwMode="auto">
              <a:xfrm>
                <a:off x="3135267" y="2260945"/>
                <a:ext cx="47478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WY</a:t>
                </a:r>
              </a:p>
            </p:txBody>
          </p:sp>
          <p:sp>
            <p:nvSpPr>
              <p:cNvPr id="57" name="Text - Wisconsin"/>
              <p:cNvSpPr txBox="1">
                <a:spLocks noChangeArrowheads="1"/>
              </p:cNvSpPr>
              <p:nvPr/>
            </p:nvSpPr>
            <p:spPr bwMode="auto">
              <a:xfrm>
                <a:off x="5175162" y="2007969"/>
                <a:ext cx="40830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WI</a:t>
                </a:r>
              </a:p>
            </p:txBody>
          </p:sp>
          <p:sp>
            <p:nvSpPr>
              <p:cNvPr id="58" name="Text - West Virginia"/>
              <p:cNvSpPr txBox="1">
                <a:spLocks noChangeArrowheads="1"/>
              </p:cNvSpPr>
              <p:nvPr/>
            </p:nvSpPr>
            <p:spPr bwMode="auto">
              <a:xfrm>
                <a:off x="6379874" y="2761952"/>
                <a:ext cx="47478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WV</a:t>
                </a:r>
              </a:p>
            </p:txBody>
          </p:sp>
          <p:sp>
            <p:nvSpPr>
              <p:cNvPr id="59" name="Text - Washington"/>
              <p:cNvSpPr txBox="1">
                <a:spLocks noChangeArrowheads="1"/>
              </p:cNvSpPr>
              <p:nvPr/>
            </p:nvSpPr>
            <p:spPr bwMode="auto">
              <a:xfrm>
                <a:off x="1758305" y="1363191"/>
                <a:ext cx="474531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WA</a:t>
                </a:r>
              </a:p>
            </p:txBody>
          </p:sp>
          <p:sp>
            <p:nvSpPr>
              <p:cNvPr id="60" name="Text - Virginia"/>
              <p:cNvSpPr txBox="1">
                <a:spLocks noChangeArrowheads="1"/>
              </p:cNvSpPr>
              <p:nvPr/>
            </p:nvSpPr>
            <p:spPr bwMode="auto">
              <a:xfrm>
                <a:off x="6762954" y="2920162"/>
                <a:ext cx="42137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VA</a:t>
                </a:r>
              </a:p>
            </p:txBody>
          </p:sp>
          <p:sp>
            <p:nvSpPr>
              <p:cNvPr id="61" name="Text - Vermont"/>
              <p:cNvSpPr txBox="1">
                <a:spLocks noChangeArrowheads="1"/>
              </p:cNvSpPr>
              <p:nvPr/>
            </p:nvSpPr>
            <p:spPr bwMode="auto">
              <a:xfrm>
                <a:off x="6875239" y="1331247"/>
                <a:ext cx="4180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VT</a:t>
                </a:r>
              </a:p>
            </p:txBody>
          </p:sp>
          <p:sp>
            <p:nvSpPr>
              <p:cNvPr id="62" name="Text - Utah"/>
              <p:cNvSpPr txBox="1">
                <a:spLocks noChangeArrowheads="1"/>
              </p:cNvSpPr>
              <p:nvPr/>
            </p:nvSpPr>
            <p:spPr bwMode="auto">
              <a:xfrm>
                <a:off x="2566688" y="2815819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UT</a:t>
                </a:r>
              </a:p>
            </p:txBody>
          </p:sp>
          <p:sp>
            <p:nvSpPr>
              <p:cNvPr id="63" name="Text - Texas"/>
              <p:cNvSpPr txBox="1">
                <a:spLocks noChangeArrowheads="1"/>
              </p:cNvSpPr>
              <p:nvPr/>
            </p:nvSpPr>
            <p:spPr bwMode="auto">
              <a:xfrm>
                <a:off x="4022257" y="4148687"/>
                <a:ext cx="41387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TX</a:t>
                </a:r>
              </a:p>
            </p:txBody>
          </p:sp>
          <p:sp>
            <p:nvSpPr>
              <p:cNvPr id="64" name="Text - Tennessee"/>
              <p:cNvSpPr txBox="1">
                <a:spLocks noChangeArrowheads="1"/>
              </p:cNvSpPr>
              <p:nvPr/>
            </p:nvSpPr>
            <p:spPr bwMode="auto">
              <a:xfrm>
                <a:off x="5750855" y="3333531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TN</a:t>
                </a:r>
              </a:p>
            </p:txBody>
          </p:sp>
          <p:sp>
            <p:nvSpPr>
              <p:cNvPr id="65" name="Text - South Dakota"/>
              <p:cNvSpPr txBox="1">
                <a:spLocks noChangeArrowheads="1"/>
              </p:cNvSpPr>
              <p:nvPr/>
            </p:nvSpPr>
            <p:spPr bwMode="auto">
              <a:xfrm>
                <a:off x="3991178" y="2066437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SD</a:t>
                </a:r>
              </a:p>
            </p:txBody>
          </p:sp>
          <p:sp>
            <p:nvSpPr>
              <p:cNvPr id="66" name="Text - South Carolina"/>
              <p:cNvSpPr txBox="1">
                <a:spLocks noChangeArrowheads="1"/>
              </p:cNvSpPr>
              <p:nvPr/>
            </p:nvSpPr>
            <p:spPr bwMode="auto">
              <a:xfrm>
                <a:off x="6581991" y="3471802"/>
                <a:ext cx="434713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SC</a:t>
                </a:r>
              </a:p>
            </p:txBody>
          </p:sp>
          <p:sp>
            <p:nvSpPr>
              <p:cNvPr id="67" name="Text - Rhode Island"/>
              <p:cNvSpPr txBox="1">
                <a:spLocks noChangeArrowheads="1"/>
              </p:cNvSpPr>
              <p:nvPr/>
            </p:nvSpPr>
            <p:spPr bwMode="auto">
              <a:xfrm>
                <a:off x="7864455" y="2097131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l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RI</a:t>
                </a:r>
              </a:p>
            </p:txBody>
          </p:sp>
          <p:sp>
            <p:nvSpPr>
              <p:cNvPr id="68" name="Text - Pennsylvania"/>
              <p:cNvSpPr txBox="1">
                <a:spLocks noChangeArrowheads="1"/>
              </p:cNvSpPr>
              <p:nvPr/>
            </p:nvSpPr>
            <p:spPr bwMode="auto">
              <a:xfrm>
                <a:off x="6631755" y="2324530"/>
                <a:ext cx="42816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PA</a:t>
                </a:r>
              </a:p>
            </p:txBody>
          </p:sp>
          <p:sp>
            <p:nvSpPr>
              <p:cNvPr id="69" name="Text - Oregon"/>
              <p:cNvSpPr txBox="1">
                <a:spLocks noChangeArrowheads="1"/>
              </p:cNvSpPr>
              <p:nvPr/>
            </p:nvSpPr>
            <p:spPr bwMode="auto">
              <a:xfrm>
                <a:off x="1602592" y="1889559"/>
                <a:ext cx="45767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OR</a:t>
                </a:r>
              </a:p>
            </p:txBody>
          </p:sp>
          <p:sp>
            <p:nvSpPr>
              <p:cNvPr id="70" name="Text - Oklahoma"/>
              <p:cNvSpPr txBox="1">
                <a:spLocks noChangeArrowheads="1"/>
              </p:cNvSpPr>
              <p:nvPr/>
            </p:nvSpPr>
            <p:spPr bwMode="auto">
              <a:xfrm>
                <a:off x="4363968" y="3471802"/>
                <a:ext cx="453949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OK</a:t>
                </a:r>
              </a:p>
            </p:txBody>
          </p:sp>
          <p:sp>
            <p:nvSpPr>
              <p:cNvPr id="71" name="Text - Ohio"/>
              <p:cNvSpPr txBox="1">
                <a:spLocks noChangeArrowheads="1"/>
              </p:cNvSpPr>
              <p:nvPr/>
            </p:nvSpPr>
            <p:spPr bwMode="auto">
              <a:xfrm>
                <a:off x="6049362" y="2521425"/>
                <a:ext cx="45394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OH</a:t>
                </a:r>
              </a:p>
            </p:txBody>
          </p:sp>
          <p:sp>
            <p:nvSpPr>
              <p:cNvPr id="72" name="Text - North Dakota"/>
              <p:cNvSpPr txBox="1">
                <a:spLocks noChangeArrowheads="1"/>
              </p:cNvSpPr>
              <p:nvPr/>
            </p:nvSpPr>
            <p:spPr bwMode="auto">
              <a:xfrm>
                <a:off x="3973746" y="1560165"/>
                <a:ext cx="444331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ND</a:t>
                </a:r>
              </a:p>
            </p:txBody>
          </p:sp>
          <p:sp>
            <p:nvSpPr>
              <p:cNvPr id="73" name="Text - North Carolina"/>
              <p:cNvSpPr txBox="1">
                <a:spLocks noChangeArrowheads="1"/>
              </p:cNvSpPr>
              <p:nvPr/>
            </p:nvSpPr>
            <p:spPr bwMode="auto">
              <a:xfrm>
                <a:off x="6832043" y="3220819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NC</a:t>
                </a:r>
              </a:p>
            </p:txBody>
          </p:sp>
          <p:sp>
            <p:nvSpPr>
              <p:cNvPr id="74" name="Text - New York"/>
              <p:cNvSpPr txBox="1">
                <a:spLocks noChangeArrowheads="1"/>
              </p:cNvSpPr>
              <p:nvPr/>
            </p:nvSpPr>
            <p:spPr bwMode="auto">
              <a:xfrm>
                <a:off x="6887546" y="1905802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NY</a:t>
                </a:r>
              </a:p>
            </p:txBody>
          </p:sp>
          <p:sp>
            <p:nvSpPr>
              <p:cNvPr id="75" name="Text - New Mexico"/>
              <p:cNvSpPr txBox="1">
                <a:spLocks noChangeArrowheads="1"/>
              </p:cNvSpPr>
              <p:nvPr/>
            </p:nvSpPr>
            <p:spPr bwMode="auto">
              <a:xfrm>
                <a:off x="3161912" y="3594494"/>
                <a:ext cx="47229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NM</a:t>
                </a:r>
              </a:p>
            </p:txBody>
          </p:sp>
          <p:sp>
            <p:nvSpPr>
              <p:cNvPr id="76" name="Text - New Jersey"/>
              <p:cNvSpPr txBox="1">
                <a:spLocks noChangeArrowheads="1"/>
              </p:cNvSpPr>
              <p:nvPr/>
            </p:nvSpPr>
            <p:spPr bwMode="auto">
              <a:xfrm>
                <a:off x="7533770" y="2370440"/>
                <a:ext cx="41387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NJ</a:t>
                </a:r>
              </a:p>
            </p:txBody>
          </p:sp>
          <p:sp>
            <p:nvSpPr>
              <p:cNvPr id="77" name="Text - New Hampshire"/>
              <p:cNvSpPr txBox="1">
                <a:spLocks noChangeArrowheads="1"/>
              </p:cNvSpPr>
              <p:nvPr/>
            </p:nvSpPr>
            <p:spPr bwMode="auto">
              <a:xfrm>
                <a:off x="7855504" y="1662515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NH</a:t>
                </a:r>
              </a:p>
            </p:txBody>
          </p:sp>
          <p:sp>
            <p:nvSpPr>
              <p:cNvPr id="78" name="Text - Nevada"/>
              <p:cNvSpPr txBox="1">
                <a:spLocks noChangeArrowheads="1"/>
              </p:cNvSpPr>
              <p:nvPr/>
            </p:nvSpPr>
            <p:spPr bwMode="auto">
              <a:xfrm>
                <a:off x="1936727" y="2696584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NV</a:t>
                </a:r>
              </a:p>
            </p:txBody>
          </p:sp>
          <p:sp>
            <p:nvSpPr>
              <p:cNvPr id="79" name="Text - Nebraska"/>
              <p:cNvSpPr txBox="1">
                <a:spLocks noChangeArrowheads="1"/>
              </p:cNvSpPr>
              <p:nvPr/>
            </p:nvSpPr>
            <p:spPr bwMode="auto">
              <a:xfrm>
                <a:off x="4025314" y="2491590"/>
                <a:ext cx="43426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NE</a:t>
                </a:r>
              </a:p>
            </p:txBody>
          </p:sp>
          <p:sp>
            <p:nvSpPr>
              <p:cNvPr id="80" name="Text - Montana"/>
              <p:cNvSpPr txBox="1">
                <a:spLocks noChangeArrowheads="1"/>
              </p:cNvSpPr>
              <p:nvPr/>
            </p:nvSpPr>
            <p:spPr bwMode="auto">
              <a:xfrm>
                <a:off x="2934051" y="1550236"/>
                <a:ext cx="45049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MT</a:t>
                </a:r>
              </a:p>
            </p:txBody>
          </p:sp>
          <p:sp>
            <p:nvSpPr>
              <p:cNvPr id="81" name="Text - Missouri"/>
              <p:cNvSpPr txBox="1">
                <a:spLocks noChangeArrowheads="1"/>
              </p:cNvSpPr>
              <p:nvPr/>
            </p:nvSpPr>
            <p:spPr bwMode="auto">
              <a:xfrm>
                <a:off x="4888697" y="2947941"/>
                <a:ext cx="48132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MO</a:t>
                </a:r>
              </a:p>
            </p:txBody>
          </p:sp>
          <p:sp>
            <p:nvSpPr>
              <p:cNvPr id="82" name="Text - Mississippi"/>
              <p:cNvSpPr txBox="1">
                <a:spLocks noChangeArrowheads="1"/>
              </p:cNvSpPr>
              <p:nvPr/>
            </p:nvSpPr>
            <p:spPr bwMode="auto">
              <a:xfrm>
                <a:off x="5358295" y="3796551"/>
                <a:ext cx="46399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MS</a:t>
                </a:r>
              </a:p>
            </p:txBody>
          </p:sp>
          <p:sp>
            <p:nvSpPr>
              <p:cNvPr id="83" name="Text - Minnesota"/>
              <p:cNvSpPr txBox="1">
                <a:spLocks noChangeArrowheads="1"/>
              </p:cNvSpPr>
              <p:nvPr/>
            </p:nvSpPr>
            <p:spPr bwMode="auto">
              <a:xfrm>
                <a:off x="4601190" y="1807915"/>
                <a:ext cx="472294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MN</a:t>
                </a:r>
              </a:p>
            </p:txBody>
          </p:sp>
          <p:sp>
            <p:nvSpPr>
              <p:cNvPr id="84" name="Text - Michigan"/>
              <p:cNvSpPr txBox="1">
                <a:spLocks noChangeArrowheads="1"/>
              </p:cNvSpPr>
              <p:nvPr/>
            </p:nvSpPr>
            <p:spPr bwMode="auto">
              <a:xfrm>
                <a:off x="5826496" y="2106843"/>
                <a:ext cx="38341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MI</a:t>
                </a:r>
              </a:p>
            </p:txBody>
          </p:sp>
          <p:sp>
            <p:nvSpPr>
              <p:cNvPr id="85" name="Text - Massachusetts"/>
              <p:cNvSpPr txBox="1">
                <a:spLocks noChangeArrowheads="1"/>
              </p:cNvSpPr>
              <p:nvPr/>
            </p:nvSpPr>
            <p:spPr bwMode="auto">
              <a:xfrm>
                <a:off x="7986440" y="1870266"/>
                <a:ext cx="46356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MA</a:t>
                </a:r>
              </a:p>
            </p:txBody>
          </p:sp>
          <p:sp>
            <p:nvSpPr>
              <p:cNvPr id="86" name="Text - Maryland"/>
              <p:cNvSpPr txBox="1">
                <a:spLocks noChangeArrowheads="1"/>
              </p:cNvSpPr>
              <p:nvPr/>
            </p:nvSpPr>
            <p:spPr bwMode="auto">
              <a:xfrm>
                <a:off x="7533045" y="2714199"/>
                <a:ext cx="463566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MD</a:t>
                </a:r>
              </a:p>
            </p:txBody>
          </p:sp>
          <p:sp>
            <p:nvSpPr>
              <p:cNvPr id="87" name="Text - Maine"/>
              <p:cNvSpPr txBox="1">
                <a:spLocks noChangeArrowheads="1"/>
              </p:cNvSpPr>
              <p:nvPr/>
            </p:nvSpPr>
            <p:spPr bwMode="auto">
              <a:xfrm>
                <a:off x="7458539" y="1360046"/>
                <a:ext cx="463253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ME</a:t>
                </a:r>
              </a:p>
            </p:txBody>
          </p:sp>
          <p:sp>
            <p:nvSpPr>
              <p:cNvPr id="88" name="Text - Louisiana"/>
              <p:cNvSpPr txBox="1">
                <a:spLocks noChangeArrowheads="1"/>
              </p:cNvSpPr>
              <p:nvPr/>
            </p:nvSpPr>
            <p:spPr bwMode="auto">
              <a:xfrm>
                <a:off x="5022770" y="4116576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LA</a:t>
                </a:r>
              </a:p>
            </p:txBody>
          </p:sp>
          <p:sp>
            <p:nvSpPr>
              <p:cNvPr id="89" name="Text - Kentucky"/>
              <p:cNvSpPr txBox="1">
                <a:spLocks noChangeArrowheads="1"/>
              </p:cNvSpPr>
              <p:nvPr/>
            </p:nvSpPr>
            <p:spPr bwMode="auto">
              <a:xfrm>
                <a:off x="5950906" y="3055887"/>
                <a:ext cx="434713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KY</a:t>
                </a:r>
              </a:p>
            </p:txBody>
          </p:sp>
          <p:sp>
            <p:nvSpPr>
              <p:cNvPr id="90" name="Text - Kansas"/>
              <p:cNvSpPr txBox="1">
                <a:spLocks noChangeArrowheads="1"/>
              </p:cNvSpPr>
              <p:nvPr/>
            </p:nvSpPr>
            <p:spPr bwMode="auto">
              <a:xfrm>
                <a:off x="4191436" y="3012549"/>
                <a:ext cx="385647" cy="458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no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KS</a:t>
                </a:r>
              </a:p>
            </p:txBody>
          </p:sp>
          <p:sp>
            <p:nvSpPr>
              <p:cNvPr id="91" name="Text - Iowa"/>
              <p:cNvSpPr txBox="1">
                <a:spLocks noChangeArrowheads="1"/>
              </p:cNvSpPr>
              <p:nvPr/>
            </p:nvSpPr>
            <p:spPr bwMode="auto">
              <a:xfrm>
                <a:off x="4764790" y="2432833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IA</a:t>
                </a:r>
              </a:p>
            </p:txBody>
          </p:sp>
          <p:sp>
            <p:nvSpPr>
              <p:cNvPr id="92" name="Text - Indiana"/>
              <p:cNvSpPr txBox="1">
                <a:spLocks noChangeArrowheads="1"/>
              </p:cNvSpPr>
              <p:nvPr/>
            </p:nvSpPr>
            <p:spPr bwMode="auto">
              <a:xfrm>
                <a:off x="5738919" y="2655327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IN</a:t>
                </a:r>
              </a:p>
            </p:txBody>
          </p:sp>
          <p:sp>
            <p:nvSpPr>
              <p:cNvPr id="93" name="Text - Illinois"/>
              <p:cNvSpPr txBox="1">
                <a:spLocks noChangeArrowheads="1"/>
              </p:cNvSpPr>
              <p:nvPr/>
            </p:nvSpPr>
            <p:spPr bwMode="auto">
              <a:xfrm>
                <a:off x="5363700" y="2694170"/>
                <a:ext cx="34048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IL</a:t>
                </a:r>
              </a:p>
            </p:txBody>
          </p:sp>
          <p:sp>
            <p:nvSpPr>
              <p:cNvPr id="94" name="Text - Idaho"/>
              <p:cNvSpPr txBox="1">
                <a:spLocks noChangeArrowheads="1"/>
              </p:cNvSpPr>
              <p:nvPr/>
            </p:nvSpPr>
            <p:spPr bwMode="auto">
              <a:xfrm>
                <a:off x="2331644" y="2027112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ID</a:t>
                </a:r>
              </a:p>
            </p:txBody>
          </p:sp>
          <p:sp>
            <p:nvSpPr>
              <p:cNvPr id="95" name="Text - Hawaii"/>
              <p:cNvSpPr txBox="1">
                <a:spLocks noChangeArrowheads="1"/>
              </p:cNvSpPr>
              <p:nvPr/>
            </p:nvSpPr>
            <p:spPr bwMode="auto">
              <a:xfrm>
                <a:off x="3185034" y="4960620"/>
                <a:ext cx="36418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HI</a:t>
                </a:r>
              </a:p>
            </p:txBody>
          </p:sp>
          <p:sp>
            <p:nvSpPr>
              <p:cNvPr id="96" name="Text - Georgia"/>
              <p:cNvSpPr txBox="1">
                <a:spLocks noChangeArrowheads="1"/>
              </p:cNvSpPr>
              <p:nvPr/>
            </p:nvSpPr>
            <p:spPr bwMode="auto">
              <a:xfrm>
                <a:off x="6250098" y="3760912"/>
                <a:ext cx="453948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GA</a:t>
                </a:r>
              </a:p>
            </p:txBody>
          </p:sp>
          <p:sp>
            <p:nvSpPr>
              <p:cNvPr id="97" name="Text - Florida"/>
              <p:cNvSpPr txBox="1">
                <a:spLocks noChangeArrowheads="1"/>
              </p:cNvSpPr>
              <p:nvPr/>
            </p:nvSpPr>
            <p:spPr bwMode="auto">
              <a:xfrm>
                <a:off x="6689046" y="4442163"/>
                <a:ext cx="40265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FL</a:t>
                </a:r>
              </a:p>
            </p:txBody>
          </p:sp>
          <p:sp>
            <p:nvSpPr>
              <p:cNvPr id="98" name="Text - District of Columbia"/>
              <p:cNvSpPr txBox="1">
                <a:spLocks noChangeArrowheads="1"/>
              </p:cNvSpPr>
              <p:nvPr/>
            </p:nvSpPr>
            <p:spPr bwMode="auto">
              <a:xfrm>
                <a:off x="7466625" y="2973383"/>
                <a:ext cx="543716" cy="3077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DC  </a:t>
                </a:r>
              </a:p>
            </p:txBody>
          </p:sp>
          <p:sp>
            <p:nvSpPr>
              <p:cNvPr id="99" name="Text - Delaware"/>
              <p:cNvSpPr txBox="1">
                <a:spLocks noChangeArrowheads="1"/>
              </p:cNvSpPr>
              <p:nvPr/>
            </p:nvSpPr>
            <p:spPr bwMode="auto">
              <a:xfrm>
                <a:off x="7534650" y="2577248"/>
                <a:ext cx="43471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DE</a:t>
                </a:r>
              </a:p>
            </p:txBody>
          </p:sp>
          <p:sp>
            <p:nvSpPr>
              <p:cNvPr id="100" name="Text - Connecticut"/>
              <p:cNvSpPr txBox="1">
                <a:spLocks noChangeArrowheads="1"/>
              </p:cNvSpPr>
              <p:nvPr/>
            </p:nvSpPr>
            <p:spPr bwMode="auto">
              <a:xfrm>
                <a:off x="7591627" y="2193433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CT</a:t>
                </a:r>
              </a:p>
            </p:txBody>
          </p:sp>
          <p:sp>
            <p:nvSpPr>
              <p:cNvPr id="101" name="Text - Colorado"/>
              <p:cNvSpPr txBox="1">
                <a:spLocks noChangeArrowheads="1"/>
              </p:cNvSpPr>
              <p:nvPr/>
            </p:nvSpPr>
            <p:spPr bwMode="auto">
              <a:xfrm>
                <a:off x="3293935" y="2909055"/>
                <a:ext cx="453949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CO</a:t>
                </a:r>
              </a:p>
            </p:txBody>
          </p:sp>
          <p:sp>
            <p:nvSpPr>
              <p:cNvPr id="102" name="Text - California"/>
              <p:cNvSpPr txBox="1">
                <a:spLocks noChangeArrowheads="1"/>
              </p:cNvSpPr>
              <p:nvPr/>
            </p:nvSpPr>
            <p:spPr bwMode="auto">
              <a:xfrm>
                <a:off x="1413741" y="2959257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CA</a:t>
                </a:r>
              </a:p>
            </p:txBody>
          </p:sp>
          <p:sp>
            <p:nvSpPr>
              <p:cNvPr id="103" name="Text - Arkansas"/>
              <p:cNvSpPr txBox="1">
                <a:spLocks noChangeArrowheads="1"/>
              </p:cNvSpPr>
              <p:nvPr/>
            </p:nvSpPr>
            <p:spPr bwMode="auto">
              <a:xfrm>
                <a:off x="4954824" y="3568280"/>
                <a:ext cx="453735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AR</a:t>
                </a:r>
                <a:endParaRPr kumimoji="0" lang="en-US" sz="14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Times New Roman" charset="0"/>
                </a:endParaRPr>
              </a:p>
            </p:txBody>
          </p:sp>
          <p:sp>
            <p:nvSpPr>
              <p:cNvPr id="104" name="Text - Arizona"/>
              <p:cNvSpPr txBox="1">
                <a:spLocks noChangeArrowheads="1"/>
              </p:cNvSpPr>
              <p:nvPr/>
            </p:nvSpPr>
            <p:spPr bwMode="auto">
              <a:xfrm>
                <a:off x="2437925" y="3568280"/>
                <a:ext cx="423492" cy="232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6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AZ</a:t>
                </a:r>
              </a:p>
            </p:txBody>
          </p:sp>
          <p:sp>
            <p:nvSpPr>
              <p:cNvPr id="105" name="Text - Alaska"/>
              <p:cNvSpPr txBox="1">
                <a:spLocks noChangeArrowheads="1"/>
              </p:cNvSpPr>
              <p:nvPr/>
            </p:nvSpPr>
            <p:spPr bwMode="auto">
              <a:xfrm>
                <a:off x="1278288" y="4599064"/>
                <a:ext cx="444330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AK</a:t>
                </a:r>
              </a:p>
            </p:txBody>
          </p:sp>
          <p:sp>
            <p:nvSpPr>
              <p:cNvPr id="106" name="Text - Alabama"/>
              <p:cNvSpPr txBox="1">
                <a:spLocks noChangeArrowheads="1"/>
              </p:cNvSpPr>
              <p:nvPr/>
            </p:nvSpPr>
            <p:spPr bwMode="auto">
              <a:xfrm>
                <a:off x="5785626" y="3771948"/>
                <a:ext cx="423492" cy="275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4" rIns="91429" bIns="45714">
                <a:spAutoFit/>
              </a:bodyPr>
              <a:lstStyle/>
              <a:p>
                <a:pPr marL="0" marR="0" lvl="0" indent="0" algn="ctr" defTabSz="457200" rtl="0" eaLnBrk="0" fontAlgn="auto" latinLnBrk="0" hangingPunct="0">
                  <a:lnSpc>
                    <a:spcPct val="85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23A45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charset="0"/>
                  </a:rPr>
                  <a:t>AL</a:t>
                </a:r>
              </a:p>
            </p:txBody>
          </p:sp>
          <p:sp>
            <p:nvSpPr>
              <p:cNvPr id="107" name="Line - Vermont"/>
              <p:cNvSpPr>
                <a:spLocks noChangeShapeType="1"/>
              </p:cNvSpPr>
              <p:nvPr/>
            </p:nvSpPr>
            <p:spPr bwMode="auto">
              <a:xfrm>
                <a:off x="7109286" y="1505458"/>
                <a:ext cx="207830" cy="1350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08" name="Line - Rhode Island"/>
              <p:cNvSpPr>
                <a:spLocks noChangeShapeType="1"/>
              </p:cNvSpPr>
              <p:nvPr/>
            </p:nvSpPr>
            <p:spPr bwMode="auto">
              <a:xfrm>
                <a:off x="7609027" y="2098739"/>
                <a:ext cx="305416" cy="996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09" name="Line - New Jersey"/>
              <p:cNvSpPr>
                <a:spLocks noChangeShapeType="1"/>
              </p:cNvSpPr>
              <p:nvPr/>
            </p:nvSpPr>
            <p:spPr bwMode="auto">
              <a:xfrm flipV="1">
                <a:off x="7334568" y="2452454"/>
                <a:ext cx="2633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0" name="Line - New Hampshire"/>
              <p:cNvSpPr>
                <a:spLocks noChangeShapeType="1"/>
              </p:cNvSpPr>
              <p:nvPr/>
            </p:nvSpPr>
            <p:spPr bwMode="auto">
              <a:xfrm flipV="1">
                <a:off x="7482110" y="1780394"/>
                <a:ext cx="360133" cy="67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1" name="Line - Massachusetts"/>
              <p:cNvSpPr>
                <a:spLocks noChangeShapeType="1"/>
              </p:cNvSpPr>
              <p:nvPr/>
            </p:nvSpPr>
            <p:spPr bwMode="auto">
              <a:xfrm flipV="1">
                <a:off x="7620134" y="1989407"/>
                <a:ext cx="4156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2" name="Line - Maryland"/>
              <p:cNvSpPr>
                <a:spLocks noChangeShapeType="1"/>
              </p:cNvSpPr>
              <p:nvPr/>
            </p:nvSpPr>
            <p:spPr bwMode="auto">
              <a:xfrm flipV="1">
                <a:off x="7293319" y="2790093"/>
                <a:ext cx="2633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3" name="Line - Hawaii"/>
              <p:cNvSpPr>
                <a:spLocks noChangeShapeType="1"/>
              </p:cNvSpPr>
              <p:nvPr/>
            </p:nvSpPr>
            <p:spPr bwMode="auto">
              <a:xfrm flipH="1" flipV="1">
                <a:off x="2897164" y="4976706"/>
                <a:ext cx="268117" cy="67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4" name="Line - District of Columbia"/>
              <p:cNvSpPr>
                <a:spLocks noChangeShapeType="1"/>
              </p:cNvSpPr>
              <p:nvPr/>
            </p:nvSpPr>
            <p:spPr bwMode="auto">
              <a:xfrm flipH="1" flipV="1">
                <a:off x="7065654" y="2770798"/>
                <a:ext cx="440254" cy="2508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5" name="Line - Delaware"/>
              <p:cNvSpPr>
                <a:spLocks noChangeShapeType="1"/>
              </p:cNvSpPr>
              <p:nvPr/>
            </p:nvSpPr>
            <p:spPr bwMode="auto">
              <a:xfrm flipV="1">
                <a:off x="7286973" y="2683978"/>
                <a:ext cx="2633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16" name="Line - Connecticut"/>
              <p:cNvSpPr>
                <a:spLocks noChangeShapeType="1"/>
              </p:cNvSpPr>
              <p:nvPr/>
            </p:nvSpPr>
            <p:spPr bwMode="auto">
              <a:xfrm>
                <a:off x="7472591" y="2159834"/>
                <a:ext cx="217349" cy="96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0" name="Shape - Hawaii"/>
            <p:cNvGrpSpPr/>
            <p:nvPr/>
          </p:nvGrpSpPr>
          <p:grpSpPr>
            <a:xfrm>
              <a:off x="2270502" y="4544561"/>
              <a:ext cx="621903" cy="483945"/>
              <a:chOff x="2322512" y="5000625"/>
              <a:chExt cx="622300" cy="477834"/>
            </a:xfrm>
            <a:solidFill>
              <a:srgbClr val="7BC7ED"/>
            </a:solidFill>
          </p:grpSpPr>
          <p:sp>
            <p:nvSpPr>
              <p:cNvPr id="141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2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4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5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6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7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8" name="Freeform"/>
              <p:cNvSpPr>
                <a:spLocks noChangeAspect="1"/>
              </p:cNvSpPr>
              <p:nvPr/>
            </p:nvSpPr>
            <p:spPr bwMode="auto">
              <a:xfrm>
                <a:off x="2764634" y="5266247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9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323A45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8195186" y="5502651"/>
            <a:ext cx="155448" cy="155448"/>
          </a:xfrm>
          <a:prstGeom prst="rect">
            <a:avLst/>
          </a:prstGeom>
          <a:solidFill>
            <a:schemeClr val="accent6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50" name="Text Box 135"/>
          <p:cNvSpPr txBox="1">
            <a:spLocks noChangeArrowheads="1"/>
          </p:cNvSpPr>
          <p:nvPr/>
        </p:nvSpPr>
        <p:spPr bwMode="auto">
          <a:xfrm>
            <a:off x="8286478" y="5425559"/>
            <a:ext cx="3324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No Coverage Limitations (15 states) 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  <p:sp>
        <p:nvSpPr>
          <p:cNvPr id="152" name="Title 2"/>
          <p:cNvSpPr txBox="1">
            <a:spLocks/>
          </p:cNvSpPr>
          <p:nvPr/>
        </p:nvSpPr>
        <p:spPr bwMode="auto">
          <a:xfrm>
            <a:off x="-56330" y="620065"/>
            <a:ext cx="121888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800" dirty="0" smtClean="0">
                <a:solidFill>
                  <a:srgbClr val="555659"/>
                </a:solidFill>
                <a:latin typeface="+mj-lt"/>
              </a:rPr>
              <a:t>Policies on Abortion Coverage in Medicaid and Private Insurance: </a:t>
            </a:r>
          </a:p>
          <a:p>
            <a:pPr algn="ctr"/>
            <a:r>
              <a:rPr lang="en-US" sz="2800" dirty="0" smtClean="0">
                <a:solidFill>
                  <a:srgbClr val="555659"/>
                </a:solidFill>
                <a:latin typeface="+mj-lt"/>
              </a:rPr>
              <a:t>Post </a:t>
            </a:r>
            <a:r>
              <a:rPr lang="en-US" sz="2800" dirty="0" smtClean="0">
                <a:solidFill>
                  <a:srgbClr val="555659"/>
                </a:solidFill>
                <a:latin typeface="+mj-lt"/>
              </a:rPr>
              <a:t>ACA, </a:t>
            </a:r>
            <a:r>
              <a:rPr lang="en-US" sz="2800" dirty="0" smtClean="0">
                <a:solidFill>
                  <a:srgbClr val="555659"/>
                </a:solidFill>
                <a:latin typeface="+mj-lt"/>
              </a:rPr>
              <a:t>2019</a:t>
            </a:r>
            <a:endParaRPr lang="en-US" sz="2800" dirty="0">
              <a:solidFill>
                <a:srgbClr val="55565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207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itter Blue 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86C5973B-BCE2-4ECC-B31D-82A1F7AA9123}" vid="{13401985-4E0C-4878-95F7-857986D653D1}"/>
    </a:ext>
  </a:extLst>
</a:theme>
</file>

<file path=ppt/theme/theme2.xml><?xml version="1.0" encoding="utf-8"?>
<a:theme xmlns:a="http://schemas.openxmlformats.org/drawingml/2006/main" name="Blank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-KFF-Twitter-Template" id="{86C5973B-BCE2-4ECC-B31D-82A1F7AA9123}" vid="{7368C65E-BB94-4F04-90BB-0D4F2A345C20}"/>
    </a:ext>
  </a:extLst>
</a:theme>
</file>

<file path=ppt/theme/theme3.xml><?xml version="1.0" encoding="utf-8"?>
<a:theme xmlns:a="http://schemas.openxmlformats.org/drawingml/2006/main" name="Text Slide w/Gray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86C5973B-BCE2-4ECC-B31D-82A1F7AA9123}" vid="{264C5CE9-F5B8-4CA8-AF0B-81E6B14F3026}"/>
    </a:ext>
  </a:extLst>
</a:theme>
</file>

<file path=ppt/theme/theme4.xml><?xml version="1.0" encoding="utf-8"?>
<a:theme xmlns:a="http://schemas.openxmlformats.org/drawingml/2006/main" name="Text Slide w/Wide Gray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86C5973B-BCE2-4ECC-B31D-82A1F7AA9123}" vid="{95C28CCC-F1C9-44BC-B24B-A5E82EB893DA}"/>
    </a:ext>
  </a:extLst>
</a:theme>
</file>

<file path=ppt/theme/theme5.xml><?xml version="1.0" encoding="utf-8"?>
<a:theme xmlns:a="http://schemas.openxmlformats.org/drawingml/2006/main" name="1_Blue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86C5973B-BCE2-4ECC-B31D-82A1F7AA9123}" vid="{A2EAA240-1B42-4715-A1CB-91C86EA10BFB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2018-KFF-Twitter-Template</Template>
  <TotalTime>1299</TotalTime>
  <Words>338</Words>
  <Application>Microsoft Office PowerPoint</Application>
  <PresentationFormat>Custom</PresentationFormat>
  <Paragraphs>176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Twitter Blue </vt:lpstr>
      <vt:lpstr>Blank</vt:lpstr>
      <vt:lpstr>Text Slide w/Gray Angle</vt:lpstr>
      <vt:lpstr>Text Slide w/Wide Gray Angle</vt:lpstr>
      <vt:lpstr>1_Blue Angle</vt:lpstr>
      <vt:lpstr>Policies on Abortion Coverage in Medicaid and Private Insurance: Pre-ACA, 2000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Policies on Abortion Coverage in Medicaid and Private Insurance: Pre-ACA, 2000</dc:title>
  <dc:creator>Ivette Gomez</dc:creator>
  <cp:lastModifiedBy>Chelsea Rice</cp:lastModifiedBy>
  <cp:revision>12</cp:revision>
  <dcterms:created xsi:type="dcterms:W3CDTF">2018-11-08T18:18:37Z</dcterms:created>
  <dcterms:modified xsi:type="dcterms:W3CDTF">2019-01-18T19:59:03Z</dcterms:modified>
</cp:coreProperties>
</file>