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8" r:id="rId1"/>
    <p:sldMasterId id="2147483682" r:id="rId2"/>
    <p:sldMasterId id="2147483668" r:id="rId3"/>
    <p:sldMasterId id="2147483673" r:id="rId4"/>
    <p:sldMasterId id="2147483678" r:id="rId5"/>
    <p:sldMasterId id="2147483680" r:id="rId6"/>
  </p:sldMasterIdLst>
  <p:notesMasterIdLst>
    <p:notesMasterId r:id="rId8"/>
  </p:notesMasterIdLst>
  <p:sldIdLst>
    <p:sldId id="28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31" d="100"/>
          <a:sy n="131" d="100"/>
        </p:scale>
        <p:origin x="90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</c:v>
                </c:pt>
              </c:strCache>
            </c:strRef>
          </c:tx>
          <c:dLbls>
            <c:dLbl>
              <c:idx val="0"/>
              <c:layout>
                <c:manualLayout>
                  <c:x val="-3.1835577604535793E-2"/>
                  <c:y val="-3.2859699355762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BCA-42AA-B94C-37D94AB1622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CA-42AA-B94C-37D94AB1622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CA-42AA-B94C-37D94AB1622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CA-42AA-B94C-37D94AB1622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CA-42AA-B94C-37D94AB1622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CA-42AA-B94C-37D94AB1622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CA-42AA-B94C-37D94AB1622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CA-42AA-B94C-37D94AB1622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CA-42AA-B94C-37D94AB16228}"/>
                </c:ext>
              </c:extLst>
            </c:dLbl>
            <c:dLbl>
              <c:idx val="10"/>
              <c:layout>
                <c:manualLayout>
                  <c:x val="-3.608788093550673E-2"/>
                  <c:y val="-2.5283941780004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BCA-42AA-B94C-37D94AB1622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CA-42AA-B94C-37D94AB1622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CA-42AA-B94C-37D94AB1622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CA-42AA-B94C-37D94AB1622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CA-42AA-B94C-37D94AB1622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CA-42AA-B94C-37D94AB16228}"/>
                </c:ext>
              </c:extLst>
            </c:dLbl>
            <c:dLbl>
              <c:idx val="17"/>
              <c:layout>
                <c:manualLayout>
                  <c:x val="-3.608788093550673E-2"/>
                  <c:y val="-2.52839417800047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BCA-42AA-B94C-37D94AB1622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CA-42AA-B94C-37D94AB1622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BCA-42AA-B94C-37D94AB16228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CA-42AA-B94C-37D94AB16228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BCA-42AA-B94C-37D94AB16228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BCA-42AA-B94C-37D94AB16228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BCA-42AA-B94C-37D94AB1622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BCA-42AA-B94C-37D94AB16228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BCA-42AA-B94C-37D94AB16228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BCA-42AA-B94C-37D94AB16228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BCA-42AA-B94C-37D94AB16228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BCA-42AA-B94C-37D94AB16228}"/>
                </c:ext>
              </c:extLst>
            </c:dLbl>
            <c:dLbl>
              <c:idx val="30"/>
              <c:layout>
                <c:manualLayout>
                  <c:x val="-3.1835577604535793E-2"/>
                  <c:y val="-4.5485961982024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ABCA-42AA-B94C-37D94AB16228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BCA-42AA-B94C-37D94AB16228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BCA-42AA-B94C-37D94AB16228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BCA-42AA-B94C-37D94AB16228}"/>
                </c:ext>
              </c:extLst>
            </c:dLbl>
            <c:dLbl>
              <c:idx val="34"/>
              <c:layout>
                <c:manualLayout>
                  <c:x val="-4.7130253296651173E-2"/>
                  <c:y val="3.7847371351308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ABCA-42AA-B94C-37D94AB16228}"/>
                </c:ext>
              </c:extLst>
            </c:dLbl>
            <c:dLbl>
              <c:idx val="35"/>
              <c:layout>
                <c:manualLayout>
                  <c:x val="-5.8844735123914006E-2"/>
                  <c:y val="2.87286962085829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ABCA-42AA-B94C-37D94AB16228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BCA-42AA-B94C-37D94AB16228}"/>
                </c:ext>
              </c:extLst>
            </c:dLbl>
            <c:dLbl>
              <c:idx val="37"/>
              <c:layout>
                <c:manualLayout>
                  <c:x val="-1.4174344436569912E-2"/>
                  <c:y val="-4.4481694725846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ABCA-42AA-B94C-37D94AB1622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Sheet1!$A$2:$A$40</c:f>
              <c:strCache>
                <c:ptCount val="39"/>
                <c:pt idx="0">
                  <c:v>1972</c:v>
                </c:pt>
                <c:pt idx="1">
                  <c:v>1974</c:v>
                </c:pt>
                <c:pt idx="2">
                  <c:v>1976</c:v>
                </c:pt>
                <c:pt idx="3">
                  <c:v>1978</c:v>
                </c:pt>
                <c:pt idx="4">
                  <c:v>1980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1986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2018*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16.7</c:v>
                </c:pt>
                <c:pt idx="1">
                  <c:v>13.1</c:v>
                </c:pt>
                <c:pt idx="2">
                  <c:v>14.1</c:v>
                </c:pt>
                <c:pt idx="3">
                  <c:v>12</c:v>
                </c:pt>
                <c:pt idx="4">
                  <c:v>12</c:v>
                </c:pt>
                <c:pt idx="5">
                  <c:v>13.9</c:v>
                </c:pt>
                <c:pt idx="6">
                  <c:v>14.6</c:v>
                </c:pt>
                <c:pt idx="7">
                  <c:v>14.5</c:v>
                </c:pt>
                <c:pt idx="8">
                  <c:v>15</c:v>
                </c:pt>
                <c:pt idx="9">
                  <c:v>15.6</c:v>
                </c:pt>
                <c:pt idx="10">
                  <c:v>17.2</c:v>
                </c:pt>
                <c:pt idx="11">
                  <c:v>16.399999999999999</c:v>
                </c:pt>
                <c:pt idx="12">
                  <c:v>16.8</c:v>
                </c:pt>
                <c:pt idx="13">
                  <c:v>17.399999999999999</c:v>
                </c:pt>
                <c:pt idx="14">
                  <c:v>17.8</c:v>
                </c:pt>
                <c:pt idx="15">
                  <c:v>16.3</c:v>
                </c:pt>
                <c:pt idx="16">
                  <c:v>16.7</c:v>
                </c:pt>
                <c:pt idx="17">
                  <c:v>17.5</c:v>
                </c:pt>
                <c:pt idx="18">
                  <c:v>16.600000000000001</c:v>
                </c:pt>
                <c:pt idx="19">
                  <c:v>16.100000000000001</c:v>
                </c:pt>
                <c:pt idx="20">
                  <c:v>16.8</c:v>
                </c:pt>
                <c:pt idx="21">
                  <c:v>16.100000000000001</c:v>
                </c:pt>
                <c:pt idx="22">
                  <c:v>16.5</c:v>
                </c:pt>
                <c:pt idx="23">
                  <c:v>16.5</c:v>
                </c:pt>
                <c:pt idx="24">
                  <c:v>16.399999999999999</c:v>
                </c:pt>
                <c:pt idx="25">
                  <c:v>16.399999999999999</c:v>
                </c:pt>
                <c:pt idx="26">
                  <c:v>17</c:v>
                </c:pt>
                <c:pt idx="27">
                  <c:v>16.600000000000001</c:v>
                </c:pt>
                <c:pt idx="28">
                  <c:v>16.8</c:v>
                </c:pt>
                <c:pt idx="29">
                  <c:v>17.5</c:v>
                </c:pt>
                <c:pt idx="30">
                  <c:v>18.2</c:v>
                </c:pt>
                <c:pt idx="31">
                  <c:v>17.2</c:v>
                </c:pt>
                <c:pt idx="32">
                  <c:v>16.899999999999999</c:v>
                </c:pt>
                <c:pt idx="33">
                  <c:v>16.600000000000001</c:v>
                </c:pt>
                <c:pt idx="34">
                  <c:v>13.3</c:v>
                </c:pt>
                <c:pt idx="35">
                  <c:v>10.5</c:v>
                </c:pt>
                <c:pt idx="36">
                  <c:v>10.4</c:v>
                </c:pt>
                <c:pt idx="37">
                  <c:v>10.7</c:v>
                </c:pt>
                <c:pt idx="38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ABCA-42AA-B94C-37D94AB16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316848"/>
        <c:axId val="665314104"/>
      </c:lineChart>
      <c:catAx>
        <c:axId val="66531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65314104"/>
        <c:crosses val="autoZero"/>
        <c:auto val="1"/>
        <c:lblAlgn val="ctr"/>
        <c:lblOffset val="100"/>
        <c:noMultiLvlLbl val="0"/>
      </c:catAx>
      <c:valAx>
        <c:axId val="665314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6531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health_policy/trends_hc_1968_2011.htm#table01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dc.gov/nchs/data/nhis/earlyrelease/Insur20180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461928"/>
              </p:ext>
            </p:extLst>
          </p:nvPr>
        </p:nvGraphicFramePr>
        <p:xfrm>
          <a:off x="184150" y="1162566"/>
          <a:ext cx="8959850" cy="4857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170141"/>
            <a:ext cx="8610600" cy="60399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Source</a:t>
            </a:r>
            <a:r>
              <a:rPr lang="en-US" dirty="0"/>
              <a:t>: CDC/NCHS, National Health Interview </a:t>
            </a:r>
            <a:r>
              <a:rPr lang="en-US" dirty="0" smtClean="0"/>
              <a:t>Survey, </a:t>
            </a:r>
            <a:r>
              <a:rPr lang="en-US" dirty="0"/>
              <a:t>reported in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www.cdc.gov/nchs/health_policy/trends_hc_1968_2011.htm#table01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www.cdc.gov/nchs/data/nhis/earlyrelease/Insur201808.pdf</a:t>
            </a:r>
            <a:r>
              <a:rPr lang="en-US" dirty="0"/>
              <a:t>.</a:t>
            </a:r>
            <a:r>
              <a:rPr lang="en-US" dirty="0" smtClean="0"/>
              <a:t>  </a:t>
            </a:r>
          </a:p>
          <a:p>
            <a:r>
              <a:rPr lang="en-US" dirty="0" smtClean="0"/>
              <a:t>*Note 2018 data is for Q1 only.</a:t>
            </a:r>
            <a:endParaRPr lang="en-US" dirty="0"/>
          </a:p>
        </p:txBody>
      </p: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914400"/>
          </a:xfrm>
        </p:spPr>
        <p:txBody>
          <a:bodyPr/>
          <a:lstStyle/>
          <a:p>
            <a:r>
              <a:rPr lang="en-US" dirty="0" smtClean="0"/>
              <a:t>Uninsured Rate Among the Nonelderly Population, </a:t>
            </a:r>
            <a:br>
              <a:rPr lang="en-US" dirty="0" smtClean="0"/>
            </a:br>
            <a:r>
              <a:rPr lang="en-US" dirty="0" smtClean="0"/>
              <a:t>1972-2018*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990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Share of population uninsured:</a:t>
            </a:r>
          </a:p>
        </p:txBody>
      </p:sp>
    </p:spTree>
    <p:extLst>
      <p:ext uri="{BB962C8B-B14F-4D97-AF65-F5344CB8AC3E}">
        <p14:creationId xmlns:p14="http://schemas.microsoft.com/office/powerpoint/2010/main" val="31824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9F268B79-1E5C-4B65-AAA6-FF4B67F7549D}"/>
    </a:ext>
  </a:extLst>
</a:theme>
</file>

<file path=ppt/theme/theme2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0ED3A404-2A8C-463E-A613-ACD8B60D6DE3}"/>
    </a:ext>
  </a:extLst>
</a:theme>
</file>

<file path=ppt/theme/theme3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FA918423-3A2B-42E7-A3DE-5B9F673F12C1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1A1F5094-47C8-469C-BA83-EBE9D180C5E8}"/>
    </a:ext>
  </a:extLst>
</a:theme>
</file>

<file path=ppt/theme/theme5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5772D8E2-3545-4F47-BE78-F556EB9E8B67}"/>
    </a:ext>
  </a:extLst>
</a:theme>
</file>

<file path=ppt/theme/theme6.xml><?xml version="1.0" encoding="utf-8"?>
<a:theme xmlns:a="http://schemas.openxmlformats.org/drawingml/2006/main" name="Divider Slid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AFF18BDB-5E5E-4E8E-956D-6FA61A8CC656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32</TotalTime>
  <Words>47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Meta Offc Pro</vt:lpstr>
      <vt:lpstr>MetaSerif-Book</vt:lpstr>
      <vt:lpstr>Tahoma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Uninsured Rate Among the Nonelderly Population,  1972-2018*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Rakesh Singh</dc:creator>
  <cp:lastModifiedBy>Rakesh Singh</cp:lastModifiedBy>
  <cp:revision>2</cp:revision>
  <cp:lastPrinted>2018-03-27T18:56:56Z</cp:lastPrinted>
  <dcterms:created xsi:type="dcterms:W3CDTF">2018-08-29T14:57:35Z</dcterms:created>
  <dcterms:modified xsi:type="dcterms:W3CDTF">2018-08-29T15:30:05Z</dcterms:modified>
</cp:coreProperties>
</file>