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8" r:id="rId1"/>
    <p:sldMasterId id="2147483682" r:id="rId2"/>
    <p:sldMasterId id="2147483668" r:id="rId3"/>
    <p:sldMasterId id="2147483673" r:id="rId4"/>
    <p:sldMasterId id="2147483678" r:id="rId5"/>
    <p:sldMasterId id="2147483680" r:id="rId6"/>
  </p:sldMasterIdLst>
  <p:notesMasterIdLst>
    <p:notesMasterId r:id="rId13"/>
  </p:notesMasterIdLst>
  <p:handoutMasterIdLst>
    <p:handoutMasterId r:id="rId14"/>
  </p:handoutMasterIdLst>
  <p:sldIdLst>
    <p:sldId id="293" r:id="rId7"/>
    <p:sldId id="287" r:id="rId8"/>
    <p:sldId id="290" r:id="rId9"/>
    <p:sldId id="289" r:id="rId10"/>
    <p:sldId id="292" r:id="rId11"/>
    <p:sldId id="29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3A45"/>
    <a:srgbClr val="0077C8"/>
    <a:srgbClr val="5556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91" d="100"/>
          <a:sy n="91" d="100"/>
        </p:scale>
        <p:origin x="140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26804461942254"/>
          <c:y val="6.4929311771537393E-2"/>
          <c:w val="0.63947769028871404"/>
          <c:h val="0.90130606811049607"/>
        </c:manualLayout>
      </c:layout>
      <c:pieChart>
        <c:varyColors val="1"/>
        <c:ser>
          <c:idx val="0"/>
          <c:order val="0"/>
          <c:tx>
            <c:strRef>
              <c:f>Sheet1!$B$1</c:f>
              <c:strCache>
                <c:ptCount val="1"/>
                <c:pt idx="0">
                  <c:v>Column4</c:v>
                </c:pt>
              </c:strCache>
            </c:strRef>
          </c:tx>
          <c:spPr>
            <a:ln>
              <a:solidFill>
                <a:schemeClr val="tx1">
                  <a:lumMod val="65000"/>
                  <a:lumOff val="35000"/>
                </a:schemeClr>
              </a:solidFill>
            </a:ln>
          </c:spPr>
          <c:dPt>
            <c:idx val="0"/>
            <c:bubble3D val="0"/>
            <c:spPr>
              <a:solidFill>
                <a:schemeClr val="accent2"/>
              </a:solidFill>
              <a:ln>
                <a:solidFill>
                  <a:srgbClr val="323A45"/>
                </a:solidFill>
              </a:ln>
              <a:effectLst/>
            </c:spPr>
            <c:extLst>
              <c:ext xmlns:c16="http://schemas.microsoft.com/office/drawing/2014/chart" uri="{C3380CC4-5D6E-409C-BE32-E72D297353CC}">
                <c16:uniqueId val="{00000001-F12C-44F8-905C-E92C608AA39B}"/>
              </c:ext>
            </c:extLst>
          </c:dPt>
          <c:dPt>
            <c:idx val="1"/>
            <c:bubble3D val="0"/>
            <c:spPr>
              <a:solidFill>
                <a:schemeClr val="bg1">
                  <a:lumMod val="50000"/>
                </a:schemeClr>
              </a:solidFill>
              <a:ln>
                <a:solidFill>
                  <a:srgbClr val="323A45"/>
                </a:solidFill>
              </a:ln>
              <a:effectLst/>
            </c:spPr>
            <c:extLst>
              <c:ext xmlns:c16="http://schemas.microsoft.com/office/drawing/2014/chart" uri="{C3380CC4-5D6E-409C-BE32-E72D297353CC}">
                <c16:uniqueId val="{00000003-F12C-44F8-905C-E92C608AA39B}"/>
              </c:ext>
            </c:extLst>
          </c:dPt>
          <c:dPt>
            <c:idx val="2"/>
            <c:bubble3D val="0"/>
            <c:spPr>
              <a:solidFill>
                <a:schemeClr val="accent4"/>
              </a:solidFill>
              <a:ln>
                <a:solidFill>
                  <a:srgbClr val="323A45"/>
                </a:solidFill>
              </a:ln>
              <a:effectLst/>
            </c:spPr>
            <c:extLst>
              <c:ext xmlns:c16="http://schemas.microsoft.com/office/drawing/2014/chart" uri="{C3380CC4-5D6E-409C-BE32-E72D297353CC}">
                <c16:uniqueId val="{00000005-F12C-44F8-905C-E92C608AA39B}"/>
              </c:ext>
            </c:extLst>
          </c:dPt>
          <c:dPt>
            <c:idx val="3"/>
            <c:bubble3D val="0"/>
            <c:spPr>
              <a:solidFill>
                <a:schemeClr val="accent4"/>
              </a:solidFill>
              <a:ln>
                <a:solidFill>
                  <a:srgbClr val="323A45"/>
                </a:solidFill>
              </a:ln>
              <a:effectLst/>
            </c:spPr>
            <c:extLst>
              <c:ext xmlns:c16="http://schemas.microsoft.com/office/drawing/2014/chart" uri="{C3380CC4-5D6E-409C-BE32-E72D297353CC}">
                <c16:uniqueId val="{00000007-F12C-44F8-905C-E92C608AA39B}"/>
              </c:ext>
            </c:extLst>
          </c:dPt>
          <c:dLbls>
            <c:dLbl>
              <c:idx val="0"/>
              <c:layout/>
              <c:tx>
                <c:rich>
                  <a:bodyPr wrap="square" lIns="38100" tIns="19050" rIns="38100" bIns="19050" anchor="ctr">
                    <a:noAutofit/>
                  </a:bodyPr>
                  <a:lstStyle/>
                  <a:p>
                    <a:pPr>
                      <a:defRPr sz="1600">
                        <a:solidFill>
                          <a:schemeClr val="bg1"/>
                        </a:solidFill>
                        <a:latin typeface="Arial" panose="020B0604020202020204" pitchFamily="34" charset="0"/>
                        <a:cs typeface="Arial" panose="020B0604020202020204" pitchFamily="34" charset="0"/>
                      </a:defRPr>
                    </a:pPr>
                    <a:fld id="{BAFD9724-23F9-412C-B419-E091E199EEE8}" type="CATEGORYNAME">
                      <a:rPr lang="en-US">
                        <a:solidFill>
                          <a:schemeClr val="bg1"/>
                        </a:solidFill>
                      </a:rPr>
                      <a:pPr>
                        <a:defRPr sz="1600">
                          <a:solidFill>
                            <a:schemeClr val="bg1"/>
                          </a:solidFill>
                          <a:latin typeface="Arial" panose="020B0604020202020204" pitchFamily="34" charset="0"/>
                          <a:cs typeface="Arial" panose="020B0604020202020204" pitchFamily="34" charset="0"/>
                        </a:defRPr>
                      </a:pPr>
                      <a:t>[CATEGORY NAME]</a:t>
                    </a:fld>
                    <a:r>
                      <a:rPr lang="en-US" baseline="0" dirty="0">
                        <a:solidFill>
                          <a:schemeClr val="bg1"/>
                        </a:solidFill>
                      </a:rPr>
                      <a:t>
</a:t>
                    </a:r>
                    <a:fld id="{33905771-1074-4ED0-9811-F2239A2FDF8B}" type="VALUE">
                      <a:rPr lang="en-US" baseline="0">
                        <a:solidFill>
                          <a:schemeClr val="bg1"/>
                        </a:solidFill>
                      </a:rPr>
                      <a:pPr>
                        <a:defRPr sz="1600">
                          <a:solidFill>
                            <a:schemeClr val="bg1"/>
                          </a:solidFill>
                          <a:latin typeface="Arial" panose="020B0604020202020204" pitchFamily="34" charset="0"/>
                          <a:cs typeface="Arial" panose="020B0604020202020204" pitchFamily="34" charset="0"/>
                        </a:defRPr>
                      </a:pPr>
                      <a:t>[VALUE]</a:t>
                    </a:fld>
                    <a:endParaRPr lang="en-US" baseline="0" dirty="0">
                      <a:solidFill>
                        <a:schemeClr val="bg1"/>
                      </a:solidFill>
                    </a:endParaRPr>
                  </a:p>
                </c:rich>
              </c:tx>
              <c:spPr>
                <a:noFill/>
                <a:ln>
                  <a:noFill/>
                </a:ln>
                <a:effectLst/>
              </c:spPr>
              <c:dLblPos val="ct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1-F12C-44F8-905C-E92C608AA39B}"/>
                </c:ext>
              </c:extLst>
            </c:dLbl>
            <c:dLbl>
              <c:idx val="1"/>
              <c:layout>
                <c:manualLayout>
                  <c:x val="1.4140666010498688E-2"/>
                  <c:y val="-4.4746514488965508E-2"/>
                </c:manualLayout>
              </c:layout>
              <c:tx>
                <c:rich>
                  <a:bodyPr wrap="square" lIns="38100" tIns="19050" rIns="38100" bIns="19050" anchor="ctr">
                    <a:noAutofit/>
                  </a:bodyPr>
                  <a:lstStyle/>
                  <a:p>
                    <a:pPr>
                      <a:defRPr sz="1600">
                        <a:solidFill>
                          <a:schemeClr val="bg1"/>
                        </a:solidFill>
                        <a:latin typeface="Arial" panose="020B0604020202020204" pitchFamily="34" charset="0"/>
                        <a:cs typeface="Arial" panose="020B0604020202020204" pitchFamily="34" charset="0"/>
                      </a:defRPr>
                    </a:pPr>
                    <a:fld id="{BBC03555-DB69-46DA-AFA6-4F29C2CF6E11}" type="CATEGORYNAME">
                      <a:rPr lang="en-US">
                        <a:solidFill>
                          <a:srgbClr val="323A45"/>
                        </a:solidFill>
                      </a:rPr>
                      <a:pPr>
                        <a:defRPr sz="1600">
                          <a:solidFill>
                            <a:schemeClr val="bg1"/>
                          </a:solidFill>
                          <a:latin typeface="Arial" panose="020B0604020202020204" pitchFamily="34" charset="0"/>
                          <a:cs typeface="Arial" panose="020B0604020202020204" pitchFamily="34" charset="0"/>
                        </a:defRPr>
                      </a:pPr>
                      <a:t>[CATEGORY NAME]</a:t>
                    </a:fld>
                    <a:r>
                      <a:rPr lang="en-US" baseline="0" dirty="0">
                        <a:solidFill>
                          <a:srgbClr val="323A45"/>
                        </a:solidFill>
                      </a:rPr>
                      <a:t>
</a:t>
                    </a:r>
                    <a:fld id="{77B1EB3B-6A83-4965-ABD4-73B9A4BBF23A}" type="VALUE">
                      <a:rPr lang="en-US" baseline="0" smtClean="0">
                        <a:solidFill>
                          <a:srgbClr val="323A45"/>
                        </a:solidFill>
                      </a:rPr>
                      <a:pPr>
                        <a:defRPr sz="1600">
                          <a:solidFill>
                            <a:schemeClr val="bg1"/>
                          </a:solidFill>
                          <a:latin typeface="Arial" panose="020B0604020202020204" pitchFamily="34" charset="0"/>
                          <a:cs typeface="Arial" panose="020B0604020202020204" pitchFamily="34" charset="0"/>
                        </a:defRPr>
                      </a:pPr>
                      <a:t>[VALUE]</a:t>
                    </a:fld>
                    <a:endParaRPr lang="en-US" baseline="0" dirty="0">
                      <a:solidFill>
                        <a:srgbClr val="323A45"/>
                      </a:solidFill>
                    </a:endParaRPr>
                  </a:p>
                </c:rich>
              </c:tx>
              <c:spPr>
                <a:noFill/>
                <a:ln>
                  <a:noFill/>
                </a:ln>
                <a:effectLst/>
              </c:sp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1762086614173228"/>
                      <c:h val="0.27477532988109693"/>
                    </c:manualLayout>
                  </c15:layout>
                  <c15:dlblFieldTable/>
                  <c15:showDataLabelsRange val="0"/>
                </c:ext>
                <c:ext xmlns:c16="http://schemas.microsoft.com/office/drawing/2014/chart" uri="{C3380CC4-5D6E-409C-BE32-E72D297353CC}">
                  <c16:uniqueId val="{00000003-F12C-44F8-905C-E92C608AA39B}"/>
                </c:ext>
              </c:extLst>
            </c:dLbl>
            <c:dLbl>
              <c:idx val="2"/>
              <c:layout/>
              <c:tx>
                <c:rich>
                  <a:bodyPr wrap="square" lIns="38100" tIns="19050" rIns="38100" bIns="19050" anchor="ctr">
                    <a:noAutofit/>
                  </a:bodyPr>
                  <a:lstStyle/>
                  <a:p>
                    <a:pPr>
                      <a:defRPr sz="1600">
                        <a:solidFill>
                          <a:srgbClr val="323A45"/>
                        </a:solidFill>
                        <a:latin typeface="Arial" panose="020B0604020202020204" pitchFamily="34" charset="0"/>
                        <a:cs typeface="Arial" panose="020B0604020202020204" pitchFamily="34" charset="0"/>
                      </a:defRPr>
                    </a:pPr>
                    <a:fld id="{F3E97059-AE19-4DDA-B84B-1CD4B5D30886}" type="CATEGORYNAME">
                      <a:rPr lang="en-US" sz="1600" smtClean="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[CATEGORY NAME]</a:t>
                    </a:fld>
                    <a:r>
                      <a:rPr lang="en-US" sz="1600" baseline="0" dirty="0">
                        <a:solidFill>
                          <a:schemeClr val="bg1"/>
                        </a:solidFill>
                        <a:latin typeface="Arial" panose="020B0604020202020204" pitchFamily="34" charset="0"/>
                        <a:cs typeface="Arial" panose="020B0604020202020204" pitchFamily="34" charset="0"/>
                      </a:rPr>
                      <a:t>
</a:t>
                    </a:r>
                    <a:fld id="{B97C459E-C40C-48EF-AACE-798264EE872C}" type="VALUE">
                      <a:rPr lang="en-US" sz="1600" baseline="0" smtClean="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[VALUE]</a:t>
                    </a:fld>
                    <a:endParaRPr lang="en-US" sz="1600" baseline="0" dirty="0">
                      <a:solidFill>
                        <a:schemeClr val="bg1"/>
                      </a:solidFill>
                      <a:latin typeface="Arial" panose="020B0604020202020204" pitchFamily="34" charset="0"/>
                      <a:cs typeface="Arial" panose="020B0604020202020204" pitchFamily="34" charset="0"/>
                    </a:endParaRPr>
                  </a:p>
                </c:rich>
              </c:tx>
              <c:spPr>
                <a:noFill/>
                <a:ln>
                  <a:noFill/>
                </a:ln>
                <a:effectLst/>
              </c:spPr>
              <c:dLblPos val="ct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5-F12C-44F8-905C-E92C608AA39B}"/>
                </c:ext>
              </c:extLst>
            </c:dLbl>
            <c:dLbl>
              <c:idx val="3"/>
              <c:tx>
                <c:rich>
                  <a:bodyPr wrap="square" lIns="38100" tIns="19050" rIns="38100" bIns="19050" anchor="ctr">
                    <a:spAutoFit/>
                  </a:bodyPr>
                  <a:lstStyle/>
                  <a:p>
                    <a:pPr>
                      <a:defRPr sz="1600">
                        <a:solidFill>
                          <a:srgbClr val="323A45"/>
                        </a:solidFill>
                        <a:latin typeface="Arial" panose="020B0604020202020204" pitchFamily="34" charset="0"/>
                        <a:cs typeface="Arial" panose="020B0604020202020204" pitchFamily="34" charset="0"/>
                      </a:defRPr>
                    </a:pPr>
                    <a:fld id="{500F25E4-AA4B-49AE-8F77-97BD67B90772}" type="CATEGORYNAME">
                      <a:rPr lang="en-US" sz="160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[CATEGORY NAME]</a:t>
                    </a:fld>
                    <a:r>
                      <a:rPr lang="en-US" sz="1600" baseline="0" dirty="0">
                        <a:solidFill>
                          <a:schemeClr val="bg1"/>
                        </a:solidFill>
                        <a:latin typeface="Arial" panose="020B0604020202020204" pitchFamily="34" charset="0"/>
                        <a:cs typeface="Arial" panose="020B0604020202020204" pitchFamily="34" charset="0"/>
                      </a:rPr>
                      <a:t>
</a:t>
                    </a:r>
                    <a:fld id="{F01F9EFC-5F9F-40D1-B39A-20DF74EF9D3F}" type="VALUE">
                      <a:rPr lang="en-US" sz="1600" baseline="0" smtClean="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[VALUE]</a:t>
                    </a:fld>
                    <a:endParaRPr lang="en-US" sz="1600" baseline="0" dirty="0">
                      <a:solidFill>
                        <a:schemeClr val="bg1"/>
                      </a:solidFill>
                      <a:latin typeface="Arial" panose="020B0604020202020204" pitchFamily="34" charset="0"/>
                      <a:cs typeface="Arial" panose="020B0604020202020204" pitchFamily="34" charset="0"/>
                    </a:endParaRPr>
                  </a:p>
                </c:rich>
              </c:tx>
              <c:spPr>
                <a:noFill/>
                <a:ln>
                  <a:noFill/>
                </a:ln>
                <a:effectLst/>
              </c:spPr>
              <c:dLblPos val="ct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12C-44F8-905C-E92C608AA39B}"/>
                </c:ext>
              </c:extLst>
            </c:dLbl>
            <c:spPr>
              <a:noFill/>
              <a:ln>
                <a:noFill/>
              </a:ln>
              <a:effectLst/>
            </c:spPr>
            <c:txPr>
              <a:bodyPr wrap="square" lIns="38100" tIns="19050" rIns="38100" bIns="19050" anchor="ctr">
                <a:spAutoFit/>
              </a:bodyPr>
              <a:lstStyle/>
              <a:p>
                <a:pPr>
                  <a:defRPr sz="1600">
                    <a:solidFill>
                      <a:schemeClr val="bg1"/>
                    </a:solidFill>
                    <a:latin typeface="Arial" panose="020B0604020202020204" pitchFamily="34" charset="0"/>
                    <a:cs typeface="Arial" panose="020B0604020202020204" pitchFamily="34" charset="0"/>
                  </a:defRPr>
                </a:pPr>
                <a:endParaRPr lang="en-US"/>
              </a:p>
            </c:txPr>
            <c:dLblPos val="ct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Yes</c:v>
                </c:pt>
                <c:pt idx="1">
                  <c:v>Don’t know/ Refused</c:v>
                </c:pt>
                <c:pt idx="2">
                  <c:v>No</c:v>
                </c:pt>
              </c:strCache>
            </c:strRef>
          </c:cat>
          <c:val>
            <c:numRef>
              <c:f>Sheet1!$B$2:$B$4</c:f>
              <c:numCache>
                <c:formatCode>0%</c:formatCode>
                <c:ptCount val="3"/>
                <c:pt idx="0">
                  <c:v>0.26</c:v>
                </c:pt>
                <c:pt idx="1">
                  <c:v>0.01</c:v>
                </c:pt>
                <c:pt idx="2">
                  <c:v>0.73</c:v>
                </c:pt>
              </c:numCache>
            </c:numRef>
          </c:val>
          <c:extLst>
            <c:ext xmlns:c16="http://schemas.microsoft.com/office/drawing/2014/chart" uri="{C3380CC4-5D6E-409C-BE32-E72D297353CC}">
              <c16:uniqueId val="{00000008-F12C-44F8-905C-E92C608AA39B}"/>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8629017153049301"/>
          <c:y val="2.3291242277689882E-2"/>
          <c:w val="0.51759416723957019"/>
          <c:h val="0.96317914891659862"/>
        </c:manualLayout>
      </c:layout>
      <c:barChart>
        <c:barDir val="bar"/>
        <c:grouping val="clustered"/>
        <c:varyColors val="0"/>
        <c:ser>
          <c:idx val="2"/>
          <c:order val="0"/>
          <c:tx>
            <c:strRef>
              <c:f>Sheet1!$B$1</c:f>
              <c:strCache>
                <c:ptCount val="1"/>
                <c:pt idx="0">
                  <c:v>Column2</c:v>
                </c:pt>
              </c:strCache>
            </c:strRef>
          </c:tx>
          <c:spPr>
            <a:solidFill>
              <a:srgbClr val="0E3B5E"/>
            </a:solidFill>
            <a:ln>
              <a:solidFill>
                <a:srgbClr val="323A45"/>
              </a:solidFill>
            </a:ln>
          </c:spPr>
          <c:invertIfNegative val="0"/>
          <c:dLbls>
            <c:spPr>
              <a:noFill/>
              <a:ln>
                <a:noFill/>
              </a:ln>
              <a:effectLst/>
            </c:spPr>
            <c:txPr>
              <a:bodyPr/>
              <a:lstStyle/>
              <a:p>
                <a:pPr>
                  <a:defRPr sz="1600" b="0">
                    <a:solidFill>
                      <a:schemeClr val="bg1"/>
                    </a:solidFill>
                    <a:latin typeface="Arial" panose="020B0604020202020204" pitchFamily="34" charset="0"/>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Sheet1!$A$2:$A$12</c:f>
              <c:strCache>
                <c:ptCount val="11"/>
                <c:pt idx="0">
                  <c:v>Total adults ages 18-64</c:v>
                </c:pt>
                <c:pt idx="2">
                  <c:v>Less than $40,000</c:v>
                </c:pt>
                <c:pt idx="3">
                  <c:v>$40,000-$89,999</c:v>
                </c:pt>
                <c:pt idx="4">
                  <c:v>$90,000 or more</c:v>
                </c:pt>
                <c:pt idx="6">
                  <c:v>Insured</c:v>
                </c:pt>
                <c:pt idx="7">
                  <c:v>Uninsured</c:v>
                </c:pt>
                <c:pt idx="9">
                  <c:v>Households with a pre-existing health condition</c:v>
                </c:pt>
                <c:pt idx="10">
                  <c:v>Households without a pre-existing health condition</c:v>
                </c:pt>
              </c:strCache>
            </c:strRef>
          </c:cat>
          <c:val>
            <c:numRef>
              <c:f>Sheet1!$B$2:$B$12</c:f>
              <c:numCache>
                <c:formatCode>General</c:formatCode>
                <c:ptCount val="11"/>
                <c:pt idx="0" formatCode="0%;0%">
                  <c:v>0.26</c:v>
                </c:pt>
                <c:pt idx="2" formatCode="0%;0%">
                  <c:v>0.39</c:v>
                </c:pt>
                <c:pt idx="3" formatCode="0%">
                  <c:v>0.25</c:v>
                </c:pt>
                <c:pt idx="4" formatCode="0%">
                  <c:v>0.14000000000000001</c:v>
                </c:pt>
                <c:pt idx="6" formatCode="0%">
                  <c:v>0.23</c:v>
                </c:pt>
                <c:pt idx="7" formatCode="0%">
                  <c:v>0.43</c:v>
                </c:pt>
                <c:pt idx="9" formatCode="0%">
                  <c:v>0.36</c:v>
                </c:pt>
                <c:pt idx="10" formatCode="0%">
                  <c:v>0.14000000000000001</c:v>
                </c:pt>
              </c:numCache>
            </c:numRef>
          </c:val>
          <c:extLst>
            <c:ext xmlns:c16="http://schemas.microsoft.com/office/drawing/2014/chart" uri="{C3380CC4-5D6E-409C-BE32-E72D297353CC}">
              <c16:uniqueId val="{00000000-2E6F-4D91-B5D6-06B07386C1BD}"/>
            </c:ext>
          </c:extLst>
        </c:ser>
        <c:dLbls>
          <c:showLegendKey val="0"/>
          <c:showVal val="0"/>
          <c:showCatName val="0"/>
          <c:showSerName val="0"/>
          <c:showPercent val="0"/>
          <c:showBubbleSize val="0"/>
        </c:dLbls>
        <c:gapWidth val="33"/>
        <c:axId val="401353040"/>
        <c:axId val="401348728"/>
      </c:barChart>
      <c:catAx>
        <c:axId val="401353040"/>
        <c:scaling>
          <c:orientation val="maxMin"/>
        </c:scaling>
        <c:delete val="0"/>
        <c:axPos val="l"/>
        <c:numFmt formatCode="General" sourceLinked="1"/>
        <c:majorTickMark val="none"/>
        <c:minorTickMark val="none"/>
        <c:tickLblPos val="nextTo"/>
        <c:spPr>
          <a:ln>
            <a:noFill/>
          </a:ln>
        </c:spPr>
        <c:txPr>
          <a:bodyPr/>
          <a:lstStyle/>
          <a:p>
            <a:pPr>
              <a:defRPr b="0">
                <a:solidFill>
                  <a:srgbClr val="323A45"/>
                </a:solidFill>
                <a:latin typeface="Arial" panose="020B0604020202020204" pitchFamily="34" charset="0"/>
                <a:cs typeface="Arial" panose="020B0604020202020204" pitchFamily="34" charset="0"/>
              </a:defRPr>
            </a:pPr>
            <a:endParaRPr lang="en-US"/>
          </a:p>
        </c:txPr>
        <c:crossAx val="401348728"/>
        <c:crosses val="autoZero"/>
        <c:auto val="1"/>
        <c:lblAlgn val="ctr"/>
        <c:lblOffset val="100"/>
        <c:noMultiLvlLbl val="0"/>
      </c:catAx>
      <c:valAx>
        <c:axId val="401348728"/>
        <c:scaling>
          <c:orientation val="minMax"/>
          <c:max val="1"/>
          <c:min val="0"/>
        </c:scaling>
        <c:delete val="1"/>
        <c:axPos val="t"/>
        <c:numFmt formatCode="0%;0%" sourceLinked="1"/>
        <c:majorTickMark val="out"/>
        <c:minorTickMark val="none"/>
        <c:tickLblPos val="nextTo"/>
        <c:crossAx val="401353040"/>
        <c:crosses val="autoZero"/>
        <c:crossBetween val="between"/>
        <c:majorUnit val="0.1"/>
      </c:valAx>
      <c:spPr>
        <a:noFill/>
        <a:ln w="25400">
          <a:noFill/>
        </a:ln>
      </c:spPr>
    </c:plotArea>
    <c:plotVisOnly val="1"/>
    <c:dispBlanksAs val="gap"/>
    <c:showDLblsOverMax val="0"/>
  </c:chart>
  <c:txPr>
    <a:bodyPr/>
    <a:lstStyle/>
    <a:p>
      <a:pPr>
        <a:defRPr sz="1400" b="1">
          <a:latin typeface="+mn-lt"/>
          <a:cs typeface="Calibri"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897719816272966"/>
          <c:y val="3.3885772853879857E-2"/>
          <c:w val="0.55880481736657917"/>
          <c:h val="0.85645555282951147"/>
        </c:manualLayout>
      </c:layout>
      <c:doughnutChart>
        <c:varyColors val="1"/>
        <c:ser>
          <c:idx val="0"/>
          <c:order val="0"/>
          <c:tx>
            <c:strRef>
              <c:f>Sheet1!$B$1</c:f>
              <c:strCache>
                <c:ptCount val="1"/>
                <c:pt idx="0">
                  <c:v>Column4</c:v>
                </c:pt>
              </c:strCache>
            </c:strRef>
          </c:tx>
          <c:spPr>
            <a:ln>
              <a:solidFill>
                <a:schemeClr val="tx1">
                  <a:lumMod val="65000"/>
                  <a:lumOff val="35000"/>
                </a:schemeClr>
              </a:solidFill>
            </a:ln>
          </c:spPr>
          <c:dPt>
            <c:idx val="0"/>
            <c:bubble3D val="0"/>
            <c:spPr>
              <a:solidFill>
                <a:schemeClr val="accent2"/>
              </a:solidFill>
              <a:ln>
                <a:solidFill>
                  <a:srgbClr val="323A45"/>
                </a:solidFill>
              </a:ln>
              <a:effectLst/>
            </c:spPr>
            <c:extLst>
              <c:ext xmlns:c16="http://schemas.microsoft.com/office/drawing/2014/chart" uri="{C3380CC4-5D6E-409C-BE32-E72D297353CC}">
                <c16:uniqueId val="{00000001-F12C-44F8-905C-E92C608AA39B}"/>
              </c:ext>
            </c:extLst>
          </c:dPt>
          <c:dPt>
            <c:idx val="1"/>
            <c:bubble3D val="0"/>
            <c:spPr>
              <a:solidFill>
                <a:schemeClr val="accent4"/>
              </a:solidFill>
              <a:ln>
                <a:solidFill>
                  <a:srgbClr val="323A45"/>
                </a:solidFill>
              </a:ln>
              <a:effectLst/>
            </c:spPr>
            <c:extLst>
              <c:ext xmlns:c16="http://schemas.microsoft.com/office/drawing/2014/chart" uri="{C3380CC4-5D6E-409C-BE32-E72D297353CC}">
                <c16:uniqueId val="{00000003-F12C-44F8-905C-E92C608AA39B}"/>
              </c:ext>
            </c:extLst>
          </c:dPt>
          <c:dPt>
            <c:idx val="2"/>
            <c:bubble3D val="0"/>
            <c:spPr>
              <a:solidFill>
                <a:schemeClr val="bg1">
                  <a:lumMod val="65000"/>
                </a:schemeClr>
              </a:solidFill>
              <a:ln>
                <a:solidFill>
                  <a:srgbClr val="323A45"/>
                </a:solidFill>
              </a:ln>
              <a:effectLst/>
            </c:spPr>
            <c:extLst>
              <c:ext xmlns:c16="http://schemas.microsoft.com/office/drawing/2014/chart" uri="{C3380CC4-5D6E-409C-BE32-E72D297353CC}">
                <c16:uniqueId val="{00000005-F12C-44F8-905C-E92C608AA39B}"/>
              </c:ext>
            </c:extLst>
          </c:dPt>
          <c:dPt>
            <c:idx val="3"/>
            <c:bubble3D val="0"/>
            <c:spPr>
              <a:solidFill>
                <a:schemeClr val="bg1">
                  <a:lumMod val="50000"/>
                </a:schemeClr>
              </a:solidFill>
              <a:ln>
                <a:solidFill>
                  <a:srgbClr val="323A45"/>
                </a:solidFill>
              </a:ln>
              <a:effectLst/>
            </c:spPr>
            <c:extLst>
              <c:ext xmlns:c16="http://schemas.microsoft.com/office/drawing/2014/chart" uri="{C3380CC4-5D6E-409C-BE32-E72D297353CC}">
                <c16:uniqueId val="{00000007-F12C-44F8-905C-E92C608AA39B}"/>
              </c:ext>
            </c:extLst>
          </c:dPt>
          <c:dLbls>
            <c:dLbl>
              <c:idx val="0"/>
              <c:layout>
                <c:manualLayout>
                  <c:x val="1.5625000000000031E-2"/>
                  <c:y val="-0.21020781744230074"/>
                </c:manualLayout>
              </c:layout>
              <c:tx>
                <c:rich>
                  <a:bodyPr wrap="square" lIns="38100" tIns="19050" rIns="38100" bIns="19050" anchor="ctr">
                    <a:noAutofit/>
                  </a:bodyPr>
                  <a:lstStyle/>
                  <a:p>
                    <a:pPr>
                      <a:defRPr sz="1600">
                        <a:solidFill>
                          <a:schemeClr val="bg1"/>
                        </a:solidFill>
                        <a:latin typeface="Arial" panose="020B0604020202020204" pitchFamily="34" charset="0"/>
                        <a:cs typeface="Arial" panose="020B0604020202020204" pitchFamily="34" charset="0"/>
                      </a:defRPr>
                    </a:pPr>
                    <a:fld id="{BAFD9724-23F9-412C-B419-E091E199EEE8}" type="CATEGORYNAME">
                      <a:rPr lang="en-US">
                        <a:solidFill>
                          <a:schemeClr val="bg1"/>
                        </a:solidFill>
                      </a:rPr>
                      <a:pPr>
                        <a:defRPr sz="1600">
                          <a:solidFill>
                            <a:schemeClr val="bg1"/>
                          </a:solidFill>
                          <a:latin typeface="Arial" panose="020B0604020202020204" pitchFamily="34" charset="0"/>
                          <a:cs typeface="Arial" panose="020B0604020202020204" pitchFamily="34" charset="0"/>
                        </a:defRPr>
                      </a:pPr>
                      <a:t>[CATEGORY NAME]</a:t>
                    </a:fld>
                    <a:r>
                      <a:rPr lang="en-US" baseline="0" dirty="0">
                        <a:solidFill>
                          <a:schemeClr val="bg1"/>
                        </a:solidFill>
                      </a:rPr>
                      <a:t>
</a:t>
                    </a:r>
                    <a:fld id="{33905771-1074-4ED0-9811-F2239A2FDF8B}" type="VALUE">
                      <a:rPr lang="en-US" baseline="0">
                        <a:solidFill>
                          <a:schemeClr val="bg1"/>
                        </a:solidFill>
                      </a:rPr>
                      <a:pPr>
                        <a:defRPr sz="1600">
                          <a:solidFill>
                            <a:schemeClr val="bg1"/>
                          </a:solidFill>
                          <a:latin typeface="Arial" panose="020B0604020202020204" pitchFamily="34" charset="0"/>
                          <a:cs typeface="Arial" panose="020B0604020202020204" pitchFamily="34" charset="0"/>
                        </a:defRPr>
                      </a:pPr>
                      <a:t>[VALUE]</a:t>
                    </a:fld>
                    <a:endParaRPr lang="en-US" baseline="0" dirty="0">
                      <a:solidFill>
                        <a:schemeClr val="bg1"/>
                      </a:solidFill>
                    </a:endParaRPr>
                  </a:p>
                </c:rich>
              </c:tx>
              <c:spPr>
                <a:noFill/>
                <a:ln>
                  <a:noFill/>
                </a:ln>
                <a:effectLst/>
              </c:spP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manualLayout>
                      <c:w val="0.12468750000000001"/>
                      <c:h val="0.17508466042907747"/>
                    </c:manualLayout>
                  </c15:layout>
                  <c15:dlblFieldTable/>
                  <c15:showDataLabelsRange val="0"/>
                </c:ext>
                <c:ext xmlns:c16="http://schemas.microsoft.com/office/drawing/2014/chart" uri="{C3380CC4-5D6E-409C-BE32-E72D297353CC}">
                  <c16:uniqueId val="{00000001-F12C-44F8-905C-E92C608AA39B}"/>
                </c:ext>
              </c:extLst>
            </c:dLbl>
            <c:dLbl>
              <c:idx val="1"/>
              <c:layout>
                <c:manualLayout>
                  <c:x val="-3.0998263888889016E-2"/>
                  <c:y val="-3.4103125338500295E-2"/>
                </c:manualLayout>
              </c:layout>
              <c:tx>
                <c:rich>
                  <a:bodyPr wrap="square" lIns="38100" tIns="19050" rIns="38100" bIns="19050" anchor="ctr">
                    <a:noAutofit/>
                  </a:bodyPr>
                  <a:lstStyle/>
                  <a:p>
                    <a:pPr>
                      <a:defRPr sz="1600">
                        <a:solidFill>
                          <a:schemeClr val="bg1"/>
                        </a:solidFill>
                        <a:latin typeface="Arial" panose="020B0604020202020204" pitchFamily="34" charset="0"/>
                        <a:cs typeface="Arial" panose="020B0604020202020204" pitchFamily="34" charset="0"/>
                      </a:defRPr>
                    </a:pPr>
                    <a:fld id="{BBC03555-DB69-46DA-AFA6-4F29C2CF6E11}" type="CATEGORYNAME">
                      <a:rPr lang="en-US">
                        <a:solidFill>
                          <a:schemeClr val="bg1"/>
                        </a:solidFill>
                      </a:rPr>
                      <a:pPr>
                        <a:defRPr sz="1600">
                          <a:solidFill>
                            <a:schemeClr val="bg1"/>
                          </a:solidFill>
                          <a:latin typeface="Arial" panose="020B0604020202020204" pitchFamily="34" charset="0"/>
                          <a:cs typeface="Arial" panose="020B0604020202020204" pitchFamily="34" charset="0"/>
                        </a:defRPr>
                      </a:pPr>
                      <a:t>[CATEGORY NAME]</a:t>
                    </a:fld>
                    <a:r>
                      <a:rPr lang="en-US" baseline="0" dirty="0">
                        <a:solidFill>
                          <a:schemeClr val="bg1"/>
                        </a:solidFill>
                      </a:rPr>
                      <a:t>
</a:t>
                    </a:r>
                    <a:fld id="{77B1EB3B-6A83-4965-ABD4-73B9A4BBF23A}" type="VALUE">
                      <a:rPr lang="en-US" baseline="0" smtClean="0">
                        <a:solidFill>
                          <a:schemeClr val="bg1"/>
                        </a:solidFill>
                      </a:rPr>
                      <a:pPr>
                        <a:defRPr sz="1600">
                          <a:solidFill>
                            <a:schemeClr val="bg1"/>
                          </a:solidFill>
                          <a:latin typeface="Arial" panose="020B0604020202020204" pitchFamily="34" charset="0"/>
                          <a:cs typeface="Arial" panose="020B0604020202020204" pitchFamily="34" charset="0"/>
                        </a:defRPr>
                      </a:pPr>
                      <a:t>[VALUE]</a:t>
                    </a:fld>
                    <a:endParaRPr lang="en-US" baseline="0" dirty="0">
                      <a:solidFill>
                        <a:schemeClr val="bg1"/>
                      </a:solidFill>
                    </a:endParaRPr>
                  </a:p>
                </c:rich>
              </c:tx>
              <c:spPr>
                <a:noFill/>
                <a:ln>
                  <a:noFill/>
                </a:ln>
                <a:effectLst/>
              </c:spPr>
              <c:showLegendKey val="0"/>
              <c:showVal val="1"/>
              <c:showCatName val="1"/>
              <c:showSerName val="0"/>
              <c:showPercent val="0"/>
              <c:showBubbleSize val="0"/>
              <c:separator>
</c:separator>
              <c:extLst>
                <c:ext xmlns:c15="http://schemas.microsoft.com/office/drawing/2012/chart" uri="{CE6537A1-D6FC-4f65-9D91-7224C49458BB}">
                  <c15:layout>
                    <c:manualLayout>
                      <c:w val="0.1762086614173228"/>
                      <c:h val="0.27477532988109693"/>
                    </c:manualLayout>
                  </c15:layout>
                  <c15:dlblFieldTable/>
                  <c15:showDataLabelsRange val="0"/>
                </c:ext>
                <c:ext xmlns:c16="http://schemas.microsoft.com/office/drawing/2014/chart" uri="{C3380CC4-5D6E-409C-BE32-E72D297353CC}">
                  <c16:uniqueId val="{00000003-F12C-44F8-905C-E92C608AA39B}"/>
                </c:ext>
              </c:extLst>
            </c:dLbl>
            <c:dLbl>
              <c:idx val="2"/>
              <c:layout>
                <c:manualLayout>
                  <c:x val="0.11527777777777778"/>
                  <c:y val="0.14117292852487098"/>
                </c:manualLayout>
              </c:layout>
              <c:tx>
                <c:rich>
                  <a:bodyPr wrap="square" lIns="38100" tIns="19050" rIns="38100" bIns="19050" anchor="ctr">
                    <a:noAutofit/>
                  </a:bodyPr>
                  <a:lstStyle/>
                  <a:p>
                    <a:pPr>
                      <a:defRPr sz="1600">
                        <a:solidFill>
                          <a:srgbClr val="323A45"/>
                        </a:solidFill>
                        <a:latin typeface="Arial" panose="020B0604020202020204" pitchFamily="34" charset="0"/>
                        <a:cs typeface="Arial" panose="020B0604020202020204" pitchFamily="34" charset="0"/>
                      </a:defRPr>
                    </a:pPr>
                    <a:fld id="{F3E97059-AE19-4DDA-B84B-1CD4B5D30886}" type="CATEGORYNAME">
                      <a:rPr lang="en-US" sz="1600" smtClean="0">
                        <a:solidFill>
                          <a:srgbClr val="323A45"/>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[CATEGORY NAME]</a:t>
                    </a:fld>
                    <a:r>
                      <a:rPr lang="en-US" sz="1600" baseline="0" dirty="0">
                        <a:solidFill>
                          <a:srgbClr val="323A45"/>
                        </a:solidFill>
                        <a:latin typeface="Arial" panose="020B0604020202020204" pitchFamily="34" charset="0"/>
                        <a:cs typeface="Arial" panose="020B0604020202020204" pitchFamily="34" charset="0"/>
                      </a:rPr>
                      <a:t>
</a:t>
                    </a:r>
                    <a:fld id="{B97C459E-C40C-48EF-AACE-798264EE872C}" type="VALUE">
                      <a:rPr lang="en-US" sz="1600" baseline="0" smtClean="0">
                        <a:solidFill>
                          <a:srgbClr val="323A45"/>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[VALUE]</a:t>
                    </a:fld>
                    <a:endParaRPr lang="en-US" sz="1600" baseline="0" dirty="0">
                      <a:solidFill>
                        <a:srgbClr val="323A45"/>
                      </a:solidFill>
                      <a:latin typeface="Arial" panose="020B0604020202020204" pitchFamily="34" charset="0"/>
                      <a:cs typeface="Arial" panose="020B0604020202020204" pitchFamily="34" charset="0"/>
                    </a:endParaRPr>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5479166666666666"/>
                      <c:h val="0.19371068813429848"/>
                    </c:manualLayout>
                  </c15:layout>
                  <c15:dlblFieldTable/>
                  <c15:showDataLabelsRange val="0"/>
                </c:ext>
                <c:ext xmlns:c16="http://schemas.microsoft.com/office/drawing/2014/chart" uri="{C3380CC4-5D6E-409C-BE32-E72D297353CC}">
                  <c16:uniqueId val="{00000005-F12C-44F8-905C-E92C608AA39B}"/>
                </c:ext>
              </c:extLst>
            </c:dLbl>
            <c:dLbl>
              <c:idx val="3"/>
              <c:layout>
                <c:manualLayout>
                  <c:x val="6.6319444444444445E-2"/>
                  <c:y val="0.19043615284740423"/>
                </c:manualLayout>
              </c:layout>
              <c:tx>
                <c:rich>
                  <a:bodyPr wrap="square" lIns="38100" tIns="19050" rIns="38100" bIns="19050" anchor="ctr">
                    <a:spAutoFit/>
                  </a:bodyPr>
                  <a:lstStyle/>
                  <a:p>
                    <a:pPr>
                      <a:defRPr sz="1600">
                        <a:solidFill>
                          <a:srgbClr val="323A45"/>
                        </a:solidFill>
                        <a:latin typeface="Arial" panose="020B0604020202020204" pitchFamily="34" charset="0"/>
                        <a:cs typeface="Arial" panose="020B0604020202020204" pitchFamily="34" charset="0"/>
                      </a:defRPr>
                    </a:pPr>
                    <a:fld id="{500F25E4-AA4B-49AE-8F77-97BD67B90772}" type="CATEGORYNAME">
                      <a:rPr lang="en-US" sz="1600">
                        <a:solidFill>
                          <a:srgbClr val="323A45"/>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[CATEGORY NAME]</a:t>
                    </a:fld>
                    <a:r>
                      <a:rPr lang="en-US" sz="1600" baseline="0" dirty="0">
                        <a:solidFill>
                          <a:srgbClr val="323A45"/>
                        </a:solidFill>
                        <a:latin typeface="Arial" panose="020B0604020202020204" pitchFamily="34" charset="0"/>
                        <a:cs typeface="Arial" panose="020B0604020202020204" pitchFamily="34" charset="0"/>
                      </a:rPr>
                      <a:t>
</a:t>
                    </a:r>
                    <a:r>
                      <a:rPr lang="en-US" sz="1600" baseline="0" dirty="0" smtClean="0">
                        <a:solidFill>
                          <a:srgbClr val="323A45"/>
                        </a:solidFill>
                        <a:latin typeface="Arial" panose="020B0604020202020204" pitchFamily="34" charset="0"/>
                        <a:cs typeface="Arial" panose="020B0604020202020204" pitchFamily="34" charset="0"/>
                      </a:rPr>
                      <a:t>&lt;</a:t>
                    </a:r>
                    <a:fld id="{F01F9EFC-5F9F-40D1-B39A-20DF74EF9D3F}" type="VALUE">
                      <a:rPr lang="en-US" sz="1600" baseline="0" smtClean="0">
                        <a:solidFill>
                          <a:srgbClr val="323A45"/>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[VALUE]</a:t>
                    </a:fld>
                    <a:endParaRPr lang="en-US" sz="1600" baseline="0" dirty="0" smtClean="0">
                      <a:solidFill>
                        <a:srgbClr val="323A45"/>
                      </a:solidFill>
                      <a:latin typeface="Arial" panose="020B0604020202020204" pitchFamily="34" charset="0"/>
                      <a:cs typeface="Arial" panose="020B0604020202020204" pitchFamily="34" charset="0"/>
                    </a:endParaRPr>
                  </a:p>
                </c:rich>
              </c:tx>
              <c:spPr>
                <a:noFill/>
                <a:ln>
                  <a:noFill/>
                </a:ln>
                <a:effectLst/>
              </c:sp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12C-44F8-905C-E92C608AA39B}"/>
                </c:ext>
              </c:extLst>
            </c:dLbl>
            <c:spPr>
              <a:noFill/>
              <a:ln>
                <a:noFill/>
              </a:ln>
              <a:effectLst/>
            </c:spPr>
            <c:txPr>
              <a:bodyPr wrap="square" lIns="38100" tIns="19050" rIns="38100" bIns="19050" anchor="ctr">
                <a:spAutoFit/>
              </a:bodyPr>
              <a:lstStyle/>
              <a:p>
                <a:pPr>
                  <a:defRPr sz="1600">
                    <a:solidFill>
                      <a:schemeClr val="bg1"/>
                    </a:solidFill>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Sheet1!$A$2:$A$4</c:f>
              <c:strCache>
                <c:ptCount val="3"/>
                <c:pt idx="0">
                  <c:v>A major impact</c:v>
                </c:pt>
                <c:pt idx="1">
                  <c:v>A minor impact</c:v>
                </c:pt>
                <c:pt idx="2">
                  <c:v>No real impact</c:v>
                </c:pt>
              </c:strCache>
            </c:strRef>
          </c:cat>
          <c:val>
            <c:numRef>
              <c:f>Sheet1!$B$2:$B$4</c:f>
              <c:numCache>
                <c:formatCode>0%</c:formatCode>
                <c:ptCount val="3"/>
                <c:pt idx="0">
                  <c:v>0.59</c:v>
                </c:pt>
                <c:pt idx="1">
                  <c:v>0.35</c:v>
                </c:pt>
                <c:pt idx="2">
                  <c:v>0.06</c:v>
                </c:pt>
              </c:numCache>
            </c:numRef>
          </c:val>
          <c:extLst>
            <c:ext xmlns:c16="http://schemas.microsoft.com/office/drawing/2014/chart" uri="{C3380CC4-5D6E-409C-BE32-E72D297353CC}">
              <c16:uniqueId val="{00000008-F12C-44F8-905C-E92C608AA39B}"/>
            </c:ext>
          </c:extLst>
        </c:ser>
        <c:dLbls>
          <c:showLegendKey val="0"/>
          <c:showVal val="1"/>
          <c:showCatName val="0"/>
          <c:showSerName val="0"/>
          <c:showPercent val="0"/>
          <c:showBubbleSize val="0"/>
          <c:showLeaderLines val="0"/>
        </c:dLbls>
        <c:firstSliceAng val="149"/>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2814660533327029"/>
          <c:y val="4.7035938832516028E-2"/>
          <c:w val="0.41036009210781765"/>
          <c:h val="0.93280752231917974"/>
        </c:manualLayout>
      </c:layout>
      <c:barChart>
        <c:barDir val="bar"/>
        <c:grouping val="stacked"/>
        <c:varyColors val="0"/>
        <c:ser>
          <c:idx val="0"/>
          <c:order val="0"/>
          <c:tx>
            <c:strRef>
              <c:f>Sheet1!$B$1</c:f>
              <c:strCache>
                <c:ptCount val="1"/>
                <c:pt idx="0">
                  <c:v>Column4</c:v>
                </c:pt>
              </c:strCache>
            </c:strRef>
          </c:tx>
          <c:spPr>
            <a:solidFill>
              <a:srgbClr val="0E3B5E"/>
            </a:solidFill>
            <a:ln w="9525">
              <a:solidFill>
                <a:srgbClr val="323A45"/>
              </a:solidFill>
            </a:ln>
          </c:spPr>
          <c:invertIfNegative val="0"/>
          <c:dLbls>
            <c:dLbl>
              <c:idx val="0"/>
              <c:layout/>
              <c:tx>
                <c:rich>
                  <a:bodyPr/>
                  <a:lstStyle/>
                  <a:p>
                    <a:fld id="{0129C294-E878-4AB6-91FC-11235310FB00}" type="VALUE">
                      <a:rPr lang="en-US">
                        <a:solidFill>
                          <a:schemeClr val="bg1"/>
                        </a:solidFill>
                      </a:rPr>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4F52-42F5-8BED-A95694B0A625}"/>
                </c:ext>
              </c:extLst>
            </c:dLbl>
            <c:dLbl>
              <c:idx val="1"/>
              <c:layout/>
              <c:tx>
                <c:rich>
                  <a:bodyPr/>
                  <a:lstStyle/>
                  <a:p>
                    <a:fld id="{6365A1CF-E350-4085-B02B-C55C9FB52623}" type="VALUE">
                      <a:rPr lang="en-US">
                        <a:solidFill>
                          <a:schemeClr val="bg1"/>
                        </a:solidFill>
                      </a:rPr>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4F52-42F5-8BED-A95694B0A625}"/>
                </c:ext>
              </c:extLst>
            </c:dLbl>
            <c:dLbl>
              <c:idx val="2"/>
              <c:layout/>
              <c:tx>
                <c:rich>
                  <a:bodyPr wrap="square" lIns="38100" tIns="19050" rIns="38100" bIns="19050" anchor="ctr">
                    <a:noAutofit/>
                  </a:bodyPr>
                  <a:lstStyle/>
                  <a:p>
                    <a:pPr>
                      <a:defRPr sz="1600" b="0" baseline="0">
                        <a:solidFill>
                          <a:schemeClr val="bg1"/>
                        </a:solidFill>
                        <a:latin typeface="Arial" panose="020B0604020202020204" pitchFamily="34" charset="0"/>
                      </a:defRPr>
                    </a:pPr>
                    <a:fld id="{F793992F-A62A-4D58-BF1D-FA1BA72B105C}" type="VALUE">
                      <a:rPr lang="en-US">
                        <a:solidFill>
                          <a:schemeClr val="bg1"/>
                        </a:solidFill>
                      </a:rPr>
                      <a:pPr>
                        <a:defRPr sz="1600" b="0" baseline="0">
                          <a:solidFill>
                            <a:schemeClr val="bg1"/>
                          </a:solidFill>
                          <a:latin typeface="Arial" panose="020B0604020202020204" pitchFamily="34" charset="0"/>
                        </a:defRPr>
                      </a:pPr>
                      <a:t>[VALUE]</a:t>
                    </a:fld>
                    <a:endParaRPr lang="en-US"/>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2-4F52-42F5-8BED-A95694B0A625}"/>
                </c:ext>
              </c:extLst>
            </c:dLbl>
            <c:dLbl>
              <c:idx val="10"/>
              <c:layout/>
              <c:tx>
                <c:rich>
                  <a:bodyPr/>
                  <a:lstStyle/>
                  <a:p>
                    <a:fld id="{25CF43F8-A136-40DD-94F9-15BAB25CB8BF}" type="VALUE">
                      <a:rPr lang="en-US">
                        <a:solidFill>
                          <a:schemeClr val="bg1"/>
                        </a:solidFill>
                      </a:rPr>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4F52-42F5-8BED-A95694B0A625}"/>
                </c:ext>
              </c:extLst>
            </c:dLbl>
            <c:dLbl>
              <c:idx val="11"/>
              <c:layout>
                <c:manualLayout>
                  <c:x val="2.6766814676457484E-2"/>
                  <c:y val="2.8569481090491393E-3"/>
                </c:manualLayout>
              </c:layout>
              <c:tx>
                <c:rich>
                  <a:bodyPr/>
                  <a:lstStyle/>
                  <a:p>
                    <a:fld id="{FD1A6F6B-3B2A-4B13-90BC-FE3BAF6C2E08}" type="VALUE">
                      <a:rPr lang="en-US">
                        <a:solidFill>
                          <a:srgbClr val="323A45"/>
                        </a:solidFill>
                      </a:rPr>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4F52-42F5-8BED-A95694B0A625}"/>
                </c:ext>
              </c:extLst>
            </c:dLbl>
            <c:spPr>
              <a:noFill/>
              <a:ln>
                <a:noFill/>
              </a:ln>
              <a:effectLst/>
            </c:spPr>
            <c:txPr>
              <a:bodyPr wrap="square" lIns="38100" tIns="19050" rIns="38100" bIns="19050" anchor="ctr">
                <a:spAutoFit/>
              </a:bodyPr>
              <a:lstStyle/>
              <a:p>
                <a:pPr>
                  <a:defRPr sz="1600" b="0" baseline="0">
                    <a:solidFill>
                      <a:schemeClr val="bg1"/>
                    </a:solidFill>
                    <a:latin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Sheet1!$A$2:$A$13</c:f>
              <c:strCache>
                <c:ptCount val="12"/>
                <c:pt idx="0">
                  <c:v>Cut spending on household items</c:v>
                </c:pt>
                <c:pt idx="1">
                  <c:v>Put off vacation or major household purchases</c:v>
                </c:pt>
                <c:pt idx="2">
                  <c:v>Used up all or most of their savings</c:v>
                </c:pt>
                <c:pt idx="3">
                  <c:v>Taken an extra job or worked more hours</c:v>
                </c:pt>
                <c:pt idx="4">
                  <c:v>Increased their credit card debt</c:v>
                </c:pt>
                <c:pt idx="5">
                  <c:v>Borrowed money from friends or family</c:v>
                </c:pt>
                <c:pt idx="6">
                  <c:v>Taken money out of long-term savings accounts</c:v>
                </c:pt>
                <c:pt idx="7">
                  <c:v>Sought the aid of a charity or non-profit organization</c:v>
                </c:pt>
                <c:pt idx="8">
                  <c:v>Changed their living situation</c:v>
                </c:pt>
                <c:pt idx="9">
                  <c:v>Taken out another type of loan</c:v>
                </c:pt>
                <c:pt idx="10">
                  <c:v>Borrowed money from a payday lender</c:v>
                </c:pt>
                <c:pt idx="11">
                  <c:v>Taken out another mortgage on their home</c:v>
                </c:pt>
              </c:strCache>
            </c:strRef>
          </c:cat>
          <c:val>
            <c:numRef>
              <c:f>Sheet1!$B$2:$B$13</c:f>
              <c:numCache>
                <c:formatCode>0%</c:formatCode>
                <c:ptCount val="12"/>
                <c:pt idx="0">
                  <c:v>0.74</c:v>
                </c:pt>
                <c:pt idx="1">
                  <c:v>0.68</c:v>
                </c:pt>
                <c:pt idx="2">
                  <c:v>0.57999999999999996</c:v>
                </c:pt>
                <c:pt idx="3">
                  <c:v>0.51</c:v>
                </c:pt>
                <c:pt idx="4">
                  <c:v>0.41</c:v>
                </c:pt>
                <c:pt idx="5">
                  <c:v>0.39</c:v>
                </c:pt>
                <c:pt idx="6">
                  <c:v>0.38</c:v>
                </c:pt>
                <c:pt idx="7">
                  <c:v>0.24</c:v>
                </c:pt>
                <c:pt idx="8">
                  <c:v>0.22</c:v>
                </c:pt>
                <c:pt idx="9">
                  <c:v>0.17</c:v>
                </c:pt>
                <c:pt idx="10">
                  <c:v>0.1</c:v>
                </c:pt>
                <c:pt idx="11">
                  <c:v>0.02</c:v>
                </c:pt>
              </c:numCache>
            </c:numRef>
          </c:val>
          <c:extLst>
            <c:ext xmlns:c16="http://schemas.microsoft.com/office/drawing/2014/chart" uri="{C3380CC4-5D6E-409C-BE32-E72D297353CC}">
              <c16:uniqueId val="{00000003-4F52-42F5-8BED-A95694B0A625}"/>
            </c:ext>
          </c:extLst>
        </c:ser>
        <c:dLbls>
          <c:dLblPos val="ctr"/>
          <c:showLegendKey val="0"/>
          <c:showVal val="1"/>
          <c:showCatName val="0"/>
          <c:showSerName val="0"/>
          <c:showPercent val="0"/>
          <c:showBubbleSize val="0"/>
        </c:dLbls>
        <c:gapWidth val="50"/>
        <c:overlap val="100"/>
        <c:axId val="401353040"/>
        <c:axId val="401348728"/>
      </c:barChart>
      <c:catAx>
        <c:axId val="401353040"/>
        <c:scaling>
          <c:orientation val="maxMin"/>
        </c:scaling>
        <c:delete val="0"/>
        <c:axPos val="l"/>
        <c:numFmt formatCode="General" sourceLinked="1"/>
        <c:majorTickMark val="out"/>
        <c:minorTickMark val="none"/>
        <c:tickLblPos val="nextTo"/>
        <c:spPr>
          <a:ln>
            <a:noFill/>
          </a:ln>
        </c:spPr>
        <c:txPr>
          <a:bodyPr/>
          <a:lstStyle/>
          <a:p>
            <a:pPr>
              <a:defRPr sz="1400" b="0" baseline="0">
                <a:solidFill>
                  <a:srgbClr val="323A45"/>
                </a:solidFill>
                <a:latin typeface="Arial" panose="020B0604020202020204" pitchFamily="34" charset="0"/>
              </a:defRPr>
            </a:pPr>
            <a:endParaRPr lang="en-US"/>
          </a:p>
        </c:txPr>
        <c:crossAx val="401348728"/>
        <c:crosses val="autoZero"/>
        <c:auto val="1"/>
        <c:lblAlgn val="ctr"/>
        <c:lblOffset val="100"/>
        <c:noMultiLvlLbl val="0"/>
      </c:catAx>
      <c:valAx>
        <c:axId val="401348728"/>
        <c:scaling>
          <c:orientation val="minMax"/>
          <c:max val="0.9"/>
          <c:min val="0"/>
        </c:scaling>
        <c:delete val="1"/>
        <c:axPos val="t"/>
        <c:numFmt formatCode="0%" sourceLinked="1"/>
        <c:majorTickMark val="out"/>
        <c:minorTickMark val="none"/>
        <c:tickLblPos val="nextTo"/>
        <c:crossAx val="401353040"/>
        <c:crosses val="autoZero"/>
        <c:crossBetween val="between"/>
        <c:majorUnit val="0.1"/>
      </c:valAx>
    </c:plotArea>
    <c:plotVisOnly val="1"/>
    <c:dispBlanksAs val="gap"/>
    <c:showDLblsOverMax val="0"/>
  </c:chart>
  <c:txPr>
    <a:bodyPr/>
    <a:lstStyle/>
    <a:p>
      <a:pPr>
        <a:defRPr sz="1400" b="1">
          <a:latin typeface="+mn-lt"/>
          <a:cs typeface="Calibri"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026804461942254"/>
          <c:y val="6.4929311771537393E-2"/>
          <c:w val="0.63947769028871404"/>
          <c:h val="0.90130606811049607"/>
        </c:manualLayout>
      </c:layout>
      <c:pieChart>
        <c:varyColors val="1"/>
        <c:ser>
          <c:idx val="0"/>
          <c:order val="0"/>
          <c:tx>
            <c:strRef>
              <c:f>Sheet1!$B$1</c:f>
              <c:strCache>
                <c:ptCount val="1"/>
                <c:pt idx="0">
                  <c:v>Column4</c:v>
                </c:pt>
              </c:strCache>
            </c:strRef>
          </c:tx>
          <c:spPr>
            <a:ln>
              <a:solidFill>
                <a:schemeClr val="tx1">
                  <a:lumMod val="65000"/>
                  <a:lumOff val="35000"/>
                </a:schemeClr>
              </a:solidFill>
            </a:ln>
          </c:spPr>
          <c:dPt>
            <c:idx val="0"/>
            <c:bubble3D val="0"/>
            <c:spPr>
              <a:solidFill>
                <a:schemeClr val="accent2"/>
              </a:solidFill>
              <a:ln>
                <a:solidFill>
                  <a:srgbClr val="323A45"/>
                </a:solidFill>
              </a:ln>
              <a:effectLst/>
            </c:spPr>
            <c:extLst>
              <c:ext xmlns:c16="http://schemas.microsoft.com/office/drawing/2014/chart" uri="{C3380CC4-5D6E-409C-BE32-E72D297353CC}">
                <c16:uniqueId val="{00000001-5982-4196-B5B9-0EA333A62312}"/>
              </c:ext>
            </c:extLst>
          </c:dPt>
          <c:dPt>
            <c:idx val="1"/>
            <c:bubble3D val="0"/>
            <c:spPr>
              <a:solidFill>
                <a:schemeClr val="accent4"/>
              </a:solidFill>
              <a:ln>
                <a:solidFill>
                  <a:srgbClr val="323A45"/>
                </a:solidFill>
              </a:ln>
              <a:effectLst/>
            </c:spPr>
            <c:extLst>
              <c:ext xmlns:c16="http://schemas.microsoft.com/office/drawing/2014/chart" uri="{C3380CC4-5D6E-409C-BE32-E72D297353CC}">
                <c16:uniqueId val="{00000003-5982-4196-B5B9-0EA333A62312}"/>
              </c:ext>
            </c:extLst>
          </c:dPt>
          <c:dPt>
            <c:idx val="2"/>
            <c:bubble3D val="0"/>
            <c:spPr>
              <a:solidFill>
                <a:schemeClr val="accent4"/>
              </a:solidFill>
              <a:ln>
                <a:solidFill>
                  <a:srgbClr val="323A45"/>
                </a:solidFill>
              </a:ln>
              <a:effectLst/>
            </c:spPr>
            <c:extLst>
              <c:ext xmlns:c16="http://schemas.microsoft.com/office/drawing/2014/chart" uri="{C3380CC4-5D6E-409C-BE32-E72D297353CC}">
                <c16:uniqueId val="{00000005-5982-4196-B5B9-0EA333A62312}"/>
              </c:ext>
            </c:extLst>
          </c:dPt>
          <c:dPt>
            <c:idx val="3"/>
            <c:bubble3D val="0"/>
            <c:spPr>
              <a:solidFill>
                <a:schemeClr val="accent4"/>
              </a:solidFill>
              <a:ln>
                <a:solidFill>
                  <a:srgbClr val="323A45"/>
                </a:solidFill>
              </a:ln>
              <a:effectLst/>
            </c:spPr>
            <c:extLst>
              <c:ext xmlns:c16="http://schemas.microsoft.com/office/drawing/2014/chart" uri="{C3380CC4-5D6E-409C-BE32-E72D297353CC}">
                <c16:uniqueId val="{00000007-5982-4196-B5B9-0EA333A62312}"/>
              </c:ext>
            </c:extLst>
          </c:dPt>
          <c:dLbls>
            <c:dLbl>
              <c:idx val="0"/>
              <c:layout/>
              <c:tx>
                <c:rich>
                  <a:bodyPr wrap="square" lIns="38100" tIns="19050" rIns="38100" bIns="19050" anchor="ctr">
                    <a:noAutofit/>
                  </a:bodyPr>
                  <a:lstStyle/>
                  <a:p>
                    <a:pPr>
                      <a:defRPr sz="1600">
                        <a:solidFill>
                          <a:schemeClr val="bg1"/>
                        </a:solidFill>
                        <a:latin typeface="Arial" panose="020B0604020202020204" pitchFamily="34" charset="0"/>
                        <a:cs typeface="Arial" panose="020B0604020202020204" pitchFamily="34" charset="0"/>
                      </a:defRPr>
                    </a:pPr>
                    <a:fld id="{BAFD9724-23F9-412C-B419-E091E199EEE8}" type="CATEGORYNAME">
                      <a:rPr lang="en-US">
                        <a:solidFill>
                          <a:schemeClr val="bg1"/>
                        </a:solidFill>
                      </a:rPr>
                      <a:pPr>
                        <a:defRPr sz="1600">
                          <a:solidFill>
                            <a:schemeClr val="bg1"/>
                          </a:solidFill>
                          <a:latin typeface="Arial" panose="020B0604020202020204" pitchFamily="34" charset="0"/>
                          <a:cs typeface="Arial" panose="020B0604020202020204" pitchFamily="34" charset="0"/>
                        </a:defRPr>
                      </a:pPr>
                      <a:t>[CATEGORY NAME]</a:t>
                    </a:fld>
                    <a:r>
                      <a:rPr lang="en-US" baseline="0" dirty="0">
                        <a:solidFill>
                          <a:schemeClr val="bg1"/>
                        </a:solidFill>
                      </a:rPr>
                      <a:t>
</a:t>
                    </a:r>
                    <a:fld id="{33905771-1074-4ED0-9811-F2239A2FDF8B}" type="VALUE">
                      <a:rPr lang="en-US" baseline="0">
                        <a:solidFill>
                          <a:schemeClr val="bg1"/>
                        </a:solidFill>
                      </a:rPr>
                      <a:pPr>
                        <a:defRPr sz="1600">
                          <a:solidFill>
                            <a:schemeClr val="bg1"/>
                          </a:solidFill>
                          <a:latin typeface="Arial" panose="020B0604020202020204" pitchFamily="34" charset="0"/>
                          <a:cs typeface="Arial" panose="020B0604020202020204" pitchFamily="34" charset="0"/>
                        </a:defRPr>
                      </a:pPr>
                      <a:t>[VALUE]</a:t>
                    </a:fld>
                    <a:endParaRPr lang="en-US" baseline="0" dirty="0">
                      <a:solidFill>
                        <a:schemeClr val="bg1"/>
                      </a:solidFill>
                    </a:endParaRPr>
                  </a:p>
                </c:rich>
              </c:tx>
              <c:spPr>
                <a:noFill/>
                <a:ln>
                  <a:noFill/>
                </a:ln>
                <a:effectLst/>
              </c:spPr>
              <c:dLblPos val="ctr"/>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1-5982-4196-B5B9-0EA333A62312}"/>
                </c:ext>
              </c:extLst>
            </c:dLbl>
            <c:dLbl>
              <c:idx val="1"/>
              <c:layout>
                <c:manualLayout>
                  <c:x val="0.15372399934383202"/>
                  <c:y val="-0.36774340775363645"/>
                </c:manualLayout>
              </c:layout>
              <c:tx>
                <c:rich>
                  <a:bodyPr wrap="square" lIns="38100" tIns="19050" rIns="38100" bIns="19050" anchor="ctr">
                    <a:noAutofit/>
                  </a:bodyPr>
                  <a:lstStyle/>
                  <a:p>
                    <a:pPr>
                      <a:defRPr sz="1600">
                        <a:solidFill>
                          <a:schemeClr val="bg1"/>
                        </a:solidFill>
                        <a:latin typeface="Arial" panose="020B0604020202020204" pitchFamily="34" charset="0"/>
                        <a:cs typeface="Arial" panose="020B0604020202020204" pitchFamily="34" charset="0"/>
                      </a:defRPr>
                    </a:pPr>
                    <a:fld id="{BBC03555-DB69-46DA-AFA6-4F29C2CF6E11}" type="CATEGORYNAME">
                      <a:rPr lang="en-US">
                        <a:solidFill>
                          <a:schemeClr val="bg1"/>
                        </a:solidFill>
                      </a:rPr>
                      <a:pPr>
                        <a:defRPr sz="1600">
                          <a:solidFill>
                            <a:schemeClr val="bg1"/>
                          </a:solidFill>
                          <a:latin typeface="Arial" panose="020B0604020202020204" pitchFamily="34" charset="0"/>
                          <a:cs typeface="Arial" panose="020B0604020202020204" pitchFamily="34" charset="0"/>
                        </a:defRPr>
                      </a:pPr>
                      <a:t>[CATEGORY NAME]</a:t>
                    </a:fld>
                    <a:r>
                      <a:rPr lang="en-US" baseline="0" dirty="0">
                        <a:solidFill>
                          <a:schemeClr val="bg1"/>
                        </a:solidFill>
                      </a:rPr>
                      <a:t>
</a:t>
                    </a:r>
                    <a:fld id="{77B1EB3B-6A83-4965-ABD4-73B9A4BBF23A}" type="VALUE">
                      <a:rPr lang="en-US" baseline="0" smtClean="0">
                        <a:solidFill>
                          <a:schemeClr val="bg1"/>
                        </a:solidFill>
                      </a:rPr>
                      <a:pPr>
                        <a:defRPr sz="1600">
                          <a:solidFill>
                            <a:schemeClr val="bg1"/>
                          </a:solidFill>
                          <a:latin typeface="Arial" panose="020B0604020202020204" pitchFamily="34" charset="0"/>
                          <a:cs typeface="Arial" panose="020B0604020202020204" pitchFamily="34" charset="0"/>
                        </a:defRPr>
                      </a:pPr>
                      <a:t>[VALUE]</a:t>
                    </a:fld>
                    <a:endParaRPr lang="en-US" baseline="0" dirty="0">
                      <a:solidFill>
                        <a:schemeClr val="bg1"/>
                      </a:solidFill>
                    </a:endParaRPr>
                  </a:p>
                </c:rich>
              </c:tx>
              <c:spPr>
                <a:noFill/>
                <a:ln>
                  <a:noFill/>
                </a:ln>
                <a:effectLst/>
              </c:sp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1762086614173228"/>
                      <c:h val="0.27477532988109693"/>
                    </c:manualLayout>
                  </c15:layout>
                  <c15:dlblFieldTable/>
                  <c15:showDataLabelsRange val="0"/>
                </c:ext>
                <c:ext xmlns:c16="http://schemas.microsoft.com/office/drawing/2014/chart" uri="{C3380CC4-5D6E-409C-BE32-E72D297353CC}">
                  <c16:uniqueId val="{00000003-5982-4196-B5B9-0EA333A62312}"/>
                </c:ext>
              </c:extLst>
            </c:dLbl>
            <c:dLbl>
              <c:idx val="2"/>
              <c:tx>
                <c:rich>
                  <a:bodyPr wrap="square" lIns="38100" tIns="19050" rIns="38100" bIns="19050" anchor="ctr">
                    <a:noAutofit/>
                  </a:bodyPr>
                  <a:lstStyle/>
                  <a:p>
                    <a:pPr>
                      <a:defRPr sz="1600">
                        <a:solidFill>
                          <a:srgbClr val="323A45"/>
                        </a:solidFill>
                        <a:latin typeface="Arial" panose="020B0604020202020204" pitchFamily="34" charset="0"/>
                        <a:cs typeface="Arial" panose="020B0604020202020204" pitchFamily="34" charset="0"/>
                      </a:defRPr>
                    </a:pPr>
                    <a:fld id="{F3E97059-AE19-4DDA-B84B-1CD4B5D30886}" type="CATEGORYNAME">
                      <a:rPr lang="en-US" sz="1600" smtClean="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[CATEGORY NAME]</a:t>
                    </a:fld>
                    <a:r>
                      <a:rPr lang="en-US" sz="1600" baseline="0" dirty="0">
                        <a:solidFill>
                          <a:schemeClr val="bg1"/>
                        </a:solidFill>
                        <a:latin typeface="Arial" panose="020B0604020202020204" pitchFamily="34" charset="0"/>
                        <a:cs typeface="Arial" panose="020B0604020202020204" pitchFamily="34" charset="0"/>
                      </a:rPr>
                      <a:t>
</a:t>
                    </a:r>
                    <a:fld id="{B97C459E-C40C-48EF-AACE-798264EE872C}" type="VALUE">
                      <a:rPr lang="en-US" sz="1600" baseline="0" smtClean="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[VALUE]</a:t>
                    </a:fld>
                    <a:endParaRPr lang="en-US" sz="1600" baseline="0" dirty="0">
                      <a:solidFill>
                        <a:schemeClr val="bg1"/>
                      </a:solidFill>
                      <a:latin typeface="Arial" panose="020B0604020202020204" pitchFamily="34" charset="0"/>
                      <a:cs typeface="Arial" panose="020B0604020202020204" pitchFamily="34" charset="0"/>
                    </a:endParaRPr>
                  </a:p>
                </c:rich>
              </c:tx>
              <c:spPr>
                <a:noFill/>
                <a:ln>
                  <a:noFill/>
                </a:ln>
                <a:effectLst/>
              </c:spPr>
              <c:dLblPos val="ct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5-5982-4196-B5B9-0EA333A62312}"/>
                </c:ext>
              </c:extLst>
            </c:dLbl>
            <c:dLbl>
              <c:idx val="3"/>
              <c:tx>
                <c:rich>
                  <a:bodyPr wrap="square" lIns="38100" tIns="19050" rIns="38100" bIns="19050" anchor="ctr">
                    <a:spAutoFit/>
                  </a:bodyPr>
                  <a:lstStyle/>
                  <a:p>
                    <a:pPr>
                      <a:defRPr sz="1600">
                        <a:solidFill>
                          <a:srgbClr val="323A45"/>
                        </a:solidFill>
                        <a:latin typeface="Arial" panose="020B0604020202020204" pitchFamily="34" charset="0"/>
                        <a:cs typeface="Arial" panose="020B0604020202020204" pitchFamily="34" charset="0"/>
                      </a:defRPr>
                    </a:pPr>
                    <a:fld id="{500F25E4-AA4B-49AE-8F77-97BD67B90772}" type="CATEGORYNAME">
                      <a:rPr lang="en-US" sz="160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[CATEGORY NAME]</a:t>
                    </a:fld>
                    <a:r>
                      <a:rPr lang="en-US" sz="1600" baseline="0" dirty="0">
                        <a:solidFill>
                          <a:schemeClr val="bg1"/>
                        </a:solidFill>
                        <a:latin typeface="Arial" panose="020B0604020202020204" pitchFamily="34" charset="0"/>
                        <a:cs typeface="Arial" panose="020B0604020202020204" pitchFamily="34" charset="0"/>
                      </a:rPr>
                      <a:t>
</a:t>
                    </a:r>
                    <a:fld id="{F01F9EFC-5F9F-40D1-B39A-20DF74EF9D3F}" type="VALUE">
                      <a:rPr lang="en-US" sz="1600" baseline="0" smtClean="0">
                        <a:solidFill>
                          <a:schemeClr val="bg1"/>
                        </a:solidFill>
                        <a:latin typeface="Arial" panose="020B0604020202020204" pitchFamily="34" charset="0"/>
                        <a:cs typeface="Arial" panose="020B0604020202020204" pitchFamily="34" charset="0"/>
                      </a:rPr>
                      <a:pPr>
                        <a:defRPr sz="1600">
                          <a:solidFill>
                            <a:srgbClr val="323A45"/>
                          </a:solidFill>
                          <a:latin typeface="Arial" panose="020B0604020202020204" pitchFamily="34" charset="0"/>
                          <a:cs typeface="Arial" panose="020B0604020202020204" pitchFamily="34" charset="0"/>
                        </a:defRPr>
                      </a:pPr>
                      <a:t>[VALUE]</a:t>
                    </a:fld>
                    <a:endParaRPr lang="en-US" sz="1600" baseline="0" dirty="0">
                      <a:solidFill>
                        <a:schemeClr val="bg1"/>
                      </a:solidFill>
                      <a:latin typeface="Arial" panose="020B0604020202020204" pitchFamily="34" charset="0"/>
                      <a:cs typeface="Arial" panose="020B0604020202020204" pitchFamily="34" charset="0"/>
                    </a:endParaRPr>
                  </a:p>
                </c:rich>
              </c:tx>
              <c:spPr>
                <a:noFill/>
                <a:ln>
                  <a:noFill/>
                </a:ln>
                <a:effectLst/>
              </c:spPr>
              <c:dLblPos val="ct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982-4196-B5B9-0EA333A62312}"/>
                </c:ext>
              </c:extLst>
            </c:dLbl>
            <c:spPr>
              <a:noFill/>
              <a:ln>
                <a:noFill/>
              </a:ln>
              <a:effectLst/>
            </c:spPr>
            <c:txPr>
              <a:bodyPr wrap="square" lIns="38100" tIns="19050" rIns="38100" bIns="19050" anchor="ctr">
                <a:spAutoFit/>
              </a:bodyPr>
              <a:lstStyle/>
              <a:p>
                <a:pPr>
                  <a:defRPr sz="1600">
                    <a:solidFill>
                      <a:schemeClr val="bg1"/>
                    </a:solidFill>
                    <a:latin typeface="Arial" panose="020B0604020202020204" pitchFamily="34" charset="0"/>
                    <a:cs typeface="Arial" panose="020B0604020202020204" pitchFamily="34" charset="0"/>
                  </a:defRPr>
                </a:pPr>
                <a:endParaRPr lang="en-US"/>
              </a:p>
            </c:txPr>
            <c:dLblPos val="ct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c:formatCode>
                <c:ptCount val="2"/>
                <c:pt idx="0">
                  <c:v>0.21</c:v>
                </c:pt>
                <c:pt idx="1">
                  <c:v>0.79</c:v>
                </c:pt>
              </c:numCache>
            </c:numRef>
          </c:val>
          <c:extLst>
            <c:ext xmlns:c16="http://schemas.microsoft.com/office/drawing/2014/chart" uri="{C3380CC4-5D6E-409C-BE32-E72D297353CC}">
              <c16:uniqueId val="{00000008-5982-4196-B5B9-0EA333A62312}"/>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27325C4-8A96-4413-B974-0962E429A5AF}" type="datetimeFigureOut">
              <a:rPr lang="en-US" smtClean="0"/>
              <a:t>7/11/2018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BC7A447-64F6-4706-962F-4EA781DF3064}" type="slidenum">
              <a:rPr lang="en-US" smtClean="0"/>
              <a:t>‹#›</a:t>
            </a:fld>
            <a:endParaRPr lang="en-US"/>
          </a:p>
        </p:txBody>
      </p:sp>
    </p:spTree>
    <p:extLst>
      <p:ext uri="{BB962C8B-B14F-4D97-AF65-F5344CB8AC3E}">
        <p14:creationId xmlns:p14="http://schemas.microsoft.com/office/powerpoint/2010/main" val="2932937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7/11/2018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 Angle -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18635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31035"/>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8"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67784607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620452" y="1680186"/>
            <a:ext cx="7772401" cy="1470025"/>
          </a:xfrm>
          <a:prstGeom prst="rect">
            <a:avLst/>
          </a:prstGeom>
        </p:spPr>
        <p:txBody>
          <a:bodyPr>
            <a:noAutofit/>
          </a:bodyPr>
          <a:lstStyle>
            <a:lvl1pPr>
              <a:defRPr>
                <a:solidFill>
                  <a:srgbClr val="FFFFFF"/>
                </a:solidFill>
              </a:defRPr>
            </a:lvl1pPr>
          </a:lstStyle>
          <a:p>
            <a:r>
              <a:rPr lang="en-US" dirty="0" smtClean="0"/>
              <a:t>This is a Divider Slide	</a:t>
            </a:r>
            <a:endParaRPr lang="en-US" dirty="0"/>
          </a:p>
        </p:txBody>
      </p:sp>
      <p:sp>
        <p:nvSpPr>
          <p:cNvPr id="7" name="Subtitle 2"/>
          <p:cNvSpPr>
            <a:spLocks noGrp="1"/>
          </p:cNvSpPr>
          <p:nvPr>
            <p:ph type="subTitle" idx="1" hasCustomPrompt="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07" indent="0" algn="ctr">
              <a:buNone/>
              <a:defRPr>
                <a:solidFill>
                  <a:schemeClr val="tx1">
                    <a:tint val="75000"/>
                  </a:schemeClr>
                </a:solidFill>
              </a:defRPr>
            </a:lvl2pPr>
            <a:lvl3pPr marL="914415" indent="0" algn="ctr">
              <a:buNone/>
              <a:defRPr>
                <a:solidFill>
                  <a:schemeClr val="tx1">
                    <a:tint val="75000"/>
                  </a:schemeClr>
                </a:solidFill>
              </a:defRPr>
            </a:lvl3pPr>
            <a:lvl4pPr marL="1371622" indent="0" algn="ctr">
              <a:buNone/>
              <a:defRPr>
                <a:solidFill>
                  <a:schemeClr val="tx1">
                    <a:tint val="75000"/>
                  </a:schemeClr>
                </a:solidFill>
              </a:defRPr>
            </a:lvl4pPr>
            <a:lvl5pPr marL="1828831" indent="0" algn="ctr">
              <a:buNone/>
              <a:defRPr>
                <a:solidFill>
                  <a:schemeClr val="tx1">
                    <a:tint val="75000"/>
                  </a:schemeClr>
                </a:solidFill>
              </a:defRPr>
            </a:lvl5pPr>
            <a:lvl6pPr marL="2286038" indent="0" algn="ctr">
              <a:buNone/>
              <a:defRPr>
                <a:solidFill>
                  <a:schemeClr val="tx1">
                    <a:tint val="75000"/>
                  </a:schemeClr>
                </a:solidFill>
              </a:defRPr>
            </a:lvl6pPr>
            <a:lvl7pPr marL="2743246" indent="0" algn="ctr">
              <a:buNone/>
              <a:defRPr>
                <a:solidFill>
                  <a:schemeClr val="tx1">
                    <a:tint val="75000"/>
                  </a:schemeClr>
                </a:solidFill>
              </a:defRPr>
            </a:lvl7pPr>
            <a:lvl8pPr marL="3200453" indent="0" algn="ctr">
              <a:buNone/>
              <a:defRPr>
                <a:solidFill>
                  <a:schemeClr val="tx1">
                    <a:tint val="75000"/>
                  </a:schemeClr>
                </a:solidFill>
              </a:defRPr>
            </a:lvl8pPr>
            <a:lvl9pPr marL="3657661" indent="0" algn="ctr">
              <a:buNone/>
              <a:defRPr>
                <a:solidFill>
                  <a:schemeClr val="tx1">
                    <a:tint val="75000"/>
                  </a:schemeClr>
                </a:solidFill>
              </a:defRPr>
            </a:lvl9pPr>
          </a:lstStyle>
          <a:p>
            <a:r>
              <a:rPr lang="en-US" dirty="0" smtClean="0"/>
              <a:t>Add subtitle here</a:t>
            </a:r>
            <a:endParaRPr lang="en-US" dirty="0"/>
          </a:p>
        </p:txBody>
      </p:sp>
    </p:spTree>
    <p:extLst>
      <p:ext uri="{BB962C8B-B14F-4D97-AF65-F5344CB8AC3E}">
        <p14:creationId xmlns:p14="http://schemas.microsoft.com/office/powerpoint/2010/main" val="30875384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Angle - 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80699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Angle - 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Rectangle 5"/>
          <p:cNvSpPr>
            <a:spLocks noGrp="1" noChangeArrowheads="1"/>
          </p:cNvSpPr>
          <p:nvPr>
            <p:ph type="title"/>
          </p:nvPr>
        </p:nvSpPr>
        <p:spPr bwMode="auto">
          <a:xfrm>
            <a:off x="91440" y="56715"/>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96779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Angle 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7231516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No Angle">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9013530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Slide Gray Angle">
    <p:spTree>
      <p:nvGrpSpPr>
        <p:cNvPr id="1" name=""/>
        <p:cNvGrpSpPr/>
        <p:nvPr/>
      </p:nvGrpSpPr>
      <p:grpSpPr>
        <a:xfrm>
          <a:off x="0" y="0"/>
          <a:ext cx="0" cy="0"/>
          <a:chOff x="0" y="0"/>
          <a:chExt cx="0" cy="0"/>
        </a:xfrm>
      </p:grpSpPr>
      <p:pic>
        <p:nvPicPr>
          <p:cNvPr id="7" name="Picture 6"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283784"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Tree>
    <p:extLst>
      <p:ext uri="{BB962C8B-B14F-4D97-AF65-F5344CB8AC3E}">
        <p14:creationId xmlns:p14="http://schemas.microsoft.com/office/powerpoint/2010/main" val="13696443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Slide Gray Angle">
    <p:spTree>
      <p:nvGrpSpPr>
        <p:cNvPr id="1" name=""/>
        <p:cNvGrpSpPr/>
        <p:nvPr/>
      </p:nvGrpSpPr>
      <p:grpSpPr>
        <a:xfrm>
          <a:off x="0" y="0"/>
          <a:ext cx="0" cy="0"/>
          <a:chOff x="0" y="0"/>
          <a:chExt cx="0" cy="0"/>
        </a:xfrm>
      </p:grpSpPr>
      <p:sp>
        <p:nvSpPr>
          <p:cNvPr id="8" name="Rectangle 7"/>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44983"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
        <p:nvSpPr>
          <p:cNvPr id="12"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2190057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1.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theme" Target="../theme/theme6.xml"/><Relationship Id="rId1" Type="http://schemas.openxmlformats.org/officeDocument/2006/relationships/slideLayout" Target="../slideLayouts/slideLayout1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152400" y="56716"/>
            <a:ext cx="89001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4" name="Picture 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1993902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79805246"/>
      </p:ext>
    </p:extLst>
  </p:cSld>
  <p:clrMap bg1="lt1" tx1="dk1" bg2="lt2" tx2="dk2" accent1="accent1" accent2="accent2" accent3="accent3" accent4="accent4" accent5="accent5" accent6="accent6" hlink="hlink" folHlink="folHlink"/>
  <p:sldLayoutIdLst>
    <p:sldLayoutId id="2147483686" r:id="rId1"/>
    <p:sldLayoutId id="2147483683" r:id="rId2"/>
    <p:sldLayoutId id="2147483687" r:id="rId3"/>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55565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sp>
        <p:nvSpPr>
          <p:cNvPr id="8"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9" name="TextBox 8"/>
          <p:cNvSpPr txBox="1"/>
          <p:nvPr userDrawn="1"/>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Exhibit</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Box 3"/>
          <p:cNvSpPr txBox="1"/>
          <p:nvPr/>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Figure</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1575" y="-2894"/>
            <a:ext cx="861969" cy="1508763"/>
          </a:xfrm>
          <a:prstGeom prst="rect">
            <a:avLst/>
          </a:prstGeom>
        </p:spPr>
      </p:pic>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2042836411"/>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
        <p:nvSpPr>
          <p:cNvPr id="8" name="Rectangle 7"/>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KFF_Plate_Tab+Slab6.png"/>
          <p:cNvPicPr>
            <a:picLocks noChangeAspect="1"/>
          </p:cNvPicPr>
          <p:nvPr userDrawn="1"/>
        </p:nvPicPr>
        <p:blipFill rotWithShape="1">
          <a:blip r:embed="rId6" cstate="print">
            <a:extLst>
              <a:ext uri="{28A0092B-C50C-407E-A947-70E740481C1C}">
                <a14:useLocalDpi xmlns:a14="http://schemas.microsoft.com/office/drawing/2010/main" val="0"/>
              </a:ext>
            </a:extLst>
          </a:blip>
          <a:srcRect l="28055"/>
          <a:stretch/>
        </p:blipFill>
        <p:spPr>
          <a:xfrm>
            <a:off x="5331370" y="0"/>
            <a:ext cx="3812630" cy="6858000"/>
          </a:xfrm>
          <a:prstGeom prst="rect">
            <a:avLst/>
          </a:prstGeom>
        </p:spPr>
      </p:pic>
      <p:pic>
        <p:nvPicPr>
          <p:cNvPr id="10" name="Picture 9" descr="KFF_Plate_Tab+Slab9.png"/>
          <p:cNvPicPr>
            <a:picLocks noChangeAspect="1"/>
          </p:cNvPicPr>
          <p:nvPr userDrawn="1"/>
        </p:nvPicPr>
        <p:blipFill rotWithShape="1">
          <a:blip r:embed="rId7" cstate="print">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915802815"/>
      </p:ext>
    </p:extLst>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76200"/>
            <a:ext cx="7848600" cy="5867400"/>
          </a:xfrm>
          <a:solidFill>
            <a:schemeClr val="bg1"/>
          </a:solidFill>
        </p:spPr>
        <p:txBody>
          <a:bodyPr/>
          <a:lstStyle/>
          <a:p>
            <a:pPr algn="ctr"/>
            <a:r>
              <a:rPr lang="en-US" sz="3200" dirty="0"/>
              <a:t/>
            </a:r>
            <a:br>
              <a:rPr lang="en-US" sz="3200" dirty="0"/>
            </a:br>
            <a:r>
              <a:rPr lang="en-US" sz="19900" b="1" dirty="0" smtClean="0"/>
              <a:t>5</a:t>
            </a:r>
            <a:r>
              <a:rPr lang="en-US" sz="3200" dirty="0" smtClean="0"/>
              <a:t> </a:t>
            </a:r>
            <a:br>
              <a:rPr lang="en-US" sz="3200" dirty="0" smtClean="0"/>
            </a:br>
            <a:r>
              <a:rPr lang="en-US" sz="3200" dirty="0">
                <a:solidFill>
                  <a:schemeClr val="accent4"/>
                </a:solidFill>
              </a:rPr>
              <a:t/>
            </a:r>
            <a:br>
              <a:rPr lang="en-US" sz="3200" dirty="0">
                <a:solidFill>
                  <a:schemeClr val="accent4"/>
                </a:solidFill>
              </a:rPr>
            </a:br>
            <a:r>
              <a:rPr lang="en-US" sz="3200" dirty="0" smtClean="0">
                <a:solidFill>
                  <a:schemeClr val="accent4"/>
                </a:solidFill>
              </a:rPr>
              <a:t>Charts About </a:t>
            </a:r>
            <a:r>
              <a:rPr lang="en-US" sz="3200" dirty="0" smtClean="0">
                <a:solidFill>
                  <a:schemeClr val="accent4"/>
                </a:solidFill>
              </a:rPr>
              <a:t>Americans and Medical </a:t>
            </a:r>
            <a:r>
              <a:rPr lang="en-US" sz="3200" dirty="0" smtClean="0">
                <a:solidFill>
                  <a:schemeClr val="accent4"/>
                </a:solidFill>
              </a:rPr>
              <a:t>Bills</a:t>
            </a:r>
            <a:endParaRPr lang="en-US" sz="3200" dirty="0">
              <a:solidFill>
                <a:schemeClr val="accent4"/>
              </a:solidFill>
            </a:endParaRPr>
          </a:p>
        </p:txBody>
      </p:sp>
      <p:sp>
        <p:nvSpPr>
          <p:cNvPr id="5" name="Text Placeholder 4"/>
          <p:cNvSpPr>
            <a:spLocks noGrp="1"/>
          </p:cNvSpPr>
          <p:nvPr>
            <p:ph type="body" sz="quarter" idx="11"/>
          </p:nvPr>
        </p:nvSpPr>
        <p:spPr>
          <a:xfrm>
            <a:off x="609600" y="6217920"/>
            <a:ext cx="7696200" cy="548640"/>
          </a:xfrm>
        </p:spPr>
        <p:txBody>
          <a:bodyPr/>
          <a:lstStyle/>
          <a:p>
            <a:r>
              <a:rPr lang="en-US" dirty="0"/>
              <a:t>SOURCE: KFF Health Tracking Poll (conducted June 11-20, 2018)</a:t>
            </a:r>
          </a:p>
          <a:p>
            <a:endParaRPr lang="en-US" dirty="0"/>
          </a:p>
        </p:txBody>
      </p:sp>
    </p:spTree>
    <p:extLst>
      <p:ext uri="{BB962C8B-B14F-4D97-AF65-F5344CB8AC3E}">
        <p14:creationId xmlns:p14="http://schemas.microsoft.com/office/powerpoint/2010/main" val="136931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4534" y="381000"/>
            <a:ext cx="8479466" cy="914400"/>
          </a:xfrm>
        </p:spPr>
        <p:txBody>
          <a:bodyPr/>
          <a:lstStyle/>
          <a:p>
            <a:r>
              <a:rPr lang="en-US" sz="2400" dirty="0" smtClean="0"/>
              <a:t>One-Fourth of Adults Under 65 Years Old Report Problems Paying Medical Bills in the Past Year</a:t>
            </a:r>
            <a:endParaRPr lang="en-US" sz="2400" dirty="0"/>
          </a:p>
        </p:txBody>
      </p:sp>
      <p:sp>
        <p:nvSpPr>
          <p:cNvPr id="10" name="TextBox 9"/>
          <p:cNvSpPr txBox="1"/>
          <p:nvPr/>
        </p:nvSpPr>
        <p:spPr>
          <a:xfrm>
            <a:off x="664534" y="1182659"/>
            <a:ext cx="8479466" cy="954107"/>
          </a:xfrm>
          <a:prstGeom prst="rect">
            <a:avLst/>
          </a:prstGeom>
          <a:noFill/>
        </p:spPr>
        <p:txBody>
          <a:bodyPr wrap="square" rtlCol="0">
            <a:spAutoFit/>
          </a:bodyPr>
          <a:lstStyle/>
          <a:p>
            <a:r>
              <a:rPr lang="en-US" sz="1400" u="sng" dirty="0" smtClean="0">
                <a:solidFill>
                  <a:srgbClr val="323A45"/>
                </a:solidFill>
                <a:latin typeface="Arial" panose="020B0604020202020204" pitchFamily="34" charset="0"/>
                <a:cs typeface="Arial" panose="020B0604020202020204" pitchFamily="34" charset="0"/>
              </a:rPr>
              <a:t>AMONG 18-64 YEAR OLDS:</a:t>
            </a:r>
            <a:r>
              <a:rPr lang="en-US" sz="1400" dirty="0" smtClean="0">
                <a:solidFill>
                  <a:srgbClr val="323A45"/>
                </a:solidFill>
                <a:latin typeface="Arial" panose="020B0604020202020204" pitchFamily="34" charset="0"/>
                <a:cs typeface="Arial" panose="020B0604020202020204" pitchFamily="34" charset="0"/>
              </a:rPr>
              <a:t> </a:t>
            </a:r>
            <a:r>
              <a:rPr lang="en-US" sz="1400" dirty="0">
                <a:solidFill>
                  <a:srgbClr val="323A45"/>
                </a:solidFill>
                <a:latin typeface="Arial" panose="020B0604020202020204" pitchFamily="34" charset="0"/>
                <a:cs typeface="Arial" panose="020B0604020202020204" pitchFamily="34" charset="0"/>
              </a:rPr>
              <a:t>In the past 12 months, did you or anyone in your household have problems paying or an inability to pay any medical bills, such as bills for doctors, dentists, medication, or home care? </a:t>
            </a:r>
          </a:p>
          <a:p>
            <a:endParaRPr lang="en-US" sz="1400" dirty="0">
              <a:solidFill>
                <a:srgbClr val="323A45"/>
              </a:solidFill>
              <a:latin typeface="Arial" panose="020B0604020202020204" pitchFamily="34" charset="0"/>
              <a:cs typeface="Arial" panose="020B0604020202020204" pitchFamily="34" charset="0"/>
            </a:endParaRPr>
          </a:p>
        </p:txBody>
      </p:sp>
      <p:graphicFrame>
        <p:nvGraphicFramePr>
          <p:cNvPr id="12" name="Content Placeholder 7"/>
          <p:cNvGraphicFramePr>
            <a:graphicFrameLocks noGrp="1"/>
          </p:cNvGraphicFramePr>
          <p:nvPr>
            <p:ph idx="1"/>
            <p:extLst>
              <p:ext uri="{D42A27DB-BD31-4B8C-83A1-F6EECF244321}">
                <p14:modId xmlns:p14="http://schemas.microsoft.com/office/powerpoint/2010/main" val="2869751012"/>
              </p:ext>
            </p:extLst>
          </p:nvPr>
        </p:nvGraphicFramePr>
        <p:xfrm>
          <a:off x="1447800" y="1658009"/>
          <a:ext cx="6096000" cy="432511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11"/>
          </p:nvPr>
        </p:nvSpPr>
        <p:spPr>
          <a:xfrm>
            <a:off x="685800" y="6196868"/>
            <a:ext cx="7315200" cy="548640"/>
          </a:xfrm>
        </p:spPr>
        <p:txBody>
          <a:bodyPr/>
          <a:lstStyle/>
          <a:p>
            <a:r>
              <a:rPr lang="en-US" sz="1100" dirty="0" smtClean="0"/>
              <a:t>SOURCE: KFF Health Tracking Poll (conducted June 11-20, 2018)</a:t>
            </a:r>
            <a:endParaRPr lang="en-US" sz="1100" dirty="0"/>
          </a:p>
        </p:txBody>
      </p:sp>
    </p:spTree>
    <p:extLst>
      <p:ext uri="{BB962C8B-B14F-4D97-AF65-F5344CB8AC3E}">
        <p14:creationId xmlns:p14="http://schemas.microsoft.com/office/powerpoint/2010/main" val="586642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4534" y="381000"/>
            <a:ext cx="8631866" cy="914400"/>
          </a:xfrm>
        </p:spPr>
        <p:txBody>
          <a:bodyPr/>
          <a:lstStyle/>
          <a:p>
            <a:r>
              <a:rPr lang="en-US" sz="2400" dirty="0" smtClean="0"/>
              <a:t>Who Reports Problems Paying Medical Bills? </a:t>
            </a:r>
            <a:endParaRPr lang="en-US" sz="2400" dirty="0"/>
          </a:p>
        </p:txBody>
      </p:sp>
      <p:sp>
        <p:nvSpPr>
          <p:cNvPr id="5" name="Text Placeholder 4"/>
          <p:cNvSpPr>
            <a:spLocks noGrp="1"/>
          </p:cNvSpPr>
          <p:nvPr>
            <p:ph type="body" sz="quarter" idx="11"/>
          </p:nvPr>
        </p:nvSpPr>
        <p:spPr>
          <a:xfrm>
            <a:off x="762000" y="6196868"/>
            <a:ext cx="7543800" cy="548640"/>
          </a:xfrm>
        </p:spPr>
        <p:txBody>
          <a:bodyPr/>
          <a:lstStyle/>
          <a:p>
            <a:r>
              <a:rPr lang="en-US" sz="1100" dirty="0" smtClean="0"/>
              <a:t>SOURCE: KFF Health Tracking Poll (conducted June 11-20, 2018)</a:t>
            </a:r>
            <a:endParaRPr lang="en-US" sz="1100" dirty="0"/>
          </a:p>
        </p:txBody>
      </p:sp>
      <p:sp>
        <p:nvSpPr>
          <p:cNvPr id="10" name="TextBox 9"/>
          <p:cNvSpPr txBox="1"/>
          <p:nvPr/>
        </p:nvSpPr>
        <p:spPr>
          <a:xfrm>
            <a:off x="669838" y="906735"/>
            <a:ext cx="8327065" cy="738664"/>
          </a:xfrm>
          <a:prstGeom prst="rect">
            <a:avLst/>
          </a:prstGeom>
          <a:noFill/>
        </p:spPr>
        <p:txBody>
          <a:bodyPr wrap="square" rtlCol="0">
            <a:spAutoFit/>
          </a:bodyPr>
          <a:lstStyle/>
          <a:p>
            <a:r>
              <a:rPr lang="en-US" sz="1400" u="sng" dirty="0">
                <a:solidFill>
                  <a:srgbClr val="323A45"/>
                </a:solidFill>
                <a:latin typeface="Arial" panose="020B0604020202020204" pitchFamily="34" charset="0"/>
                <a:cs typeface="Arial" panose="020B0604020202020204" pitchFamily="34" charset="0"/>
              </a:rPr>
              <a:t>AMONG </a:t>
            </a:r>
            <a:r>
              <a:rPr lang="en-US" sz="1400" u="sng" dirty="0" smtClean="0">
                <a:solidFill>
                  <a:srgbClr val="323A45"/>
                </a:solidFill>
                <a:latin typeface="Arial" panose="020B0604020202020204" pitchFamily="34" charset="0"/>
                <a:cs typeface="Arial" panose="020B0604020202020204" pitchFamily="34" charset="0"/>
              </a:rPr>
              <a:t>18-64 YEAR OLDS: </a:t>
            </a:r>
            <a:r>
              <a:rPr lang="en-US" sz="1400" dirty="0" smtClean="0">
                <a:solidFill>
                  <a:srgbClr val="323A45"/>
                </a:solidFill>
                <a:latin typeface="Arial" panose="020B0604020202020204" pitchFamily="34" charset="0"/>
                <a:cs typeface="Arial" panose="020B0604020202020204" pitchFamily="34" charset="0"/>
              </a:rPr>
              <a:t>Percent </a:t>
            </a:r>
            <a:r>
              <a:rPr lang="en-US" sz="1400" dirty="0">
                <a:solidFill>
                  <a:srgbClr val="323A45"/>
                </a:solidFill>
                <a:latin typeface="Arial" panose="020B0604020202020204" pitchFamily="34" charset="0"/>
                <a:cs typeface="Arial" panose="020B0604020202020204" pitchFamily="34" charset="0"/>
              </a:rPr>
              <a:t>who say </a:t>
            </a:r>
            <a:r>
              <a:rPr lang="en-US" sz="1400" dirty="0" smtClean="0">
                <a:solidFill>
                  <a:srgbClr val="323A45"/>
                </a:solidFill>
                <a:latin typeface="Arial" panose="020B0604020202020204" pitchFamily="34" charset="0"/>
                <a:cs typeface="Arial" panose="020B0604020202020204" pitchFamily="34" charset="0"/>
              </a:rPr>
              <a:t>they or someone in their household had problems paying medical bills, such as bills for doctors, dentists, medications, or home care in the past 12 months:</a:t>
            </a:r>
            <a:endParaRPr lang="en-US" sz="1400" dirty="0">
              <a:solidFill>
                <a:srgbClr val="323A45"/>
              </a:solidFill>
              <a:latin typeface="Arial" panose="020B0604020202020204" pitchFamily="34" charset="0"/>
              <a:cs typeface="Arial" panose="020B0604020202020204" pitchFamily="34" charset="0"/>
            </a:endParaRPr>
          </a:p>
        </p:txBody>
      </p:sp>
      <p:graphicFrame>
        <p:nvGraphicFramePr>
          <p:cNvPr id="8" name="Chart Placeholder 4"/>
          <p:cNvGraphicFramePr>
            <a:graphicFrameLocks/>
          </p:cNvGraphicFramePr>
          <p:nvPr>
            <p:extLst>
              <p:ext uri="{D42A27DB-BD31-4B8C-83A1-F6EECF244321}">
                <p14:modId xmlns:p14="http://schemas.microsoft.com/office/powerpoint/2010/main" val="2911354780"/>
              </p:ext>
            </p:extLst>
          </p:nvPr>
        </p:nvGraphicFramePr>
        <p:xfrm>
          <a:off x="940935" y="1745600"/>
          <a:ext cx="7517264" cy="4579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 name="Straight Connector 8"/>
          <p:cNvCxnSpPr/>
          <p:nvPr/>
        </p:nvCxnSpPr>
        <p:spPr>
          <a:xfrm flipH="1">
            <a:off x="909070" y="2362200"/>
            <a:ext cx="7848603" cy="1"/>
          </a:xfrm>
          <a:prstGeom prst="line">
            <a:avLst/>
          </a:prstGeom>
          <a:ln w="9525" cmpd="sng">
            <a:solidFill>
              <a:srgbClr val="323A45"/>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909070" y="5257800"/>
            <a:ext cx="7848603" cy="1"/>
          </a:xfrm>
          <a:prstGeom prst="line">
            <a:avLst/>
          </a:prstGeom>
          <a:ln w="9525" cmpd="sng">
            <a:solidFill>
              <a:srgbClr val="323A45"/>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909070" y="4057132"/>
            <a:ext cx="7848603" cy="1"/>
          </a:xfrm>
          <a:prstGeom prst="line">
            <a:avLst/>
          </a:prstGeom>
          <a:ln w="9525" cmpd="sng">
            <a:solidFill>
              <a:srgbClr val="323A45"/>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6337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4534" y="381000"/>
            <a:ext cx="8479466" cy="914400"/>
          </a:xfrm>
        </p:spPr>
        <p:txBody>
          <a:bodyPr/>
          <a:lstStyle/>
          <a:p>
            <a:r>
              <a:rPr lang="en-US" sz="2400" dirty="0" smtClean="0"/>
              <a:t>Six in Ten of Those With Problems Paying Medical Bills Say It Had A Major Impact on Them and Their Family</a:t>
            </a:r>
            <a:endParaRPr lang="en-US" sz="2400" dirty="0"/>
          </a:p>
        </p:txBody>
      </p:sp>
      <p:graphicFrame>
        <p:nvGraphicFramePr>
          <p:cNvPr id="12" name="Content Placeholder 7"/>
          <p:cNvGraphicFramePr>
            <a:graphicFrameLocks noGrp="1"/>
          </p:cNvGraphicFramePr>
          <p:nvPr>
            <p:ph idx="1"/>
            <p:extLst>
              <p:ext uri="{D42A27DB-BD31-4B8C-83A1-F6EECF244321}">
                <p14:modId xmlns:p14="http://schemas.microsoft.com/office/powerpoint/2010/main" val="4135052414"/>
              </p:ext>
            </p:extLst>
          </p:nvPr>
        </p:nvGraphicFramePr>
        <p:xfrm>
          <a:off x="914400" y="1698297"/>
          <a:ext cx="7315200" cy="4772891"/>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p:cNvSpPr txBox="1"/>
          <p:nvPr/>
        </p:nvSpPr>
        <p:spPr>
          <a:xfrm>
            <a:off x="664534" y="1167034"/>
            <a:ext cx="8479465" cy="523220"/>
          </a:xfrm>
          <a:prstGeom prst="rect">
            <a:avLst/>
          </a:prstGeom>
          <a:noFill/>
        </p:spPr>
        <p:txBody>
          <a:bodyPr wrap="square" rtlCol="0">
            <a:spAutoFit/>
          </a:bodyPr>
          <a:lstStyle/>
          <a:p>
            <a:r>
              <a:rPr lang="en-US" sz="1400" u="sng" dirty="0" smtClean="0">
                <a:solidFill>
                  <a:srgbClr val="323A45"/>
                </a:solidFill>
                <a:latin typeface="Arial" panose="020B0604020202020204" pitchFamily="34" charset="0"/>
                <a:cs typeface="Arial" panose="020B0604020202020204" pitchFamily="34" charset="0"/>
              </a:rPr>
              <a:t>AMONG THE 26% OF 18-64 YEAR OLDS WHO HAD PROBLEMS PAYING MEDICAL BILLS DURING THE PAST YEAR:</a:t>
            </a:r>
            <a:r>
              <a:rPr lang="en-US" sz="1400" dirty="0" smtClean="0">
                <a:solidFill>
                  <a:srgbClr val="323A45"/>
                </a:solidFill>
                <a:latin typeface="Arial" panose="020B0604020202020204" pitchFamily="34" charset="0"/>
                <a:cs typeface="Arial" panose="020B0604020202020204" pitchFamily="34" charset="0"/>
              </a:rPr>
              <a:t> Overall, how much of an impact have these medical bills had on you and your family?</a:t>
            </a:r>
            <a:endParaRPr lang="en-US" sz="1400" dirty="0">
              <a:solidFill>
                <a:srgbClr val="323A45"/>
              </a:solidFill>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762000" y="6196868"/>
            <a:ext cx="7239000" cy="548640"/>
          </a:xfrm>
        </p:spPr>
        <p:txBody>
          <a:bodyPr/>
          <a:lstStyle/>
          <a:p>
            <a:r>
              <a:rPr lang="en-US" sz="1100" dirty="0" smtClean="0"/>
              <a:t>SOURCE: KFF Health Tracking Poll (conducted June 11-20, 2018)</a:t>
            </a:r>
            <a:endParaRPr lang="en-US" sz="1100" dirty="0"/>
          </a:p>
        </p:txBody>
      </p:sp>
    </p:spTree>
    <p:extLst>
      <p:ext uri="{BB962C8B-B14F-4D97-AF65-F5344CB8AC3E}">
        <p14:creationId xmlns:p14="http://schemas.microsoft.com/office/powerpoint/2010/main" val="1833197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4534" y="381000"/>
            <a:ext cx="8479466" cy="914400"/>
          </a:xfrm>
        </p:spPr>
        <p:txBody>
          <a:bodyPr/>
          <a:lstStyle/>
          <a:p>
            <a:r>
              <a:rPr lang="en-US" sz="2400" dirty="0" smtClean="0"/>
              <a:t>Those With Problems Paying Medical Bills Report Engaging in a Variety of Actions to Pay off Bills</a:t>
            </a:r>
            <a:endParaRPr lang="en-US" sz="2400" dirty="0"/>
          </a:p>
        </p:txBody>
      </p:sp>
      <p:sp>
        <p:nvSpPr>
          <p:cNvPr id="10" name="TextBox 9"/>
          <p:cNvSpPr txBox="1"/>
          <p:nvPr/>
        </p:nvSpPr>
        <p:spPr>
          <a:xfrm>
            <a:off x="664534" y="1165059"/>
            <a:ext cx="8479466" cy="738664"/>
          </a:xfrm>
          <a:prstGeom prst="rect">
            <a:avLst/>
          </a:prstGeom>
          <a:noFill/>
        </p:spPr>
        <p:txBody>
          <a:bodyPr wrap="square" rtlCol="0">
            <a:spAutoFit/>
          </a:bodyPr>
          <a:lstStyle/>
          <a:p>
            <a:r>
              <a:rPr lang="en-US" sz="1400" u="sng" dirty="0" smtClean="0">
                <a:solidFill>
                  <a:srgbClr val="323A45"/>
                </a:solidFill>
                <a:latin typeface="Arial" panose="020B0604020202020204" pitchFamily="34" charset="0"/>
                <a:cs typeface="Arial" panose="020B0604020202020204" pitchFamily="34" charset="0"/>
              </a:rPr>
              <a:t>AMONG THE 26% OF </a:t>
            </a:r>
            <a:r>
              <a:rPr lang="en-US" sz="1400" u="sng" dirty="0">
                <a:solidFill>
                  <a:srgbClr val="323A45"/>
                </a:solidFill>
                <a:latin typeface="Arial" panose="020B0604020202020204" pitchFamily="34" charset="0"/>
                <a:cs typeface="Arial" panose="020B0604020202020204" pitchFamily="34" charset="0"/>
              </a:rPr>
              <a:t>18-64 YEAR OLDS WHO HAD PROBLEMS PAYING MEDICAL BILLS DURING THE PAST YEAR:</a:t>
            </a:r>
            <a:r>
              <a:rPr lang="en-US" sz="1400" dirty="0">
                <a:solidFill>
                  <a:srgbClr val="323A45"/>
                </a:solidFill>
                <a:latin typeface="Arial" panose="020B0604020202020204" pitchFamily="34" charset="0"/>
                <a:cs typeface="Arial" panose="020B0604020202020204" pitchFamily="34" charset="0"/>
              </a:rPr>
              <a:t> Percent </a:t>
            </a:r>
            <a:r>
              <a:rPr lang="en-US" sz="1400" dirty="0" smtClean="0">
                <a:solidFill>
                  <a:srgbClr val="323A45"/>
                </a:solidFill>
                <a:latin typeface="Arial" panose="020B0604020202020204" pitchFamily="34" charset="0"/>
                <a:cs typeface="Arial" panose="020B0604020202020204" pitchFamily="34" charset="0"/>
              </a:rPr>
              <a:t>who say they or someone else in their household did each of the following in the past 12 months in order to pay medical bills: </a:t>
            </a:r>
            <a:endParaRPr lang="en-US" sz="1400" dirty="0">
              <a:solidFill>
                <a:srgbClr val="323A45"/>
              </a:solidFill>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664534" y="6196868"/>
            <a:ext cx="7336466" cy="548640"/>
          </a:xfrm>
        </p:spPr>
        <p:txBody>
          <a:bodyPr/>
          <a:lstStyle/>
          <a:p>
            <a:r>
              <a:rPr lang="en-US" sz="1100" dirty="0" smtClean="0"/>
              <a:t>SOURCE: KFF Health Tracking Poll (conducted June 11-20, 2018)</a:t>
            </a:r>
            <a:endParaRPr lang="en-US" sz="1100" dirty="0"/>
          </a:p>
        </p:txBody>
      </p:sp>
      <p:graphicFrame>
        <p:nvGraphicFramePr>
          <p:cNvPr id="13" name="Chart Placeholder 4"/>
          <p:cNvGraphicFramePr>
            <a:graphicFrameLocks noGrp="1"/>
          </p:cNvGraphicFramePr>
          <p:nvPr>
            <p:ph idx="1"/>
            <p:extLst>
              <p:ext uri="{D42A27DB-BD31-4B8C-83A1-F6EECF244321}">
                <p14:modId xmlns:p14="http://schemas.microsoft.com/office/powerpoint/2010/main" val="966995443"/>
              </p:ext>
            </p:extLst>
          </p:nvPr>
        </p:nvGraphicFramePr>
        <p:xfrm>
          <a:off x="664534" y="1838728"/>
          <a:ext cx="8540426" cy="44453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2693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31035"/>
            <a:ext cx="8366760" cy="914400"/>
          </a:xfrm>
        </p:spPr>
        <p:txBody>
          <a:bodyPr/>
          <a:lstStyle/>
          <a:p>
            <a:r>
              <a:rPr lang="en-US" dirty="0" smtClean="0"/>
              <a:t>Some Older Adults Also Report Problems Paying Medical Bills</a:t>
            </a:r>
            <a:endParaRPr lang="en-US" dirty="0"/>
          </a:p>
        </p:txBody>
      </p:sp>
      <p:sp>
        <p:nvSpPr>
          <p:cNvPr id="9" name="Text Placeholder 4"/>
          <p:cNvSpPr txBox="1">
            <a:spLocks/>
          </p:cNvSpPr>
          <p:nvPr/>
        </p:nvSpPr>
        <p:spPr>
          <a:xfrm>
            <a:off x="685800" y="6400800"/>
            <a:ext cx="7702225" cy="338279"/>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rgbClr val="323A45"/>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100" kern="0" dirty="0" smtClean="0"/>
              <a:t>SOURCE: KFF Health Tracking Poll (conducted June 11-20, 2018)</a:t>
            </a:r>
            <a:endParaRPr lang="en-US" sz="1100" kern="0" dirty="0"/>
          </a:p>
        </p:txBody>
      </p:sp>
      <p:sp>
        <p:nvSpPr>
          <p:cNvPr id="3" name="Rectangle 2"/>
          <p:cNvSpPr/>
          <p:nvPr/>
        </p:nvSpPr>
        <p:spPr>
          <a:xfrm>
            <a:off x="712758" y="1179159"/>
            <a:ext cx="8202641" cy="738664"/>
          </a:xfrm>
          <a:prstGeom prst="rect">
            <a:avLst/>
          </a:prstGeom>
        </p:spPr>
        <p:txBody>
          <a:bodyPr wrap="square">
            <a:spAutoFit/>
          </a:bodyPr>
          <a:lstStyle/>
          <a:p>
            <a:r>
              <a:rPr lang="en-US" sz="1400" u="sng" dirty="0">
                <a:solidFill>
                  <a:srgbClr val="323A45"/>
                </a:solidFill>
                <a:latin typeface="Arial" panose="020B0604020202020204" pitchFamily="34" charset="0"/>
                <a:cs typeface="Arial" panose="020B0604020202020204" pitchFamily="34" charset="0"/>
              </a:rPr>
              <a:t>AMONG </a:t>
            </a:r>
            <a:r>
              <a:rPr lang="en-US" sz="1400" u="sng" dirty="0" smtClean="0">
                <a:solidFill>
                  <a:srgbClr val="323A45"/>
                </a:solidFill>
                <a:latin typeface="Arial" panose="020B0604020202020204" pitchFamily="34" charset="0"/>
                <a:cs typeface="Arial" panose="020B0604020202020204" pitchFamily="34" charset="0"/>
              </a:rPr>
              <a:t>ADULTS, 65</a:t>
            </a:r>
            <a:r>
              <a:rPr lang="en-US" sz="1400" u="sng" dirty="0" smtClean="0">
                <a:solidFill>
                  <a:srgbClr val="323A45"/>
                </a:solidFill>
                <a:latin typeface="Arial" panose="020B0604020202020204" pitchFamily="34" charset="0"/>
                <a:cs typeface="Arial" panose="020B0604020202020204" pitchFamily="34" charset="0"/>
              </a:rPr>
              <a:t> AND OLDER:</a:t>
            </a:r>
            <a:r>
              <a:rPr lang="en-US" sz="1400" dirty="0" smtClean="0">
                <a:solidFill>
                  <a:srgbClr val="323A45"/>
                </a:solidFill>
                <a:latin typeface="Arial" panose="020B0604020202020204" pitchFamily="34" charset="0"/>
                <a:cs typeface="Arial" panose="020B0604020202020204" pitchFamily="34" charset="0"/>
              </a:rPr>
              <a:t> </a:t>
            </a:r>
            <a:r>
              <a:rPr lang="en-US" sz="1400" dirty="0">
                <a:solidFill>
                  <a:srgbClr val="323A45"/>
                </a:solidFill>
                <a:latin typeface="Arial" panose="020B0604020202020204" pitchFamily="34" charset="0"/>
                <a:cs typeface="Arial" panose="020B0604020202020204" pitchFamily="34" charset="0"/>
              </a:rPr>
              <a:t>In the past 12 months, did you or anyone in your household have problems paying or an inability to pay any medical bills, such as bills for doctors, dentists, medication, or home care? </a:t>
            </a:r>
          </a:p>
        </p:txBody>
      </p:sp>
      <p:graphicFrame>
        <p:nvGraphicFramePr>
          <p:cNvPr id="10" name="Content Placeholder 7"/>
          <p:cNvGraphicFramePr>
            <a:graphicFrameLocks noGrp="1"/>
          </p:cNvGraphicFramePr>
          <p:nvPr>
            <p:ph idx="1"/>
            <p:extLst>
              <p:ext uri="{D42A27DB-BD31-4B8C-83A1-F6EECF244321}">
                <p14:modId xmlns:p14="http://schemas.microsoft.com/office/powerpoint/2010/main" val="3754491600"/>
              </p:ext>
            </p:extLst>
          </p:nvPr>
        </p:nvGraphicFramePr>
        <p:xfrm>
          <a:off x="1488912" y="1752600"/>
          <a:ext cx="6096000" cy="43251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6556099"/>
      </p:ext>
    </p:extLst>
  </p:cSld>
  <p:clrMapOvr>
    <a:masterClrMapping/>
  </p:clrMapOvr>
</p:sld>
</file>

<file path=ppt/theme/theme1.xml><?xml version="1.0" encoding="utf-8"?>
<a:theme xmlns:a="http://schemas.openxmlformats.org/drawingml/2006/main" name="No Angl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9F268B79-1E5C-4B65-AAA6-FF4B67F7549D}"/>
    </a:ext>
  </a:extLst>
</a:theme>
</file>

<file path=ppt/theme/theme2.xml><?xml version="1.0" encoding="utf-8"?>
<a:theme xmlns:a="http://schemas.openxmlformats.org/drawingml/2006/main" name="Text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0ED3A404-2A8C-463E-A613-ACD8B60D6DE3}"/>
    </a:ext>
  </a:extLst>
</a:theme>
</file>

<file path=ppt/theme/theme3.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FA918423-3A2B-42E7-A3DE-5B9F673F12C1}"/>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1A1F5094-47C8-469C-BA83-EBE9D180C5E8}"/>
    </a:ext>
  </a:extLst>
</a:theme>
</file>

<file path=ppt/theme/theme5.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3547520F-F083-4223-8D01-42B88717BF46}" vid="{5772D8E2-3545-4F47-BE78-F556EB9E8B67}"/>
    </a:ext>
  </a:extLst>
</a:theme>
</file>

<file path=ppt/theme/theme6.xml><?xml version="1.0" encoding="utf-8"?>
<a:theme xmlns:a="http://schemas.openxmlformats.org/drawingml/2006/main" name="Divider Slid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3547520F-F083-4223-8D01-42B88717BF46}" vid="{AFF18BDB-5E5E-4E8E-956D-6FA61A8CC656}"/>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2018 KFF Template 4x3</Template>
  <TotalTime>181</TotalTime>
  <Words>377</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6</vt:i4>
      </vt:variant>
    </vt:vector>
  </HeadingPairs>
  <TitlesOfParts>
    <vt:vector size="17" baseType="lpstr">
      <vt:lpstr>Arial</vt:lpstr>
      <vt:lpstr>Calibri</vt:lpstr>
      <vt:lpstr>Meta Offc Pro</vt:lpstr>
      <vt:lpstr>MetaSerif-Book</vt:lpstr>
      <vt:lpstr>Tahoma</vt:lpstr>
      <vt:lpstr>No Angle</vt:lpstr>
      <vt:lpstr>Text Slide</vt:lpstr>
      <vt:lpstr>Default with exhibit #</vt:lpstr>
      <vt:lpstr>Default with figure #</vt:lpstr>
      <vt:lpstr>Title Slide</vt:lpstr>
      <vt:lpstr>Divider Slide</vt:lpstr>
      <vt:lpstr> 5   Charts About Americans and Medical Bills</vt:lpstr>
      <vt:lpstr>One-Fourth of Adults Under 65 Years Old Report Problems Paying Medical Bills in the Past Year</vt:lpstr>
      <vt:lpstr>Who Reports Problems Paying Medical Bills? </vt:lpstr>
      <vt:lpstr>Six in Ten of Those With Problems Paying Medical Bills Say It Had A Major Impact on Them and Their Family</vt:lpstr>
      <vt:lpstr>Those With Problems Paying Medical Bills Report Engaging in a Variety of Actions to Pay off Bills</vt:lpstr>
      <vt:lpstr>Some Older Adults Also Report Problems Paying Medical Bills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Third of Adults Living in Households With a Pre-Existing Condition Report Problems Paying Medical Bills in Past Year</dc:title>
  <dc:creator>Ashley Kirzinger</dc:creator>
  <cp:lastModifiedBy>Ashley Kirzinger</cp:lastModifiedBy>
  <cp:revision>15</cp:revision>
  <cp:lastPrinted>2018-07-09T18:07:39Z</cp:lastPrinted>
  <dcterms:created xsi:type="dcterms:W3CDTF">2018-06-21T17:30:17Z</dcterms:created>
  <dcterms:modified xsi:type="dcterms:W3CDTF">2018-07-12T00:41:40Z</dcterms:modified>
</cp:coreProperties>
</file>