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8" r:id="rId1"/>
    <p:sldMasterId id="2147483682" r:id="rId2"/>
    <p:sldMasterId id="2147483668" r:id="rId3"/>
    <p:sldMasterId id="2147483673" r:id="rId4"/>
    <p:sldMasterId id="2147483678" r:id="rId5"/>
    <p:sldMasterId id="2147483680" r:id="rId6"/>
  </p:sldMasterIdLst>
  <p:notesMasterIdLst>
    <p:notesMasterId r:id="rId8"/>
  </p:notesMasterIdLst>
  <p:sldIdLst>
    <p:sldId id="286"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7C8"/>
    <a:srgbClr val="323A45"/>
    <a:srgbClr val="5556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5" d="100"/>
          <a:sy n="115" d="100"/>
        </p:scale>
        <p:origin x="1476"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6/14/2018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o Angle -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1863585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4"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6"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609600" y="331035"/>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8"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55565A"/>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2438400" y="1295400"/>
            <a:ext cx="6008786"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2438400" y="2424199"/>
            <a:ext cx="4168742" cy="884238"/>
          </a:xfrm>
          <a:prstGeom prst="rect">
            <a:avLst/>
          </a:prstGeom>
        </p:spPr>
        <p:txBody>
          <a:bodyPr vert="horz"/>
          <a:lstStyle>
            <a:lvl1pPr marL="0" indent="0">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2438400" y="3668799"/>
            <a:ext cx="1511267" cy="284362"/>
          </a:xfrm>
          <a:prstGeom prst="rect">
            <a:avLst/>
          </a:prstGeom>
        </p:spPr>
        <p:txBody>
          <a:bodyPr vert="horz"/>
          <a:lstStyle>
            <a:lvl1pPr marL="0" indent="0">
              <a:buFontTx/>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Authors</a:t>
            </a:r>
            <a:endParaRPr lang="en-US" dirty="0"/>
          </a:p>
        </p:txBody>
      </p:sp>
      <p:sp>
        <p:nvSpPr>
          <p:cNvPr id="28" name="Content Placeholder 27"/>
          <p:cNvSpPr>
            <a:spLocks noGrp="1"/>
          </p:cNvSpPr>
          <p:nvPr>
            <p:ph sz="quarter" idx="16" hasCustomPrompt="1"/>
          </p:nvPr>
        </p:nvSpPr>
        <p:spPr>
          <a:xfrm>
            <a:off x="2438400" y="4122031"/>
            <a:ext cx="3762342" cy="849313"/>
          </a:xfrm>
          <a:prstGeom prst="rect">
            <a:avLst/>
          </a:prstGeom>
        </p:spPr>
        <p:txBody>
          <a:bodyPr vert="horz"/>
          <a:lstStyle>
            <a:lvl1pPr marL="0" indent="0">
              <a:buFontTx/>
              <a:buNone/>
              <a:defRPr sz="1200" baseline="0">
                <a:solidFill>
                  <a:schemeClr val="bg1"/>
                </a:solidFill>
                <a:latin typeface="Arial" panose="020B0604020202020204" pitchFamily="34" charset="0"/>
                <a:cs typeface="Arial" panose="020B0604020202020204"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367784607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620452" y="1680186"/>
            <a:ext cx="7772401" cy="1470025"/>
          </a:xfrm>
          <a:prstGeom prst="rect">
            <a:avLst/>
          </a:prstGeom>
        </p:spPr>
        <p:txBody>
          <a:bodyPr>
            <a:noAutofit/>
          </a:bodyPr>
          <a:lstStyle>
            <a:lvl1pPr>
              <a:defRPr>
                <a:solidFill>
                  <a:srgbClr val="FFFFFF"/>
                </a:solidFill>
              </a:defRPr>
            </a:lvl1pPr>
          </a:lstStyle>
          <a:p>
            <a:r>
              <a:rPr lang="en-US" dirty="0" smtClean="0"/>
              <a:t>This is a Divider Slide	</a:t>
            </a:r>
            <a:endParaRPr lang="en-US" dirty="0"/>
          </a:p>
        </p:txBody>
      </p:sp>
      <p:sp>
        <p:nvSpPr>
          <p:cNvPr id="7" name="Subtitle 2"/>
          <p:cNvSpPr>
            <a:spLocks noGrp="1"/>
          </p:cNvSpPr>
          <p:nvPr>
            <p:ph type="subTitle" idx="1" hasCustomPrompt="1"/>
          </p:nvPr>
        </p:nvSpPr>
        <p:spPr>
          <a:xfrm>
            <a:off x="624844" y="2536153"/>
            <a:ext cx="7705350" cy="1752600"/>
          </a:xfrm>
          <a:prstGeom prst="rect">
            <a:avLst/>
          </a:prstGeom>
        </p:spPr>
        <p:txBody>
          <a:bodyPr>
            <a:noAutofit/>
          </a:bodyPr>
          <a:lstStyle>
            <a:lvl1pPr marL="0" indent="0" algn="l">
              <a:buNone/>
              <a:defRPr>
                <a:solidFill>
                  <a:srgbClr val="FFFFFF"/>
                </a:solidFill>
              </a:defRPr>
            </a:lvl1pPr>
            <a:lvl2pPr marL="457207" indent="0" algn="ctr">
              <a:buNone/>
              <a:defRPr>
                <a:solidFill>
                  <a:schemeClr val="tx1">
                    <a:tint val="75000"/>
                  </a:schemeClr>
                </a:solidFill>
              </a:defRPr>
            </a:lvl2pPr>
            <a:lvl3pPr marL="914415" indent="0" algn="ctr">
              <a:buNone/>
              <a:defRPr>
                <a:solidFill>
                  <a:schemeClr val="tx1">
                    <a:tint val="75000"/>
                  </a:schemeClr>
                </a:solidFill>
              </a:defRPr>
            </a:lvl3pPr>
            <a:lvl4pPr marL="1371622" indent="0" algn="ctr">
              <a:buNone/>
              <a:defRPr>
                <a:solidFill>
                  <a:schemeClr val="tx1">
                    <a:tint val="75000"/>
                  </a:schemeClr>
                </a:solidFill>
              </a:defRPr>
            </a:lvl4pPr>
            <a:lvl5pPr marL="1828831" indent="0" algn="ctr">
              <a:buNone/>
              <a:defRPr>
                <a:solidFill>
                  <a:schemeClr val="tx1">
                    <a:tint val="75000"/>
                  </a:schemeClr>
                </a:solidFill>
              </a:defRPr>
            </a:lvl5pPr>
            <a:lvl6pPr marL="2286038" indent="0" algn="ctr">
              <a:buNone/>
              <a:defRPr>
                <a:solidFill>
                  <a:schemeClr val="tx1">
                    <a:tint val="75000"/>
                  </a:schemeClr>
                </a:solidFill>
              </a:defRPr>
            </a:lvl6pPr>
            <a:lvl7pPr marL="2743246" indent="0" algn="ctr">
              <a:buNone/>
              <a:defRPr>
                <a:solidFill>
                  <a:schemeClr val="tx1">
                    <a:tint val="75000"/>
                  </a:schemeClr>
                </a:solidFill>
              </a:defRPr>
            </a:lvl7pPr>
            <a:lvl8pPr marL="3200453" indent="0" algn="ctr">
              <a:buNone/>
              <a:defRPr>
                <a:solidFill>
                  <a:schemeClr val="tx1">
                    <a:tint val="75000"/>
                  </a:schemeClr>
                </a:solidFill>
              </a:defRPr>
            </a:lvl8pPr>
            <a:lvl9pPr marL="3657661" indent="0" algn="ctr">
              <a:buNone/>
              <a:defRPr>
                <a:solidFill>
                  <a:schemeClr val="tx1">
                    <a:tint val="75000"/>
                  </a:schemeClr>
                </a:solidFill>
              </a:defRPr>
            </a:lvl9pPr>
          </a:lstStyle>
          <a:p>
            <a:r>
              <a:rPr lang="en-US" dirty="0" smtClean="0"/>
              <a:t>Add subtitle here</a:t>
            </a:r>
            <a:endParaRPr lang="en-US" dirty="0"/>
          </a:p>
        </p:txBody>
      </p:sp>
    </p:spTree>
    <p:extLst>
      <p:ext uri="{BB962C8B-B14F-4D97-AF65-F5344CB8AC3E}">
        <p14:creationId xmlns:p14="http://schemas.microsoft.com/office/powerpoint/2010/main" val="30875384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Angle - 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Rectang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1806996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 Angle - 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Rectangle 5"/>
          <p:cNvSpPr>
            <a:spLocks noGrp="1" noChangeArrowheads="1"/>
          </p:cNvSpPr>
          <p:nvPr>
            <p:ph type="title"/>
          </p:nvPr>
        </p:nvSpPr>
        <p:spPr bwMode="auto">
          <a:xfrm>
            <a:off x="91440" y="56715"/>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rgbClr val="323A45"/>
                </a:solidFill>
                <a:latin typeface="+mj-lt"/>
                <a:cs typeface="Calibri" pitchFamily="34" charset="0"/>
              </a:defRPr>
            </a:lvl1pPr>
            <a:lvl2pPr>
              <a:defRPr sz="1800" b="0" i="0">
                <a:solidFill>
                  <a:srgbClr val="323A45"/>
                </a:solidFill>
                <a:latin typeface="+mj-lt"/>
                <a:cs typeface="Calibri" pitchFamily="34" charset="0"/>
              </a:defRPr>
            </a:lvl2pPr>
            <a:lvl3pPr>
              <a:defRPr sz="1600" b="0" i="0">
                <a:solidFill>
                  <a:srgbClr val="323A45"/>
                </a:solidFill>
                <a:latin typeface="+mj-lt"/>
                <a:cs typeface="Calibri" pitchFamily="34" charset="0"/>
              </a:defRPr>
            </a:lvl3pPr>
            <a:lvl4pPr>
              <a:defRPr sz="1400" b="0" i="0">
                <a:solidFill>
                  <a:srgbClr val="323A45"/>
                </a:solidFill>
                <a:latin typeface="+mj-lt"/>
                <a:cs typeface="Calibri" pitchFamily="34" charset="0"/>
              </a:defRPr>
            </a:lvl4pPr>
            <a:lvl5pPr>
              <a:defRPr sz="1300" b="0" i="0">
                <a:solidFill>
                  <a:srgbClr val="323A45"/>
                </a:solidFill>
                <a:latin typeface="+mj-lt"/>
                <a:cs typeface="Calibri"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1967797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Angle Blank Layout">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91440" y="56716"/>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4"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7231516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No Angle">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4"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39013530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Slide Gray Angle">
    <p:spTree>
      <p:nvGrpSpPr>
        <p:cNvPr id="1" name=""/>
        <p:cNvGrpSpPr/>
        <p:nvPr/>
      </p:nvGrpSpPr>
      <p:grpSpPr>
        <a:xfrm>
          <a:off x="0" y="0"/>
          <a:ext cx="0" cy="0"/>
          <a:chOff x="0" y="0"/>
          <a:chExt cx="0" cy="0"/>
        </a:xfrm>
      </p:grpSpPr>
      <p:pic>
        <p:nvPicPr>
          <p:cNvPr id="7" name="Picture 6" descr="KFF_Plate_Tab+Slab6.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055"/>
          <a:stretch/>
        </p:blipFill>
        <p:spPr>
          <a:xfrm>
            <a:off x="6283784" y="0"/>
            <a:ext cx="2860217" cy="6858000"/>
          </a:xfrm>
          <a:prstGeom prst="rect">
            <a:avLst/>
          </a:prstGeom>
        </p:spPr>
      </p:pic>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rgbClr val="55565A"/>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rgbClr val="323A45"/>
                </a:solidFill>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45010" y="6309360"/>
            <a:ext cx="798990" cy="548640"/>
          </a:xfrm>
          <a:prstGeom prst="rect">
            <a:avLst/>
          </a:prstGeom>
        </p:spPr>
      </p:pic>
    </p:spTree>
    <p:extLst>
      <p:ext uri="{BB962C8B-B14F-4D97-AF65-F5344CB8AC3E}">
        <p14:creationId xmlns:p14="http://schemas.microsoft.com/office/powerpoint/2010/main" val="13696443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xt Slide Gray Angle">
    <p:spTree>
      <p:nvGrpSpPr>
        <p:cNvPr id="1" name=""/>
        <p:cNvGrpSpPr/>
        <p:nvPr/>
      </p:nvGrpSpPr>
      <p:grpSpPr>
        <a:xfrm>
          <a:off x="0" y="0"/>
          <a:ext cx="0" cy="0"/>
          <a:chOff x="0" y="0"/>
          <a:chExt cx="0" cy="0"/>
        </a:xfrm>
      </p:grpSpPr>
      <p:sp>
        <p:nvSpPr>
          <p:cNvPr id="8" name="Rectangle 7"/>
          <p:cNvSpPr/>
          <p:nvPr userDrawn="1"/>
        </p:nvSpPr>
        <p:spPr>
          <a:xfrm>
            <a:off x="3481312" y="0"/>
            <a:ext cx="5662688" cy="6858000"/>
          </a:xfrm>
          <a:prstGeom prst="rect">
            <a:avLst/>
          </a:prstGeom>
          <a:solidFill>
            <a:srgbClr val="F5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1" name="Picture 10" descr="KFF_Plate_Tab+Slab6.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055"/>
          <a:stretch/>
        </p:blipFill>
        <p:spPr>
          <a:xfrm>
            <a:off x="644983" y="0"/>
            <a:ext cx="2860217" cy="6858000"/>
          </a:xfrm>
          <a:prstGeom prst="rect">
            <a:avLst/>
          </a:prstGeom>
        </p:spPr>
      </p:pic>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solidFill>
                  <a:srgbClr val="323A45"/>
                </a:solidFill>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45010" y="6309360"/>
            <a:ext cx="798990" cy="548640"/>
          </a:xfrm>
          <a:prstGeom prst="rect">
            <a:avLst/>
          </a:prstGeom>
        </p:spPr>
      </p:pic>
      <p:sp>
        <p:nvSpPr>
          <p:cNvPr id="12"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42190057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2" name="Rectangle 5"/>
          <p:cNvSpPr>
            <a:spLocks noGrp="1" noChangeArrowheads="1"/>
          </p:cNvSpPr>
          <p:nvPr>
            <p:ph type="title"/>
          </p:nvPr>
        </p:nvSpPr>
        <p:spPr bwMode="auto">
          <a:xfrm>
            <a:off x="609600" y="331036"/>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rgbClr val="323A45"/>
                </a:solidFill>
                <a:latin typeface="Arial" panose="020B0604020202020204" pitchFamily="34" charset="0"/>
                <a:cs typeface="Arial" panose="020B0604020202020204" pitchFamily="34" charset="0"/>
              </a:defRPr>
            </a:lvl1pPr>
            <a:lvl2pPr>
              <a:defRPr sz="1800" b="0" i="0">
                <a:solidFill>
                  <a:srgbClr val="323A45"/>
                </a:solidFill>
                <a:latin typeface="Arial" panose="020B0604020202020204" pitchFamily="34" charset="0"/>
                <a:cs typeface="Arial" panose="020B0604020202020204" pitchFamily="34" charset="0"/>
              </a:defRPr>
            </a:lvl2pPr>
            <a:lvl3pPr>
              <a:defRPr sz="1600" b="0" i="0">
                <a:solidFill>
                  <a:srgbClr val="323A45"/>
                </a:solidFill>
                <a:latin typeface="Arial" panose="020B0604020202020204" pitchFamily="34" charset="0"/>
                <a:cs typeface="Arial" panose="020B0604020202020204" pitchFamily="34" charset="0"/>
              </a:defRPr>
            </a:lvl3pPr>
            <a:lvl4pPr>
              <a:defRPr sz="1400" b="0" i="0">
                <a:solidFill>
                  <a:srgbClr val="323A45"/>
                </a:solidFill>
                <a:latin typeface="Arial" panose="020B0604020202020204" pitchFamily="34" charset="0"/>
                <a:cs typeface="Arial" panose="020B0604020202020204" pitchFamily="34" charset="0"/>
              </a:defRPr>
            </a:lvl4pPr>
            <a:lvl5pPr>
              <a:defRPr sz="1300" b="0" i="0">
                <a:solidFill>
                  <a:srgbClr val="323A45"/>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6217920"/>
            <a:ext cx="8214360" cy="548640"/>
          </a:xfrm>
          <a:prstGeom prst="rect">
            <a:avLst/>
          </a:prstGeom>
        </p:spPr>
        <p:txBody>
          <a:bodyPr anchor="b" anchorCtr="0"/>
          <a:lstStyle>
            <a:lvl1pPr marL="0" indent="0" algn="l">
              <a:spcBef>
                <a:spcPts val="0"/>
              </a:spcBef>
              <a:buFont typeface="Arial" pitchFamily="34" charset="0"/>
              <a:buNone/>
              <a:defRPr sz="1200" baseline="0">
                <a:solidFill>
                  <a:srgbClr val="323A45"/>
                </a:solidFill>
                <a:latin typeface="Arial" panose="020B0604020202020204" pitchFamily="34" charset="0"/>
                <a:cs typeface="Arial" panose="020B0604020202020204" pitchFamily="34" charset="0"/>
              </a:defRPr>
            </a:lvl1pPr>
          </a:lstStyle>
          <a:p>
            <a:pPr algn="l">
              <a:spcBef>
                <a:spcPts val="0"/>
              </a:spcBef>
            </a:pPr>
            <a:r>
              <a:rPr lang="en-US" dirty="0" smtClean="0"/>
              <a:t>Insert Source Here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jpeg"/><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1.jpe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theme" Target="../theme/theme4.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5.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image" Target="../media/image7.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theme" Target="../theme/theme6.xml"/><Relationship Id="rId1" Type="http://schemas.openxmlformats.org/officeDocument/2006/relationships/slideLayout" Target="../slideLayouts/slideLayout1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152400" y="56716"/>
            <a:ext cx="89001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4" name="Picture 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2919939021"/>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762000" y="56716"/>
            <a:ext cx="82905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2894"/>
            <a:ext cx="850394" cy="1508763"/>
          </a:xfrm>
          <a:prstGeom prst="rect">
            <a:avLst/>
          </a:prstGeom>
        </p:spPr>
      </p:pic>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679805246"/>
      </p:ext>
    </p:extLst>
  </p:cSld>
  <p:clrMap bg1="lt1" tx1="dk1" bg2="lt2" tx2="dk2" accent1="accent1" accent2="accent2" accent3="accent3" accent4="accent4" accent5="accent5" accent6="accent6" hlink="hlink" folHlink="folHlink"/>
  <p:sldLayoutIdLst>
    <p:sldLayoutId id="2147483686" r:id="rId1"/>
    <p:sldLayoutId id="2147483683" r:id="rId2"/>
    <p:sldLayoutId id="2147483687" r:id="rId3"/>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55565A"/>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2894"/>
            <a:ext cx="850394" cy="1508763"/>
          </a:xfrm>
          <a:prstGeom prst="rect">
            <a:avLst/>
          </a:prstGeom>
        </p:spPr>
      </p:pic>
      <p:sp>
        <p:nvSpPr>
          <p:cNvPr id="8" name="Rectang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609600" y="365760"/>
            <a:ext cx="844296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4" name="TextBox 3"/>
          <p:cNvSpPr txBox="1"/>
          <p:nvPr/>
        </p:nvSpPr>
        <p:spPr>
          <a:xfrm>
            <a:off x="685800" y="91440"/>
            <a:ext cx="8366760" cy="307777"/>
          </a:xfrm>
          <a:prstGeom prst="rect">
            <a:avLst/>
          </a:prstGeom>
          <a:noFill/>
        </p:spPr>
        <p:txBody>
          <a:bodyPr wrap="square" rtlCol="0">
            <a:spAutoFit/>
          </a:bodyPr>
          <a:lstStyle/>
          <a:p>
            <a:pPr algn="l"/>
            <a:r>
              <a:rPr lang="en-US" sz="1400" b="0" dirty="0" smtClean="0">
                <a:solidFill>
                  <a:srgbClr val="55565A"/>
                </a:solidFill>
                <a:latin typeface="Arial" panose="020B0604020202020204" pitchFamily="34" charset="0"/>
                <a:cs typeface="Arial" panose="020B0604020202020204" pitchFamily="34" charset="0"/>
              </a:rPr>
              <a:t>Figure</a:t>
            </a:r>
            <a:r>
              <a:rPr lang="en-US" sz="1400" b="0" dirty="0" smtClean="0">
                <a:solidFill>
                  <a:srgbClr val="55565A"/>
                </a:solidFill>
                <a:latin typeface="Calibri" pitchFamily="34" charset="0"/>
                <a:cs typeface="Meta Offc Pro"/>
              </a:rPr>
              <a:t> </a:t>
            </a:r>
            <a:fld id="{0C16F13B-3659-4888-B784-82F22626CC5F}" type="slidenum">
              <a:rPr lang="en-US" sz="1400" b="0" smtClean="0">
                <a:solidFill>
                  <a:srgbClr val="55565A"/>
                </a:solidFill>
                <a:latin typeface="Arial" panose="020B0604020202020204" pitchFamily="34" charset="0"/>
                <a:cs typeface="Arial" panose="020B0604020202020204" pitchFamily="34" charset="0"/>
              </a:rPr>
              <a:pPr algn="l"/>
              <a:t>‹#›</a:t>
            </a:fld>
            <a:endParaRPr lang="en-US" sz="1400" b="0" dirty="0" err="1" smtClean="0">
              <a:solidFill>
                <a:srgbClr val="55565A"/>
              </a:solidFill>
              <a:latin typeface="Arial" panose="020B0604020202020204" pitchFamily="34" charset="0"/>
              <a:cs typeface="Arial" panose="020B0604020202020204" pitchFamily="34" charset="0"/>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1575" y="-2894"/>
            <a:ext cx="861969" cy="1508763"/>
          </a:xfrm>
          <a:prstGeom prst="rect">
            <a:avLst/>
          </a:prstGeom>
        </p:spPr>
      </p:pic>
      <p:pic>
        <p:nvPicPr>
          <p:cNvPr id="8" name="Pictur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0" i="0" dirty="0" smtClean="0">
          <a:solidFill>
            <a:srgbClr val="323A45"/>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KFF_Large_K.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46308"/>
          <a:stretch/>
        </p:blipFill>
        <p:spPr>
          <a:xfrm>
            <a:off x="0" y="0"/>
            <a:ext cx="3358798" cy="6858000"/>
          </a:xfrm>
          <a:prstGeom prst="rect">
            <a:avLst/>
          </a:prstGeom>
        </p:spPr>
      </p:pic>
      <p:pic>
        <p:nvPicPr>
          <p:cNvPr id="6" name="Picture 5" descr="KFF_Full_Logo_KO.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05574" y="5295540"/>
            <a:ext cx="1184364" cy="786320"/>
          </a:xfrm>
          <a:prstGeom prst="rect">
            <a:avLst/>
          </a:prstGeom>
        </p:spPr>
      </p:pic>
      <p:pic>
        <p:nvPicPr>
          <p:cNvPr id="7" name="Picture 6" descr="KFF_Tagline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Tree>
    <p:extLst>
      <p:ext uri="{BB962C8B-B14F-4D97-AF65-F5344CB8AC3E}">
        <p14:creationId xmlns:p14="http://schemas.microsoft.com/office/powerpoint/2010/main" val="2042836411"/>
      </p:ext>
    </p:extLst>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500"/>
                            </p:stCondLst>
                            <p:childTnLst>
                              <p:par>
                                <p:cTn id="10" presetID="42" presetClass="entr" presetSubtype="0" fill="hold" nodeType="afterEffect">
                                  <p:stCondLst>
                                    <p:cond delay="10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4500"/>
                            </p:stCondLst>
                            <p:childTnLst>
                              <p:par>
                                <p:cTn id="16" presetID="10"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descr="KFF_Large_K.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46308"/>
          <a:stretch/>
        </p:blipFill>
        <p:spPr>
          <a:xfrm>
            <a:off x="0" y="0"/>
            <a:ext cx="3358798" cy="6858000"/>
          </a:xfrm>
          <a:prstGeom prst="rect">
            <a:avLst/>
          </a:prstGeom>
        </p:spPr>
      </p:pic>
      <p:pic>
        <p:nvPicPr>
          <p:cNvPr id="6" name="Picture 5" descr="KFF_Full_Logo_KO.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05574" y="5295540"/>
            <a:ext cx="1184364" cy="786320"/>
          </a:xfrm>
          <a:prstGeom prst="rect">
            <a:avLst/>
          </a:prstGeom>
        </p:spPr>
      </p:pic>
      <p:pic>
        <p:nvPicPr>
          <p:cNvPr id="7" name="Picture 6" descr="KFF_Tagline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
        <p:nvSpPr>
          <p:cNvPr id="8" name="Rectangle 7"/>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KFF_Plate_Tab+Slab6.png"/>
          <p:cNvPicPr>
            <a:picLocks noChangeAspect="1"/>
          </p:cNvPicPr>
          <p:nvPr userDrawn="1"/>
        </p:nvPicPr>
        <p:blipFill rotWithShape="1">
          <a:blip r:embed="rId6" cstate="print">
            <a:extLst>
              <a:ext uri="{28A0092B-C50C-407E-A947-70E740481C1C}">
                <a14:useLocalDpi xmlns:a14="http://schemas.microsoft.com/office/drawing/2010/main" val="0"/>
              </a:ext>
            </a:extLst>
          </a:blip>
          <a:srcRect l="28055"/>
          <a:stretch/>
        </p:blipFill>
        <p:spPr>
          <a:xfrm>
            <a:off x="5331370" y="0"/>
            <a:ext cx="3812630" cy="6858000"/>
          </a:xfrm>
          <a:prstGeom prst="rect">
            <a:avLst/>
          </a:prstGeom>
        </p:spPr>
      </p:pic>
      <p:pic>
        <p:nvPicPr>
          <p:cNvPr id="10" name="Picture 9" descr="KFF_Plate_Tab+Slab9.png"/>
          <p:cNvPicPr>
            <a:picLocks noChangeAspect="1"/>
          </p:cNvPicPr>
          <p:nvPr userDrawn="1"/>
        </p:nvPicPr>
        <p:blipFill rotWithShape="1">
          <a:blip r:embed="rId7" cstate="print">
            <a:extLst>
              <a:ext uri="{28A0092B-C50C-407E-A947-70E740481C1C}">
                <a14:useLocalDpi xmlns:a14="http://schemas.microsoft.com/office/drawing/2010/main" val="0"/>
              </a:ext>
            </a:extLst>
          </a:blip>
          <a:srcRect r="88613" b="85485"/>
          <a:stretch/>
        </p:blipFill>
        <p:spPr>
          <a:xfrm>
            <a:off x="0" y="0"/>
            <a:ext cx="1028125" cy="1695882"/>
          </a:xfrm>
          <a:prstGeom prst="rect">
            <a:avLst/>
          </a:prstGeom>
        </p:spPr>
      </p:pic>
    </p:spTree>
    <p:extLst>
      <p:ext uri="{BB962C8B-B14F-4D97-AF65-F5344CB8AC3E}">
        <p14:creationId xmlns:p14="http://schemas.microsoft.com/office/powerpoint/2010/main" val="915802815"/>
      </p:ext>
    </p:extLst>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500"/>
                            </p:stCondLst>
                            <p:childTnLst>
                              <p:par>
                                <p:cTn id="10" presetID="42" presetClass="entr" presetSubtype="0" fill="hold" nodeType="afterEffect">
                                  <p:stCondLst>
                                    <p:cond delay="100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par>
                          <p:cTn id="15" fill="hold">
                            <p:stCondLst>
                              <p:cond delay="4500"/>
                            </p:stCondLst>
                            <p:childTnLst>
                              <p:par>
                                <p:cTn id="16" presetID="10" presetClass="entr" presetSubtype="0"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400787199"/>
              </p:ext>
            </p:extLst>
          </p:nvPr>
        </p:nvGraphicFramePr>
        <p:xfrm>
          <a:off x="92075" y="1316937"/>
          <a:ext cx="8959853" cy="4093263"/>
        </p:xfrm>
        <a:graphic>
          <a:graphicData uri="http://schemas.openxmlformats.org/drawingml/2006/table">
            <a:tbl>
              <a:tblPr firstRow="1" bandRow="1">
                <a:tableStyleId>{5C22544A-7EE6-4342-B048-85BDC9FD1C3A}</a:tableStyleId>
              </a:tblPr>
              <a:tblGrid>
                <a:gridCol w="1812925">
                  <a:extLst>
                    <a:ext uri="{9D8B030D-6E8A-4147-A177-3AD203B41FA5}">
                      <a16:colId xmlns:a16="http://schemas.microsoft.com/office/drawing/2014/main" val="2407656382"/>
                    </a:ext>
                  </a:extLst>
                </a:gridCol>
                <a:gridCol w="1143000">
                  <a:extLst>
                    <a:ext uri="{9D8B030D-6E8A-4147-A177-3AD203B41FA5}">
                      <a16:colId xmlns:a16="http://schemas.microsoft.com/office/drawing/2014/main" val="1623758007"/>
                    </a:ext>
                  </a:extLst>
                </a:gridCol>
                <a:gridCol w="1143000">
                  <a:extLst>
                    <a:ext uri="{9D8B030D-6E8A-4147-A177-3AD203B41FA5}">
                      <a16:colId xmlns:a16="http://schemas.microsoft.com/office/drawing/2014/main" val="3001874643"/>
                    </a:ext>
                  </a:extLst>
                </a:gridCol>
                <a:gridCol w="1143000">
                  <a:extLst>
                    <a:ext uri="{9D8B030D-6E8A-4147-A177-3AD203B41FA5}">
                      <a16:colId xmlns:a16="http://schemas.microsoft.com/office/drawing/2014/main" val="3221985121"/>
                    </a:ext>
                  </a:extLst>
                </a:gridCol>
                <a:gridCol w="1295400">
                  <a:extLst>
                    <a:ext uri="{9D8B030D-6E8A-4147-A177-3AD203B41FA5}">
                      <a16:colId xmlns:a16="http://schemas.microsoft.com/office/drawing/2014/main" val="506059964"/>
                    </a:ext>
                  </a:extLst>
                </a:gridCol>
                <a:gridCol w="1142549">
                  <a:extLst>
                    <a:ext uri="{9D8B030D-6E8A-4147-A177-3AD203B41FA5}">
                      <a16:colId xmlns:a16="http://schemas.microsoft.com/office/drawing/2014/main" val="1366769439"/>
                    </a:ext>
                  </a:extLst>
                </a:gridCol>
                <a:gridCol w="1279979">
                  <a:extLst>
                    <a:ext uri="{9D8B030D-6E8A-4147-A177-3AD203B41FA5}">
                      <a16:colId xmlns:a16="http://schemas.microsoft.com/office/drawing/2014/main" val="2564768284"/>
                    </a:ext>
                  </a:extLst>
                </a:gridCol>
              </a:tblGrid>
              <a:tr h="340337">
                <a:tc>
                  <a:txBody>
                    <a:bodyPr/>
                    <a:lstStyle/>
                    <a:p>
                      <a:r>
                        <a:rPr lang="en-US" sz="1200" dirty="0" smtClean="0"/>
                        <a:t>Market Rule</a:t>
                      </a:r>
                      <a:endParaRPr lang="en-US" sz="1200" dirty="0"/>
                    </a:p>
                  </a:txBody>
                  <a:tcPr/>
                </a:tc>
                <a:tc gridSpan="2">
                  <a:txBody>
                    <a:bodyPr/>
                    <a:lstStyle/>
                    <a:p>
                      <a:r>
                        <a:rPr lang="en-US" sz="1200" dirty="0" smtClean="0"/>
                        <a:t>Individual Market Insurance</a:t>
                      </a:r>
                      <a:endParaRPr lang="en-US" sz="1200" dirty="0"/>
                    </a:p>
                  </a:txBody>
                  <a:tcPr/>
                </a:tc>
                <a:tc hMerge="1">
                  <a:txBody>
                    <a:bodyPr/>
                    <a:lstStyle/>
                    <a:p>
                      <a:endParaRPr lang="en-US" dirty="0"/>
                    </a:p>
                  </a:txBody>
                  <a:tcPr/>
                </a:tc>
                <a:tc gridSpan="2">
                  <a:txBody>
                    <a:bodyPr/>
                    <a:lstStyle/>
                    <a:p>
                      <a:r>
                        <a:rPr lang="en-US" sz="1200" dirty="0" smtClean="0"/>
                        <a:t>Small Group Market Insurance</a:t>
                      </a:r>
                      <a:endParaRPr lang="en-US" sz="1200" dirty="0"/>
                    </a:p>
                  </a:txBody>
                  <a:tcPr/>
                </a:tc>
                <a:tc hMerge="1">
                  <a:txBody>
                    <a:bodyPr/>
                    <a:lstStyle/>
                    <a:p>
                      <a:endParaRPr lang="en-US" dirty="0"/>
                    </a:p>
                  </a:txBody>
                  <a:tcPr/>
                </a:tc>
                <a:tc gridSpan="2">
                  <a:txBody>
                    <a:bodyPr/>
                    <a:lstStyle/>
                    <a:p>
                      <a:r>
                        <a:rPr lang="en-US" sz="1200" dirty="0" smtClean="0"/>
                        <a:t>Large Group Market</a:t>
                      </a:r>
                      <a:r>
                        <a:rPr lang="en-US" sz="1200" baseline="0" dirty="0" smtClean="0"/>
                        <a:t> Insurance</a:t>
                      </a:r>
                      <a:endParaRPr lang="en-US" sz="1200" dirty="0"/>
                    </a:p>
                  </a:txBody>
                  <a:tcPr/>
                </a:tc>
                <a:tc hMerge="1">
                  <a:txBody>
                    <a:bodyPr/>
                    <a:lstStyle/>
                    <a:p>
                      <a:endParaRPr lang="en-US" dirty="0"/>
                    </a:p>
                  </a:txBody>
                  <a:tcPr/>
                </a:tc>
                <a:extLst>
                  <a:ext uri="{0D108BD9-81ED-4DB2-BD59-A6C34878D82A}">
                    <a16:rowId xmlns:a16="http://schemas.microsoft.com/office/drawing/2014/main" val="2154174461"/>
                  </a:ext>
                </a:extLst>
              </a:tr>
              <a:tr h="350968">
                <a:tc>
                  <a:txBody>
                    <a:bodyPr/>
                    <a:lstStyle/>
                    <a:p>
                      <a:endParaRPr lang="en-US" dirty="0"/>
                    </a:p>
                  </a:txBody>
                  <a:tcPr/>
                </a:tc>
                <a:tc>
                  <a:txBody>
                    <a:bodyPr/>
                    <a:lstStyle/>
                    <a:p>
                      <a:r>
                        <a:rPr lang="en-US" sz="1200" b="1" dirty="0" smtClean="0"/>
                        <a:t>Pre-ACA</a:t>
                      </a:r>
                      <a:endParaRPr lang="en-US" sz="1200" b="1" dirty="0"/>
                    </a:p>
                  </a:txBody>
                  <a:tcPr/>
                </a:tc>
                <a:tc>
                  <a:txBody>
                    <a:bodyPr/>
                    <a:lstStyle/>
                    <a:p>
                      <a:r>
                        <a:rPr lang="en-US" sz="1200" b="1" dirty="0" smtClean="0"/>
                        <a:t>Post-ACA</a:t>
                      </a:r>
                      <a:endParaRPr lang="en-US" sz="1200" b="1" dirty="0"/>
                    </a:p>
                  </a:txBody>
                  <a:tcPr/>
                </a:tc>
                <a:tc>
                  <a:txBody>
                    <a:bodyPr/>
                    <a:lstStyle/>
                    <a:p>
                      <a:r>
                        <a:rPr lang="en-US" sz="1200" b="1" dirty="0" smtClean="0"/>
                        <a:t>Pre-ACA</a:t>
                      </a:r>
                      <a:endParaRPr lang="en-US" sz="1200" b="1" dirty="0"/>
                    </a:p>
                  </a:txBody>
                  <a:tcPr/>
                </a:tc>
                <a:tc>
                  <a:txBody>
                    <a:bodyPr/>
                    <a:lstStyle/>
                    <a:p>
                      <a:r>
                        <a:rPr lang="en-US" sz="1200" b="1" dirty="0" smtClean="0"/>
                        <a:t>Post-ACA</a:t>
                      </a:r>
                      <a:endParaRPr lang="en-US" sz="1200" b="1" dirty="0"/>
                    </a:p>
                  </a:txBody>
                  <a:tcPr/>
                </a:tc>
                <a:tc>
                  <a:txBody>
                    <a:bodyPr/>
                    <a:lstStyle/>
                    <a:p>
                      <a:r>
                        <a:rPr lang="en-US" sz="1200" b="1" dirty="0" smtClean="0"/>
                        <a:t>Pre-ACA</a:t>
                      </a:r>
                      <a:endParaRPr lang="en-US" sz="1200" b="1" dirty="0"/>
                    </a:p>
                  </a:txBody>
                  <a:tcPr/>
                </a:tc>
                <a:tc>
                  <a:txBody>
                    <a:bodyPr/>
                    <a:lstStyle/>
                    <a:p>
                      <a:r>
                        <a:rPr lang="en-US" sz="1200" b="1" dirty="0" smtClean="0"/>
                        <a:t>Post-ACA</a:t>
                      </a:r>
                      <a:endParaRPr lang="en-US" sz="1200" b="1" dirty="0"/>
                    </a:p>
                  </a:txBody>
                  <a:tcPr/>
                </a:tc>
                <a:extLst>
                  <a:ext uri="{0D108BD9-81ED-4DB2-BD59-A6C34878D82A}">
                    <a16:rowId xmlns:a16="http://schemas.microsoft.com/office/drawing/2014/main" val="435163011"/>
                  </a:ext>
                </a:extLst>
              </a:tr>
              <a:tr h="350968">
                <a:tc>
                  <a:txBody>
                    <a:bodyPr/>
                    <a:lstStyle/>
                    <a:p>
                      <a:r>
                        <a:rPr lang="en-US" sz="1100" dirty="0" smtClean="0"/>
                        <a:t>Guaranteed issue</a:t>
                      </a:r>
                      <a:endParaRPr lang="en-US" sz="11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extLst>
                  <a:ext uri="{0D108BD9-81ED-4DB2-BD59-A6C34878D82A}">
                    <a16:rowId xmlns:a16="http://schemas.microsoft.com/office/drawing/2014/main" val="32014043"/>
                  </a:ext>
                </a:extLst>
              </a:tr>
              <a:tr h="409463">
                <a:tc>
                  <a:txBody>
                    <a:bodyPr/>
                    <a:lstStyle/>
                    <a:p>
                      <a:r>
                        <a:rPr lang="en-US" sz="1100" dirty="0" smtClean="0"/>
                        <a:t>Rating based on health status prohibited</a:t>
                      </a:r>
                      <a:endParaRPr lang="en-US" sz="11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NO</a:t>
                      </a:r>
                      <a:endParaRPr lang="en-US" sz="1200" dirty="0"/>
                    </a:p>
                  </a:txBody>
                  <a:tcPr/>
                </a:tc>
                <a:extLst>
                  <a:ext uri="{0D108BD9-81ED-4DB2-BD59-A6C34878D82A}">
                    <a16:rowId xmlns:a16="http://schemas.microsoft.com/office/drawing/2014/main" val="2097156090"/>
                  </a:ext>
                </a:extLst>
              </a:tr>
              <a:tr h="350968">
                <a:tc>
                  <a:txBody>
                    <a:bodyPr/>
                    <a:lstStyle/>
                    <a:p>
                      <a:r>
                        <a:rPr lang="en-US" sz="1100" dirty="0" smtClean="0"/>
                        <a:t>Gender rating prohibited</a:t>
                      </a:r>
                      <a:endParaRPr lang="en-US" sz="11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NO</a:t>
                      </a:r>
                      <a:endParaRPr lang="en-US" sz="1200" dirty="0"/>
                    </a:p>
                  </a:txBody>
                  <a:tcPr/>
                </a:tc>
                <a:extLst>
                  <a:ext uri="{0D108BD9-81ED-4DB2-BD59-A6C34878D82A}">
                    <a16:rowId xmlns:a16="http://schemas.microsoft.com/office/drawing/2014/main" val="194009203"/>
                  </a:ext>
                </a:extLst>
              </a:tr>
              <a:tr h="409463">
                <a:tc>
                  <a:txBody>
                    <a:bodyPr/>
                    <a:lstStyle/>
                    <a:p>
                      <a:r>
                        <a:rPr lang="en-US" sz="1100" dirty="0" smtClean="0"/>
                        <a:t>Discrimination</a:t>
                      </a:r>
                      <a:r>
                        <a:rPr lang="en-US" sz="1100" baseline="0" dirty="0" smtClean="0"/>
                        <a:t> within groups prohibited</a:t>
                      </a:r>
                      <a:endParaRPr lang="en-US" sz="1100" dirty="0"/>
                    </a:p>
                  </a:txBody>
                  <a:tcPr/>
                </a:tc>
                <a:tc>
                  <a:txBody>
                    <a:bodyPr/>
                    <a:lstStyle/>
                    <a:p>
                      <a:r>
                        <a:rPr lang="en-US" sz="1200" dirty="0" smtClean="0"/>
                        <a:t>NA</a:t>
                      </a:r>
                      <a:endParaRPr lang="en-US" sz="1200" dirty="0"/>
                    </a:p>
                  </a:txBody>
                  <a:tcPr/>
                </a:tc>
                <a:tc>
                  <a:txBody>
                    <a:bodyPr/>
                    <a:lstStyle/>
                    <a:p>
                      <a:r>
                        <a:rPr lang="en-US" sz="1200" dirty="0" smtClean="0"/>
                        <a:t>NA</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extLst>
                  <a:ext uri="{0D108BD9-81ED-4DB2-BD59-A6C34878D82A}">
                    <a16:rowId xmlns:a16="http://schemas.microsoft.com/office/drawing/2014/main" val="2712360849"/>
                  </a:ext>
                </a:extLst>
              </a:tr>
              <a:tr h="409463">
                <a:tc>
                  <a:txBody>
                    <a:bodyPr/>
                    <a:lstStyle/>
                    <a:p>
                      <a:r>
                        <a:rPr lang="en-US" sz="1100" dirty="0" smtClean="0"/>
                        <a:t>Pre-ex exclusions</a:t>
                      </a:r>
                      <a:r>
                        <a:rPr lang="en-US" sz="1100" baseline="0" dirty="0" smtClean="0"/>
                        <a:t> prohibited</a:t>
                      </a:r>
                      <a:endParaRPr lang="en-US" sz="11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extLst>
                  <a:ext uri="{0D108BD9-81ED-4DB2-BD59-A6C34878D82A}">
                    <a16:rowId xmlns:a16="http://schemas.microsoft.com/office/drawing/2014/main" val="864967577"/>
                  </a:ext>
                </a:extLst>
              </a:tr>
              <a:tr h="570323">
                <a:tc>
                  <a:txBody>
                    <a:bodyPr/>
                    <a:lstStyle/>
                    <a:p>
                      <a:r>
                        <a:rPr lang="en-US" sz="1100" dirty="0" smtClean="0"/>
                        <a:t>Pre-ex exclusions limited to 12 months</a:t>
                      </a:r>
                      <a:r>
                        <a:rPr lang="en-US" sz="1100" baseline="0" dirty="0" smtClean="0"/>
                        <a:t> with credit for prior coverage</a:t>
                      </a:r>
                      <a:endParaRPr lang="en-US" sz="1100" dirty="0"/>
                    </a:p>
                  </a:txBody>
                  <a:tcPr/>
                </a:tc>
                <a:tc>
                  <a:txBody>
                    <a:bodyPr/>
                    <a:lstStyle/>
                    <a:p>
                      <a:r>
                        <a:rPr lang="en-US" sz="1200" dirty="0" smtClean="0"/>
                        <a:t>NO</a:t>
                      </a:r>
                      <a:endParaRPr lang="en-US" sz="1200" dirty="0"/>
                    </a:p>
                  </a:txBody>
                  <a:tcPr/>
                </a:tc>
                <a:tc>
                  <a:txBody>
                    <a:bodyPr/>
                    <a:lstStyle/>
                    <a:p>
                      <a:r>
                        <a:rPr lang="en-US" sz="1200" dirty="0" smtClean="0"/>
                        <a:t>NA</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NA</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NA</a:t>
                      </a:r>
                      <a:endParaRPr lang="en-US" sz="1200" dirty="0"/>
                    </a:p>
                  </a:txBody>
                  <a:tcPr/>
                </a:tc>
                <a:extLst>
                  <a:ext uri="{0D108BD9-81ED-4DB2-BD59-A6C34878D82A}">
                    <a16:rowId xmlns:a16="http://schemas.microsoft.com/office/drawing/2014/main" val="2421126208"/>
                  </a:ext>
                </a:extLst>
              </a:tr>
              <a:tr h="409463">
                <a:tc>
                  <a:txBody>
                    <a:bodyPr/>
                    <a:lstStyle/>
                    <a:p>
                      <a:r>
                        <a:rPr lang="en-US" sz="1100" dirty="0" smtClean="0"/>
                        <a:t>Guaranteed</a:t>
                      </a:r>
                      <a:r>
                        <a:rPr lang="en-US" sz="1100" baseline="0" dirty="0" smtClean="0"/>
                        <a:t> renewability required</a:t>
                      </a:r>
                      <a:endParaRPr lang="en-US" sz="11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tc>
                  <a:txBody>
                    <a:bodyPr/>
                    <a:lstStyle/>
                    <a:p>
                      <a:r>
                        <a:rPr lang="en-US" sz="1200" dirty="0" smtClean="0"/>
                        <a:t>YES</a:t>
                      </a:r>
                      <a:endParaRPr lang="en-US" sz="1200" dirty="0"/>
                    </a:p>
                  </a:txBody>
                  <a:tcPr/>
                </a:tc>
                <a:extLst>
                  <a:ext uri="{0D108BD9-81ED-4DB2-BD59-A6C34878D82A}">
                    <a16:rowId xmlns:a16="http://schemas.microsoft.com/office/drawing/2014/main" val="248081518"/>
                  </a:ext>
                </a:extLst>
              </a:tr>
              <a:tr h="383990">
                <a:tc>
                  <a:txBody>
                    <a:bodyPr/>
                    <a:lstStyle/>
                    <a:p>
                      <a:r>
                        <a:rPr lang="en-US" sz="1100" kern="1200" baseline="0" dirty="0" smtClean="0">
                          <a:solidFill>
                            <a:schemeClr val="dk1"/>
                          </a:solidFill>
                          <a:latin typeface="+mn-lt"/>
                          <a:ea typeface="+mn-ea"/>
                          <a:cs typeface="+mn-cs"/>
                        </a:rPr>
                        <a:t>Rescissions prohibited</a:t>
                      </a:r>
                      <a:endParaRPr lang="en-US" sz="1100" kern="1200" baseline="0" dirty="0">
                        <a:solidFill>
                          <a:schemeClr val="dk1"/>
                        </a:solidFill>
                        <a:latin typeface="+mn-lt"/>
                        <a:ea typeface="+mn-ea"/>
                        <a:cs typeface="+mn-cs"/>
                      </a:endParaRPr>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extLst>
                  <a:ext uri="{0D108BD9-81ED-4DB2-BD59-A6C34878D82A}">
                    <a16:rowId xmlns:a16="http://schemas.microsoft.com/office/drawing/2014/main" val="3960225009"/>
                  </a:ext>
                </a:extLst>
              </a:tr>
            </a:tbl>
          </a:graphicData>
        </a:graphic>
      </p:graphicFrame>
      <p:sp>
        <p:nvSpPr>
          <p:cNvPr id="3" name="Text Placeholder 2"/>
          <p:cNvSpPr>
            <a:spLocks noGrp="1"/>
          </p:cNvSpPr>
          <p:nvPr>
            <p:ph type="body" sz="quarter" idx="4294967295"/>
          </p:nvPr>
        </p:nvSpPr>
        <p:spPr>
          <a:xfrm>
            <a:off x="0" y="5424611"/>
            <a:ext cx="8321040" cy="1432560"/>
          </a:xfrm>
          <a:prstGeom prst="rect">
            <a:avLst/>
          </a:prstGeom>
        </p:spPr>
        <p:txBody>
          <a:bodyPr/>
          <a:lstStyle/>
          <a:p>
            <a:pPr marL="0" indent="0">
              <a:buNone/>
            </a:pPr>
            <a:r>
              <a:rPr lang="en-US" sz="1100" dirty="0"/>
              <a:t>* States could have stronger laws and several did.  For example, before the ACA, </a:t>
            </a:r>
            <a:r>
              <a:rPr lang="en-US" sz="1100" dirty="0" smtClean="0"/>
              <a:t>some </a:t>
            </a:r>
            <a:r>
              <a:rPr lang="en-US" sz="1100" dirty="0"/>
              <a:t>states required guaranteed issue individual market </a:t>
            </a:r>
            <a:r>
              <a:rPr lang="en-US" sz="1100" dirty="0" smtClean="0"/>
              <a:t>coverage (see: https</a:t>
            </a:r>
            <a:r>
              <a:rPr lang="en-US" sz="1100" dirty="0"/>
              <a:t>://www.kff.org/state-category/health-insurance-managed-care</a:t>
            </a:r>
            <a:r>
              <a:rPr lang="en-US" sz="1100" dirty="0" smtClean="0"/>
              <a:t>/). The </a:t>
            </a:r>
            <a:r>
              <a:rPr lang="en-US" sz="1100" dirty="0"/>
              <a:t>market rules in this table apply to fully insured plans sold to individuals and groups; self-funded </a:t>
            </a:r>
            <a:r>
              <a:rPr lang="en-US" sz="1100" dirty="0" smtClean="0"/>
              <a:t>employer plans don’t buy insurance, but </a:t>
            </a:r>
            <a:r>
              <a:rPr lang="en-US" sz="1100" dirty="0"/>
              <a:t>rules related to nondiscrimination and pre-existing </a:t>
            </a:r>
            <a:r>
              <a:rPr lang="en-US" sz="1100" dirty="0" smtClean="0"/>
              <a:t>condition </a:t>
            </a:r>
            <a:r>
              <a:rPr lang="en-US" sz="1100" dirty="0"/>
              <a:t>exclusions still </a:t>
            </a:r>
            <a:r>
              <a:rPr lang="en-US" sz="1100" dirty="0" smtClean="0"/>
              <a:t>apply to those plans. </a:t>
            </a:r>
            <a:endParaRPr lang="en-US" sz="1100" dirty="0"/>
          </a:p>
          <a:p>
            <a:pPr marL="0" indent="0">
              <a:buNone/>
            </a:pPr>
            <a:r>
              <a:rPr lang="en-US" sz="1100" dirty="0"/>
              <a:t>**Before the ACA, insurers were required to guarantee issue certain policies, and were prohibited from imposing pre-ex exclusions only for a select group of HIPAA-eligible individuals, who had 18 months of prior continuous coverage, were leaving group health plans, and met other requirements.  Under HIPAA, states had flexibility to use alternative mechanisms (such as high-risk pools) to provide guaranteed issue, no-pre-ex coverage to eligible individuals and nearly all did so.</a:t>
            </a:r>
          </a:p>
          <a:p>
            <a:pPr marL="0" indent="0">
              <a:buNone/>
            </a:pPr>
            <a:endParaRPr lang="en-US" sz="1000" dirty="0"/>
          </a:p>
        </p:txBody>
      </p:sp>
      <p:sp>
        <p:nvSpPr>
          <p:cNvPr id="4" name="Title 3"/>
          <p:cNvSpPr>
            <a:spLocks noGrp="1"/>
          </p:cNvSpPr>
          <p:nvPr>
            <p:ph type="title"/>
          </p:nvPr>
        </p:nvSpPr>
        <p:spPr>
          <a:xfrm>
            <a:off x="683787" y="152400"/>
            <a:ext cx="8442960" cy="914400"/>
          </a:xfrm>
        </p:spPr>
        <p:txBody>
          <a:bodyPr/>
          <a:lstStyle/>
          <a:p>
            <a:r>
              <a:rPr lang="en-US" dirty="0" smtClean="0"/>
              <a:t>Federal law market rules for private health insurance sold to individuals and groups</a:t>
            </a:r>
            <a:endParaRPr lang="en-US" dirty="0"/>
          </a:p>
        </p:txBody>
      </p:sp>
    </p:spTree>
    <p:extLst>
      <p:ext uri="{BB962C8B-B14F-4D97-AF65-F5344CB8AC3E}">
        <p14:creationId xmlns:p14="http://schemas.microsoft.com/office/powerpoint/2010/main" val="3361455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No Angl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9F268B79-1E5C-4B65-AAA6-FF4B67F7549D}"/>
    </a:ext>
  </a:extLst>
</a:theme>
</file>

<file path=ppt/theme/theme2.xml><?xml version="1.0" encoding="utf-8"?>
<a:theme xmlns:a="http://schemas.openxmlformats.org/drawingml/2006/main" name="Text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0ED3A404-2A8C-463E-A613-ACD8B60D6DE3}"/>
    </a:ext>
  </a:extLst>
</a:theme>
</file>

<file path=ppt/theme/theme3.xml><?xml version="1.0" encoding="utf-8"?>
<a:theme xmlns:a="http://schemas.openxmlformats.org/drawingml/2006/main" name="Default with exhibit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FA918423-3A2B-42E7-A3DE-5B9F673F12C1}"/>
    </a:ext>
  </a:extLst>
</a:theme>
</file>

<file path=ppt/theme/theme4.xml><?xml version="1.0" encoding="utf-8"?>
<a:theme xmlns:a="http://schemas.openxmlformats.org/drawingml/2006/main" name="Default with figure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8 KFF Template 4x3" id="{3547520F-F083-4223-8D01-42B88717BF46}" vid="{1A1F5094-47C8-469C-BA83-EBE9D180C5E8}"/>
    </a:ext>
  </a:extLst>
</a:theme>
</file>

<file path=ppt/theme/theme5.xml><?xml version="1.0" encoding="utf-8"?>
<a:theme xmlns:a="http://schemas.openxmlformats.org/drawingml/2006/main" name="Title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6C4"/>
      </a:accent4>
      <a:accent5>
        <a:srgbClr val="43B4FF"/>
      </a:accent5>
      <a:accent6>
        <a:srgbClr val="C0E6FF"/>
      </a:accent6>
      <a:hlink>
        <a:srgbClr val="8F9091"/>
      </a:hlink>
      <a:folHlink>
        <a:srgbClr val="DBDBDB"/>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Lst>
    <a:ext uri="{05A4C25C-085E-4340-85A3-A5531E510DB2}">
      <thm15:themeFamily xmlns:thm15="http://schemas.microsoft.com/office/thememl/2012/main" name="2018 KFF Template 4x3" id="{3547520F-F083-4223-8D01-42B88717BF46}" vid="{5772D8E2-3545-4F47-BE78-F556EB9E8B67}"/>
    </a:ext>
  </a:extLst>
</a:theme>
</file>

<file path=ppt/theme/theme6.xml><?xml version="1.0" encoding="utf-8"?>
<a:theme xmlns:a="http://schemas.openxmlformats.org/drawingml/2006/main" name="Divider Slid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Lst>
    <a:ext uri="{05A4C25C-085E-4340-85A3-A5531E510DB2}">
      <thm15:themeFamily xmlns:thm15="http://schemas.microsoft.com/office/thememl/2012/main" name="2018 KFF Template 4x3" id="{3547520F-F083-4223-8D01-42B88717BF46}" vid="{AFF18BDB-5E5E-4E8E-956D-6FA61A8CC656}"/>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KFF_Template</Template>
  <TotalTime>46</TotalTime>
  <Words>269</Words>
  <Application>Microsoft Office PowerPoint</Application>
  <PresentationFormat>On-screen Show (4:3)</PresentationFormat>
  <Paragraphs>69</Paragraphs>
  <Slides>1</Slides>
  <Notes>0</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1</vt:i4>
      </vt:variant>
    </vt:vector>
  </HeadingPairs>
  <TitlesOfParts>
    <vt:vector size="12" baseType="lpstr">
      <vt:lpstr>Arial</vt:lpstr>
      <vt:lpstr>Calibri</vt:lpstr>
      <vt:lpstr>Meta Offc Pro</vt:lpstr>
      <vt:lpstr>MetaSerif-Book</vt:lpstr>
      <vt:lpstr>Tahoma</vt:lpstr>
      <vt:lpstr>No Angle</vt:lpstr>
      <vt:lpstr>Text Slide</vt:lpstr>
      <vt:lpstr>Default with exhibit #</vt:lpstr>
      <vt:lpstr>Default with figure #</vt:lpstr>
      <vt:lpstr>Title Slide</vt:lpstr>
      <vt:lpstr>Divider Slide</vt:lpstr>
      <vt:lpstr>Federal law market rules for private health insurance sold to individuals and groups</vt:lpstr>
    </vt:vector>
  </TitlesOfParts>
  <Company>HERMES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Cynthia Cox</dc:creator>
  <cp:lastModifiedBy>Cynthia Cox</cp:lastModifiedBy>
  <cp:revision>4</cp:revision>
  <cp:lastPrinted>2018-03-27T18:56:56Z</cp:lastPrinted>
  <dcterms:created xsi:type="dcterms:W3CDTF">2018-06-14T15:14:46Z</dcterms:created>
  <dcterms:modified xsi:type="dcterms:W3CDTF">2018-06-14T16:25:17Z</dcterms:modified>
</cp:coreProperties>
</file>