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9" r:id="rId2"/>
    <p:sldMasterId id="2147483648" r:id="rId3"/>
    <p:sldMasterId id="2147483677" r:id="rId4"/>
    <p:sldMasterId id="2147483662" r:id="rId5"/>
    <p:sldMasterId id="2147483674" r:id="rId6"/>
  </p:sldMasterIdLst>
  <p:notesMasterIdLst>
    <p:notesMasterId r:id="rId8"/>
  </p:notesMasterIdLst>
  <p:handoutMasterIdLst>
    <p:handoutMasterId r:id="rId9"/>
  </p:handoutMasterIdLst>
  <p:sldIdLst>
    <p:sldId id="2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 userDrawn="1">
          <p15:clr>
            <a:srgbClr val="A4A3A4"/>
          </p15:clr>
        </p15:guide>
        <p15:guide id="2" orient="horz" pos="633" userDrawn="1">
          <p15:clr>
            <a:srgbClr val="A4A3A4"/>
          </p15:clr>
        </p15:guide>
        <p15:guide id="3" orient="horz" pos="939" userDrawn="1">
          <p15:clr>
            <a:srgbClr val="A4A3A4"/>
          </p15:clr>
        </p15:guide>
        <p15:guide id="4" pos="5290" userDrawn="1">
          <p15:clr>
            <a:srgbClr val="A4A3A4"/>
          </p15:clr>
        </p15:guide>
        <p15:guide id="5" pos="4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anca DiJulio" initials="BD" lastIdx="4" clrIdx="0">
    <p:extLst>
      <p:ext uri="{19B8F6BF-5375-455C-9EA6-DF929625EA0E}">
        <p15:presenceInfo xmlns:p15="http://schemas.microsoft.com/office/powerpoint/2012/main" userId="S-1-5-21-1957994488-602162358-682003330-8134" providerId="AD"/>
      </p:ext>
    </p:extLst>
  </p:cmAuthor>
  <p:cmAuthor id="2" name="Cailey Munana" initials="CM" lastIdx="1" clrIdx="1">
    <p:extLst>
      <p:ext uri="{19B8F6BF-5375-455C-9EA6-DF929625EA0E}">
        <p15:presenceInfo xmlns:p15="http://schemas.microsoft.com/office/powerpoint/2012/main" userId="S-1-5-21-1957994488-602162358-682003330-53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2F2"/>
    <a:srgbClr val="CCD7E8"/>
    <a:srgbClr val="DBDBDB"/>
    <a:srgbClr val="555659"/>
    <a:srgbClr val="0E3B5E"/>
    <a:srgbClr val="FDCD05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5" d="100"/>
          <a:sy n="115" d="100"/>
        </p:scale>
        <p:origin x="1476" y="108"/>
      </p:cViewPr>
      <p:guideLst>
        <p:guide orient="horz" pos="4128"/>
        <p:guide orient="horz" pos="633"/>
        <p:guide orient="horz" pos="939"/>
        <p:guide pos="5290"/>
        <p:guide pos="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233876199327836"/>
          <c:y val="0.15450335410420069"/>
          <c:w val="0.70916085114560823"/>
          <c:h val="0.845496645895799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Appropriate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075-4B41-887E-C63B7FA57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">
                  <c:v>0.42</c:v>
                </c:pt>
                <c:pt idx="2" formatCode="0%">
                  <c:v>0.66</c:v>
                </c:pt>
                <c:pt idx="3" formatCode="0%">
                  <c:v>0.45</c:v>
                </c:pt>
                <c:pt idx="4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75-4B41-887E-C63B7FA57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Never appropriate</c:v>
                </c:pt>
              </c:strCache>
            </c:strRef>
          </c:tx>
          <c:spPr>
            <a:solidFill>
              <a:srgbClr val="0076C4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5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42866434-BEAD-4E68-BAAD-62FA93278A44}" type="VALUE">
                      <a:rPr lang="en-US" sz="180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075-4B41-887E-C63B7FA57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0.53</c:v>
                </c:pt>
                <c:pt idx="2" formatCode="0%">
                  <c:v>0.28999999999999998</c:v>
                </c:pt>
                <c:pt idx="3" formatCode="0%">
                  <c:v>0.51</c:v>
                </c:pt>
                <c:pt idx="4" formatCode="0%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75-4B41-887E-C63B7FA577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"/>
          <c:y val="2.2289759413200144E-2"/>
          <c:w val="1"/>
          <c:h val="0.12511830540557398"/>
        </c:manualLayout>
      </c:layout>
      <c:overlay val="0"/>
      <c:txPr>
        <a:bodyPr/>
        <a:lstStyle/>
        <a:p>
          <a:pPr>
            <a:defRPr sz="1600" b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578" y="3140293"/>
            <a:ext cx="5092777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730817" y="2330910"/>
            <a:ext cx="6299720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5454-33A3-8747-B81E-E70B82690E84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660-BB7D-1746-9CFA-1C50A45AB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0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72" y="1358285"/>
            <a:ext cx="5168713" cy="3086875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36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itter Re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782774" cy="844213"/>
          </a:xfrm>
          <a:prstGeom prst="rect">
            <a:avLst/>
          </a:prstGeom>
        </p:spPr>
        <p:txBody>
          <a:bodyPr/>
          <a:lstStyle>
            <a:lvl1pPr algn="l">
              <a:defRPr sz="3201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4370" y="1717513"/>
            <a:ext cx="6782774" cy="4216565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106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itter Reverse Blue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682736" cy="844213"/>
          </a:xfrm>
          <a:prstGeom prst="rect">
            <a:avLst/>
          </a:prstGeom>
        </p:spPr>
        <p:txBody>
          <a:bodyPr/>
          <a:lstStyle>
            <a:lvl1pPr algn="l">
              <a:defRPr sz="3201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34370" y="1717513"/>
            <a:ext cx="6682736" cy="4216565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6682736" cy="844213"/>
          </a:xfr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370" y="1717510"/>
            <a:ext cx="6682736" cy="4341914"/>
          </a:xfrm>
          <a:prstGeom prst="rect">
            <a:avLst/>
          </a:prstGeom>
        </p:spPr>
        <p:txBody>
          <a:bodyPr/>
          <a:lstStyle>
            <a:lvl1pPr marL="160023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0240" y="1600205"/>
            <a:ext cx="3861418" cy="4525963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1"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399"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9848" y="1600205"/>
            <a:ext cx="3925218" cy="4525963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1"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399"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77" y="462924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934" y="1039813"/>
            <a:ext cx="7705350" cy="3687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1"/>
            </a:lvl1pPr>
            <a:lvl2pPr marL="457207" indent="0">
              <a:buNone/>
              <a:defRPr sz="2801"/>
            </a:lvl2pPr>
            <a:lvl3pPr marL="914415" indent="0">
              <a:buNone/>
              <a:defRPr sz="2399"/>
            </a:lvl3pPr>
            <a:lvl4pPr marL="1371622" indent="0">
              <a:buNone/>
              <a:defRPr sz="2000"/>
            </a:lvl4pPr>
            <a:lvl5pPr marL="1828831" indent="0">
              <a:buNone/>
              <a:defRPr sz="2000"/>
            </a:lvl5pPr>
            <a:lvl6pPr marL="2286038" indent="0">
              <a:buNone/>
              <a:defRPr sz="2000"/>
            </a:lvl6pPr>
            <a:lvl7pPr marL="2743246" indent="0">
              <a:buNone/>
              <a:defRPr sz="2000"/>
            </a:lvl7pPr>
            <a:lvl8pPr marL="3200453" indent="0">
              <a:buNone/>
              <a:defRPr sz="2000"/>
            </a:lvl8pPr>
            <a:lvl9pPr marL="3657661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77" y="519597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7" indent="0">
              <a:buNone/>
              <a:defRPr sz="1200"/>
            </a:lvl2pPr>
            <a:lvl3pPr marL="914415" indent="0">
              <a:buNone/>
              <a:defRPr sz="1000"/>
            </a:lvl3pPr>
            <a:lvl4pPr marL="1371622" indent="0">
              <a:buNone/>
              <a:defRPr sz="900"/>
            </a:lvl4pPr>
            <a:lvl5pPr marL="1828831" indent="0">
              <a:buNone/>
              <a:defRPr sz="900"/>
            </a:lvl5pPr>
            <a:lvl6pPr marL="2286038" indent="0">
              <a:buNone/>
              <a:defRPr sz="900"/>
            </a:lvl6pPr>
            <a:lvl7pPr marL="2743246" indent="0">
              <a:buNone/>
              <a:defRPr sz="900"/>
            </a:lvl7pPr>
            <a:lvl8pPr marL="3200453" indent="0">
              <a:buNone/>
              <a:defRPr sz="900"/>
            </a:lvl8pPr>
            <a:lvl9pPr marL="3657661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41466" y="6305955"/>
            <a:ext cx="2133600" cy="365125"/>
          </a:xfrm>
          <a:prstGeom prst="rect">
            <a:avLst/>
          </a:prstGeom>
        </p:spPr>
        <p:txBody>
          <a:bodyPr/>
          <a:lstStyle/>
          <a:p>
            <a:fld id="{8E9351FB-0652-5D4E-8675-5F18C30F0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2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814" y="365128"/>
            <a:ext cx="7886372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7030298" cy="84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6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370" y="1528970"/>
            <a:ext cx="7030298" cy="4201270"/>
          </a:xfrm>
          <a:prstGeom prst="rect">
            <a:avLst/>
          </a:prstGeom>
        </p:spPr>
        <p:txBody>
          <a:bodyPr/>
          <a:lstStyle>
            <a:lvl1pPr marL="342906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1pPr>
            <a:lvl2pPr marL="742962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20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27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34" indent="-182884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0817" y="2633310"/>
            <a:ext cx="6299720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2519755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781" y="5295540"/>
            <a:ext cx="88850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815" y="6251604"/>
            <a:ext cx="312232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023" y="5881294"/>
            <a:ext cx="950365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KFF_Full_Logo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5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1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11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0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7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34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42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91441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9144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pic>
        <p:nvPicPr>
          <p:cNvPr id="5" name="Picture 4" descr="KFF_Plate_Tab+Slab6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7039445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13145" y="1519562"/>
            <a:ext cx="7060669" cy="41862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KFF_Full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8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750" b="80599"/>
          <a:stretch/>
        </p:blipFill>
        <p:spPr>
          <a:xfrm>
            <a:off x="-1" y="0"/>
            <a:ext cx="1164504" cy="2259260"/>
          </a:xfrm>
          <a:prstGeom prst="rect">
            <a:avLst/>
          </a:prstGeom>
        </p:spPr>
      </p:pic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34512" y="0"/>
            <a:ext cx="2860217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34370" y="577031"/>
            <a:ext cx="523676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31439" y="1519565"/>
            <a:ext cx="5168713" cy="30868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KFF_Full_Log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19" y="6006710"/>
            <a:ext cx="676259" cy="59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7" rtl="0" eaLnBrk="1" latinLnBrk="0" hangingPunct="1">
        <a:spcBef>
          <a:spcPct val="0"/>
        </a:spcBef>
        <a:buNone/>
        <a:defRPr sz="3201" kern="1200">
          <a:solidFill>
            <a:srgbClr val="555659"/>
          </a:solidFill>
          <a:latin typeface="+mj-lt"/>
          <a:ea typeface="+mj-ea"/>
          <a:cs typeface="+mj-cs"/>
        </a:defRPr>
      </a:lvl1pPr>
    </p:titleStyle>
    <p:bodyStyle>
      <a:lvl1pPr marL="342906" indent="-342906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62" indent="-285755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20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27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34" indent="-228604" algn="l" defTabSz="457207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42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49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57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64" indent="-228604" algn="l" defTabSz="457207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4"/>
          <p:cNvSpPr txBox="1">
            <a:spLocks/>
          </p:cNvSpPr>
          <p:nvPr/>
        </p:nvSpPr>
        <p:spPr>
          <a:xfrm>
            <a:off x="66500" y="6084916"/>
            <a:ext cx="7423267" cy="72708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»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solidFill>
                  <a:srgbClr val="323A45"/>
                </a:solidFill>
              </a:rPr>
              <a:t>NOTE: No opinion responses not shown.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323A45"/>
                </a:solidFill>
              </a:rPr>
              <a:t>SOURCE: Washington Post/Kaiser Family Foundation Survey on Political </a:t>
            </a:r>
            <a:r>
              <a:rPr lang="en-US" sz="1100" dirty="0" err="1">
                <a:solidFill>
                  <a:srgbClr val="323A45"/>
                </a:solidFill>
              </a:rPr>
              <a:t>Rallygoing</a:t>
            </a:r>
            <a:r>
              <a:rPr lang="en-US" sz="1100" dirty="0">
                <a:solidFill>
                  <a:srgbClr val="323A45"/>
                </a:solidFill>
              </a:rPr>
              <a:t> and Activism (conducted January 24-February 22, 2018)</a:t>
            </a:r>
          </a:p>
        </p:txBody>
      </p:sp>
      <p:graphicFrame>
        <p:nvGraphicFramePr>
          <p:cNvPr id="13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417024"/>
              </p:ext>
            </p:extLst>
          </p:nvPr>
        </p:nvGraphicFramePr>
        <p:xfrm>
          <a:off x="-426247" y="1600046"/>
          <a:ext cx="10360912" cy="4330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6501" y="3526853"/>
            <a:ext cx="1845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Political Party ID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6087" y="1333116"/>
            <a:ext cx="8100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23A45"/>
                </a:solidFill>
              </a:rPr>
              <a:t>Do you think it is ever appropriate to protest by kneeling during the national anthem, or is that never appropriate?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18132" y="450070"/>
            <a:ext cx="7872153" cy="84421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55565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399" dirty="0">
                <a:solidFill>
                  <a:srgbClr val="323A45"/>
                </a:solidFill>
              </a:rPr>
              <a:t>Democrats and Republicans are Divided on Whether Kneeling During Anthem is Ever Appropriate</a:t>
            </a:r>
          </a:p>
        </p:txBody>
      </p:sp>
    </p:spTree>
    <p:extLst>
      <p:ext uri="{BB962C8B-B14F-4D97-AF65-F5344CB8AC3E}">
        <p14:creationId xmlns:p14="http://schemas.microsoft.com/office/powerpoint/2010/main" val="101398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9646F7C6-6DDB-466F-B53B-F25B97715B93}"/>
    </a:ext>
  </a:extLst>
</a:theme>
</file>

<file path=ppt/theme/theme2.xml><?xml version="1.0" encoding="utf-8"?>
<a:theme xmlns:a="http://schemas.openxmlformats.org/drawingml/2006/main" name="Twitter Blue Reverse No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444C2B08-61B0-4AA0-BC16-62D36DD5C82D}"/>
    </a:ext>
  </a:extLst>
</a:theme>
</file>

<file path=ppt/theme/theme3.xml><?xml version="1.0" encoding="utf-8"?>
<a:theme xmlns:a="http://schemas.openxmlformats.org/drawingml/2006/main" name="Char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E3B5E"/>
      </a:accent1>
      <a:accent2>
        <a:srgbClr val="0076C4"/>
      </a:accent2>
      <a:accent3>
        <a:srgbClr val="005993"/>
      </a:accent3>
      <a:accent4>
        <a:srgbClr val="43B4FF"/>
      </a:accent4>
      <a:accent5>
        <a:srgbClr val="C0E6FF"/>
      </a:accent5>
      <a:accent6>
        <a:srgbClr val="082338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97C82C40-A5C0-43F1-AD09-8D4F7268DD76}"/>
    </a:ext>
  </a:extLst>
</a:theme>
</file>

<file path=ppt/theme/theme4.xml><?xml version="1.0" encoding="utf-8"?>
<a:theme xmlns:a="http://schemas.openxmlformats.org/drawingml/2006/main" name="Blank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-KFF-Twitter-Template" id="{D0A523A1-7256-4346-951E-86CE6625A7CC}" vid="{6097FB6F-1C96-4CE2-A7D8-AC2C90EEE0C8}"/>
    </a:ext>
  </a:extLst>
</a:theme>
</file>

<file path=ppt/theme/theme5.xml><?xml version="1.0" encoding="utf-8"?>
<a:theme xmlns:a="http://schemas.openxmlformats.org/drawingml/2006/main" name="Text Slide w/Gray Angle">
  <a:themeElements>
    <a:clrScheme name="KFF Theme 2018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076C4"/>
      </a:accent1>
      <a:accent2>
        <a:srgbClr val="3E84C4"/>
      </a:accent2>
      <a:accent3>
        <a:srgbClr val="799FCE"/>
      </a:accent3>
      <a:accent4>
        <a:srgbClr val="92AED5"/>
      </a:accent4>
      <a:accent5>
        <a:srgbClr val="AABEDC"/>
      </a:accent5>
      <a:accent6>
        <a:srgbClr val="D6DFED"/>
      </a:accent6>
      <a:hlink>
        <a:srgbClr val="8F9091"/>
      </a:hlink>
      <a:folHlink>
        <a:srgbClr val="DBDBD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C79007E5-E685-4C7E-AF90-D50FD6C2A51A}"/>
    </a:ext>
  </a:extLst>
</a:theme>
</file>

<file path=ppt/theme/theme6.xml><?xml version="1.0" encoding="utf-8"?>
<a:theme xmlns:a="http://schemas.openxmlformats.org/drawingml/2006/main" name="Text Slide w/Wide Gray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E3B5E"/>
      </a:accent1>
      <a:accent2>
        <a:srgbClr val="0076C4"/>
      </a:accent2>
      <a:accent3>
        <a:srgbClr val="005993"/>
      </a:accent3>
      <a:accent4>
        <a:srgbClr val="43B4FF"/>
      </a:accent4>
      <a:accent5>
        <a:srgbClr val="C0E6FF"/>
      </a:accent5>
      <a:accent6>
        <a:srgbClr val="082338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-KFF-Twitter-Template" id="{D0A523A1-7256-4346-951E-86CE6625A7CC}" vid="{115A0DF5-90D4-450C-AD09-E4ECB1F33739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2018-KFF-Twitter-Template</Template>
  <TotalTime>452</TotalTime>
  <Words>69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Title Slide</vt:lpstr>
      <vt:lpstr>Twitter Blue Reverse No Angle</vt:lpstr>
      <vt:lpstr>Chart</vt:lpstr>
      <vt:lpstr>Blank</vt:lpstr>
      <vt:lpstr>Text Slide w/Gray Angle</vt:lpstr>
      <vt:lpstr>Text Slide w/Wide Gray Angle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Wu</dc:creator>
  <cp:lastModifiedBy>Craig Palosky</cp:lastModifiedBy>
  <cp:revision>44</cp:revision>
  <dcterms:created xsi:type="dcterms:W3CDTF">2018-03-20T21:17:53Z</dcterms:created>
  <dcterms:modified xsi:type="dcterms:W3CDTF">2018-05-23T20:31:02Z</dcterms:modified>
</cp:coreProperties>
</file>