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8" r:id="rId3"/>
  </p:sldMasterIdLst>
  <p:notesMasterIdLst>
    <p:notesMasterId r:id="rId5"/>
  </p:notesMasterIdLst>
  <p:sldIdLst>
    <p:sldId id="34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0410D"/>
    <a:srgbClr val="112235"/>
    <a:srgbClr val="3C3A3B"/>
    <a:srgbClr val="D8CEB0"/>
    <a:srgbClr val="4B78A1"/>
    <a:srgbClr val="D3D3D3"/>
    <a:srgbClr val="8B8789"/>
    <a:srgbClr val="092947"/>
    <a:srgbClr val="0D3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6" autoAdjust="0"/>
    <p:restoredTop sz="77497" autoAdjust="0"/>
  </p:normalViewPr>
  <p:slideViewPr>
    <p:cSldViewPr>
      <p:cViewPr varScale="1">
        <p:scale>
          <a:sx n="89" d="100"/>
          <a:sy n="89" d="100"/>
        </p:scale>
        <p:origin x="24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101" y="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0B-4FC3-8C68-D54016C632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0B-4FC3-8C68-D54016C632E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0B-4FC3-8C68-D54016C63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137430384"/>
        <c:axId val="-2103670224"/>
      </c:barChart>
      <c:catAx>
        <c:axId val="-21374303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crossAx val="-2103670224"/>
        <c:crosses val="autoZero"/>
        <c:auto val="1"/>
        <c:lblAlgn val="ctr"/>
        <c:lblOffset val="100"/>
        <c:noMultiLvlLbl val="0"/>
      </c:catAx>
      <c:valAx>
        <c:axId val="-210367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crossAx val="-213743038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1000</c:v>
                </c:pt>
                <c:pt idx="1">
                  <c:v>9000</c:v>
                </c:pt>
                <c:pt idx="2">
                  <c:v>7000</c:v>
                </c:pt>
                <c:pt idx="3">
                  <c:v>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81-43D2-8743-4D65C72670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6E0CD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1000</c:v>
                </c:pt>
                <c:pt idx="1">
                  <c:v>5000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81-43D2-8743-4D65C72670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81-43D2-8743-4D65C72670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103907904"/>
        <c:axId val="-2103905584"/>
      </c:barChart>
      <c:catAx>
        <c:axId val="-2103907904"/>
        <c:scaling>
          <c:orientation val="minMax"/>
        </c:scaling>
        <c:delete val="0"/>
        <c:axPos val="b"/>
        <c:numFmt formatCode="[&gt;=1000]0,\ &quot;K&quot;;General" sourceLinked="0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crossAx val="-2103905584"/>
        <c:crosses val="autoZero"/>
        <c:auto val="1"/>
        <c:lblAlgn val="ctr"/>
        <c:lblOffset val="100"/>
        <c:noMultiLvlLbl val="0"/>
      </c:catAx>
      <c:valAx>
        <c:axId val="-2103905584"/>
        <c:scaling>
          <c:orientation val="minMax"/>
        </c:scaling>
        <c:delete val="0"/>
        <c:axPos val="l"/>
        <c:numFmt formatCode="0,\ &quot;K&quot;" sourceLinked="0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crossAx val="-210390790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D1E-4791-BACC-7778AEDEB99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D1E-4791-BACC-7778AEDEB99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D1E-4791-BACC-7778AEDEB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3877360"/>
        <c:axId val="-2103875040"/>
      </c:scatterChart>
      <c:valAx>
        <c:axId val="-210387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crossAx val="-2103875040"/>
        <c:crosses val="autoZero"/>
        <c:crossBetween val="midCat"/>
      </c:valAx>
      <c:valAx>
        <c:axId val="-2103875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crossAx val="-2103877360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24-48FC-8D0F-98F846F41D4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24-48FC-8D0F-98F846F41D4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24-48FC-8D0F-98F846F41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</c:spPr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1-6C8E-42AC-AE8F-27026BD38AB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6C8E-42AC-AE8F-27026BD38AB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8E-42AC-AE8F-27026BD38A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8E-42AC-AE8F-27026BD38A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8E-42AC-AE8F-27026BD38A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76724240"/>
        <c:axId val="-2104343088"/>
      </c:barChart>
      <c:catAx>
        <c:axId val="20767242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-2104343088"/>
        <c:crosses val="autoZero"/>
        <c:auto val="1"/>
        <c:lblAlgn val="ctr"/>
        <c:lblOffset val="100"/>
        <c:noMultiLvlLbl val="0"/>
      </c:catAx>
      <c:valAx>
        <c:axId val="-210434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207672424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9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1AE1-43F8-A486-A528BC13B0E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1AE1-43F8-A486-A528BC13B0E5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1000</c:v>
                </c:pt>
                <c:pt idx="1">
                  <c:v>9000</c:v>
                </c:pt>
                <c:pt idx="2">
                  <c:v>7000</c:v>
                </c:pt>
                <c:pt idx="3">
                  <c:v>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E1-43F8-A486-A528BC13B0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6E0CD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1000</c:v>
                </c:pt>
                <c:pt idx="1">
                  <c:v>5000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E1-43F8-A486-A528BC13B0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E1-43F8-A486-A528BC13B0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131236592"/>
        <c:axId val="-2131234816"/>
      </c:barChart>
      <c:catAx>
        <c:axId val="-2131236592"/>
        <c:scaling>
          <c:orientation val="minMax"/>
        </c:scaling>
        <c:delete val="0"/>
        <c:axPos val="b"/>
        <c:numFmt formatCode="[&gt;=1000]0,\ &quot;K&quot;;General" sourceLinked="0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-2131234816"/>
        <c:crosses val="autoZero"/>
        <c:auto val="1"/>
        <c:lblAlgn val="ctr"/>
        <c:lblOffset val="100"/>
        <c:noMultiLvlLbl val="0"/>
      </c:catAx>
      <c:valAx>
        <c:axId val="-2131234816"/>
        <c:scaling>
          <c:orientation val="minMax"/>
        </c:scaling>
        <c:delete val="0"/>
        <c:axPos val="l"/>
        <c:numFmt formatCode="0,\ &quot;K&quot;" sourceLinked="0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-21312365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>
              <a:noFill/>
            </a:ln>
          </c:spPr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0-0EAF-4B0D-84A0-0F55F7C784F9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1-0EAF-4B0D-84A0-0F55F7C784F9}"/>
              </c:ext>
            </c:extLst>
          </c:dPt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EAF-4B0D-84A0-0F55F7C784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EAF-4B0D-84A0-0F55F7C784F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0EAF-4B0D-84A0-0F55F7C78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1267904"/>
        <c:axId val="-2131266304"/>
      </c:scatterChart>
      <c:valAx>
        <c:axId val="-213126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-2131266304"/>
        <c:crosses val="autoZero"/>
        <c:crossBetween val="midCat"/>
      </c:valAx>
      <c:valAx>
        <c:axId val="-213126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-2131267904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9-4F9D-9041-E1CB051AA7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B9-4F9D-9041-E1CB051AA77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B9-4F9D-9041-E1CB051AA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0400177829095E-2"/>
          <c:y val="3.7427548118985098E-2"/>
          <c:w val="0.77327035368033203"/>
          <c:h val="0.843610564304462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OOP (Actual)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Sheet1!$A$2:$A$28</c:f>
              <c:numCache>
                <c:formatCode>General</c:formatCode>
                <c:ptCount val="2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</c:numCache>
            </c:numRef>
          </c:cat>
          <c:val>
            <c:numRef>
              <c:f>Sheet1!$B$2:$B$28</c:f>
              <c:numCache>
                <c:formatCode>0%</c:formatCode>
                <c:ptCount val="27"/>
                <c:pt idx="0">
                  <c:v>0.27801830981260534</c:v>
                </c:pt>
                <c:pt idx="1">
                  <c:v>0.26151079136690647</c:v>
                </c:pt>
                <c:pt idx="2">
                  <c:v>0.25841117056644397</c:v>
                </c:pt>
                <c:pt idx="3">
                  <c:v>0.25736588568937896</c:v>
                </c:pt>
                <c:pt idx="4">
                  <c:v>0.24967457876749624</c:v>
                </c:pt>
                <c:pt idx="5">
                  <c:v>0.2501657275439178</c:v>
                </c:pt>
                <c:pt idx="6">
                  <c:v>0.2285182656653682</c:v>
                </c:pt>
                <c:pt idx="7">
                  <c:v>0.22131043203014283</c:v>
                </c:pt>
                <c:pt idx="8">
                  <c:v>0.20545364197275248</c:v>
                </c:pt>
                <c:pt idx="9">
                  <c:v>0.1941538607624986</c:v>
                </c:pt>
                <c:pt idx="10">
                  <c:v>0.17867077603919709</c:v>
                </c:pt>
                <c:pt idx="11">
                  <c:v>0.17480320437761573</c:v>
                </c:pt>
                <c:pt idx="12">
                  <c:v>0.17391287573352676</c:v>
                </c:pt>
                <c:pt idx="13">
                  <c:v>0.16419182359107398</c:v>
                </c:pt>
                <c:pt idx="14">
                  <c:v>0.15025202526293183</c:v>
                </c:pt>
                <c:pt idx="15">
                  <c:v>0.140107604415109</c:v>
                </c:pt>
                <c:pt idx="16">
                  <c:v>0.13704700110777021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68-4F20-A7E1-A6C34AABC5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OOP (Projected)</c:v>
                </c:pt>
              </c:strCache>
            </c:strRef>
          </c:tx>
          <c:spPr>
            <a:ln>
              <a:solidFill>
                <a:schemeClr val="accent5"/>
              </a:solidFill>
              <a:prstDash val="sysDot"/>
            </a:ln>
          </c:spPr>
          <c:marker>
            <c:symbol val="none"/>
          </c:marker>
          <c:dLbls>
            <c:delete val="1"/>
          </c:dLbls>
          <c:cat>
            <c:numRef>
              <c:f>Sheet1!$A$2:$A$28</c:f>
              <c:numCache>
                <c:formatCode>General</c:formatCode>
                <c:ptCount val="2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</c:numCache>
            </c:numRef>
          </c:cat>
          <c:val>
            <c:numRef>
              <c:f>Sheet1!$C$2:$C$28</c:f>
              <c:numCache>
                <c:formatCode>General</c:formatCode>
                <c:ptCount val="27"/>
                <c:pt idx="16" formatCode="0%">
                  <c:v>0.13704700110777021</c:v>
                </c:pt>
                <c:pt idx="17" formatCode="0%">
                  <c:v>0.13200000000000001</c:v>
                </c:pt>
                <c:pt idx="18" formatCode="0%">
                  <c:v>0.127</c:v>
                </c:pt>
                <c:pt idx="19" formatCode="0%">
                  <c:v>0.125</c:v>
                </c:pt>
                <c:pt idx="20" formatCode="0%">
                  <c:v>0.124</c:v>
                </c:pt>
                <c:pt idx="21" formatCode="0%">
                  <c:v>0.12300000000000001</c:v>
                </c:pt>
                <c:pt idx="22" formatCode="0%">
                  <c:v>0.12300000000000001</c:v>
                </c:pt>
                <c:pt idx="23" formatCode="0%">
                  <c:v>0.122</c:v>
                </c:pt>
                <c:pt idx="24" formatCode="0%">
                  <c:v>0.121</c:v>
                </c:pt>
                <c:pt idx="25" formatCode="0%">
                  <c:v>0.121</c:v>
                </c:pt>
                <c:pt idx="26" formatCode="0%">
                  <c:v>0.121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68-4F20-A7E1-A6C34AABC5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Private (Actual)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Sheet1!$A$2:$A$28</c:f>
              <c:numCache>
                <c:formatCode>General</c:formatCode>
                <c:ptCount val="2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</c:numCache>
            </c:numRef>
          </c:cat>
          <c:val>
            <c:numRef>
              <c:f>Sheet1!$D$2:$D$28</c:f>
              <c:numCache>
                <c:formatCode>0%</c:formatCode>
                <c:ptCount val="27"/>
                <c:pt idx="0">
                  <c:v>0.5049079551839244</c:v>
                </c:pt>
                <c:pt idx="1">
                  <c:v>0.51192086330935249</c:v>
                </c:pt>
                <c:pt idx="2">
                  <c:v>0.50503752018490955</c:v>
                </c:pt>
                <c:pt idx="3">
                  <c:v>0.4925251473177138</c:v>
                </c:pt>
                <c:pt idx="4">
                  <c:v>0.49320893858225251</c:v>
                </c:pt>
                <c:pt idx="5">
                  <c:v>0.49777730117569069</c:v>
                </c:pt>
                <c:pt idx="6">
                  <c:v>0.45509104944468987</c:v>
                </c:pt>
                <c:pt idx="7">
                  <c:v>0.45361467765340846</c:v>
                </c:pt>
                <c:pt idx="8">
                  <c:v>0.45447016439604127</c:v>
                </c:pt>
                <c:pt idx="9">
                  <c:v>0.45970294522607497</c:v>
                </c:pt>
                <c:pt idx="10">
                  <c:v>0.45857831515726255</c:v>
                </c:pt>
                <c:pt idx="11">
                  <c:v>0.45219131973830146</c:v>
                </c:pt>
                <c:pt idx="12">
                  <c:v>0.43564448113953697</c:v>
                </c:pt>
                <c:pt idx="13">
                  <c:v>0.42837158090813793</c:v>
                </c:pt>
                <c:pt idx="14">
                  <c:v>0.42995979676897572</c:v>
                </c:pt>
                <c:pt idx="15">
                  <c:v>0.43599509432334327</c:v>
                </c:pt>
                <c:pt idx="16">
                  <c:v>0.43402984892935836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68-4F20-A7E1-A6C34AABC58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Private (Projected)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ot"/>
            </a:ln>
          </c:spPr>
          <c:marker>
            <c:symbol val="none"/>
          </c:marker>
          <c:dLbls>
            <c:delete val="1"/>
          </c:dLbls>
          <c:cat>
            <c:numRef>
              <c:f>Sheet1!$A$2:$A$28</c:f>
              <c:numCache>
                <c:formatCode>General</c:formatCode>
                <c:ptCount val="2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</c:numCache>
            </c:numRef>
          </c:cat>
          <c:val>
            <c:numRef>
              <c:f>Sheet1!$E$2:$E$28</c:f>
              <c:numCache>
                <c:formatCode>General</c:formatCode>
                <c:ptCount val="27"/>
                <c:pt idx="16" formatCode="0%">
                  <c:v>0.43402984892935836</c:v>
                </c:pt>
                <c:pt idx="17" formatCode="0%">
                  <c:v>0.42700000000000005</c:v>
                </c:pt>
                <c:pt idx="18" formatCode="0%">
                  <c:v>0.42499999999999999</c:v>
                </c:pt>
                <c:pt idx="19" formatCode="0%">
                  <c:v>0.41700000000000004</c:v>
                </c:pt>
                <c:pt idx="20" formatCode="0%">
                  <c:v>0.41299999999999998</c:v>
                </c:pt>
                <c:pt idx="21" formatCode="0%">
                  <c:v>0.41200000000000003</c:v>
                </c:pt>
                <c:pt idx="22" formatCode="0%">
                  <c:v>0.41</c:v>
                </c:pt>
                <c:pt idx="23" formatCode="0%">
                  <c:v>0.40899999999999997</c:v>
                </c:pt>
                <c:pt idx="24" formatCode="0%">
                  <c:v>0.40799999999999997</c:v>
                </c:pt>
                <c:pt idx="25" formatCode="0%">
                  <c:v>0.40899999999999997</c:v>
                </c:pt>
                <c:pt idx="26" formatCode="0%">
                  <c:v>0.40899999999999997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68-4F20-A7E1-A6C34AABC58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Medicare (Actual)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Sheet1!$A$2:$A$28</c:f>
              <c:numCache>
                <c:formatCode>General</c:formatCode>
                <c:ptCount val="2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</c:numCache>
            </c:numRef>
          </c:cat>
          <c:val>
            <c:numRef>
              <c:f>Sheet1!$F$2:$F$28</c:f>
              <c:numCache>
                <c:formatCode>0%</c:formatCode>
                <c:ptCount val="27"/>
                <c:pt idx="0">
                  <c:v>1.7318306507585021E-2</c:v>
                </c:pt>
                <c:pt idx="1">
                  <c:v>1.7611510791366906E-2</c:v>
                </c:pt>
                <c:pt idx="2">
                  <c:v>1.5660323591805719E-2</c:v>
                </c:pt>
                <c:pt idx="3">
                  <c:v>1.3981738830175649E-2</c:v>
                </c:pt>
                <c:pt idx="4">
                  <c:v>1.7487177625539991E-2</c:v>
                </c:pt>
                <c:pt idx="5">
                  <c:v>1.9161028680613777E-2</c:v>
                </c:pt>
                <c:pt idx="6">
                  <c:v>0.17686929128236706</c:v>
                </c:pt>
                <c:pt idx="7">
                  <c:v>0.19498637972148439</c:v>
                </c:pt>
                <c:pt idx="8">
                  <c:v>0.2097146879787983</c:v>
                </c:pt>
                <c:pt idx="9">
                  <c:v>0.21579597069017362</c:v>
                </c:pt>
                <c:pt idx="10">
                  <c:v>0.23290659080132764</c:v>
                </c:pt>
                <c:pt idx="11">
                  <c:v>0.24480718473090107</c:v>
                </c:pt>
                <c:pt idx="12">
                  <c:v>0.26063203867388396</c:v>
                </c:pt>
                <c:pt idx="13">
                  <c:v>0.27927014125082011</c:v>
                </c:pt>
                <c:pt idx="14">
                  <c:v>0.28490264643305391</c:v>
                </c:pt>
                <c:pt idx="15">
                  <c:v>0.28591898238023922</c:v>
                </c:pt>
                <c:pt idx="16">
                  <c:v>0.29031187992257784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68-4F20-A7E1-A6C34AABC58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Medicare (Projected)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dLbls>
            <c:delete val="1"/>
          </c:dLbls>
          <c:cat>
            <c:numRef>
              <c:f>Sheet1!$A$2:$A$28</c:f>
              <c:numCache>
                <c:formatCode>General</c:formatCode>
                <c:ptCount val="2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</c:numCache>
            </c:numRef>
          </c:cat>
          <c:val>
            <c:numRef>
              <c:f>Sheet1!$G$2:$G$28</c:f>
              <c:numCache>
                <c:formatCode>General</c:formatCode>
                <c:ptCount val="27"/>
                <c:pt idx="16" formatCode="0%">
                  <c:v>0.29031187992257784</c:v>
                </c:pt>
                <c:pt idx="17" formatCode="0%">
                  <c:v>0.3</c:v>
                </c:pt>
                <c:pt idx="18" formatCode="0%">
                  <c:v>0.30599999999999999</c:v>
                </c:pt>
                <c:pt idx="19" formatCode="0%">
                  <c:v>0.315</c:v>
                </c:pt>
                <c:pt idx="20" formatCode="0%">
                  <c:v>0.32100000000000001</c:v>
                </c:pt>
                <c:pt idx="21" formatCode="0%">
                  <c:v>0.32500000000000001</c:v>
                </c:pt>
                <c:pt idx="22" formatCode="0%">
                  <c:v>0.32799999999999996</c:v>
                </c:pt>
                <c:pt idx="23" formatCode="0%">
                  <c:v>0.33100000000000002</c:v>
                </c:pt>
                <c:pt idx="24" formatCode="0%">
                  <c:v>0.33299999999999996</c:v>
                </c:pt>
                <c:pt idx="25" formatCode="0%">
                  <c:v>0.33299999999999996</c:v>
                </c:pt>
                <c:pt idx="26" formatCode="0%">
                  <c:v>0.33500000000000002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68-4F20-A7E1-A6C34AABC5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2104157648"/>
        <c:axId val="-2138810288"/>
      </c:lineChart>
      <c:catAx>
        <c:axId val="-210415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accent4"/>
            </a:solidFill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-2138810288"/>
        <c:crosses val="autoZero"/>
        <c:auto val="1"/>
        <c:lblAlgn val="ctr"/>
        <c:lblOffset val="100"/>
        <c:noMultiLvlLbl val="0"/>
      </c:catAx>
      <c:valAx>
        <c:axId val="-213881028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>
            <a:solidFill>
              <a:schemeClr val="accent4"/>
            </a:solidFill>
          </a:ln>
        </c:spPr>
        <c:crossAx val="-2104157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79645428741001"/>
          <c:y val="0.14081661016331301"/>
          <c:w val="0.151717462888422"/>
          <c:h val="0.547649187080782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4800" y="4953000"/>
            <a:ext cx="5486400" cy="4114800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per capita out-of-pocket spending on prescription drugs is expected to grow in coming years, it has fallen as a share of total drug spending and this trend is projected to continue into future years. Medicare is expected to represent a growing share of drug spending over the next decade.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0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80160"/>
            <a:ext cx="8976360" cy="4480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3434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3434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3434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3434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3434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3434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80160"/>
            <a:ext cx="8976360" cy="4480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9998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192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 userDrawn="1">
            <p:extLst/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6697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 userDrawn="1">
            <p:extLst/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65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aphicFrame>
        <p:nvGraphicFramePr>
          <p:cNvPr id="3" name="Content Placeholder 5"/>
          <p:cNvGraphicFramePr>
            <a:graphicFrameLocks/>
          </p:cNvGraphicFramePr>
          <p:nvPr userDrawn="1">
            <p:extLst/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1338982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 userDrawn="1">
            <p:extLst/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274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901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46177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46177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72860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2735636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3883398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63330866"/>
              </p:ext>
            </p:extLst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901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494358261"/>
              </p:ext>
            </p:extLst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901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aphicFrame>
        <p:nvGraphicFramePr>
          <p:cNvPr id="3" name="Content Placeholder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425228392"/>
              </p:ext>
            </p:extLst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391460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681475422"/>
              </p:ext>
            </p:extLst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901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46177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46177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 txBox="1">
            <a:spLocks/>
          </p:cNvSpPr>
          <p:nvPr userDrawn="1"/>
        </p:nvSpPr>
        <p:spPr>
          <a:xfrm>
            <a:off x="76200" y="6553200"/>
            <a:ext cx="7299960" cy="27432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100" b="1" dirty="0" smtClean="0">
                <a:solidFill>
                  <a:srgbClr val="DC7A27"/>
                </a:solidFill>
                <a:latin typeface="Arial" pitchFamily="34" charset="0"/>
                <a:cs typeface="Arial" pitchFamily="34" charset="0"/>
              </a:rPr>
              <a:t>Peterson-Kaiser Health System Tracker</a:t>
            </a:r>
          </a:p>
        </p:txBody>
      </p:sp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76" r:id="rId3"/>
    <p:sldLayoutId id="2147483674" r:id="rId4"/>
    <p:sldLayoutId id="2147483677" r:id="rId5"/>
    <p:sldLayoutId id="2147483675" r:id="rId6"/>
    <p:sldLayoutId id="2147483664" r:id="rId7"/>
    <p:sldLayoutId id="2147483665" r:id="rId8"/>
    <p:sldLayoutId id="214748366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D324E"/>
          </a:solidFill>
          <a:latin typeface="Georgia" pitchFamily="18" charset="0"/>
          <a:ea typeface="+mj-ea"/>
          <a:cs typeface="Georgia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smtClean="0">
                <a:solidFill>
                  <a:srgbClr val="0D324E"/>
                </a:solidFill>
                <a:latin typeface="Georgia" pitchFamily="18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solidFill>
                  <a:srgbClr val="0D324E"/>
                </a:solidFill>
                <a:latin typeface="Georgia" pitchFamily="18" charset="0"/>
                <a:cs typeface="Meta Offc Pro"/>
              </a:rPr>
              <a:pPr algn="l"/>
              <a:t>‹#›</a:t>
            </a:fld>
            <a:endParaRPr lang="en-US" sz="1400" b="1" dirty="0" err="1" smtClean="0">
              <a:solidFill>
                <a:srgbClr val="0D324E"/>
              </a:solidFill>
              <a:latin typeface="Georgia" pitchFamily="18" charset="0"/>
              <a:cs typeface="Meta Offc Pro"/>
            </a:endParaRPr>
          </a:p>
        </p:txBody>
      </p:sp>
      <p:sp>
        <p:nvSpPr>
          <p:cNvPr id="6" name="Text Placeholder 6"/>
          <p:cNvSpPr txBox="1">
            <a:spLocks/>
          </p:cNvSpPr>
          <p:nvPr userDrawn="1"/>
        </p:nvSpPr>
        <p:spPr>
          <a:xfrm>
            <a:off x="76200" y="6553200"/>
            <a:ext cx="7299960" cy="27432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100" b="1" dirty="0" smtClean="0">
                <a:solidFill>
                  <a:srgbClr val="DC7A27"/>
                </a:solidFill>
                <a:latin typeface="Arial" pitchFamily="34" charset="0"/>
                <a:cs typeface="Arial" pitchFamily="34" charset="0"/>
              </a:rPr>
              <a:t>Peterson-Kaiser Health System Tracker</a:t>
            </a: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92947"/>
          </a:solidFill>
          <a:latin typeface="Georgia" pitchFamily="18" charset="0"/>
          <a:ea typeface="+mj-ea"/>
          <a:cs typeface="Georgia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 txBox="1">
            <a:spLocks/>
          </p:cNvSpPr>
          <p:nvPr userDrawn="1"/>
        </p:nvSpPr>
        <p:spPr>
          <a:xfrm>
            <a:off x="76200" y="6553200"/>
            <a:ext cx="7299960" cy="27432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100" b="1" dirty="0" smtClean="0">
                <a:solidFill>
                  <a:srgbClr val="DC7A27"/>
                </a:solidFill>
                <a:latin typeface="Arial" pitchFamily="34" charset="0"/>
                <a:cs typeface="Arial" pitchFamily="34" charset="0"/>
              </a:rPr>
              <a:t>Peterson-Kaiser Health System Tracker</a:t>
            </a:r>
          </a:p>
        </p:txBody>
      </p:sp>
    </p:spTree>
    <p:extLst>
      <p:ext uri="{BB962C8B-B14F-4D97-AF65-F5344CB8AC3E}">
        <p14:creationId xmlns:p14="http://schemas.microsoft.com/office/powerpoint/2010/main" val="242777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D324E"/>
          </a:solidFill>
          <a:latin typeface="Georgia" pitchFamily="18" charset="0"/>
          <a:ea typeface="+mj-ea"/>
          <a:cs typeface="Georgia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b="1" dirty="0">
                <a:solidFill>
                  <a:srgbClr val="000000"/>
                </a:solidFill>
              </a:rPr>
              <a:t>Source</a:t>
            </a:r>
            <a:r>
              <a:rPr lang="en-US" dirty="0">
                <a:solidFill>
                  <a:srgbClr val="000000"/>
                </a:solidFill>
              </a:rPr>
              <a:t>: Kaiser Family Foundation analysis of National Health Expenditure (NHE) Historical (</a:t>
            </a:r>
            <a:r>
              <a:rPr lang="en-US" dirty="0" smtClean="0">
                <a:solidFill>
                  <a:srgbClr val="000000"/>
                </a:solidFill>
              </a:rPr>
              <a:t>1960-2016) </a:t>
            </a:r>
            <a:r>
              <a:rPr lang="en-US" dirty="0">
                <a:solidFill>
                  <a:srgbClr val="000000"/>
                </a:solidFill>
              </a:rPr>
              <a:t>and Projected (</a:t>
            </a:r>
            <a:r>
              <a:rPr lang="en-US" dirty="0" smtClean="0">
                <a:solidFill>
                  <a:srgbClr val="000000"/>
                </a:solidFill>
              </a:rPr>
              <a:t>2017-2026) </a:t>
            </a:r>
            <a:r>
              <a:rPr lang="en-US" dirty="0">
                <a:solidFill>
                  <a:srgbClr val="000000"/>
                </a:solidFill>
              </a:rPr>
              <a:t>data from Centers for Medicare and Medicaid Services, Office of the Actuary, National Health Statistics Group (Accessed on </a:t>
            </a:r>
            <a:r>
              <a:rPr lang="en-US" dirty="0" smtClean="0">
                <a:solidFill>
                  <a:srgbClr val="000000"/>
                </a:solidFill>
              </a:rPr>
              <a:t>May 2, 2018)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0" dirty="0" smtClean="0"/>
              <a:t>Out-of-pocket costs for Rx drugs are expected to increase, but will likely represent a smaller portion of overall Rx spending</a:t>
            </a:r>
            <a:endParaRPr lang="en-US" sz="2400" b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016913"/>
            <a:ext cx="8991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D3D3D3">
                    <a:lumMod val="75000"/>
                  </a:srgbClr>
                </a:solidFill>
              </a:rPr>
              <a:t>Percent of total Rx spending (2000 – 2016), and percent of projected Rx spending (2017 – 2026)  by out-of-pocket vs. private insurance and Medicare</a:t>
            </a:r>
          </a:p>
        </p:txBody>
      </p:sp>
      <p:graphicFrame>
        <p:nvGraphicFramePr>
          <p:cNvPr id="8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340143"/>
              </p:ext>
            </p:extLst>
          </p:nvPr>
        </p:nvGraphicFramePr>
        <p:xfrm>
          <a:off x="76200" y="1363750"/>
          <a:ext cx="8979408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348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P-K Tracker Colors">
      <a:dk1>
        <a:srgbClr val="0D324E"/>
      </a:dk1>
      <a:lt1>
        <a:srgbClr val="0D324E"/>
      </a:lt1>
      <a:dk2>
        <a:srgbClr val="FFFFFF"/>
      </a:dk2>
      <a:lt2>
        <a:srgbClr val="FFFFFF"/>
      </a:lt2>
      <a:accent1>
        <a:srgbClr val="E6E0CD"/>
      </a:accent1>
      <a:accent2>
        <a:srgbClr val="4B78A1"/>
      </a:accent2>
      <a:accent3>
        <a:srgbClr val="8696A5"/>
      </a:accent3>
      <a:accent4>
        <a:srgbClr val="D3D3D3"/>
      </a:accent4>
      <a:accent5>
        <a:srgbClr val="DC7A27"/>
      </a:accent5>
      <a:accent6>
        <a:srgbClr val="3C3A3B"/>
      </a:accent6>
      <a:hlink>
        <a:srgbClr val="0072C0"/>
      </a:hlink>
      <a:folHlink>
        <a:srgbClr val="0072C0"/>
      </a:folHlink>
    </a:clrScheme>
    <a:fontScheme name="P-K Tracker Fonts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">
  <a:themeElements>
    <a:clrScheme name="P-K Tracker Colors">
      <a:dk1>
        <a:srgbClr val="0D324E"/>
      </a:dk1>
      <a:lt1>
        <a:srgbClr val="0D324E"/>
      </a:lt1>
      <a:dk2>
        <a:srgbClr val="FFFFFF"/>
      </a:dk2>
      <a:lt2>
        <a:srgbClr val="FFFFFF"/>
      </a:lt2>
      <a:accent1>
        <a:srgbClr val="E6E0CD"/>
      </a:accent1>
      <a:accent2>
        <a:srgbClr val="4B78A1"/>
      </a:accent2>
      <a:accent3>
        <a:srgbClr val="8696A5"/>
      </a:accent3>
      <a:accent4>
        <a:srgbClr val="D3D3D3"/>
      </a:accent4>
      <a:accent5>
        <a:srgbClr val="DC7A27"/>
      </a:accent5>
      <a:accent6>
        <a:srgbClr val="3C3A3B"/>
      </a:accent6>
      <a:hlink>
        <a:srgbClr val="0072C0"/>
      </a:hlink>
      <a:folHlink>
        <a:srgbClr val="0072C0"/>
      </a:folHlink>
    </a:clrScheme>
    <a:fontScheme name="P-K Tracker Fonts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24579</TotalTime>
  <Words>152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Meta Offc Pro</vt:lpstr>
      <vt:lpstr>Tahoma</vt:lpstr>
      <vt:lpstr>Blank</vt:lpstr>
      <vt:lpstr>Default with exhibit #</vt:lpstr>
      <vt:lpstr>1_Blank</vt:lpstr>
      <vt:lpstr>Out-of-pocket costs for Rx drugs are expected to increase, but will likely represent a smaller portion of overall Rx spending</vt:lpstr>
    </vt:vector>
  </TitlesOfParts>
  <Company>Kaiser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Rabah Kamal</dc:creator>
  <cp:lastModifiedBy>Craig Palosky</cp:lastModifiedBy>
  <cp:revision>830</cp:revision>
  <dcterms:created xsi:type="dcterms:W3CDTF">2015-08-10T14:27:16Z</dcterms:created>
  <dcterms:modified xsi:type="dcterms:W3CDTF">2018-05-02T19:20:40Z</dcterms:modified>
</cp:coreProperties>
</file>