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3" r:id="rId2"/>
    <p:sldMasterId id="2147483666" r:id="rId3"/>
  </p:sldMasterIdLst>
  <p:notesMasterIdLst>
    <p:notesMasterId r:id="rId10"/>
  </p:notesMasterIdLst>
  <p:sldIdLst>
    <p:sldId id="280" r:id="rId4"/>
    <p:sldId id="293" r:id="rId5"/>
    <p:sldId id="291" r:id="rId6"/>
    <p:sldId id="286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Semanskee" initials="AS" lastIdx="4" clrIdx="0">
    <p:extLst>
      <p:ext uri="{19B8F6BF-5375-455C-9EA6-DF929625EA0E}">
        <p15:presenceInfo xmlns:p15="http://schemas.microsoft.com/office/powerpoint/2012/main" userId="S-1-5-21-1957994488-602162358-682003330-38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3537872429898"/>
          <c:y val="0.1176105916447944"/>
          <c:w val="0.87200637280319604"/>
          <c:h val="0.76773886337124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Three or more insurers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3"/>
              <c:layout>
                <c:manualLayout>
                  <c:x val="-2.8286942747227902E-3"/>
                  <c:y val="7.523148148148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6-49F7-8BBE-1CFFD8F546A7}"/>
                </c:ext>
              </c:extLst>
            </c:dLbl>
            <c:dLbl>
              <c:idx val="15"/>
              <c:layout>
                <c:manualLayout>
                  <c:x val="0"/>
                  <c:y val="6.36574074074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6-49F7-8BBE-1CFFD8F54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Sheet1!$A$7:$A$10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Sheet1!$B$7:$B$10</c:f>
              <c:numCache>
                <c:formatCode>0%</c:formatCode>
                <c:ptCount val="3"/>
                <c:pt idx="0">
                  <c:v>0.85</c:v>
                </c:pt>
                <c:pt idx="1">
                  <c:v>0.57999999999999996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6-49F7-8BBE-1CFFD8F54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 insurers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Sheet1!$A$7:$A$10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Sheet1!$C$7:$C$10</c:f>
              <c:numCache>
                <c:formatCode>0%</c:formatCode>
                <c:ptCount val="3"/>
                <c:pt idx="0">
                  <c:v>0.13</c:v>
                </c:pt>
                <c:pt idx="1">
                  <c:v>0.21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06-49F7-8BBE-1CFFD8F546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One insurer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Sheet1!$A$7:$A$10</c:f>
              <c:numCache>
                <c:formatCode>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Sheet1!$D$7:$D$10</c:f>
              <c:numCache>
                <c:formatCode>0%</c:formatCode>
                <c:ptCount val="3"/>
                <c:pt idx="0">
                  <c:v>0.02</c:v>
                </c:pt>
                <c:pt idx="1">
                  <c:v>0.21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06-49F7-8BBE-1CFFD8F546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1338640"/>
        <c:axId val="281337856"/>
      </c:barChart>
      <c:catAx>
        <c:axId val="2813386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81337856"/>
        <c:crosses val="autoZero"/>
        <c:auto val="1"/>
        <c:lblAlgn val="ctr"/>
        <c:lblOffset val="100"/>
        <c:noMultiLvlLbl val="0"/>
      </c:catAx>
      <c:valAx>
        <c:axId val="28133785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Share of Exchange Enrollees</a:t>
                </a:r>
                <a:endParaRPr lang="en-US" b="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281338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316809304132297"/>
          <c:y val="3.4722222222222203E-2"/>
          <c:w val="0.49923558435032689"/>
          <c:h val="6.282193241469816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3537872429898"/>
          <c:y val="0.1176105916447944"/>
          <c:w val="0.87200637280319604"/>
          <c:h val="0.76773886337124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Three or more insurers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3"/>
              <c:layout>
                <c:manualLayout>
                  <c:x val="-2.8286942747227902E-3"/>
                  <c:y val="7.523148148148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6-49F7-8BBE-1CFFD8F546A7}"/>
                </c:ext>
              </c:extLst>
            </c:dLbl>
            <c:dLbl>
              <c:idx val="15"/>
              <c:layout>
                <c:manualLayout>
                  <c:x val="0"/>
                  <c:y val="6.36574074074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6-49F7-8BBE-1CFFD8F54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Sheet1!$A$7:$A$9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Sheet1!$B$7:$B$9</c:f>
              <c:numCache>
                <c:formatCode>_(* #,##0_);_(* \(#,##0\);_(* "-"??_);_(@_)</c:formatCode>
                <c:ptCount val="2"/>
                <c:pt idx="0">
                  <c:v>949</c:v>
                </c:pt>
                <c:pt idx="1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6-49F7-8BBE-1CFFD8F54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 insurers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Sheet1!$A$7:$A$9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Sheet1!$C$7:$C$9</c:f>
              <c:numCache>
                <c:formatCode>_(* #,##0_);_(* \(#,##0\);_(* "-"??_);_(@_)</c:formatCode>
                <c:ptCount val="2"/>
                <c:pt idx="0">
                  <c:v>1158</c:v>
                </c:pt>
                <c:pt idx="1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06-49F7-8BBE-1CFFD8F546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One insurer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Sheet1!$A$7:$A$9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Sheet1!$D$7:$D$9</c:f>
              <c:numCache>
                <c:formatCode>_(* #,##0_);_(* \(#,##0\);_(* "-"??_);_(@_)</c:formatCode>
                <c:ptCount val="2"/>
                <c:pt idx="0">
                  <c:v>1036</c:v>
                </c:pt>
                <c:pt idx="1">
                  <c:v>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06-49F7-8BBE-1CFFD8F546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1338640"/>
        <c:axId val="281337856"/>
      </c:barChart>
      <c:catAx>
        <c:axId val="2813386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81337856"/>
        <c:crosses val="autoZero"/>
        <c:auto val="1"/>
        <c:lblAlgn val="ctr"/>
        <c:lblOffset val="100"/>
        <c:noMultiLvlLbl val="0"/>
      </c:catAx>
      <c:valAx>
        <c:axId val="281337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Number of Counties</a:t>
                </a:r>
                <a:endParaRPr lang="en-US" b="0" dirty="0"/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crossAx val="281338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316809304132297"/>
          <c:y val="3.4722222222222203E-2"/>
          <c:w val="0.49923558435032689"/>
          <c:h val="6.282193241469816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Three or more insurers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Metro</c:v>
                </c:pt>
                <c:pt idx="1">
                  <c:v>Non-Metro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0.52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A-4966-B670-9BE3233302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 insurers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Metro</c:v>
                </c:pt>
                <c:pt idx="1">
                  <c:v>Non-Metro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0.26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A-4966-B670-9BE323330244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One insurer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Metro</c:v>
                </c:pt>
                <c:pt idx="1">
                  <c:v>Non-Metro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A-4966-B670-9BE323330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35257007"/>
        <c:axId val="2035258255"/>
      </c:barChart>
      <c:catAx>
        <c:axId val="203525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258255"/>
        <c:crosses val="autoZero"/>
        <c:auto val="1"/>
        <c:lblAlgn val="ctr"/>
        <c:lblOffset val="100"/>
        <c:noMultiLvlLbl val="0"/>
      </c:catAx>
      <c:valAx>
        <c:axId val="203525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Share</a:t>
                </a:r>
                <a:r>
                  <a:rPr lang="en-US" sz="1300" baseline="0" dirty="0" smtClean="0">
                    <a:solidFill>
                      <a:schemeClr val="tx1"/>
                    </a:solidFill>
                  </a:rPr>
                  <a:t> of Exchange Enrollees</a:t>
                </a:r>
                <a:endParaRPr lang="en-US" sz="13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25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71154630580817"/>
          <c:y val="1.9111295298613988E-2"/>
          <c:w val="0.46062484340970383"/>
          <c:h val="5.9836073122438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922041105598866E-3"/>
                  <c:y val="5.3422364999685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DD-455A-8D3C-B67E25501C7C}"/>
                </c:ext>
              </c:extLst>
            </c:dLbl>
            <c:dLbl>
              <c:idx val="3"/>
              <c:layout>
                <c:manualLayout>
                  <c:x val="-1.4174344436569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D-455A-8D3C-B67E25501C7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BDD-455A-8D3C-B67E25501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0.21</c:v>
                </c:pt>
                <c:pt idx="2">
                  <c:v>0.2</c:v>
                </c:pt>
                <c:pt idx="3">
                  <c:v>0.17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D-455A-8D3C-B67E2550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697377746279106E-3"/>
                  <c:y val="-9.793987108967517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DD-455A-8D3C-B67E25501C7C}"/>
                </c:ext>
              </c:extLst>
            </c:dLbl>
            <c:dLbl>
              <c:idx val="3"/>
              <c:layout>
                <c:manualLayout>
                  <c:x val="8.5046066619418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D-455A-8D3C-B67E25501C7C}"/>
                </c:ext>
              </c:extLst>
            </c:dLbl>
            <c:dLbl>
              <c:idx val="4"/>
              <c:layout>
                <c:manualLayout>
                  <c:x val="8.5046066619418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DD-455A-8D3C-B67E25501C7C}"/>
                </c:ext>
              </c:extLst>
            </c:dLbl>
            <c:dLbl>
              <c:idx val="11"/>
              <c:layout>
                <c:manualLayout>
                  <c:x val="5.66973777462792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DD-455A-8D3C-B67E25501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0.26</c:v>
                </c:pt>
                <c:pt idx="1">
                  <c:v>0.27</c:v>
                </c:pt>
                <c:pt idx="2">
                  <c:v>0.24</c:v>
                </c:pt>
                <c:pt idx="3">
                  <c:v>0.1</c:v>
                </c:pt>
                <c:pt idx="4">
                  <c:v>0.05</c:v>
                </c:pt>
                <c:pt idx="5">
                  <c:v>0.08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D-455A-8D3C-B67E2550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339816"/>
        <c:axId val="281339424"/>
      </c:barChart>
      <c:catAx>
        <c:axId val="281339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Insurers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39424"/>
        <c:crosses val="autoZero"/>
        <c:auto val="1"/>
        <c:lblAlgn val="ctr"/>
        <c:lblOffset val="100"/>
        <c:noMultiLvlLbl val="0"/>
      </c:catAx>
      <c:valAx>
        <c:axId val="2813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Share of Exchange Enrollees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33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insurer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043771043771094E-2"/>
                  <c:y val="-6.410256410256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EDF415-8A6E-4431-A3F5-43ACA08D695D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D0-4C26-B105-A79E989C8CA5}"/>
                </c:ext>
              </c:extLst>
            </c:dLbl>
            <c:dLbl>
              <c:idx val="1"/>
              <c:layout>
                <c:manualLayout>
                  <c:x val="-9.8204264870931802E-3"/>
                  <c:y val="-9.6153846153846454E-3"/>
                </c:manualLayout>
              </c:layout>
              <c:tx>
                <c:rich>
                  <a:bodyPr/>
                  <a:lstStyle/>
                  <a:p>
                    <a:fld id="{441BBF73-76C6-40BD-B4E6-8E6FF03F1260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D0-4C26-B105-A79E989C8C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D0-4C26-B105-A79E989C8C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D0-4C26-B105-A79E989C8CA5}"/>
                </c:ext>
              </c:extLst>
            </c:dLbl>
            <c:dLbl>
              <c:idx val="4"/>
              <c:layout>
                <c:manualLayout>
                  <c:x val="-2.8058361391694983E-3"/>
                  <c:y val="-3.4965402052016224E-3"/>
                </c:manualLayout>
              </c:layout>
              <c:tx>
                <c:rich>
                  <a:bodyPr/>
                  <a:lstStyle/>
                  <a:p>
                    <a:fld id="{77453FD8-D687-454C-B5DA-ACC0273622C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D0-4C26-B105-A79E989C8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Counties (2018)</c:v>
                </c:pt>
                <c:pt idx="1">
                  <c:v>Counties (2017)</c:v>
                </c:pt>
                <c:pt idx="3">
                  <c:v>Enrollees (2018)</c:v>
                </c:pt>
                <c:pt idx="4">
                  <c:v>Enrollees (2017)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0.52</c:v>
                </c:pt>
                <c:pt idx="1">
                  <c:v>0.33</c:v>
                </c:pt>
                <c:pt idx="3">
                  <c:v>0.26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D0-4C26-B105-A79E989C8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 insurers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6899224806201723E-3"/>
                  <c:y val="-6.28930817610062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D0-4C26-B105-A79E989C8CA5}"/>
                </c:ext>
              </c:extLst>
            </c:dLbl>
            <c:dLbl>
              <c:idx val="1"/>
              <c:layout>
                <c:manualLayout>
                  <c:x val="-3.875968992248062E-3"/>
                  <c:y val="-3.1446540880503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D0-4C26-B105-A79E989C8CA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Counties (2018)</c:v>
                </c:pt>
                <c:pt idx="1">
                  <c:v>Counties (2017)</c:v>
                </c:pt>
                <c:pt idx="3">
                  <c:v>Enrollees (2018)</c:v>
                </c:pt>
                <c:pt idx="4">
                  <c:v>Enrollees (2017)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0.3</c:v>
                </c:pt>
                <c:pt idx="1">
                  <c:v>0.37</c:v>
                </c:pt>
                <c:pt idx="3">
                  <c:v>0.27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0-4C26-B105-A79E989C8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or more insurers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875968992248062E-3"/>
                  <c:y val="-6.28930817610062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D0-4C26-B105-A79E989C8CA5}"/>
                </c:ext>
              </c:extLst>
            </c:dLbl>
            <c:dLbl>
              <c:idx val="1"/>
              <c:layout>
                <c:manualLayout>
                  <c:x val="-3.8759689922480975E-3"/>
                  <c:y val="-3.1446540880503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D0-4C26-B105-A79E989C8CA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Counties (2018)</c:v>
                </c:pt>
                <c:pt idx="1">
                  <c:v>Counties (2017)</c:v>
                </c:pt>
                <c:pt idx="3">
                  <c:v>Enrollees (2018)</c:v>
                </c:pt>
                <c:pt idx="4">
                  <c:v>Enrollees (2017)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0.18</c:v>
                </c:pt>
                <c:pt idx="1">
                  <c:v>0.3</c:v>
                </c:pt>
                <c:pt idx="3">
                  <c:v>0.48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3D0-4C26-B105-A79E989C8C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1339032"/>
        <c:axId val="281341776"/>
      </c:barChart>
      <c:catAx>
        <c:axId val="28133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81341776"/>
        <c:crosses val="autoZero"/>
        <c:auto val="1"/>
        <c:lblAlgn val="ctr"/>
        <c:lblOffset val="100"/>
        <c:noMultiLvlLbl val="0"/>
      </c:catAx>
      <c:valAx>
        <c:axId val="28134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8133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FF Logo 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2879"/>
            <a:ext cx="91440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22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91440" y="1188720"/>
            <a:ext cx="8961120" cy="33855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82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ff.org/health-reform/issue-brief/insurer-participation-on-aca-marketplaces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365760"/>
            <a:ext cx="8961120" cy="1158240"/>
          </a:xfrm>
        </p:spPr>
        <p:txBody>
          <a:bodyPr/>
          <a:lstStyle/>
          <a:p>
            <a:r>
              <a:rPr lang="en-US" sz="2400" dirty="0" smtClean="0"/>
              <a:t>48% of exchange enrollees have a choice of three or more insurers in 2018, down from 58% in 2017 and 85% in 2016. </a:t>
            </a:r>
            <a:br>
              <a:rPr lang="en-US" sz="2400" dirty="0" smtClean="0"/>
            </a:br>
            <a:endParaRPr lang="en-US" sz="2400" b="0" dirty="0"/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85851"/>
              </p:ext>
            </p:extLst>
          </p:nvPr>
        </p:nvGraphicFramePr>
        <p:xfrm>
          <a:off x="10160" y="1524000"/>
          <a:ext cx="897940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91440" y="5852160"/>
            <a:ext cx="8214360" cy="70104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kern="0" dirty="0"/>
          </a:p>
          <a:p>
            <a:r>
              <a:rPr lang="en-US" dirty="0"/>
              <a:t>Source: Kaiser Family Foundation analysis of data from  the 2018 QHP Landscape file released by healthcare.gov on October 25, 2017. Note: For states that do not use healthcare.gov in 2018, insurer participation is estimated based on  information gathered from state rate filings. Enrollment </a:t>
            </a:r>
            <a:r>
              <a:rPr lang="en-US" dirty="0" smtClean="0"/>
              <a:t>in 2018 is </a:t>
            </a:r>
            <a:r>
              <a:rPr lang="en-US" dirty="0"/>
              <a:t>based on 2017 plan selections. </a:t>
            </a:r>
            <a:r>
              <a:rPr lang="en-US" dirty="0" smtClean="0"/>
              <a:t>2018 columns may not sum to 100 due to rounding.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1,623 counties have only one exchange insurer in 2018 compared to 1,036 counties in 2017</a:t>
            </a:r>
            <a:endParaRPr lang="en-US" sz="2400" b="0" dirty="0"/>
          </a:p>
        </p:txBody>
      </p:sp>
      <p:graphicFrame>
        <p:nvGraphicFramePr>
          <p:cNvPr id="9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43009"/>
              </p:ext>
            </p:extLst>
          </p:nvPr>
        </p:nvGraphicFramePr>
        <p:xfrm>
          <a:off x="10160" y="1524000"/>
          <a:ext cx="897940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91440" y="5852160"/>
            <a:ext cx="8214360" cy="70104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kern="0" dirty="0"/>
          </a:p>
          <a:p>
            <a:r>
              <a:rPr lang="en-US" dirty="0"/>
              <a:t>Source: Kaiser Family Foundation analysis of data from  the </a:t>
            </a:r>
            <a:r>
              <a:rPr lang="en-US" dirty="0" smtClean="0"/>
              <a:t>2018 </a:t>
            </a:r>
            <a:r>
              <a:rPr lang="en-US" dirty="0"/>
              <a:t>QHP Landscape file released by healthcare.gov on October </a:t>
            </a:r>
            <a:r>
              <a:rPr lang="en-US" dirty="0" smtClean="0"/>
              <a:t>25, 2017. Note</a:t>
            </a:r>
            <a:r>
              <a:rPr lang="en-US" dirty="0"/>
              <a:t>: For states that do not use healthcare.gov in </a:t>
            </a:r>
            <a:r>
              <a:rPr lang="en-US" dirty="0" smtClean="0"/>
              <a:t>2018, </a:t>
            </a:r>
            <a:r>
              <a:rPr lang="en-US" dirty="0"/>
              <a:t>insurer participation is estimated based on  information gathered from state </a:t>
            </a:r>
            <a:r>
              <a:rPr lang="en-US" dirty="0" smtClean="0"/>
              <a:t>rate filings. </a:t>
            </a:r>
            <a:r>
              <a:rPr lang="en-US" dirty="0"/>
              <a:t>Enrollment is based on </a:t>
            </a:r>
            <a:r>
              <a:rPr lang="en-US" dirty="0" smtClean="0"/>
              <a:t>2017 plan selections.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29941"/>
              </p:ext>
            </p:extLst>
          </p:nvPr>
        </p:nvGraphicFramePr>
        <p:xfrm>
          <a:off x="92074" y="1371601"/>
          <a:ext cx="896048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Kaiser Family Foundation analysis of data from  the 2018 QHP Landscape file released by healthcare.gov on October 25, 2017. Note: For states that do not use healthcare.gov in 2018, insurer participation is estimated based on  information gathered from state rate filings. Enrollment is based on 2017 plan selections. </a:t>
            </a:r>
          </a:p>
          <a:p>
            <a:r>
              <a:rPr lang="en-US" dirty="0" smtClean="0"/>
              <a:t>Metro/Non-Metro county classifications are based on definitions from the Federal Office of Rural Health Policy.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52% of exchange enrollees living in </a:t>
            </a:r>
            <a:r>
              <a:rPr lang="en-US" sz="2400" dirty="0"/>
              <a:t>m</a:t>
            </a:r>
            <a:r>
              <a:rPr lang="en-US" sz="2400" dirty="0" smtClean="0"/>
              <a:t>etro counties will have a choice of three or more insurers in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82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89294"/>
              </p:ext>
            </p:extLst>
          </p:nvPr>
        </p:nvGraphicFramePr>
        <p:xfrm>
          <a:off x="92075" y="1371600"/>
          <a:ext cx="895985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Kaiser Family Foundation analysis of data from  the 2018 QHP Landscape file released by healthcare.gov on October 25, 2017. Note: For states that do not use healthcare.gov in 2018, insurer participation is estimated based on  information gathered from state rate filings. Enrollment is based on 2017 plan selections. </a:t>
            </a:r>
            <a:r>
              <a:rPr lang="en-US" dirty="0" smtClean="0"/>
              <a:t>2018 columns may not sum to 100 due to rounding.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Exchange </a:t>
            </a:r>
            <a:r>
              <a:rPr lang="en-US" sz="2400" dirty="0" smtClean="0"/>
              <a:t>Enrollees </a:t>
            </a:r>
            <a:r>
              <a:rPr lang="en-US" sz="2400" dirty="0"/>
              <a:t>by Number of </a:t>
            </a:r>
            <a:r>
              <a:rPr lang="en-US" sz="2400" dirty="0" smtClean="0"/>
              <a:t>Insurers in 2017 </a:t>
            </a:r>
            <a:r>
              <a:rPr lang="en-US" sz="2400" dirty="0"/>
              <a:t>and </a:t>
            </a:r>
            <a:r>
              <a:rPr lang="en-US" sz="2400" dirty="0" smtClean="0"/>
              <a:t>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2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05316166"/>
              </p:ext>
            </p:extLst>
          </p:nvPr>
        </p:nvGraphicFramePr>
        <p:xfrm>
          <a:off x="91440" y="1524000"/>
          <a:ext cx="905256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198120" y="5867400"/>
            <a:ext cx="8214360" cy="70104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Source: Kaiser Family Foundation analysis of data from  the 2018 QHP Landscape file released by healthcare.gov on October 25, 2017. Note: For states that do not use healthcare.gov in 2018, insurer participation is estimated based on  information gathered from state rate filings. Enrollment is based on 2017 plan selections. </a:t>
            </a:r>
            <a:r>
              <a:rPr lang="en-US" dirty="0" smtClean="0"/>
              <a:t>Percent of exchange enrollees in2018 </a:t>
            </a:r>
            <a:r>
              <a:rPr lang="en-US" dirty="0"/>
              <a:t>may not sum to 100 due to </a:t>
            </a:r>
            <a:r>
              <a:rPr lang="en-US" dirty="0" smtClean="0"/>
              <a:t>rounding.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1440" y="45720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400" kern="0" dirty="0" smtClean="0"/>
              <a:t>52% of counties will have one exchange insurer in 2018, compared to 33% of counties with one exchange insurer in 2017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423194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640080"/>
          </a:xfrm>
        </p:spPr>
        <p:txBody>
          <a:bodyPr/>
          <a:lstStyle/>
          <a:p>
            <a:r>
              <a:rPr lang="en-US" dirty="0"/>
              <a:t>Source: Kaiser Family Foundation analysis of data from  the 2018 QHP Landscape file released by healthcare.gov on October 25, 2017. Note: For states that do not use healthcare.gov in 2018, insurer participation is estimated based on  information gathered from state rate filings. Enrollment is based on 2017 plan selections. </a:t>
            </a:r>
          </a:p>
          <a:p>
            <a:r>
              <a:rPr lang="en-US" dirty="0" smtClean="0"/>
              <a:t>See </a:t>
            </a:r>
            <a:r>
              <a:rPr lang="en-US" dirty="0"/>
              <a:t>the interactive map here: </a:t>
            </a:r>
            <a:r>
              <a:rPr lang="en-US" dirty="0">
                <a:hlinkClick r:id="rId2"/>
              </a:rPr>
              <a:t>https://www.kff.org/health-reform/issue-brief/insurer-participation-on-aca-marketplaces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Insurer Participation by County in 2018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0"/>
            <a:ext cx="9144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1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figure #">
  <a:themeElements>
    <a:clrScheme name="Kaiser">
      <a:dk1>
        <a:srgbClr val="000000"/>
      </a:dk1>
      <a:lt1>
        <a:srgbClr val="FFFFFF"/>
      </a:lt1>
      <a:dk2>
        <a:srgbClr val="E05C26"/>
      </a:dk2>
      <a:lt2>
        <a:srgbClr val="FF8811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iser">
    <a:dk1>
      <a:srgbClr val="000000"/>
    </a:dk1>
    <a:lt1>
      <a:srgbClr val="FFFFFF"/>
    </a:lt1>
    <a:dk2>
      <a:srgbClr val="E05C26"/>
    </a:dk2>
    <a:lt2>
      <a:srgbClr val="FF8811"/>
    </a:lt2>
    <a:accent1>
      <a:srgbClr val="133559"/>
    </a:accent1>
    <a:accent2>
      <a:srgbClr val="025189"/>
    </a:accent2>
    <a:accent3>
      <a:srgbClr val="0072C0"/>
    </a:accent3>
    <a:accent4>
      <a:srgbClr val="31A3E3"/>
    </a:accent4>
    <a:accent5>
      <a:srgbClr val="7BC7ED"/>
    </a:accent5>
    <a:accent6>
      <a:srgbClr val="B0DDF4"/>
    </a:accent6>
    <a:hlink>
      <a:srgbClr val="0072C0"/>
    </a:hlink>
    <a:folHlink>
      <a:srgbClr val="0072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2218</TotalTime>
  <Words>532</Words>
  <Application>Microsoft Office PowerPoint</Application>
  <PresentationFormat>On-screen Show (4:3)</PresentationFormat>
  <Paragraphs>29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Meta Offc Pro</vt:lpstr>
      <vt:lpstr>MetaSerif-Book</vt:lpstr>
      <vt:lpstr>Tahoma</vt:lpstr>
      <vt:lpstr>Default with exhibit #</vt:lpstr>
      <vt:lpstr>Default with figure #</vt:lpstr>
      <vt:lpstr>Title page</vt:lpstr>
      <vt:lpstr>48% of exchange enrollees have a choice of three or more insurers in 2018, down from 58% in 2017 and 85% in 2016.  </vt:lpstr>
      <vt:lpstr>1,623 counties have only one exchange insurer in 2018 compared to 1,036 counties in 2017</vt:lpstr>
      <vt:lpstr>52% of exchange enrollees living in metro counties will have a choice of three or more insurers in 2018</vt:lpstr>
      <vt:lpstr>Distribution of Exchange Enrollees by Number of Insurers in 2017 and 2018</vt:lpstr>
      <vt:lpstr>PowerPoint Presentation</vt:lpstr>
      <vt:lpstr>Insurer Participation by County in 2018</vt:lpstr>
    </vt:vector>
  </TitlesOfParts>
  <Company>Kaiser Family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D spending is projected to increase more rapidly in the future, and rise as share of total Medicare spending</dc:title>
  <dc:creator>Juliette Cubanski</dc:creator>
  <cp:lastModifiedBy>Kanani Kauka</cp:lastModifiedBy>
  <cp:revision>69</cp:revision>
  <dcterms:created xsi:type="dcterms:W3CDTF">2016-01-29T00:51:05Z</dcterms:created>
  <dcterms:modified xsi:type="dcterms:W3CDTF">2017-11-17T22:28:22Z</dcterms:modified>
</cp:coreProperties>
</file>