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3" r:id="rId3"/>
    <p:sldMasterId id="2147483666" r:id="rId4"/>
    <p:sldMasterId id="2147483678" r:id="rId5"/>
    <p:sldMasterId id="2147483686" r:id="rId6"/>
  </p:sldMasterIdLst>
  <p:notesMasterIdLst>
    <p:notesMasterId r:id="rId17"/>
  </p:notesMasterIdLst>
  <p:sldIdLst>
    <p:sldId id="278" r:id="rId7"/>
    <p:sldId id="285" r:id="rId8"/>
    <p:sldId id="318" r:id="rId9"/>
    <p:sldId id="313" r:id="rId10"/>
    <p:sldId id="312" r:id="rId11"/>
    <p:sldId id="311" r:id="rId12"/>
    <p:sldId id="303" r:id="rId13"/>
    <p:sldId id="321" r:id="rId14"/>
    <p:sldId id="319" r:id="rId15"/>
    <p:sldId id="31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non Griffin" initials="SG" lastIdx="2" clrIdx="0">
    <p:extLst>
      <p:ext uri="{19B8F6BF-5375-455C-9EA6-DF929625EA0E}">
        <p15:presenceInfo xmlns:p15="http://schemas.microsoft.com/office/powerpoint/2012/main" userId="S-1-5-21-1957994488-602162358-682003330-394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C0"/>
    <a:srgbClr val="133559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25" autoAdjust="0"/>
    <p:restoredTop sz="94660"/>
  </p:normalViewPr>
  <p:slideViewPr>
    <p:cSldViewPr>
      <p:cViewPr varScale="1">
        <p:scale>
          <a:sx n="83" d="100"/>
          <a:sy n="83" d="100"/>
        </p:scale>
        <p:origin x="151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46917080085045E-2"/>
          <c:y val="5.354224983452738E-3"/>
          <c:w val="0.96830616583982987"/>
          <c:h val="0.9293116948918334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Private health insurance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>
                  <a:lumMod val="50000"/>
                </a:schemeClr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6BCE8E74-FFB5-4BEE-B906-0B26719AEC5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643D-467F-8A39-88FFE9DF4E5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E31D5F1-3642-4A99-B879-59862A6B412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643D-467F-8A39-88FFE9DF4E5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4D455223-12D1-4B6D-985A-1E667C53B09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643D-467F-8A39-88FFE9DF4E5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508BCD58-2F90-4EA7-AFE0-194565D09C6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643D-467F-8A39-88FFE9DF4E5A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8561E96F-4FC2-4B26-B2B0-EFF2287FA18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643D-467F-8A39-88FFE9DF4E5A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16E62D3A-C94C-4DD0-BFBC-E95192B630D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643D-467F-8A39-88FFE9DF4E5A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0E1791FB-A161-4105-B71E-70568D86ADA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643D-467F-8A39-88FFE9DF4E5A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0A09FF83-1A6C-4E58-8618-7858A702661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643D-467F-8A39-88FFE9DF4E5A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C536E1A6-139F-41B1-A2AB-61BCF4A4865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643D-467F-8A39-88FFE9DF4E5A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B8DF1CA9-D6BB-4077-89B4-C8C0E337F07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643D-467F-8A39-88FFE9DF4E5A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AE75DBAA-38E6-41C2-887E-E7C2F08729E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643D-467F-8A39-88FFE9DF4E5A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4CED1661-AB95-493A-850D-B4274C3EF79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643D-467F-8A39-88FFE9DF4E5A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84356420-A70B-434E-9F6A-78D879C50F9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643D-467F-8A39-88FFE9DF4E5A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6413690E-B813-4E81-933F-59F2717A412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643D-467F-8A39-88FFE9DF4E5A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473C948F-CE49-4415-980D-6B73C544A46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3-643D-467F-8A39-88FFE9DF4E5A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DB63164B-2E2A-4DA7-B234-234F8BE3DF0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643D-467F-8A39-88FFE9DF4E5A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A7C235E8-4689-432B-8199-BE10376FFD9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643D-467F-8A39-88FFE9DF4E5A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3B0171BC-6348-44B8-9FEB-B78B45812E0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643D-467F-8A39-88FFE9DF4E5A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1C2DB431-83BC-4DF9-A7B6-66441907D6D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7-643D-467F-8A39-88FFE9DF4E5A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902420F6-B99A-4598-ACDF-7EB9498509A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8-643D-467F-8A39-88FFE9DF4E5A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06D2480A-D590-464A-9F9C-FF9F648F5A0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2802-4F0D-BE89-BBAF7EF12A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Sheet1!$B$2:$B$22</c:f>
              <c:numCache>
                <c:formatCode>"$"#,##0</c:formatCode>
                <c:ptCount val="21"/>
                <c:pt idx="0">
                  <c:v>102.10599999999999</c:v>
                </c:pt>
                <c:pt idx="1">
                  <c:v>101.96</c:v>
                </c:pt>
                <c:pt idx="2">
                  <c:v>106.857</c:v>
                </c:pt>
                <c:pt idx="3">
                  <c:v>109.705</c:v>
                </c:pt>
                <c:pt idx="4">
                  <c:v>116.136</c:v>
                </c:pt>
                <c:pt idx="5">
                  <c:v>116.128</c:v>
                </c:pt>
                <c:pt idx="6">
                  <c:v>117.16</c:v>
                </c:pt>
                <c:pt idx="7">
                  <c:v>113.285</c:v>
                </c:pt>
                <c:pt idx="8">
                  <c:v>114.379</c:v>
                </c:pt>
                <c:pt idx="9">
                  <c:v>127.288</c:v>
                </c:pt>
                <c:pt idx="10">
                  <c:v>142.9</c:v>
                </c:pt>
                <c:pt idx="11">
                  <c:v>146.19999999999999</c:v>
                </c:pt>
                <c:pt idx="12">
                  <c:v>153.4</c:v>
                </c:pt>
                <c:pt idx="13">
                  <c:v>164.8</c:v>
                </c:pt>
                <c:pt idx="14">
                  <c:v>175.4</c:v>
                </c:pt>
                <c:pt idx="15">
                  <c:v>183.9</c:v>
                </c:pt>
                <c:pt idx="16">
                  <c:v>194.1</c:v>
                </c:pt>
                <c:pt idx="17">
                  <c:v>205.3</c:v>
                </c:pt>
                <c:pt idx="18">
                  <c:v>217</c:v>
                </c:pt>
                <c:pt idx="19">
                  <c:v>229.3</c:v>
                </c:pt>
                <c:pt idx="20">
                  <c:v>241.9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Sheet1!$J$2:$J$22</c15:f>
                <c15:dlblRangeCache>
                  <c:ptCount val="21"/>
                  <c:pt idx="0">
                    <c:v>50%</c:v>
                  </c:pt>
                  <c:pt idx="1">
                    <c:v>45%</c:v>
                  </c:pt>
                  <c:pt idx="2">
                    <c:v>45%</c:v>
                  </c:pt>
                  <c:pt idx="3">
                    <c:v>45%</c:v>
                  </c:pt>
                  <c:pt idx="4">
                    <c:v>46%</c:v>
                  </c:pt>
                  <c:pt idx="5">
                    <c:v>46%</c:v>
                  </c:pt>
                  <c:pt idx="6">
                    <c:v>45%</c:v>
                  </c:pt>
                  <c:pt idx="7">
                    <c:v>44%</c:v>
                  </c:pt>
                  <c:pt idx="8">
                    <c:v>43%</c:v>
                  </c:pt>
                  <c:pt idx="9">
                    <c:v>43%</c:v>
                  </c:pt>
                  <c:pt idx="10">
                    <c:v>44%</c:v>
                  </c:pt>
                  <c:pt idx="11">
                    <c:v>43%</c:v>
                  </c:pt>
                  <c:pt idx="12">
                    <c:v>43%</c:v>
                  </c:pt>
                  <c:pt idx="13">
                    <c:v>43%</c:v>
                  </c:pt>
                  <c:pt idx="14">
                    <c:v>43%</c:v>
                  </c:pt>
                  <c:pt idx="15">
                    <c:v>42%</c:v>
                  </c:pt>
                  <c:pt idx="16">
                    <c:v>42%</c:v>
                  </c:pt>
                  <c:pt idx="17">
                    <c:v>41%</c:v>
                  </c:pt>
                  <c:pt idx="18">
                    <c:v>41%</c:v>
                  </c:pt>
                  <c:pt idx="19">
                    <c:v>41%</c:v>
                  </c:pt>
                  <c:pt idx="20">
                    <c:v>41%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9-643D-467F-8A39-88FFE9DF4E5A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Other payers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>
                  <a:lumMod val="50000"/>
                </a:schemeClr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15F86AE-99F9-478B-AF2B-0AF1FE8EC80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643D-467F-8A39-88FFE9DF4E5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4A151230-920A-434E-A0D3-10FFD55ADA2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643D-467F-8A39-88FFE9DF4E5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992AF8C0-F2D5-4277-975E-8B7608F8953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643D-467F-8A39-88FFE9DF4E5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D9B1DC51-E311-4C51-9F46-1AFD4276C48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643D-467F-8A39-88FFE9DF4E5A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6B8710D4-1D13-4EDA-BD7C-2E97CC356A4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643D-467F-8A39-88FFE9DF4E5A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72DDFD48-192A-455A-B38E-E460074D3B6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F-643D-467F-8A39-88FFE9DF4E5A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53EB43B4-FCC3-40C8-B023-AD5B8700C72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0-643D-467F-8A39-88FFE9DF4E5A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5AB46CF6-D376-49EC-92C3-7444E293AA1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1-643D-467F-8A39-88FFE9DF4E5A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CDFCF136-8330-4BC8-8055-52D5BFB5991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643D-467F-8A39-88FFE9DF4E5A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E91DCD86-34E4-4082-AF23-E0DE4E2E099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3-643D-467F-8A39-88FFE9DF4E5A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3F49492B-F01C-45F0-90FE-C37FFF29AAF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4-643D-467F-8A39-88FFE9DF4E5A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290875D7-EF73-4A68-95AE-374FC25F68F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5-643D-467F-8A39-88FFE9DF4E5A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7E549FCE-7A1B-4D96-BC89-7012C553CCE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6-643D-467F-8A39-88FFE9DF4E5A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89A5CC6E-5ACB-4C28-AA1B-941EE5BF938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7-643D-467F-8A39-88FFE9DF4E5A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C49E82A9-94A5-419D-BD27-AE5E8C0DA4B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8-643D-467F-8A39-88FFE9DF4E5A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EFCA6850-4058-4DE4-975B-05CDA0C3510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9-643D-467F-8A39-88FFE9DF4E5A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E4E041DB-82A3-43CA-A32B-09AD53A64D6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A-643D-467F-8A39-88FFE9DF4E5A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7F209937-AFC8-42D0-822A-602B4C9BE9B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B-643D-467F-8A39-88FFE9DF4E5A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74CAB991-5411-4EC5-BC09-8D39D08328A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C-643D-467F-8A39-88FFE9DF4E5A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15B23C36-E9D1-42F8-AA40-457710FEFDB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D-643D-467F-8A39-88FFE9DF4E5A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D4F5DD96-709A-4661-B657-01458F8552B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2802-4F0D-BE89-BBAF7EF12A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Sheet1!$C$2:$C$22</c:f>
              <c:numCache>
                <c:formatCode>"$"#,##0</c:formatCode>
                <c:ptCount val="21"/>
                <c:pt idx="0">
                  <c:v>11.3</c:v>
                </c:pt>
                <c:pt idx="1">
                  <c:v>12.2</c:v>
                </c:pt>
                <c:pt idx="2">
                  <c:v>12.3</c:v>
                </c:pt>
                <c:pt idx="3">
                  <c:v>12.299999999999999</c:v>
                </c:pt>
                <c:pt idx="4">
                  <c:v>12.6</c:v>
                </c:pt>
                <c:pt idx="5">
                  <c:v>12.5</c:v>
                </c:pt>
                <c:pt idx="6">
                  <c:v>12.2</c:v>
                </c:pt>
                <c:pt idx="7">
                  <c:v>12.1</c:v>
                </c:pt>
                <c:pt idx="8">
                  <c:v>11.5</c:v>
                </c:pt>
                <c:pt idx="9">
                  <c:v>12.1</c:v>
                </c:pt>
                <c:pt idx="10">
                  <c:v>13.4</c:v>
                </c:pt>
                <c:pt idx="11">
                  <c:v>13.7</c:v>
                </c:pt>
                <c:pt idx="12">
                  <c:v>14.6</c:v>
                </c:pt>
                <c:pt idx="13">
                  <c:v>15.2</c:v>
                </c:pt>
                <c:pt idx="14">
                  <c:v>16</c:v>
                </c:pt>
                <c:pt idx="15">
                  <c:v>16.8</c:v>
                </c:pt>
                <c:pt idx="16">
                  <c:v>17.7</c:v>
                </c:pt>
                <c:pt idx="17">
                  <c:v>18.600000000000001</c:v>
                </c:pt>
                <c:pt idx="18">
                  <c:v>19.400000000000002</c:v>
                </c:pt>
                <c:pt idx="19">
                  <c:v>20.3</c:v>
                </c:pt>
                <c:pt idx="20">
                  <c:v>21.2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Sheet1!$K$2:$K$22</c15:f>
                <c15:dlblRangeCache>
                  <c:ptCount val="21"/>
                  <c:pt idx="0">
                    <c:v>6%</c:v>
                  </c:pt>
                  <c:pt idx="1">
                    <c:v>5%</c:v>
                  </c:pt>
                  <c:pt idx="2">
                    <c:v>5%</c:v>
                  </c:pt>
                  <c:pt idx="3">
                    <c:v>5%</c:v>
                  </c:pt>
                  <c:pt idx="4">
                    <c:v>5%</c:v>
                  </c:pt>
                  <c:pt idx="5">
                    <c:v>5%</c:v>
                  </c:pt>
                  <c:pt idx="6">
                    <c:v>5%</c:v>
                  </c:pt>
                  <c:pt idx="7">
                    <c:v>5%</c:v>
                  </c:pt>
                  <c:pt idx="8">
                    <c:v>4%</c:v>
                  </c:pt>
                  <c:pt idx="9">
                    <c:v>4%</c:v>
                  </c:pt>
                  <c:pt idx="10">
                    <c:v>4%</c:v>
                  </c:pt>
                  <c:pt idx="11">
                    <c:v>4%</c:v>
                  </c:pt>
                  <c:pt idx="12">
                    <c:v>4%</c:v>
                  </c:pt>
                  <c:pt idx="13">
                    <c:v>4%</c:v>
                  </c:pt>
                  <c:pt idx="14">
                    <c:v>4%</c:v>
                  </c:pt>
                  <c:pt idx="15">
                    <c:v>4%</c:v>
                  </c:pt>
                  <c:pt idx="16">
                    <c:v>4%</c:v>
                  </c:pt>
                  <c:pt idx="17">
                    <c:v>4%</c:v>
                  </c:pt>
                  <c:pt idx="18">
                    <c:v>4%</c:v>
                  </c:pt>
                  <c:pt idx="19">
                    <c:v>4%</c:v>
                  </c:pt>
                  <c:pt idx="20">
                    <c:v>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3E-643D-467F-8A39-88FFE9DF4E5A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Out of pocket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>
                  <a:lumMod val="50000"/>
                </a:schemeClr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928581-38D9-4E75-B6DC-08159D82E8E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F-643D-467F-8A39-88FFE9DF4E5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0B39340-6366-4923-9BC0-CA192F75740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0-643D-467F-8A39-88FFE9DF4E5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1AFECCD4-EC68-4A8F-9741-F03B4F57BB6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1-643D-467F-8A39-88FFE9DF4E5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028FDE58-21BA-48B8-9C87-BF9AC866281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2-643D-467F-8A39-88FFE9DF4E5A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633DB0BD-A6D3-4A87-B1F9-5C38211A32B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3-643D-467F-8A39-88FFE9DF4E5A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54D1B863-ECEE-4C0D-B0A0-0EFBB8A2652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4-643D-467F-8A39-88FFE9DF4E5A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904B58AD-D90F-4FD8-8136-E94CFF72638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5-643D-467F-8A39-88FFE9DF4E5A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21A291A1-57CC-4AAD-9B6E-87A05E7DBE4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6-643D-467F-8A39-88FFE9DF4E5A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D9AB3C03-F38A-45E5-8507-C5540F1AAD7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7-643D-467F-8A39-88FFE9DF4E5A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08C18A8E-B6E1-4130-B286-FD9B1D4D8B5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8-643D-467F-8A39-88FFE9DF4E5A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5BE3B3CE-913C-4476-8F18-C0DBC69498F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9-643D-467F-8A39-88FFE9DF4E5A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EB0FBEFA-CD84-4223-8EE0-A3A5EAC5DB9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A-643D-467F-8A39-88FFE9DF4E5A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573F99DA-6733-47AE-81FE-826A5F7FA93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B-643D-467F-8A39-88FFE9DF4E5A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25A3BF23-ED46-4CC9-AB72-6F71F0A318F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C-643D-467F-8A39-88FFE9DF4E5A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263D5DED-09B9-40A7-A423-72665DB33BA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D-643D-467F-8A39-88FFE9DF4E5A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95F7FB18-AC7E-467C-9AD7-24E70393C86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E-643D-467F-8A39-88FFE9DF4E5A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20D386D0-D374-443D-851F-9CCE959DA68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F-643D-467F-8A39-88FFE9DF4E5A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94E4F0AD-E3DA-42C4-8713-E8819BC27D2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0-643D-467F-8A39-88FFE9DF4E5A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0C106D31-B805-4AFF-AAEA-84943217FC0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1-643D-467F-8A39-88FFE9DF4E5A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D2DB1D9B-7CEF-429B-8FBA-291E48D235C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2-643D-467F-8A39-88FFE9DF4E5A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A7597C8A-9F4D-435B-ADA8-8908D6AC514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2802-4F0D-BE89-BBAF7EF12A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Sheet1!$D$2:$D$22</c:f>
              <c:numCache>
                <c:formatCode>"$"#,##0</c:formatCode>
                <c:ptCount val="21"/>
                <c:pt idx="0">
                  <c:v>51.3</c:v>
                </c:pt>
                <c:pt idx="1">
                  <c:v>51.2</c:v>
                </c:pt>
                <c:pt idx="2">
                  <c:v>52.2</c:v>
                </c:pt>
                <c:pt idx="3">
                  <c:v>49.6</c:v>
                </c:pt>
                <c:pt idx="4">
                  <c:v>49.1</c:v>
                </c:pt>
                <c:pt idx="5">
                  <c:v>45.2</c:v>
                </c:pt>
                <c:pt idx="6">
                  <c:v>45.2</c:v>
                </c:pt>
                <c:pt idx="7">
                  <c:v>45.1</c:v>
                </c:pt>
                <c:pt idx="8">
                  <c:v>43.6</c:v>
                </c:pt>
                <c:pt idx="9">
                  <c:v>44.8</c:v>
                </c:pt>
                <c:pt idx="10">
                  <c:v>45.5</c:v>
                </c:pt>
                <c:pt idx="11">
                  <c:v>45.5</c:v>
                </c:pt>
                <c:pt idx="12">
                  <c:v>46.5</c:v>
                </c:pt>
                <c:pt idx="13">
                  <c:v>48.2</c:v>
                </c:pt>
                <c:pt idx="14">
                  <c:v>50.3</c:v>
                </c:pt>
                <c:pt idx="15">
                  <c:v>53.2</c:v>
                </c:pt>
                <c:pt idx="16">
                  <c:v>55.6</c:v>
                </c:pt>
                <c:pt idx="17">
                  <c:v>58.1</c:v>
                </c:pt>
                <c:pt idx="18">
                  <c:v>60.8</c:v>
                </c:pt>
                <c:pt idx="19">
                  <c:v>63.6</c:v>
                </c:pt>
                <c:pt idx="20">
                  <c:v>66.8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Sheet1!$L$2:$L$22</c15:f>
                <c15:dlblRangeCache>
                  <c:ptCount val="21"/>
                  <c:pt idx="0">
                    <c:v>25%</c:v>
                  </c:pt>
                  <c:pt idx="1">
                    <c:v>23%</c:v>
                  </c:pt>
                  <c:pt idx="2">
                    <c:v>22%</c:v>
                  </c:pt>
                  <c:pt idx="3">
                    <c:v>21%</c:v>
                  </c:pt>
                  <c:pt idx="4">
                    <c:v>19%</c:v>
                  </c:pt>
                  <c:pt idx="5">
                    <c:v>18%</c:v>
                  </c:pt>
                  <c:pt idx="6">
                    <c:v>17%</c:v>
                  </c:pt>
                  <c:pt idx="7">
                    <c:v>17%</c:v>
                  </c:pt>
                  <c:pt idx="8">
                    <c:v>16%</c:v>
                  </c:pt>
                  <c:pt idx="9">
                    <c:v>15%</c:v>
                  </c:pt>
                  <c:pt idx="10">
                    <c:v>14%</c:v>
                  </c:pt>
                  <c:pt idx="11">
                    <c:v>13%</c:v>
                  </c:pt>
                  <c:pt idx="12">
                    <c:v>13%</c:v>
                  </c:pt>
                  <c:pt idx="13">
                    <c:v>12%</c:v>
                  </c:pt>
                  <c:pt idx="14">
                    <c:v>12%</c:v>
                  </c:pt>
                  <c:pt idx="15">
                    <c:v>12%</c:v>
                  </c:pt>
                  <c:pt idx="16">
                    <c:v>12%</c:v>
                  </c:pt>
                  <c:pt idx="17">
                    <c:v>12%</c:v>
                  </c:pt>
                  <c:pt idx="18">
                    <c:v>12%</c:v>
                  </c:pt>
                  <c:pt idx="19">
                    <c:v>11%</c:v>
                  </c:pt>
                  <c:pt idx="20">
                    <c:v>11%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53-643D-467F-8A39-88FFE9DF4E5A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bg1">
                  <a:lumMod val="50000"/>
                </a:schemeClr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ECA2CBCB-4069-49B3-B93D-EB52E5C5597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4-643D-467F-8A39-88FFE9DF4E5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7CF9AEAC-A869-4732-9EA4-3D8110BAF4F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5-643D-467F-8A39-88FFE9DF4E5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6678D548-0AE2-4DFE-9DF5-C24F417871C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6-643D-467F-8A39-88FFE9DF4E5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5138C41F-C185-4C0A-BF0B-6FE6372D932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7-643D-467F-8A39-88FFE9DF4E5A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9FF0D8AB-A84F-4343-94BA-BE6A54CAE8F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8-643D-467F-8A39-88FFE9DF4E5A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5DD9541B-1424-4C63-ADCB-FE92632E599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9-643D-467F-8A39-88FFE9DF4E5A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C77F0653-431C-42DF-B7C9-BE7D866A18B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A-643D-467F-8A39-88FFE9DF4E5A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B84584E6-D498-4B76-B257-2AB2CC38FB1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B-643D-467F-8A39-88FFE9DF4E5A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84B83960-FF7B-49C2-B7B2-8AD8DE27178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C-643D-467F-8A39-88FFE9DF4E5A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3135F346-88D5-4E74-B5BC-DBB4D657103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D-643D-467F-8A39-88FFE9DF4E5A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766E6154-0C9D-4A8D-B043-A517DF2B693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E-643D-467F-8A39-88FFE9DF4E5A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0533F6AC-1457-4358-A49D-D365FC8EF20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F-643D-467F-8A39-88FFE9DF4E5A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0FFBE0D8-8EC9-4927-B3D2-52CB4B67627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0-643D-467F-8A39-88FFE9DF4E5A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E5675306-240F-4482-9228-E290D8C340D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1-643D-467F-8A39-88FFE9DF4E5A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04F62E57-3374-44B4-A10E-4B3F8D9BDFA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2-643D-467F-8A39-88FFE9DF4E5A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C9816D8B-B245-4440-B856-61D11DF67F9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3-643D-467F-8A39-88FFE9DF4E5A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0EA5A1E0-C811-4B5A-9287-33D2CFB072A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4-643D-467F-8A39-88FFE9DF4E5A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4CCED201-FBB8-4107-92EC-0D12539AEB0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5-643D-467F-8A39-88FFE9DF4E5A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F69109AA-397F-4B59-B5E1-0ADE27E5A71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6-643D-467F-8A39-88FFE9DF4E5A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3D26CC43-D5DD-4718-923C-7D851BBDE59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7-643D-467F-8A39-88FFE9DF4E5A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73877167-FD40-4387-A431-6B4002C8718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2802-4F0D-BE89-BBAF7EF12A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Sheet1!$E$2:$E$22</c:f>
              <c:numCache>
                <c:formatCode>"$"#,##0</c:formatCode>
                <c:ptCount val="21"/>
                <c:pt idx="0">
                  <c:v>36.5</c:v>
                </c:pt>
                <c:pt idx="1">
                  <c:v>19.100000000000001</c:v>
                </c:pt>
                <c:pt idx="2">
                  <c:v>18.3</c:v>
                </c:pt>
                <c:pt idx="3">
                  <c:v>19.2</c:v>
                </c:pt>
                <c:pt idx="4">
                  <c:v>20.3</c:v>
                </c:pt>
                <c:pt idx="5">
                  <c:v>20.399999999999999</c:v>
                </c:pt>
                <c:pt idx="6">
                  <c:v>21</c:v>
                </c:pt>
                <c:pt idx="7">
                  <c:v>21.6</c:v>
                </c:pt>
                <c:pt idx="8">
                  <c:v>22.4</c:v>
                </c:pt>
                <c:pt idx="9">
                  <c:v>28</c:v>
                </c:pt>
                <c:pt idx="10">
                  <c:v>31.8</c:v>
                </c:pt>
                <c:pt idx="11">
                  <c:v>34.200000000000003</c:v>
                </c:pt>
                <c:pt idx="12">
                  <c:v>36.4</c:v>
                </c:pt>
                <c:pt idx="13">
                  <c:v>38.6</c:v>
                </c:pt>
                <c:pt idx="14">
                  <c:v>41.3</c:v>
                </c:pt>
                <c:pt idx="15">
                  <c:v>44</c:v>
                </c:pt>
                <c:pt idx="16">
                  <c:v>46.9</c:v>
                </c:pt>
                <c:pt idx="17">
                  <c:v>50</c:v>
                </c:pt>
                <c:pt idx="18">
                  <c:v>53.2</c:v>
                </c:pt>
                <c:pt idx="19">
                  <c:v>56.6</c:v>
                </c:pt>
                <c:pt idx="20">
                  <c:v>60.3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Sheet1!$M$2:$M$22</c15:f>
                <c15:dlblRangeCache>
                  <c:ptCount val="21"/>
                  <c:pt idx="0">
                    <c:v>18%</c:v>
                  </c:pt>
                  <c:pt idx="1">
                    <c:v>9%</c:v>
                  </c:pt>
                  <c:pt idx="2">
                    <c:v>8%</c:v>
                  </c:pt>
                  <c:pt idx="3">
                    <c:v>8%</c:v>
                  </c:pt>
                  <c:pt idx="4">
                    <c:v>8%</c:v>
                  </c:pt>
                  <c:pt idx="5">
                    <c:v>8%</c:v>
                  </c:pt>
                  <c:pt idx="6">
                    <c:v>8%</c:v>
                  </c:pt>
                  <c:pt idx="7">
                    <c:v>8%</c:v>
                  </c:pt>
                  <c:pt idx="8">
                    <c:v>8%</c:v>
                  </c:pt>
                  <c:pt idx="9">
                    <c:v>9%</c:v>
                  </c:pt>
                  <c:pt idx="10">
                    <c:v>10%</c:v>
                  </c:pt>
                  <c:pt idx="11">
                    <c:v>10%</c:v>
                  </c:pt>
                  <c:pt idx="12">
                    <c:v>10%</c:v>
                  </c:pt>
                  <c:pt idx="13">
                    <c:v>10%</c:v>
                  </c:pt>
                  <c:pt idx="14">
                    <c:v>10%</c:v>
                  </c:pt>
                  <c:pt idx="15">
                    <c:v>10%</c:v>
                  </c:pt>
                  <c:pt idx="16">
                    <c:v>10%</c:v>
                  </c:pt>
                  <c:pt idx="17">
                    <c:v>10%</c:v>
                  </c:pt>
                  <c:pt idx="18">
                    <c:v>10%</c:v>
                  </c:pt>
                  <c:pt idx="19">
                    <c:v>10%</c:v>
                  </c:pt>
                  <c:pt idx="20">
                    <c:v>10%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68-643D-467F-8A39-88FFE9DF4E5A}"/>
            </c:ext>
          </c:extLst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Medicare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1">
                  <a:lumMod val="50000"/>
                </a:schemeClr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09D51898-9CDC-4649-B9F1-19B95B9C899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2802-4F0D-BE89-BBAF7EF12AE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0D8D59CC-B37C-447A-AF30-3FDFC884CD4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2802-4F0D-BE89-BBAF7EF12AE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7E03E578-3D72-4AB1-9D36-A618A3B19EE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2802-4F0D-BE89-BBAF7EF12AE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499BF044-E119-4AAA-A4FD-545B0BE101D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2802-4F0D-BE89-BBAF7EF12AE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C2E907EF-196E-45D6-A112-A2E5E850518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2802-4F0D-BE89-BBAF7EF12AE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0754B930-0635-402E-A78D-89A7AE623D6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2802-4F0D-BE89-BBAF7EF12AE6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7161B13F-22AE-4528-810F-8540539E927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2802-4F0D-BE89-BBAF7EF12AE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80D53D39-8980-44F5-B1E3-7C2A1A94630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2802-4F0D-BE89-BBAF7EF12AE6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2C50ED53-0F58-4A3C-8D2E-5661A8D2A95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2802-4F0D-BE89-BBAF7EF12AE6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724ADDCE-6DF5-4FA6-B8B0-5B957311C19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2802-4F0D-BE89-BBAF7EF12AE6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33E0E0C9-D5BD-4462-898C-457F98591FF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2802-4F0D-BE89-BBAF7EF12AE6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C933AE1F-C3ED-4AD8-9045-81FD81902D3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2802-4F0D-BE89-BBAF7EF12AE6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2586BE48-EADF-472A-A2F1-BA717FB0ECE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2802-4F0D-BE89-BBAF7EF12AE6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4D77D7FC-37BA-4D25-A468-5931CE6CE47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2802-4F0D-BE89-BBAF7EF12AE6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D70F3C3E-C538-4782-B45B-7A5514A46A9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2802-4F0D-BE89-BBAF7EF12AE6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53018A76-6DAA-4148-8F9A-E4EC1C4943D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2802-4F0D-BE89-BBAF7EF12AE6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5766DD72-435A-4FB1-A74F-D1364017100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2802-4F0D-BE89-BBAF7EF12AE6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0C85EDF6-D7EE-4310-9AE5-ADBB973B98F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2802-4F0D-BE89-BBAF7EF12AE6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091A3825-DE01-471B-A729-F05CE3FB6BF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2802-4F0D-BE89-BBAF7EF12AE6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BAB6F1C1-C54A-4195-B992-EF685441CA8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2802-4F0D-BE89-BBAF7EF12AE6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16E33E5D-D75A-4B09-86D3-23C522C58BF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2802-4F0D-BE89-BBAF7EF12A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Sheet1!$F$2:$F$22</c:f>
              <c:numCache>
                <c:formatCode>"$"#,##0</c:formatCode>
                <c:ptCount val="21"/>
                <c:pt idx="0">
                  <c:v>3.9</c:v>
                </c:pt>
                <c:pt idx="1">
                  <c:v>39.6</c:v>
                </c:pt>
                <c:pt idx="2">
                  <c:v>46</c:v>
                </c:pt>
                <c:pt idx="3">
                  <c:v>50.6</c:v>
                </c:pt>
                <c:pt idx="4">
                  <c:v>54.5</c:v>
                </c:pt>
                <c:pt idx="5">
                  <c:v>58.9</c:v>
                </c:pt>
                <c:pt idx="6">
                  <c:v>63.3</c:v>
                </c:pt>
                <c:pt idx="7">
                  <c:v>67.5</c:v>
                </c:pt>
                <c:pt idx="8">
                  <c:v>74.099999999999994</c:v>
                </c:pt>
                <c:pt idx="9">
                  <c:v>84.8</c:v>
                </c:pt>
                <c:pt idx="10">
                  <c:v>94.1</c:v>
                </c:pt>
                <c:pt idx="11">
                  <c:v>101</c:v>
                </c:pt>
                <c:pt idx="12">
                  <c:v>109.3</c:v>
                </c:pt>
                <c:pt idx="13">
                  <c:v>120.6</c:v>
                </c:pt>
                <c:pt idx="14">
                  <c:v>129.4</c:v>
                </c:pt>
                <c:pt idx="15">
                  <c:v>140.30000000000001</c:v>
                </c:pt>
                <c:pt idx="16">
                  <c:v>151.5</c:v>
                </c:pt>
                <c:pt idx="17">
                  <c:v>163.80000000000001</c:v>
                </c:pt>
                <c:pt idx="18">
                  <c:v>177.1</c:v>
                </c:pt>
                <c:pt idx="19">
                  <c:v>191.3</c:v>
                </c:pt>
                <c:pt idx="20">
                  <c:v>206.9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Sheet1!$N$2:$N$22</c15:f>
                <c15:dlblRangeCache>
                  <c:ptCount val="21"/>
                  <c:pt idx="0">
                    <c:v>2%</c:v>
                  </c:pt>
                  <c:pt idx="1">
                    <c:v>18%</c:v>
                  </c:pt>
                  <c:pt idx="2">
                    <c:v>20%</c:v>
                  </c:pt>
                  <c:pt idx="3">
                    <c:v>21%</c:v>
                  </c:pt>
                  <c:pt idx="4">
                    <c:v>22%</c:v>
                  </c:pt>
                  <c:pt idx="5">
                    <c:v>23%</c:v>
                  </c:pt>
                  <c:pt idx="6">
                    <c:v>24%</c:v>
                  </c:pt>
                  <c:pt idx="7">
                    <c:v>26%</c:v>
                  </c:pt>
                  <c:pt idx="8">
                    <c:v>28%</c:v>
                  </c:pt>
                  <c:pt idx="9">
                    <c:v>28%</c:v>
                  </c:pt>
                  <c:pt idx="10">
                    <c:v>29%</c:v>
                  </c:pt>
                  <c:pt idx="11">
                    <c:v>30%</c:v>
                  </c:pt>
                  <c:pt idx="12">
                    <c:v>30%</c:v>
                  </c:pt>
                  <c:pt idx="13">
                    <c:v>31%</c:v>
                  </c:pt>
                  <c:pt idx="14">
                    <c:v>31%</c:v>
                  </c:pt>
                  <c:pt idx="15">
                    <c:v>32%</c:v>
                  </c:pt>
                  <c:pt idx="16">
                    <c:v>33%</c:v>
                  </c:pt>
                  <c:pt idx="17">
                    <c:v>33%</c:v>
                  </c:pt>
                  <c:pt idx="18">
                    <c:v>34%</c:v>
                  </c:pt>
                  <c:pt idx="19">
                    <c:v>34%</c:v>
                  </c:pt>
                  <c:pt idx="20">
                    <c:v>35%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69-643D-467F-8A39-88FFE9DF4E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211597496"/>
        <c:axId val="211595536"/>
      </c:barChart>
      <c:lineChart>
        <c:grouping val="standard"/>
        <c:varyColors val="0"/>
        <c:ser>
          <c:idx val="6"/>
          <c:order val="5"/>
          <c:tx>
            <c:strRef>
              <c:f>Sheet1!$G$1</c:f>
              <c:strCache>
                <c:ptCount val="1"/>
                <c:pt idx="0">
                  <c:v>Total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Sheet1!$G$2:$G$22</c:f>
              <c:numCache>
                <c:formatCode>"$"#,##0</c:formatCode>
                <c:ptCount val="21"/>
                <c:pt idx="0">
                  <c:v>205.1</c:v>
                </c:pt>
                <c:pt idx="1">
                  <c:v>224.1</c:v>
                </c:pt>
                <c:pt idx="2">
                  <c:v>235.6</c:v>
                </c:pt>
                <c:pt idx="3">
                  <c:v>241.4</c:v>
                </c:pt>
                <c:pt idx="4">
                  <c:v>252.7</c:v>
                </c:pt>
                <c:pt idx="5">
                  <c:v>253</c:v>
                </c:pt>
                <c:pt idx="6">
                  <c:v>258.7</c:v>
                </c:pt>
                <c:pt idx="7">
                  <c:v>259.10000000000002</c:v>
                </c:pt>
                <c:pt idx="8">
                  <c:v>265.10000000000002</c:v>
                </c:pt>
                <c:pt idx="9">
                  <c:v>297.89999999999998</c:v>
                </c:pt>
                <c:pt idx="10">
                  <c:v>324.60000000000002</c:v>
                </c:pt>
                <c:pt idx="11">
                  <c:v>340.7</c:v>
                </c:pt>
                <c:pt idx="12">
                  <c:v>360.1</c:v>
                </c:pt>
                <c:pt idx="13">
                  <c:v>387.4</c:v>
                </c:pt>
                <c:pt idx="14">
                  <c:v>412.3</c:v>
                </c:pt>
                <c:pt idx="15">
                  <c:v>438.2</c:v>
                </c:pt>
                <c:pt idx="16">
                  <c:v>465.8</c:v>
                </c:pt>
                <c:pt idx="17">
                  <c:v>495.7</c:v>
                </c:pt>
                <c:pt idx="18">
                  <c:v>527.5</c:v>
                </c:pt>
                <c:pt idx="19">
                  <c:v>561.20000000000005</c:v>
                </c:pt>
                <c:pt idx="20">
                  <c:v>597.1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02-4F0D-BE89-BBAF7EF12A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597496"/>
        <c:axId val="211595536"/>
      </c:lineChart>
      <c:catAx>
        <c:axId val="21159749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300"/>
            </a:pPr>
            <a:endParaRPr lang="en-US"/>
          </a:p>
        </c:txPr>
        <c:crossAx val="211595536"/>
        <c:crosses val="autoZero"/>
        <c:auto val="1"/>
        <c:lblAlgn val="ctr"/>
        <c:lblOffset val="0"/>
        <c:noMultiLvlLbl val="0"/>
      </c:catAx>
      <c:valAx>
        <c:axId val="211595536"/>
        <c:scaling>
          <c:orientation val="minMax"/>
        </c:scaling>
        <c:delete val="1"/>
        <c:axPos val="l"/>
        <c:numFmt formatCode="&quot;$&quot;#,##0" sourceLinked="1"/>
        <c:majorTickMark val="out"/>
        <c:minorTickMark val="none"/>
        <c:tickLblPos val="nextTo"/>
        <c:crossAx val="211597496"/>
        <c:crossesAt val="1"/>
        <c:crossBetween val="between"/>
      </c:valAx>
      <c:spPr>
        <a:noFill/>
        <a:ln w="25400">
          <a:noFill/>
        </a:ln>
      </c:spPr>
    </c:plotArea>
    <c:legend>
      <c:legendPos val="l"/>
      <c:legendEntry>
        <c:idx val="0"/>
        <c:txPr>
          <a:bodyPr/>
          <a:lstStyle/>
          <a:p>
            <a:pPr>
              <a:defRPr sz="2000" b="1"/>
            </a:pPr>
            <a:endParaRPr lang="en-US"/>
          </a:p>
        </c:txPr>
      </c:legendEntry>
      <c:legendEntry>
        <c:idx val="5"/>
        <c:delete val="1"/>
      </c:legendEntry>
      <c:layout>
        <c:manualLayout>
          <c:xMode val="edge"/>
          <c:yMode val="edge"/>
          <c:x val="7.0871722182849041E-3"/>
          <c:y val="8.3096827750618971E-3"/>
          <c:w val="0.29084884233553016"/>
          <c:h val="0.339831028586429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63145231846024E-2"/>
          <c:y val="5.4050024361022221E-2"/>
          <c:w val="0.55590288713910763"/>
          <c:h val="0.9308141366050174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explosion val="1"/>
          <c:dPt>
            <c:idx val="0"/>
            <c:bubble3D val="0"/>
            <c:spPr>
              <a:solidFill>
                <a:schemeClr val="bg2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E03-4734-A472-AF633AB7DC9B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E03-4734-A472-AF633AB7DC9B}"/>
              </c:ext>
            </c:extLst>
          </c:dPt>
          <c:dPt>
            <c:idx val="2"/>
            <c:bubble3D val="0"/>
            <c:explosion val="5"/>
            <c:spPr>
              <a:solidFill>
                <a:schemeClr val="accent1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E03-4734-A472-AF633AB7DC9B}"/>
              </c:ext>
            </c:extLst>
          </c:dPt>
          <c:dLbls>
            <c:dLbl>
              <c:idx val="1"/>
              <c:layout>
                <c:manualLayout>
                  <c:x val="-8.1790682414698168E-2"/>
                  <c:y val="-6.0402439140725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E03-4734-A472-AF633AB7DC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Medicare Part D drug spending</c:v>
                </c:pt>
                <c:pt idx="1">
                  <c:v>Medicare Part B drug spending</c:v>
                </c:pt>
                <c:pt idx="2">
                  <c:v>Other Medicare spending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0.13813060994441012</c:v>
                </c:pt>
                <c:pt idx="1">
                  <c:v>3.2427424336009883E-2</c:v>
                </c:pt>
                <c:pt idx="2">
                  <c:v>0.82944196571957995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03-4734-A472-AF633AB7DC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57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477362204724411"/>
          <c:y val="0.24113083900491142"/>
          <c:w val="0.3074486001749781"/>
          <c:h val="0.469240278821527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468383957320716E-2"/>
          <c:y val="7.5352111201686001E-2"/>
          <c:w val="0.46315607962186867"/>
          <c:h val="0.7898240476519924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12700">
              <a:solidFill>
                <a:schemeClr val="bg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chemeClr val="tx2"/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52E-40C1-97A4-AB3BAB80095F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2E-40C1-97A4-AB3BAB80095F}"/>
              </c:ext>
            </c:extLst>
          </c:dPt>
          <c:dPt>
            <c:idx val="2"/>
            <c:bubble3D val="0"/>
            <c:spPr>
              <a:solidFill>
                <a:schemeClr val="bg2">
                  <a:lumMod val="40000"/>
                  <a:lumOff val="6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52E-40C1-97A4-AB3BAB80095F}"/>
              </c:ext>
            </c:extLst>
          </c:dPt>
          <c:dPt>
            <c:idx val="3"/>
            <c:bubble3D val="0"/>
            <c:spPr>
              <a:solidFill>
                <a:schemeClr val="bg2">
                  <a:lumMod val="20000"/>
                  <a:lumOff val="8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52E-40C1-97A4-AB3BAB80095F}"/>
              </c:ext>
            </c:extLst>
          </c:dPt>
          <c:dPt>
            <c:idx val="4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52E-40C1-97A4-AB3BAB80095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52E-40C1-97A4-AB3BAB80095F}"/>
              </c:ext>
            </c:extLst>
          </c:dPt>
          <c:dPt>
            <c:idx val="6"/>
            <c:bubble3D val="0"/>
            <c:spPr>
              <a:solidFill>
                <a:schemeClr val="accent5"/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52E-40C1-97A4-AB3BAB80095F}"/>
              </c:ext>
            </c:extLst>
          </c:dPt>
          <c:dPt>
            <c:idx val="7"/>
            <c:bubble3D val="0"/>
            <c:spPr>
              <a:solidFill>
                <a:schemeClr val="accent4"/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52E-40C1-97A4-AB3BAB80095F}"/>
              </c:ext>
            </c:extLst>
          </c:dPt>
          <c:dPt>
            <c:idx val="8"/>
            <c:bubble3D val="0"/>
            <c:spPr>
              <a:solidFill>
                <a:schemeClr val="accent3"/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52E-40C1-97A4-AB3BAB80095F}"/>
              </c:ext>
            </c:extLst>
          </c:dPt>
          <c:dPt>
            <c:idx val="9"/>
            <c:bubble3D val="0"/>
            <c:spPr>
              <a:solidFill>
                <a:schemeClr val="accent2"/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52E-40C1-97A4-AB3BAB80095F}"/>
              </c:ext>
            </c:extLst>
          </c:dPt>
          <c:dPt>
            <c:idx val="10"/>
            <c:bubble3D val="0"/>
            <c:spPr>
              <a:solidFill>
                <a:schemeClr val="accent1"/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52E-40C1-97A4-AB3BAB80095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52E-40C1-97A4-AB3BAB80095F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F52E-40C1-97A4-AB3BAB80095F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F52E-40C1-97A4-AB3BAB80095F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F52E-40C1-97A4-AB3BAB80095F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F52E-40C1-97A4-AB3BAB80095F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F52E-40C1-97A4-AB3BAB80095F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F52E-40C1-97A4-AB3BAB80095F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F52E-40C1-97A4-AB3BAB80095F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F52E-40C1-97A4-AB3BAB80095F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F52E-40C1-97A4-AB3BAB80095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52E-40C1-97A4-AB3BAB80095F}"/>
                </c:ext>
              </c:extLst>
            </c:dLbl>
            <c:dLbl>
              <c:idx val="7"/>
              <c:layout>
                <c:manualLayout>
                  <c:x val="3.1924753204573636E-2"/>
                  <c:y val="-2.3428972422071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52E-40C1-97A4-AB3BAB80095F}"/>
                </c:ext>
              </c:extLst>
            </c:dLbl>
            <c:dLbl>
              <c:idx val="9"/>
              <c:layout>
                <c:manualLayout>
                  <c:x val="1.059811269161872E-2"/>
                  <c:y val="5.0753764731610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F52E-40C1-97A4-AB3BAB80095F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F52E-40C1-97A4-AB3BAB8009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Sheet1!$A$2:$A$12</c:f>
              <c:strCache>
                <c:ptCount val="11"/>
                <c:pt idx="0">
                  <c:v>Harvoni</c:v>
                </c:pt>
                <c:pt idx="1">
                  <c:v>Lantus/Lantus Solostar</c:v>
                </c:pt>
                <c:pt idx="2">
                  <c:v>Crestor</c:v>
                </c:pt>
                <c:pt idx="3">
                  <c:v>Advair Diskus</c:v>
                </c:pt>
                <c:pt idx="4">
                  <c:v>Spiriva</c:v>
                </c:pt>
                <c:pt idx="5">
                  <c:v>Januvia</c:v>
                </c:pt>
                <c:pt idx="6">
                  <c:v>Revlimid</c:v>
                </c:pt>
                <c:pt idx="7">
                  <c:v>Nexium</c:v>
                </c:pt>
                <c:pt idx="8">
                  <c:v>Lyrica</c:v>
                </c:pt>
                <c:pt idx="9">
                  <c:v>Humira/Humira Pen</c:v>
                </c:pt>
                <c:pt idx="10">
                  <c:v>All other drugs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5.1177844150302625E-2</c:v>
                </c:pt>
                <c:pt idx="1">
                  <c:v>3.1733986031549428E-2</c:v>
                </c:pt>
                <c:pt idx="2">
                  <c:v>2.0987012545278363E-2</c:v>
                </c:pt>
                <c:pt idx="3">
                  <c:v>1.6524045986520269E-2</c:v>
                </c:pt>
                <c:pt idx="4">
                  <c:v>1.5952260142020763E-2</c:v>
                </c:pt>
                <c:pt idx="5">
                  <c:v>1.5519046786805111E-2</c:v>
                </c:pt>
                <c:pt idx="6">
                  <c:v>1.5122130473159754E-2</c:v>
                </c:pt>
                <c:pt idx="7">
                  <c:v>1.4652584765387295E-2</c:v>
                </c:pt>
                <c:pt idx="8">
                  <c:v>1.285863029559966E-2</c:v>
                </c:pt>
                <c:pt idx="9">
                  <c:v>1.210026269134739E-2</c:v>
                </c:pt>
                <c:pt idx="10">
                  <c:v>0.79337219613202936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F52E-40C1-97A4-AB3BAB8009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53256237548619678"/>
          <c:y val="8.5564340029763458E-2"/>
          <c:w val="0.26332706462719807"/>
          <c:h val="0.76935181771620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Sheet1!$B$2:$B$13</c:f>
              <c:numCache>
                <c:formatCode>0.0%</c:formatCode>
                <c:ptCount val="12"/>
                <c:pt idx="0">
                  <c:v>8.5999999999999993E-2</c:v>
                </c:pt>
                <c:pt idx="1">
                  <c:v>9.6000000000000002E-2</c:v>
                </c:pt>
                <c:pt idx="2">
                  <c:v>0.104</c:v>
                </c:pt>
                <c:pt idx="3">
                  <c:v>0.111</c:v>
                </c:pt>
                <c:pt idx="4">
                  <c:v>0.113</c:v>
                </c:pt>
                <c:pt idx="5">
                  <c:v>0.115</c:v>
                </c:pt>
                <c:pt idx="6">
                  <c:v>0.11700000000000001</c:v>
                </c:pt>
                <c:pt idx="7">
                  <c:v>0.129</c:v>
                </c:pt>
                <c:pt idx="8">
                  <c:v>0.14299999999999999</c:v>
                </c:pt>
                <c:pt idx="9">
                  <c:v>0.182</c:v>
                </c:pt>
                <c:pt idx="10">
                  <c:v>0.22</c:v>
                </c:pt>
                <c:pt idx="11">
                  <c:v>0.23799999999999999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3F-40BD-9143-011C9798B8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7"/>
        <c:axId val="2085220143"/>
        <c:axId val="2085220559"/>
      </c:barChart>
      <c:catAx>
        <c:axId val="208522014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220559"/>
        <c:crosses val="autoZero"/>
        <c:auto val="1"/>
        <c:lblAlgn val="ctr"/>
        <c:lblOffset val="0"/>
        <c:noMultiLvlLbl val="0"/>
      </c:catAx>
      <c:valAx>
        <c:axId val="2085220559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2201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858391744652711E-3"/>
          <c:y val="7.1748025364108597E-2"/>
          <c:w val="0.98303001061622852"/>
          <c:h val="0.7285782259673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4"/>
            </a:solidFill>
            <a:ln w="9525">
              <a:solidFill>
                <a:schemeClr val="bg1">
                  <a:lumMod val="50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972-43D9-9B59-15921BC8A26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>
                <a:solidFill>
                  <a:schemeClr val="bg1">
                    <a:lumMod val="5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E972-43D9-9B59-15921BC8A26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972-43D9-9B59-15921BC8A26B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972-43D9-9B59-15921BC8A2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Actual: 
2007-2013</c:v>
                </c:pt>
                <c:pt idx="1">
                  <c:v>Actual: 
2013-2016</c:v>
                </c:pt>
                <c:pt idx="2">
                  <c:v>Projected: 
2016-2026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2.3521564055654531E-2</c:v>
                </c:pt>
                <c:pt idx="1">
                  <c:v>4.3606252248520549E-2</c:v>
                </c:pt>
                <c:pt idx="2">
                  <c:v>4.673013223143796E-2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72-43D9-9B59-15921BC8A2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093083968"/>
        <c:axId val="1"/>
      </c:barChart>
      <c:catAx>
        <c:axId val="109308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32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lnSpc>
                <a:spcPct val="90000"/>
              </a:lnSpc>
              <a:defRPr sz="24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"/>
        <c:crosses val="autoZero"/>
        <c:auto val="1"/>
        <c:lblAlgn val="ctr"/>
        <c:lblOffset val="0"/>
        <c:noMultiLvlLbl val="0"/>
      </c:catAx>
      <c:valAx>
        <c:axId val="1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1093083968"/>
        <c:crosses val="autoZero"/>
        <c:crossBetween val="between"/>
      </c:valAx>
      <c:spPr>
        <a:noFill/>
        <a:ln w="2541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980273107250676E-2"/>
          <c:y val="3.229024412969185E-2"/>
          <c:w val="0.96993900567531843"/>
          <c:h val="0.8750038647084916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Premiums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C28269B8-63C2-46AD-AFEF-299130D5DBD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71AA-48E1-B9C1-1C9175AF6D8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188D3168-02F4-4751-93D6-C5DF9FD1B8B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71AA-48E1-B9C1-1C9175AF6D8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446F0CC9-E3CE-4F09-82A2-B09488718FC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71AA-48E1-B9C1-1C9175AF6D8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7EAD7FC3-B4CB-4A6F-A3A1-FB660E9B037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1AA-48E1-B9C1-1C9175AF6D8A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81A023F8-27C1-4853-8F29-C3D9D72C32B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1AA-48E1-B9C1-1C9175AF6D8A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93165893-5B48-4169-9D6A-C94884BF846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71AA-48E1-B9C1-1C9175AF6D8A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5DBB25B9-4161-427C-842F-30CFB0B234D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71AA-48E1-B9C1-1C9175AF6D8A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4D4F7D10-54C2-436C-9FA7-3E5925594DF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71AA-48E1-B9C1-1C9175AF6D8A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5CA61592-9D61-4BA0-912B-280F0102847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71AA-48E1-B9C1-1C9175AF6D8A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FC605F4F-D35A-4975-AEC3-52BFD2727D5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71AA-48E1-B9C1-1C9175AF6D8A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C8693962-B581-4472-BA09-A9CDB59A5CE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71AA-48E1-B9C1-1C9175AF6D8A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417D99D7-BA26-469A-A43B-1B7C0447B75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71AA-48E1-B9C1-1C9175AF6D8A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12F4A133-37A0-4F41-8F05-BD745020E59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71AA-48E1-B9C1-1C9175AF6D8A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6056EADC-028C-46E9-8890-8FD7F02DD28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71AA-48E1-B9C1-1C9175AF6D8A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92511879-FBED-4B4B-BFF9-795788D5CA1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71AA-48E1-B9C1-1C9175AF6D8A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B697CD34-DBA5-4714-82C9-3C7D3BB2866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71AA-48E1-B9C1-1C9175AF6D8A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6155AA8E-501D-4964-83E0-B1D3AACA622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71AA-48E1-B9C1-1C9175AF6D8A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4DF212EC-CB2B-42BD-B4F3-B375714BCCA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71AA-48E1-B9C1-1C9175AF6D8A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AC74DFE3-837E-4971-8EA0-198EA4AB876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71AA-48E1-B9C1-1C9175AF6D8A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987A62CF-A954-4326-84E3-C0C42C584F9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71AA-48E1-B9C1-1C9175AF6D8A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AE136839-9FD4-4B4A-8B3C-93750666B61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71AA-48E1-B9C1-1C9175AF6D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</c:numCache>
            </c:numRef>
          </c:cat>
          <c:val>
            <c:numRef>
              <c:f>Sheet1!$B$2:$B$22</c:f>
              <c:numCache>
                <c:formatCode>"$"#,##0_);[Red]\("$"#,##0\)</c:formatCode>
                <c:ptCount val="21"/>
                <c:pt idx="0">
                  <c:v>3.5</c:v>
                </c:pt>
                <c:pt idx="1">
                  <c:v>4.0999999999999996</c:v>
                </c:pt>
                <c:pt idx="2">
                  <c:v>5</c:v>
                </c:pt>
                <c:pt idx="3">
                  <c:v>6.1</c:v>
                </c:pt>
                <c:pt idx="4">
                  <c:v>6.7</c:v>
                </c:pt>
                <c:pt idx="5">
                  <c:v>7.3</c:v>
                </c:pt>
                <c:pt idx="6">
                  <c:v>7.8</c:v>
                </c:pt>
                <c:pt idx="7">
                  <c:v>9.3000000000000007</c:v>
                </c:pt>
                <c:pt idx="8">
                  <c:v>10.5</c:v>
                </c:pt>
                <c:pt idx="9">
                  <c:v>11.5</c:v>
                </c:pt>
                <c:pt idx="10">
                  <c:v>12.7</c:v>
                </c:pt>
                <c:pt idx="11">
                  <c:v>14.1</c:v>
                </c:pt>
                <c:pt idx="12">
                  <c:v>15.1</c:v>
                </c:pt>
                <c:pt idx="13">
                  <c:v>17.100000000000001</c:v>
                </c:pt>
                <c:pt idx="14">
                  <c:v>18.7</c:v>
                </c:pt>
                <c:pt idx="15">
                  <c:v>20.399999999999999</c:v>
                </c:pt>
                <c:pt idx="16">
                  <c:v>22</c:v>
                </c:pt>
                <c:pt idx="17">
                  <c:v>23.7</c:v>
                </c:pt>
                <c:pt idx="18">
                  <c:v>25.5</c:v>
                </c:pt>
                <c:pt idx="19">
                  <c:v>27.3</c:v>
                </c:pt>
                <c:pt idx="20">
                  <c:v>29.4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Sheet1!$Q$2:$Q$22</c15:f>
                <c15:dlblRangeCache>
                  <c:ptCount val="21"/>
                  <c:pt idx="0">
                    <c:v>8%</c:v>
                  </c:pt>
                  <c:pt idx="1">
                    <c:v>8%</c:v>
                  </c:pt>
                  <c:pt idx="2">
                    <c:v>9%</c:v>
                  </c:pt>
                  <c:pt idx="3">
                    <c:v>11%</c:v>
                  </c:pt>
                  <c:pt idx="4">
                    <c:v>11%</c:v>
                  </c:pt>
                  <c:pt idx="5">
                    <c:v>11%</c:v>
                  </c:pt>
                  <c:pt idx="6">
                    <c:v>11%</c:v>
                  </c:pt>
                  <c:pt idx="7">
                    <c:v>13%</c:v>
                  </c:pt>
                  <c:pt idx="8">
                    <c:v>13%</c:v>
                  </c:pt>
                  <c:pt idx="9">
                    <c:v>13%</c:v>
                  </c:pt>
                  <c:pt idx="10">
                    <c:v>14%</c:v>
                  </c:pt>
                  <c:pt idx="11">
                    <c:v>15%</c:v>
                  </c:pt>
                  <c:pt idx="12">
                    <c:v>15%</c:v>
                  </c:pt>
                  <c:pt idx="13">
                    <c:v>15%</c:v>
                  </c:pt>
                  <c:pt idx="14">
                    <c:v>15%</c:v>
                  </c:pt>
                  <c:pt idx="15">
                    <c:v>15%</c:v>
                  </c:pt>
                  <c:pt idx="16">
                    <c:v>15%</c:v>
                  </c:pt>
                  <c:pt idx="17">
                    <c:v>15%</c:v>
                  </c:pt>
                  <c:pt idx="18">
                    <c:v>15%</c:v>
                  </c:pt>
                  <c:pt idx="19">
                    <c:v>15%</c:v>
                  </c:pt>
                  <c:pt idx="20">
                    <c:v>15%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D01E-400E-AA92-DFFD5C59F21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Direct subsidy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796F9F88-ABF1-4209-BE6C-A30AE528ECD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71AA-48E1-B9C1-1C9175AF6D8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B14BCFDD-D68B-4E85-B633-4C3D7FA0D7C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71AA-48E1-B9C1-1C9175AF6D8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855FC686-454A-428A-B3DC-CA547C05A38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71AA-48E1-B9C1-1C9175AF6D8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0F0971AC-38F4-4F98-855C-13AD8FC1D7A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71AA-48E1-B9C1-1C9175AF6D8A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5AA22A67-0E84-490E-8B4A-F64C2C39811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71AA-48E1-B9C1-1C9175AF6D8A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B408EC2E-2A33-49F2-82F4-A0C15BD4B08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71AA-48E1-B9C1-1C9175AF6D8A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BE482E4D-8FD4-49BC-9848-3E740281551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71AA-48E1-B9C1-1C9175AF6D8A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EFAA8B84-0935-4182-A595-A237ABC89A1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71AA-48E1-B9C1-1C9175AF6D8A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CCF26D05-DFB1-4739-9375-AEC6D771717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71AA-48E1-B9C1-1C9175AF6D8A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02C0AA8F-F3E2-4C91-86B4-DB0EB51780B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71AA-48E1-B9C1-1C9175AF6D8A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23E6742D-1475-4ED6-8104-AE34A76DD4B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71AA-48E1-B9C1-1C9175AF6D8A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8B2AC5B1-CCE6-4B23-82E9-9B39F1B869B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71AA-48E1-B9C1-1C9175AF6D8A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6D70917A-031E-445A-987B-A5D9DABCA30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71AA-48E1-B9C1-1C9175AF6D8A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3D3348E5-B157-406F-86B1-6DDACBF0A41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71AA-48E1-B9C1-1C9175AF6D8A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29448D30-47E6-4A75-A4B3-EC811EFD27F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3-71AA-48E1-B9C1-1C9175AF6D8A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CE8E3995-2059-448E-9F8B-B0C894CE92F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71AA-48E1-B9C1-1C9175AF6D8A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EEA02947-381A-4638-8929-1A9841AE103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71AA-48E1-B9C1-1C9175AF6D8A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5D93DCE1-CC6F-4B09-B728-60815DAA94C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71AA-48E1-B9C1-1C9175AF6D8A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D18A7920-7739-4FBD-9BC4-0EA45703F1E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7-71AA-48E1-B9C1-1C9175AF6D8A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5D3CF5FE-B7A3-44BA-8A67-D223602C0FA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8-71AA-48E1-B9C1-1C9175AF6D8A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EFCEB819-2BA9-418A-8AAC-2A9B87CE172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9-71AA-48E1-B9C1-1C9175AF6D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</c:numCache>
            </c:numRef>
          </c:cat>
          <c:val>
            <c:numRef>
              <c:f>Sheet1!$C$2:$C$22</c:f>
              <c:numCache>
                <c:formatCode>"$"#,##0_);[Red]\("$"#,##0\)</c:formatCode>
                <c:ptCount val="21"/>
                <c:pt idx="0">
                  <c:v>17.600000000000001</c:v>
                </c:pt>
                <c:pt idx="1">
                  <c:v>18.100000000000001</c:v>
                </c:pt>
                <c:pt idx="2">
                  <c:v>17.7</c:v>
                </c:pt>
                <c:pt idx="3">
                  <c:v>18.899999999999999</c:v>
                </c:pt>
                <c:pt idx="4">
                  <c:v>19.7</c:v>
                </c:pt>
                <c:pt idx="5">
                  <c:v>20.100000000000001</c:v>
                </c:pt>
                <c:pt idx="6">
                  <c:v>20.8</c:v>
                </c:pt>
                <c:pt idx="7">
                  <c:v>20.3</c:v>
                </c:pt>
                <c:pt idx="8">
                  <c:v>18.600000000000001</c:v>
                </c:pt>
                <c:pt idx="9">
                  <c:v>19.2</c:v>
                </c:pt>
                <c:pt idx="10">
                  <c:v>18</c:v>
                </c:pt>
                <c:pt idx="11">
                  <c:v>14.8</c:v>
                </c:pt>
                <c:pt idx="12">
                  <c:v>15.8</c:v>
                </c:pt>
                <c:pt idx="13">
                  <c:v>17.7</c:v>
                </c:pt>
                <c:pt idx="14">
                  <c:v>20.2</c:v>
                </c:pt>
                <c:pt idx="15">
                  <c:v>21.6</c:v>
                </c:pt>
                <c:pt idx="16">
                  <c:v>23</c:v>
                </c:pt>
                <c:pt idx="17">
                  <c:v>24.5</c:v>
                </c:pt>
                <c:pt idx="18">
                  <c:v>26.1</c:v>
                </c:pt>
                <c:pt idx="19">
                  <c:v>27.7</c:v>
                </c:pt>
                <c:pt idx="20">
                  <c:v>30.5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Sheet1!$R$2:$R$22</c15:f>
                <c15:dlblRangeCache>
                  <c:ptCount val="21"/>
                  <c:pt idx="0">
                    <c:v>40%</c:v>
                  </c:pt>
                  <c:pt idx="1">
                    <c:v>36%</c:v>
                  </c:pt>
                  <c:pt idx="2">
                    <c:v>33%</c:v>
                  </c:pt>
                  <c:pt idx="3">
                    <c:v>33%</c:v>
                  </c:pt>
                  <c:pt idx="4">
                    <c:v>32%</c:v>
                  </c:pt>
                  <c:pt idx="5">
                    <c:v>30%</c:v>
                  </c:pt>
                  <c:pt idx="6">
                    <c:v>30%</c:v>
                  </c:pt>
                  <c:pt idx="7">
                    <c:v>28%</c:v>
                  </c:pt>
                  <c:pt idx="8">
                    <c:v>23%</c:v>
                  </c:pt>
                  <c:pt idx="9">
                    <c:v>21%</c:v>
                  </c:pt>
                  <c:pt idx="10">
                    <c:v>20%</c:v>
                  </c:pt>
                  <c:pt idx="11">
                    <c:v>16%</c:v>
                  </c:pt>
                  <c:pt idx="12">
                    <c:v>15%</c:v>
                  </c:pt>
                  <c:pt idx="13">
                    <c:v>15%</c:v>
                  </c:pt>
                  <c:pt idx="14">
                    <c:v>16%</c:v>
                  </c:pt>
                  <c:pt idx="15">
                    <c:v>16%</c:v>
                  </c:pt>
                  <c:pt idx="16">
                    <c:v>16%</c:v>
                  </c:pt>
                  <c:pt idx="17">
                    <c:v>16%</c:v>
                  </c:pt>
                  <c:pt idx="18">
                    <c:v>15%</c:v>
                  </c:pt>
                  <c:pt idx="19">
                    <c:v>15%</c:v>
                  </c:pt>
                  <c:pt idx="20">
                    <c:v>16%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D01E-400E-AA92-DFFD5C59F21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Low-income subsidy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9D5BA864-F1F1-460C-B673-B38BAE56C92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71AA-48E1-B9C1-1C9175AF6D8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9C35160-B4ED-4165-8ABE-B2C62517ECC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71AA-48E1-B9C1-1C9175AF6D8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81D01ED8-E7CA-4C20-B238-1CD9C50ED20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71AA-48E1-B9C1-1C9175AF6D8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22BC8913-A0FC-4B10-85A7-B240997912D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71AA-48E1-B9C1-1C9175AF6D8A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D0BEDEA3-7454-4913-8288-7BAC3D98BFB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71AA-48E1-B9C1-1C9175AF6D8A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66D3F505-A9FF-4DD4-8915-56464142561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F-71AA-48E1-B9C1-1C9175AF6D8A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A4A00775-4178-4A5C-87AC-417DC90C89B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0-71AA-48E1-B9C1-1C9175AF6D8A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8665F4E8-A62A-4082-9F4D-3570312AC39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1-71AA-48E1-B9C1-1C9175AF6D8A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B2C36E6D-8AC7-4D80-934D-FB5DDE2E9FC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71AA-48E1-B9C1-1C9175AF6D8A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0A606EB7-3AA0-4765-BBC0-4DC726D012E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3-71AA-48E1-B9C1-1C9175AF6D8A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8B446DAA-25BB-49E0-9510-0F16DF474FA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4-71AA-48E1-B9C1-1C9175AF6D8A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B9AA15A9-507C-4308-8502-35FC2DBB68B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5-71AA-48E1-B9C1-1C9175AF6D8A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C33F5359-EEC7-4E78-BB3C-569DE881F11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6-71AA-48E1-B9C1-1C9175AF6D8A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5D8FCB18-970A-48D1-AAA9-2806E0D25B1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7-71AA-48E1-B9C1-1C9175AF6D8A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F77F2C61-0C82-48D6-8F61-923E01D73C8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8-71AA-48E1-B9C1-1C9175AF6D8A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2B1A6DB1-0F3B-46C5-9453-D902C23BE4A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9-71AA-48E1-B9C1-1C9175AF6D8A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BAAED18F-C611-4972-A6B9-2192027FB73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A-71AA-48E1-B9C1-1C9175AF6D8A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3D003037-8683-4883-873C-E409EEE0911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B-71AA-48E1-B9C1-1C9175AF6D8A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1F6191CA-8E26-4FC5-A706-C4382E3ABDB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C-71AA-48E1-B9C1-1C9175AF6D8A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FCABC1E0-0B62-46FD-B9B0-0A81AC796B1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D-71AA-48E1-B9C1-1C9175AF6D8A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78B766BD-DE09-4442-927E-7222BC0AF50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E-71AA-48E1-B9C1-1C9175AF6D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</c:numCache>
            </c:numRef>
          </c:cat>
          <c:val>
            <c:numRef>
              <c:f>Sheet1!$D$2:$D$22</c:f>
              <c:numCache>
                <c:formatCode>"$"#,##0_);[Red]\("$"#,##0\)</c:formatCode>
                <c:ptCount val="21"/>
                <c:pt idx="0">
                  <c:v>15</c:v>
                </c:pt>
                <c:pt idx="1">
                  <c:v>16.7</c:v>
                </c:pt>
                <c:pt idx="2">
                  <c:v>18.100000000000001</c:v>
                </c:pt>
                <c:pt idx="3">
                  <c:v>19.600000000000001</c:v>
                </c:pt>
                <c:pt idx="4">
                  <c:v>21.1</c:v>
                </c:pt>
                <c:pt idx="5">
                  <c:v>22.2</c:v>
                </c:pt>
                <c:pt idx="6">
                  <c:v>22.5</c:v>
                </c:pt>
                <c:pt idx="7">
                  <c:v>23.2</c:v>
                </c:pt>
                <c:pt idx="8">
                  <c:v>24.3</c:v>
                </c:pt>
                <c:pt idx="9">
                  <c:v>25.6</c:v>
                </c:pt>
                <c:pt idx="10">
                  <c:v>26.7</c:v>
                </c:pt>
                <c:pt idx="11">
                  <c:v>27.6</c:v>
                </c:pt>
                <c:pt idx="12">
                  <c:v>30.5</c:v>
                </c:pt>
                <c:pt idx="13">
                  <c:v>32.700000000000003</c:v>
                </c:pt>
                <c:pt idx="14">
                  <c:v>35.1</c:v>
                </c:pt>
                <c:pt idx="15">
                  <c:v>37.700000000000003</c:v>
                </c:pt>
                <c:pt idx="16">
                  <c:v>40.6</c:v>
                </c:pt>
                <c:pt idx="17">
                  <c:v>43.6</c:v>
                </c:pt>
                <c:pt idx="18">
                  <c:v>46.8</c:v>
                </c:pt>
                <c:pt idx="19">
                  <c:v>49.7</c:v>
                </c:pt>
                <c:pt idx="20">
                  <c:v>53.2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Sheet1!$S$2:$S$22</c15:f>
                <c15:dlblRangeCache>
                  <c:ptCount val="21"/>
                  <c:pt idx="0">
                    <c:v>34%</c:v>
                  </c:pt>
                  <c:pt idx="1">
                    <c:v>33%</c:v>
                  </c:pt>
                  <c:pt idx="2">
                    <c:v>34%</c:v>
                  </c:pt>
                  <c:pt idx="3">
                    <c:v>34%</c:v>
                  </c:pt>
                  <c:pt idx="4">
                    <c:v>34%</c:v>
                  </c:pt>
                  <c:pt idx="5">
                    <c:v>34%</c:v>
                  </c:pt>
                  <c:pt idx="6">
                    <c:v>33%</c:v>
                  </c:pt>
                  <c:pt idx="7">
                    <c:v>32%</c:v>
                  </c:pt>
                  <c:pt idx="8">
                    <c:v>30%</c:v>
                  </c:pt>
                  <c:pt idx="9">
                    <c:v>29%</c:v>
                  </c:pt>
                  <c:pt idx="10">
                    <c:v>29%</c:v>
                  </c:pt>
                  <c:pt idx="11">
                    <c:v>29%</c:v>
                  </c:pt>
                  <c:pt idx="12">
                    <c:v>29%</c:v>
                  </c:pt>
                  <c:pt idx="13">
                    <c:v>28%</c:v>
                  </c:pt>
                  <c:pt idx="14">
                    <c:v>28%</c:v>
                  </c:pt>
                  <c:pt idx="15">
                    <c:v>28%</c:v>
                  </c:pt>
                  <c:pt idx="16">
                    <c:v>28%</c:v>
                  </c:pt>
                  <c:pt idx="17">
                    <c:v>28%</c:v>
                  </c:pt>
                  <c:pt idx="18">
                    <c:v>28%</c:v>
                  </c:pt>
                  <c:pt idx="19">
                    <c:v>28%</c:v>
                  </c:pt>
                  <c:pt idx="20">
                    <c:v>28%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2-D01E-400E-AA92-DFFD5C59F21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Reinsurance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91CC6E38-BBBA-4C1A-AB3A-584CC905755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F-71AA-48E1-B9C1-1C9175AF6D8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446613D2-0C9C-4470-9B80-A64314CA2F4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0-71AA-48E1-B9C1-1C9175AF6D8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9D7D4FD6-2CB7-4402-959A-E91D8D3BE1C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1-71AA-48E1-B9C1-1C9175AF6D8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6B3A1AB2-E2BB-4609-9F1A-D8B62E51655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2-71AA-48E1-B9C1-1C9175AF6D8A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FFA40B5D-3B17-4AE2-B0A7-A3BAFF0E8E7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3-71AA-48E1-B9C1-1C9175AF6D8A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3E1DD2DD-B6E7-4B13-B5A0-89FA879C98C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4-71AA-48E1-B9C1-1C9175AF6D8A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B9DD772D-2B3C-4F0C-9307-0EDCFF666D8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5-71AA-48E1-B9C1-1C9175AF6D8A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55BB492A-6569-4845-853C-4DB0B388F27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6-71AA-48E1-B9C1-1C9175AF6D8A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5E44815C-8983-4717-A1A2-FA984B0AE91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7-71AA-48E1-B9C1-1C9175AF6D8A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BF4B1DA0-0C7D-4BB4-8785-45CF5023F77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8-71AA-48E1-B9C1-1C9175AF6D8A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46577003-822A-46DB-A43B-B51652CA07E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9-71AA-48E1-B9C1-1C9175AF6D8A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EEDE7D88-3309-47F2-874D-BBA15FB6978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A-71AA-48E1-B9C1-1C9175AF6D8A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E9B4766F-2E50-4DD0-BD7B-184AEF378C3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B-71AA-48E1-B9C1-1C9175AF6D8A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54CF66AD-9AFF-4D1E-B98F-6EAD15AE97B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C-71AA-48E1-B9C1-1C9175AF6D8A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BF48B723-6E09-4E8E-B3DB-E3390F9EA50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D-71AA-48E1-B9C1-1C9175AF6D8A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12DC5EAC-B4DC-4116-9836-03E9470CF16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E-71AA-48E1-B9C1-1C9175AF6D8A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5F450167-18F0-425B-9FF2-0990276F913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F-71AA-48E1-B9C1-1C9175AF6D8A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86D78C4E-3260-4EA8-A5FD-8229C73A008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0-71AA-48E1-B9C1-1C9175AF6D8A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3E66F95B-4704-4202-AD0E-FA870992755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1-71AA-48E1-B9C1-1C9175AF6D8A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8AA5797D-2ECC-46A0-A510-6F52835F56C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2-71AA-48E1-B9C1-1C9175AF6D8A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33A4C6B4-5595-4DEA-A724-8F9D4089E27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3-71AA-48E1-B9C1-1C9175AF6D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</c:numCache>
            </c:numRef>
          </c:cat>
          <c:val>
            <c:numRef>
              <c:f>Sheet1!$E$2:$E$22</c:f>
              <c:numCache>
                <c:formatCode>"$"#,##0_);[Red]\("$"#,##0\)</c:formatCode>
                <c:ptCount val="21"/>
                <c:pt idx="0">
                  <c:v>6</c:v>
                </c:pt>
                <c:pt idx="1">
                  <c:v>8</c:v>
                </c:pt>
                <c:pt idx="2">
                  <c:v>9.4</c:v>
                </c:pt>
                <c:pt idx="3">
                  <c:v>10.1</c:v>
                </c:pt>
                <c:pt idx="4">
                  <c:v>11.2</c:v>
                </c:pt>
                <c:pt idx="5">
                  <c:v>13.7</c:v>
                </c:pt>
                <c:pt idx="6">
                  <c:v>15.5</c:v>
                </c:pt>
                <c:pt idx="7">
                  <c:v>19.2</c:v>
                </c:pt>
                <c:pt idx="8">
                  <c:v>27.2</c:v>
                </c:pt>
                <c:pt idx="9">
                  <c:v>33.200000000000003</c:v>
                </c:pt>
                <c:pt idx="10">
                  <c:v>34.799999999999997</c:v>
                </c:pt>
                <c:pt idx="11">
                  <c:v>37.700000000000003</c:v>
                </c:pt>
                <c:pt idx="12">
                  <c:v>42.1</c:v>
                </c:pt>
                <c:pt idx="13">
                  <c:v>47.4</c:v>
                </c:pt>
                <c:pt idx="14">
                  <c:v>50.9</c:v>
                </c:pt>
                <c:pt idx="15">
                  <c:v>55.6</c:v>
                </c:pt>
                <c:pt idx="16">
                  <c:v>60.1</c:v>
                </c:pt>
                <c:pt idx="17">
                  <c:v>64.900000000000006</c:v>
                </c:pt>
                <c:pt idx="18">
                  <c:v>69.900000000000006</c:v>
                </c:pt>
                <c:pt idx="19">
                  <c:v>74.7</c:v>
                </c:pt>
                <c:pt idx="20">
                  <c:v>80.599999999999994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Sheet1!$T$2:$T$22</c15:f>
                <c15:dlblRangeCache>
                  <c:ptCount val="21"/>
                  <c:pt idx="0">
                    <c:v>14%</c:v>
                  </c:pt>
                  <c:pt idx="1">
                    <c:v>16%</c:v>
                  </c:pt>
                  <c:pt idx="2">
                    <c:v>17%</c:v>
                  </c:pt>
                  <c:pt idx="3">
                    <c:v>17%</c:v>
                  </c:pt>
                  <c:pt idx="4">
                    <c:v>18%</c:v>
                  </c:pt>
                  <c:pt idx="5">
                    <c:v>21%</c:v>
                  </c:pt>
                  <c:pt idx="6">
                    <c:v>23%</c:v>
                  </c:pt>
                  <c:pt idx="7">
                    <c:v>26%</c:v>
                  </c:pt>
                  <c:pt idx="8">
                    <c:v>33%</c:v>
                  </c:pt>
                  <c:pt idx="9">
                    <c:v>37%</c:v>
                  </c:pt>
                  <c:pt idx="10">
                    <c:v>38%</c:v>
                  </c:pt>
                  <c:pt idx="11">
                    <c:v>40%</c:v>
                  </c:pt>
                  <c:pt idx="12">
                    <c:v>41%</c:v>
                  </c:pt>
                  <c:pt idx="13">
                    <c:v>41%</c:v>
                  </c:pt>
                  <c:pt idx="14">
                    <c:v>41%</c:v>
                  </c:pt>
                  <c:pt idx="15">
                    <c:v>41%</c:v>
                  </c:pt>
                  <c:pt idx="16">
                    <c:v>41%</c:v>
                  </c:pt>
                  <c:pt idx="17">
                    <c:v>41%</c:v>
                  </c:pt>
                  <c:pt idx="18">
                    <c:v>42%</c:v>
                  </c:pt>
                  <c:pt idx="19">
                    <c:v>42%</c:v>
                  </c:pt>
                  <c:pt idx="20">
                    <c:v>42%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D01E-400E-AA92-DFFD5C59F21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Retiree drug subsidy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2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</c:numCache>
            </c:numRef>
          </c:cat>
          <c:val>
            <c:numRef>
              <c:f>Sheet1!$F$2:$F$22</c:f>
              <c:numCache>
                <c:formatCode>"$"#,##0_);[Red]\("$"#,##0\)</c:formatCode>
                <c:ptCount val="21"/>
                <c:pt idx="0">
                  <c:v>3.8</c:v>
                </c:pt>
                <c:pt idx="1">
                  <c:v>3.9</c:v>
                </c:pt>
                <c:pt idx="2">
                  <c:v>3.8</c:v>
                </c:pt>
                <c:pt idx="3">
                  <c:v>3.9</c:v>
                </c:pt>
                <c:pt idx="4">
                  <c:v>3.9</c:v>
                </c:pt>
                <c:pt idx="5">
                  <c:v>3.6</c:v>
                </c:pt>
                <c:pt idx="6">
                  <c:v>3</c:v>
                </c:pt>
                <c:pt idx="7">
                  <c:v>1.7</c:v>
                </c:pt>
                <c:pt idx="8">
                  <c:v>1.3</c:v>
                </c:pt>
                <c:pt idx="9">
                  <c:v>1.2</c:v>
                </c:pt>
                <c:pt idx="10">
                  <c:v>1.1000000000000001</c:v>
                </c:pt>
                <c:pt idx="11">
                  <c:v>0.9</c:v>
                </c:pt>
                <c:pt idx="12">
                  <c:v>0.8</c:v>
                </c:pt>
                <c:pt idx="13">
                  <c:v>0.7</c:v>
                </c:pt>
                <c:pt idx="14">
                  <c:v>0.6</c:v>
                </c:pt>
                <c:pt idx="15">
                  <c:v>0.7</c:v>
                </c:pt>
                <c:pt idx="16">
                  <c:v>0.7</c:v>
                </c:pt>
                <c:pt idx="17">
                  <c:v>0.8</c:v>
                </c:pt>
                <c:pt idx="18">
                  <c:v>0.9</c:v>
                </c:pt>
                <c:pt idx="19">
                  <c:v>0.9</c:v>
                </c:pt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1E-400E-AA92-DFFD5C59F2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2027720495"/>
        <c:axId val="2027721743"/>
      </c:barChart>
      <c:lineChart>
        <c:grouping val="standard"/>
        <c:varyColors val="0"/>
        <c:ser>
          <c:idx val="5"/>
          <c:order val="5"/>
          <c:tx>
            <c:strRef>
              <c:f>Sheet1!$G$1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</c:numCache>
            </c:numRef>
          </c:cat>
          <c:val>
            <c:numRef>
              <c:f>Sheet1!$G$2:$G$22</c:f>
              <c:numCache>
                <c:formatCode>"$"#,##0_);[Red]\("$"#,##0\)</c:formatCode>
                <c:ptCount val="21"/>
                <c:pt idx="0">
                  <c:v>44.3</c:v>
                </c:pt>
                <c:pt idx="1">
                  <c:v>50.3</c:v>
                </c:pt>
                <c:pt idx="2">
                  <c:v>53.9</c:v>
                </c:pt>
                <c:pt idx="3">
                  <c:v>57.9</c:v>
                </c:pt>
                <c:pt idx="4">
                  <c:v>62.5</c:v>
                </c:pt>
                <c:pt idx="5">
                  <c:v>66</c:v>
                </c:pt>
                <c:pt idx="6">
                  <c:v>68.5</c:v>
                </c:pt>
                <c:pt idx="7">
                  <c:v>72.900000000000006</c:v>
                </c:pt>
                <c:pt idx="8">
                  <c:v>81.8</c:v>
                </c:pt>
                <c:pt idx="9">
                  <c:v>89.7</c:v>
                </c:pt>
                <c:pt idx="10">
                  <c:v>91.6</c:v>
                </c:pt>
                <c:pt idx="11">
                  <c:v>94.1</c:v>
                </c:pt>
                <c:pt idx="12">
                  <c:v>103.8</c:v>
                </c:pt>
                <c:pt idx="13">
                  <c:v>115.1</c:v>
                </c:pt>
                <c:pt idx="14">
                  <c:v>125</c:v>
                </c:pt>
                <c:pt idx="15">
                  <c:v>135.30000000000001</c:v>
                </c:pt>
                <c:pt idx="16">
                  <c:v>145.69999999999999</c:v>
                </c:pt>
                <c:pt idx="17">
                  <c:v>156.80000000000001</c:v>
                </c:pt>
                <c:pt idx="18">
                  <c:v>168.4</c:v>
                </c:pt>
                <c:pt idx="19">
                  <c:v>179.5</c:v>
                </c:pt>
                <c:pt idx="20">
                  <c:v>193.2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01E-400E-AA92-DFFD5C59F2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7720495"/>
        <c:axId val="2027721743"/>
      </c:lineChart>
      <c:catAx>
        <c:axId val="20277204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7721743"/>
        <c:crosses val="autoZero"/>
        <c:auto val="1"/>
        <c:lblAlgn val="ctr"/>
        <c:lblOffset val="0"/>
        <c:noMultiLvlLbl val="0"/>
      </c:catAx>
      <c:valAx>
        <c:axId val="2027721743"/>
        <c:scaling>
          <c:orientation val="minMax"/>
        </c:scaling>
        <c:delete val="1"/>
        <c:axPos val="l"/>
        <c:numFmt formatCode="&quot;$&quot;#,##0_);[Red]\(&quot;$&quot;#,##0\)" sourceLinked="1"/>
        <c:majorTickMark val="none"/>
        <c:minorTickMark val="none"/>
        <c:tickLblPos val="nextTo"/>
        <c:crossAx val="20277204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delete val="1"/>
      </c:legendEntry>
      <c:layout>
        <c:manualLayout>
          <c:xMode val="edge"/>
          <c:yMode val="edge"/>
          <c:x val="1.5394119321194E-2"/>
          <c:y val="1.6026709499905669E-2"/>
          <c:w val="0.25169238324302307"/>
          <c:h val="0.402948704223711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26992541773864"/>
          <c:y val="2.0036984013361965E-2"/>
          <c:w val="0.59917946519061338"/>
          <c:h val="0.8523538871021402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F3-40CD-ADC4-5BB404EA41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EF3-40CD-ADC4-5BB404EA41BD}"/>
              </c:ext>
            </c:extLst>
          </c:dPt>
          <c:dPt>
            <c:idx val="2"/>
            <c:bubble3D val="0"/>
            <c:explosion val="8"/>
            <c:spPr>
              <a:solidFill>
                <a:schemeClr val="bg2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F3-40CD-ADC4-5BB404EA41BD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EF3-40CD-ADC4-5BB404EA41BD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EF3-40CD-ADC4-5BB404EA41BD}"/>
              </c:ext>
            </c:extLst>
          </c:dPt>
          <c:dPt>
            <c:idx val="5"/>
            <c:bubble3D val="0"/>
            <c:spPr>
              <a:solidFill>
                <a:schemeClr val="accent5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EF3-40CD-ADC4-5BB404EA41BD}"/>
              </c:ext>
            </c:extLst>
          </c:dPt>
          <c:dPt>
            <c:idx val="6"/>
            <c:bubble3D val="0"/>
            <c:spPr>
              <a:solidFill>
                <a:schemeClr val="accent6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EF3-40CD-ADC4-5BB404EA41BD}"/>
              </c:ext>
            </c:extLst>
          </c:dPt>
          <c:dLbls>
            <c:dLbl>
              <c:idx val="0"/>
              <c:layout>
                <c:manualLayout>
                  <c:x val="0.17248356331696163"/>
                  <c:y val="1.954012790654684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171721109121"/>
                      <c:h val="0.267066666666666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F3-40CD-ADC4-5BB404EA41BD}"/>
                </c:ext>
              </c:extLst>
            </c:dLbl>
            <c:dLbl>
              <c:idx val="1"/>
              <c:layout>
                <c:manualLayout>
                  <c:x val="-9.9651386398482367E-2"/>
                  <c:y val="6.444444444444444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EF3-40CD-ADC4-5BB404EA41BD}"/>
                </c:ext>
              </c:extLst>
            </c:dLbl>
            <c:dLbl>
              <c:idx val="2"/>
              <c:layout>
                <c:manualLayout>
                  <c:x val="-0.19801980198019803"/>
                  <c:y val="4.69148090643599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84818481848185"/>
                      <c:h val="0.26388888888888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F3-40CD-ADC4-5BB404EA41BD}"/>
                </c:ext>
              </c:extLst>
            </c:dLbl>
            <c:dLbl>
              <c:idx val="3"/>
              <c:layout>
                <c:manualLayout>
                  <c:x val="-0.10350276759959473"/>
                  <c:y val="-0.1359862709469008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EF3-40CD-ADC4-5BB404EA41BD}"/>
                </c:ext>
              </c:extLst>
            </c:dLbl>
            <c:dLbl>
              <c:idx val="4"/>
              <c:layout>
                <c:manualLayout>
                  <c:x val="7.0957095709570955E-2"/>
                  <c:y val="-2.78611447607512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681518151815182"/>
                      <c:h val="0.149188034188034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EF3-40CD-ADC4-5BB404EA41BD}"/>
                </c:ext>
              </c:extLst>
            </c:dLbl>
            <c:dLbl>
              <c:idx val="5"/>
              <c:layout>
                <c:manualLayout>
                  <c:x val="5.898417400795198E-2"/>
                  <c:y val="-2.076047312267784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996699669966997"/>
                      <c:h val="0.136866584858710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7EF3-40CD-ADC4-5BB404EA41BD}"/>
                </c:ext>
              </c:extLst>
            </c:dLbl>
            <c:dLbl>
              <c:idx val="6"/>
              <c:layout>
                <c:manualLayout>
                  <c:x val="-5.3867103245757657E-2"/>
                  <c:y val="-6.45877077865266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372118707933785"/>
                      <c:h val="0.16943334006326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7EF3-40CD-ADC4-5BB404EA4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Long-term care facility</c:v>
                </c:pt>
                <c:pt idx="1">
                  <c:v>Medical providers</c:v>
                </c:pt>
                <c:pt idx="2">
                  <c:v>Prescription drugs (Part D)</c:v>
                </c:pt>
                <c:pt idx="3">
                  <c:v>Dental</c:v>
                </c:pt>
                <c:pt idx="4">
                  <c:v>SNF &amp; home health</c:v>
                </c:pt>
                <c:pt idx="5">
                  <c:v>Outpatient hospital</c:v>
                </c:pt>
                <c:pt idx="6">
                  <c:v>Inpatient hospital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0.33957629720601779</c:v>
                </c:pt>
                <c:pt idx="1">
                  <c:v>0.23272950568007369</c:v>
                </c:pt>
                <c:pt idx="2">
                  <c:v>0.17869204789683757</c:v>
                </c:pt>
                <c:pt idx="3">
                  <c:v>9.3644458090267113E-2</c:v>
                </c:pt>
                <c:pt idx="4">
                  <c:v>8.1977279705250233E-2</c:v>
                </c:pt>
                <c:pt idx="5">
                  <c:v>4.6975744550199573E-2</c:v>
                </c:pt>
                <c:pt idx="6">
                  <c:v>2.671169788148603E-2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EF3-40CD-ADC4-5BB404EA4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07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192867035038379E-2"/>
          <c:y val="5.9017554108806651E-2"/>
          <c:w val="0.91086906323652095"/>
          <c:h val="0.692535272161711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BE-4334-9114-70F22309A88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67B-45EC-907C-22DB68CF8E3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7B-45EC-907C-22DB68CF8E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Overall average</c:v>
                </c:pt>
                <c:pt idx="1">
                  <c:v>Enrollees with drug spending below the coverage gap</c:v>
                </c:pt>
                <c:pt idx="2">
                  <c:v>Enrollees with drug spending in the gap but below catastrophic threshold</c:v>
                </c:pt>
                <c:pt idx="3">
                  <c:v>Enrollees with spending above the catastrophic threshold</c:v>
                </c:pt>
              </c:strCache>
            </c:strRef>
          </c:cat>
          <c:val>
            <c:numRef>
              <c:f>Sheet1!$B$2:$B$5</c:f>
              <c:numCache>
                <c:formatCode>_("$"* #,##0_);_("$"* \(#,##0\);_("$"* "-"??_);_(@_)</c:formatCode>
                <c:ptCount val="4"/>
                <c:pt idx="0">
                  <c:v>497.54013172974601</c:v>
                </c:pt>
                <c:pt idx="1">
                  <c:v>258.09327663605598</c:v>
                </c:pt>
                <c:pt idx="2">
                  <c:v>1123.1819049877099</c:v>
                </c:pt>
                <c:pt idx="3">
                  <c:v>3041.3771901865098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C4-4521-8EFC-F7591B0C2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2093885904"/>
        <c:axId val="2093888224"/>
      </c:barChart>
      <c:catAx>
        <c:axId val="209388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lnSpc>
                <a:spcPct val="90000"/>
              </a:lnSpc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888224"/>
        <c:crosses val="autoZero"/>
        <c:auto val="1"/>
        <c:lblAlgn val="ctr"/>
        <c:lblOffset val="0"/>
        <c:noMultiLvlLbl val="0"/>
      </c:catAx>
      <c:valAx>
        <c:axId val="2093888224"/>
        <c:scaling>
          <c:orientation val="minMax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885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861097004972198E-2"/>
          <c:y val="8.8681102362204722E-2"/>
          <c:w val="0.91713890299502787"/>
          <c:h val="0.811795226985515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OOP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Sheet1!$B$2:$B$10</c:f>
              <c:numCache>
                <c:formatCode>_("$"* #,##0_);_("$"* \(#,##0\);_("$"* "-"??_);_(@_)</c:formatCode>
                <c:ptCount val="9"/>
                <c:pt idx="0">
                  <c:v>3853.75774432768</c:v>
                </c:pt>
                <c:pt idx="1">
                  <c:v>4055.1235850657499</c:v>
                </c:pt>
                <c:pt idx="2">
                  <c:v>4366.7598913699303</c:v>
                </c:pt>
                <c:pt idx="3">
                  <c:v>4465.2557584521101</c:v>
                </c:pt>
                <c:pt idx="4">
                  <c:v>3003.9146844760398</c:v>
                </c:pt>
                <c:pt idx="5">
                  <c:v>3057.5246718804501</c:v>
                </c:pt>
                <c:pt idx="6">
                  <c:v>2788.5399562960201</c:v>
                </c:pt>
                <c:pt idx="7">
                  <c:v>2870.2576198806901</c:v>
                </c:pt>
                <c:pt idx="8">
                  <c:v>3041.3771901865098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5E-4554-B4CD-DCD438FA79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89510064"/>
        <c:axId val="2089512384"/>
      </c:barChart>
      <c:catAx>
        <c:axId val="2089510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9512384"/>
        <c:crosses val="autoZero"/>
        <c:auto val="1"/>
        <c:lblAlgn val="ctr"/>
        <c:lblOffset val="0"/>
        <c:noMultiLvlLbl val="0"/>
      </c:catAx>
      <c:valAx>
        <c:axId val="2089512384"/>
        <c:scaling>
          <c:orientation val="minMax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9510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</a:t>
            </a:r>
            <a:r>
              <a:rPr lang="en-US" baseline="0" dirty="0" smtClean="0"/>
              <a:t> colors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903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Where</a:t>
            </a:r>
            <a:r>
              <a:rPr lang="en-US" baseline="0" dirty="0" smtClean="0"/>
              <a:t> to put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185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84138"/>
            <a:ext cx="6086475" cy="45640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6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84138"/>
            <a:ext cx="6086475" cy="45640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24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84138"/>
            <a:ext cx="6086475" cy="45640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47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95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84138"/>
            <a:ext cx="6086475" cy="45640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62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6802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825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01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9124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8458E-30DF-4C4C-8E1C-8AED9CC436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3541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54DB69-045D-8B4C-BEB4-87A8464CE1EC}" type="datetimeFigureOut">
              <a:rPr lang="en-US" smtClean="0">
                <a:solidFill>
                  <a:srgbClr val="000000"/>
                </a:solidFill>
              </a:rPr>
              <a:pPr/>
              <a:t>10/18/2017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5D0C4-AF91-0446-B53E-888D1BFCF7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72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9231D5-0F7E-D948-B136-2B584E2A68B2}" type="datetimeFigureOut">
              <a:rPr lang="en-US" smtClean="0">
                <a:solidFill>
                  <a:srgbClr val="000000"/>
                </a:solidFill>
              </a:rPr>
              <a:pPr/>
              <a:t>10/18/2017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A45A1F-14EC-3B44-8902-33DDFD02443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1637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9287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6058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593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8506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8373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45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239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0955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4.xml"/><Relationship Id="rId9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06029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solidFill>
                  <a:srgbClr val="000000"/>
                </a:solidFill>
                <a:cs typeface="Meta Offc Pro"/>
              </a:rPr>
              <a:pPr/>
              <a:t>‹#›</a:t>
            </a:fld>
            <a:endParaRPr lang="en-US" sz="1400" b="1" dirty="0" err="1" smtClean="0">
              <a:solidFill>
                <a:srgbClr val="000000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22540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984988"/>
              </p:ext>
            </p:extLst>
          </p:nvPr>
        </p:nvGraphicFramePr>
        <p:xfrm>
          <a:off x="92075" y="610761"/>
          <a:ext cx="8959850" cy="5637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Family Foundation analysis of CMS National Health Expenditure Data for </a:t>
            </a:r>
            <a:r>
              <a:rPr lang="en-US" dirty="0"/>
              <a:t>Historical </a:t>
            </a:r>
            <a:r>
              <a:rPr lang="en-US" dirty="0" smtClean="0"/>
              <a:t>(CY2005-2015) and </a:t>
            </a:r>
            <a:r>
              <a:rPr lang="en-US" dirty="0"/>
              <a:t>Projected </a:t>
            </a:r>
            <a:r>
              <a:rPr lang="en-US" dirty="0" smtClean="0"/>
              <a:t>(CY2016-2025) Retail Prescription Drug Expenditures.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775957" y="988639"/>
            <a:ext cx="1242" cy="5303520"/>
          </a:xfrm>
          <a:prstGeom prst="line">
            <a:avLst/>
          </a:prstGeom>
          <a:ln w="19050" cap="rnd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90049" y="1436132"/>
            <a:ext cx="1005840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675530" y="1436132"/>
            <a:ext cx="1005840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6200" y="76200"/>
            <a:ext cx="7440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  <a:cs typeface="Meta Offc Pro"/>
              </a:rPr>
              <a:t>Total U.S. prescription drug spending, in $ billions: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9679" y="1017495"/>
            <a:ext cx="1156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00000"/>
                </a:solidFill>
                <a:cs typeface="Meta Offc Pro"/>
              </a:rPr>
              <a:t>Actual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4800201" y="1019475"/>
            <a:ext cx="1156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cs typeface="Meta Offc Pro"/>
              </a:rPr>
              <a:t>Projected</a:t>
            </a:r>
          </a:p>
        </p:txBody>
      </p:sp>
      <p:cxnSp>
        <p:nvCxnSpPr>
          <p:cNvPr id="155" name="Straight Connector 154"/>
          <p:cNvCxnSpPr/>
          <p:nvPr/>
        </p:nvCxnSpPr>
        <p:spPr>
          <a:xfrm>
            <a:off x="645460" y="3295462"/>
            <a:ext cx="0" cy="2996697"/>
          </a:xfrm>
          <a:prstGeom prst="line">
            <a:avLst/>
          </a:prstGeom>
          <a:ln w="38100" cap="rnd" cmpd="sng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650418" y="2819400"/>
            <a:ext cx="1382486" cy="449878"/>
          </a:xfrm>
          <a:prstGeom prst="doubleWav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solidFill>
                  <a:schemeClr val="bg1"/>
                </a:solidFill>
                <a:cs typeface="Meta Offc Pro"/>
              </a:rPr>
              <a:t>Part D begins</a:t>
            </a:r>
          </a:p>
        </p:txBody>
      </p:sp>
    </p:spTree>
    <p:extLst>
      <p:ext uri="{BB962C8B-B14F-4D97-AF65-F5344CB8AC3E}">
        <p14:creationId xmlns:p14="http://schemas.microsoft.com/office/powerpoint/2010/main" val="24706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6725"/>
            <a:ext cx="8321040" cy="548640"/>
          </a:xfrm>
        </p:spPr>
        <p:txBody>
          <a:bodyPr/>
          <a:lstStyle/>
          <a:p>
            <a:r>
              <a:rPr lang="en-US" dirty="0" smtClean="0"/>
              <a:t>NOTE: Items asked of separate half samples.</a:t>
            </a:r>
          </a:p>
          <a:p>
            <a:r>
              <a:rPr lang="en-US" dirty="0" smtClean="0"/>
              <a:t>SOURCE</a:t>
            </a:r>
            <a:r>
              <a:rPr lang="en-US" dirty="0"/>
              <a:t>: Kaiser Family Foundation Health Tracking Poll (conducted </a:t>
            </a:r>
            <a:r>
              <a:rPr lang="en-US" dirty="0" smtClean="0"/>
              <a:t>April 17-23, 2017).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465753"/>
              </p:ext>
            </p:extLst>
          </p:nvPr>
        </p:nvGraphicFramePr>
        <p:xfrm>
          <a:off x="140825" y="762001"/>
          <a:ext cx="6031375" cy="5257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1375">
                  <a:extLst>
                    <a:ext uri="{9D8B030D-6E8A-4147-A177-3AD203B41FA5}">
                      <a16:colId xmlns:a16="http://schemas.microsoft.com/office/drawing/2014/main" val="1146491243"/>
                    </a:ext>
                  </a:extLst>
                </a:gridCol>
              </a:tblGrid>
              <a:tr h="729269">
                <a:tc>
                  <a:txBody>
                    <a:bodyPr/>
                    <a:lstStyle/>
                    <a:p>
                      <a:pPr fontAlgn="ctr">
                        <a:lnSpc>
                          <a:spcPct val="9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Allowing the federal government to negotiate with drug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companies </a:t>
                      </a:r>
                    </a:p>
                    <a:p>
                      <a:pPr fontAlgn="ctr">
                        <a:lnSpc>
                          <a:spcPct val="9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get a lower price on medications for people on Medicare</a:t>
                      </a:r>
                    </a:p>
                  </a:txBody>
                  <a:tcPr marL="47625" marR="47625" marT="47625" marB="4762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631610"/>
                  </a:ext>
                </a:extLst>
              </a:tr>
              <a:tr h="607098">
                <a:tc>
                  <a:txBody>
                    <a:bodyPr/>
                    <a:lstStyle/>
                    <a:p>
                      <a:pPr fontAlgn="ctr">
                        <a:lnSpc>
                          <a:spcPct val="90000"/>
                        </a:lnSpc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Making it easier for generic drugs to come to market in order to increase competition and reduce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costs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7625" marR="47625" marT="47625" marB="47625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978005"/>
                  </a:ext>
                </a:extLst>
              </a:tr>
              <a:tr h="607098">
                <a:tc>
                  <a:txBody>
                    <a:bodyPr/>
                    <a:lstStyle/>
                    <a:p>
                      <a:pPr fontAlgn="ctr">
                        <a:lnSpc>
                          <a:spcPct val="90000"/>
                        </a:lnSpc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Requiring drug companies to release information to the public on how they set their drug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7625" marR="47625" marT="47625" marB="4762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464141"/>
                  </a:ext>
                </a:extLst>
              </a:tr>
              <a:tr h="607098">
                <a:tc>
                  <a:txBody>
                    <a:bodyPr/>
                    <a:lstStyle/>
                    <a:p>
                      <a:pPr fontAlgn="ctr">
                        <a:lnSpc>
                          <a:spcPct val="90000"/>
                        </a:lnSpc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Limiting the amount drug companies can charge for high-cost drugs for illnesses like hepatitis or cancer</a:t>
                      </a:r>
                    </a:p>
                  </a:txBody>
                  <a:tcPr marL="47625" marR="47625" marT="47625" marB="4762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4010142"/>
                  </a:ext>
                </a:extLst>
              </a:tr>
              <a:tr h="607098">
                <a:tc>
                  <a:txBody>
                    <a:bodyPr/>
                    <a:lstStyle/>
                    <a:p>
                      <a:pPr fontAlgn="ctr">
                        <a:lnSpc>
                          <a:spcPct val="90000"/>
                        </a:lnSpc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Creating an independent group that oversees the pricing of 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fontAlgn="ctr">
                        <a:lnSpc>
                          <a:spcPct val="90000"/>
                        </a:lnSpc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prescription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drugs</a:t>
                      </a:r>
                    </a:p>
                  </a:txBody>
                  <a:tcPr marL="47625" marR="47625" marT="47625" marB="4762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470423"/>
                  </a:ext>
                </a:extLst>
              </a:tr>
              <a:tr h="518607">
                <a:tc>
                  <a:txBody>
                    <a:bodyPr/>
                    <a:lstStyle/>
                    <a:p>
                      <a:pPr fontAlgn="ctr">
                        <a:lnSpc>
                          <a:spcPct val="90000"/>
                        </a:lnSpc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Allowing Americans to buy prescription drugs imported from Canada</a:t>
                      </a:r>
                    </a:p>
                  </a:txBody>
                  <a:tcPr marL="47625" marR="47625" marT="47625" marB="4762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181228"/>
                  </a:ext>
                </a:extLst>
              </a:tr>
              <a:tr h="607098">
                <a:tc>
                  <a:txBody>
                    <a:bodyPr/>
                    <a:lstStyle/>
                    <a:p>
                      <a:pPr fontAlgn="ctr">
                        <a:lnSpc>
                          <a:spcPct val="90000"/>
                        </a:lnSpc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Allowing Americans to buy prescription drugs from online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</a:b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pharmacies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based in Canada</a:t>
                      </a:r>
                    </a:p>
                  </a:txBody>
                  <a:tcPr marL="47625" marR="47625" marT="47625" marB="4762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449478"/>
                  </a:ext>
                </a:extLst>
              </a:tr>
              <a:tr h="367337">
                <a:tc>
                  <a:txBody>
                    <a:bodyPr/>
                    <a:lstStyle/>
                    <a:p>
                      <a:pPr fontAlgn="ctr">
                        <a:lnSpc>
                          <a:spcPct val="90000"/>
                        </a:lnSpc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Eliminating prescription drug advertisements</a:t>
                      </a:r>
                    </a:p>
                  </a:txBody>
                  <a:tcPr marL="47625" marR="47625" marT="47625" marB="4762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7767968"/>
                  </a:ext>
                </a:extLst>
              </a:tr>
              <a:tr h="607098">
                <a:tc>
                  <a:txBody>
                    <a:bodyPr/>
                    <a:lstStyle/>
                    <a:p>
                      <a:pPr fontAlgn="ctr">
                        <a:lnSpc>
                          <a:spcPct val="90000"/>
                        </a:lnSpc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Encouraging people to buy lower-cost drugs by requiring them to pay a higher share if they choose a similar, higher cost drug</a:t>
                      </a:r>
                    </a:p>
                  </a:txBody>
                  <a:tcPr marL="47625" marR="47625" marT="47625" marB="4762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10751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297227"/>
              </p:ext>
            </p:extLst>
          </p:nvPr>
        </p:nvGraphicFramePr>
        <p:xfrm>
          <a:off x="5943600" y="533400"/>
          <a:ext cx="3048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692786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1364089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5154374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DEM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IND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REP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41563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07575" y="967450"/>
            <a:ext cx="685800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96%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21325" y="967450"/>
            <a:ext cx="685800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92%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41825" y="967450"/>
            <a:ext cx="685800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92%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07575" y="1600200"/>
            <a:ext cx="685800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84%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21325" y="1600200"/>
            <a:ext cx="685800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91%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41825" y="1600200"/>
            <a:ext cx="685800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91%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07575" y="2186650"/>
            <a:ext cx="685800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84%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21325" y="2186650"/>
            <a:ext cx="685800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88%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41825" y="2186650"/>
            <a:ext cx="685800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84%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07575" y="2806530"/>
            <a:ext cx="6858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78%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21325" y="2806530"/>
            <a:ext cx="6858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79%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141825" y="2806530"/>
            <a:ext cx="6858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79%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07575" y="3409890"/>
            <a:ext cx="6858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74%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21325" y="3409890"/>
            <a:ext cx="6858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74%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134205" y="3409890"/>
            <a:ext cx="6858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71%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99955" y="3973190"/>
            <a:ext cx="685800" cy="40011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66%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3705" y="3973190"/>
            <a:ext cx="6858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77%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34205" y="3973190"/>
            <a:ext cx="6858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75%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07575" y="4529740"/>
            <a:ext cx="6858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73%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121325" y="4529740"/>
            <a:ext cx="685800" cy="40011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68%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141825" y="4529740"/>
            <a:ext cx="6858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 pitchFamily="34" charset="0"/>
                <a:cs typeface="Meta Offc Pro"/>
              </a:rPr>
              <a:t>59%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99955" y="5067965"/>
            <a:ext cx="6858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 pitchFamily="34" charset="0"/>
                <a:cs typeface="Meta Offc Pro"/>
              </a:rPr>
              <a:t>59%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13705" y="5067965"/>
            <a:ext cx="6858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 pitchFamily="34" charset="0"/>
                <a:cs typeface="Meta Offc Pro"/>
              </a:rPr>
              <a:t>59%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134205" y="5067965"/>
            <a:ext cx="6858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 pitchFamily="34" charset="0"/>
                <a:cs typeface="Meta Offc Pro"/>
              </a:rPr>
              <a:t>53%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07575" y="5601365"/>
            <a:ext cx="685800" cy="40011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 pitchFamily="34" charset="0"/>
                <a:cs typeface="Meta Offc Pro"/>
              </a:rPr>
              <a:t>40%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121325" y="5601365"/>
            <a:ext cx="685800" cy="40011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60%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141825" y="5601365"/>
            <a:ext cx="6858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 pitchFamily="34" charset="0"/>
                <a:cs typeface="Meta Offc Pro"/>
              </a:rPr>
              <a:t>57%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6200" y="76200"/>
            <a:ext cx="885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</a:rPr>
              <a:t>Percent who say they favor each of the following:</a:t>
            </a:r>
            <a:endParaRPr lang="en-US" sz="24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6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366760" cy="548640"/>
          </a:xfrm>
        </p:spPr>
        <p:txBody>
          <a:bodyPr/>
          <a:lstStyle/>
          <a:p>
            <a:r>
              <a:rPr lang="en-US" dirty="0" smtClean="0"/>
              <a:t>SOURCE: </a:t>
            </a:r>
            <a:r>
              <a:rPr lang="en-US" dirty="0" err="1" smtClean="0"/>
              <a:t>MedPAC</a:t>
            </a:r>
            <a:r>
              <a:rPr lang="en-US" dirty="0" smtClean="0"/>
              <a:t>, June 2017 Report to the Congress, Chapter 2</a:t>
            </a:r>
            <a:r>
              <a:rPr lang="en-US" dirty="0"/>
              <a:t>, “Medicare Part B Drug Payment Policy Issues</a:t>
            </a:r>
            <a:r>
              <a:rPr lang="en-US" dirty="0" smtClean="0"/>
              <a:t>,” and </a:t>
            </a:r>
            <a:r>
              <a:rPr lang="en-US" altLang="en-US" dirty="0"/>
              <a:t>2017 Annual Report of the Boards of Trustees of the Federal Hospital Insurance and Federal Supplementary Medical Insurance Trust </a:t>
            </a:r>
            <a:r>
              <a:rPr lang="en-US" altLang="en-US" dirty="0" smtClean="0"/>
              <a:t>Funds, </a:t>
            </a:r>
            <a:r>
              <a:rPr lang="en-US" dirty="0" smtClean="0"/>
              <a:t>Tables III.D1 and V.B1.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33500" y="5562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cs typeface="Meta Offc Pro"/>
              </a:rPr>
              <a:t>Total Medicare Spending in 2015 = $647.6 billion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679417230"/>
              </p:ext>
            </p:extLst>
          </p:nvPr>
        </p:nvGraphicFramePr>
        <p:xfrm>
          <a:off x="0" y="0"/>
          <a:ext cx="9144000" cy="566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639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SOURCE</a:t>
            </a:r>
            <a:r>
              <a:rPr lang="en-US" dirty="0"/>
              <a:t>: Kaiser Family Foundation analysis of </a:t>
            </a:r>
            <a:r>
              <a:rPr lang="en-US" dirty="0" smtClean="0"/>
              <a:t>CMS Part D Drug Utilization and Cost Summary, Calendar Year 2015..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465625"/>
              </p:ext>
            </p:extLst>
          </p:nvPr>
        </p:nvGraphicFramePr>
        <p:xfrm>
          <a:off x="92075" y="457200"/>
          <a:ext cx="8959850" cy="5254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7268900" y="377437"/>
          <a:ext cx="1939725" cy="4554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725">
                  <a:extLst>
                    <a:ext uri="{9D8B030D-6E8A-4147-A177-3AD203B41FA5}">
                      <a16:colId xmlns:a16="http://schemas.microsoft.com/office/drawing/2014/main" val="997578971"/>
                    </a:ext>
                  </a:extLst>
                </a:gridCol>
              </a:tblGrid>
              <a:tr h="574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i="1" dirty="0" smtClean="0">
                          <a:solidFill>
                            <a:schemeClr val="tx1"/>
                          </a:solidFill>
                        </a:rPr>
                        <a:t>Treatment</a:t>
                      </a:r>
                      <a:r>
                        <a:rPr lang="en-US" sz="2000" b="1" i="1" baseline="0" dirty="0" smtClean="0">
                          <a:solidFill>
                            <a:schemeClr val="tx1"/>
                          </a:solidFill>
                        </a:rPr>
                        <a:t> for:</a:t>
                      </a:r>
                      <a:endParaRPr lang="en-US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502340"/>
                  </a:ext>
                </a:extLst>
              </a:tr>
              <a:tr h="266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</a:rPr>
                        <a:t>Hepatitis</a:t>
                      </a:r>
                      <a:r>
                        <a:rPr lang="en-US" sz="1600" i="1" baseline="0" dirty="0" smtClean="0">
                          <a:solidFill>
                            <a:schemeClr val="tx1"/>
                          </a:solidFill>
                        </a:rPr>
                        <a:t> C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8155091"/>
                  </a:ext>
                </a:extLst>
              </a:tr>
              <a:tr h="4157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</a:rPr>
                        <a:t>Diabetes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1700696"/>
                  </a:ext>
                </a:extLst>
              </a:tr>
              <a:tr h="346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</a:rPr>
                        <a:t>High cholesterol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79384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</a:rPr>
                        <a:t>Asthma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8970856"/>
                  </a:ext>
                </a:extLst>
              </a:tr>
              <a:tr h="362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</a:rPr>
                        <a:t>Asthma/COPD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575595"/>
                  </a:ext>
                </a:extLst>
              </a:tr>
              <a:tr h="362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</a:rPr>
                        <a:t>Diabetes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789899"/>
                  </a:ext>
                </a:extLst>
              </a:tr>
              <a:tr h="362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</a:rPr>
                        <a:t>Multiple myeloma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4464836"/>
                  </a:ext>
                </a:extLst>
              </a:tr>
              <a:tr h="3972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</a:rPr>
                        <a:t>Acid reflux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590258"/>
                  </a:ext>
                </a:extLst>
              </a:tr>
              <a:tr h="362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</a:rPr>
                        <a:t>Fibromyalgia/pain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355870"/>
                  </a:ext>
                </a:extLst>
              </a:tr>
              <a:tr h="362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</a:rPr>
                        <a:t>Rheumatoid</a:t>
                      </a:r>
                      <a:r>
                        <a:rPr lang="en-US" sz="1600" i="1" baseline="0" dirty="0" smtClean="0">
                          <a:solidFill>
                            <a:schemeClr val="tx1"/>
                          </a:solidFill>
                        </a:rPr>
                        <a:t> arthritis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613171"/>
                  </a:ext>
                </a:extLst>
              </a:tr>
              <a:tr h="362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0729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18275" y="457200"/>
            <a:ext cx="1711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Calibri" pitchFamily="34" charset="0"/>
                <a:cs typeface="Meta Offc Pro"/>
              </a:rPr>
              <a:t>Top 10 drugs: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929553" y="1089950"/>
            <a:ext cx="1383503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389225" y="2209800"/>
            <a:ext cx="914400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929553" y="2925500"/>
            <a:ext cx="1383503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929553" y="3680750"/>
            <a:ext cx="1383503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791203" y="4038600"/>
            <a:ext cx="1521853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929553" y="3288175"/>
            <a:ext cx="1383503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912305" y="4419600"/>
            <a:ext cx="400751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791200" y="2567650"/>
            <a:ext cx="1521856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36220" y="5410200"/>
            <a:ext cx="8671560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  <a:cs typeface="Meta Offc Pro"/>
              </a:rPr>
              <a:t>Total Spending on Medicare Part D Prescription Drugs in 2015: </a:t>
            </a:r>
            <a:r>
              <a:rPr lang="en-US" sz="2800" b="1" dirty="0" smtClean="0">
                <a:latin typeface="Calibri" pitchFamily="34" charset="0"/>
                <a:cs typeface="Meta Offc Pro"/>
              </a:rPr>
              <a:t>$137 billion</a:t>
            </a:r>
            <a:endParaRPr lang="en-US" sz="2400" b="1" dirty="0" smtClean="0">
              <a:latin typeface="Calibri" pitchFamily="34" charset="0"/>
              <a:cs typeface="Meta Offc Pro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7107407" y="1459375"/>
            <a:ext cx="205649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852160" y="1828800"/>
            <a:ext cx="1463040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62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631038"/>
              </p:ext>
            </p:extLst>
          </p:nvPr>
        </p:nvGraphicFramePr>
        <p:xfrm>
          <a:off x="110925" y="685800"/>
          <a:ext cx="89410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</a:t>
            </a:r>
            <a:r>
              <a:rPr lang="en-US" altLang="en-US" dirty="0" smtClean="0"/>
              <a:t>2017 Annual </a:t>
            </a:r>
            <a:r>
              <a:rPr lang="en-US" altLang="en-US" dirty="0"/>
              <a:t>Report of the Boards of Trustees of the Federal Hospital Insurance and Federal Supplementary Medical Insurance Trust Funds, Table </a:t>
            </a:r>
            <a:r>
              <a:rPr lang="en-US" altLang="en-US" dirty="0" smtClean="0"/>
              <a:t>IV.B8.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0" i="1" dirty="0" smtClean="0"/>
              <a:t>Medicare Part </a:t>
            </a:r>
            <a:r>
              <a:rPr lang="en-US" sz="2400" b="0" i="1" dirty="0"/>
              <a:t>D rebates as a percent of total drug costs</a:t>
            </a:r>
            <a:r>
              <a:rPr lang="en-US" sz="2400" b="0" i="1" dirty="0" smtClean="0"/>
              <a:t>: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88357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711198"/>
              </p:ext>
            </p:extLst>
          </p:nvPr>
        </p:nvGraphicFramePr>
        <p:xfrm>
          <a:off x="228600" y="1005840"/>
          <a:ext cx="8762999" cy="521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/>
              <a:t>SOURCE: Kaiser Family Foundation analysis of Medicare spending data from the </a:t>
            </a:r>
            <a:r>
              <a:rPr lang="en-US" altLang="en-US" dirty="0" smtClean="0"/>
              <a:t>2017 Annual </a:t>
            </a:r>
            <a:r>
              <a:rPr lang="en-US" altLang="en-US" dirty="0"/>
              <a:t>Report of the Boards of Trustees of the Federal Hospital Insurance and Federal Supplementary Medical Insurance Trust </a:t>
            </a:r>
            <a:r>
              <a:rPr lang="en-US" altLang="en-US" dirty="0" smtClean="0"/>
              <a:t>Funds, Table V.D1</a:t>
            </a:r>
            <a:r>
              <a:rPr lang="en-US" altLang="en-US" dirty="0"/>
              <a:t>;</a:t>
            </a:r>
            <a:r>
              <a:rPr lang="en-US" altLang="en-US" dirty="0" smtClean="0"/>
              <a:t> 2017 Expanded and Supplementary Tables and Figures.</a:t>
            </a:r>
            <a:endParaRPr lang="en-US" altLang="en-US" dirty="0"/>
          </a:p>
        </p:txBody>
      </p:sp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b="0" i="1" dirty="0"/>
              <a:t>Average annual growth in Medicare Part D per </a:t>
            </a:r>
            <a:r>
              <a:rPr lang="en-US" altLang="en-US" sz="2400" b="0" i="1" dirty="0" smtClean="0"/>
              <a:t>enrollee spending</a:t>
            </a:r>
            <a:r>
              <a:rPr lang="en-US" altLang="en-US" sz="2400" b="0" i="1" dirty="0" smtClean="0"/>
              <a:t>, actual and projected:</a:t>
            </a:r>
            <a:endParaRPr lang="en-US" altLang="en-US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411679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95120"/>
              </p:ext>
            </p:extLst>
          </p:nvPr>
        </p:nvGraphicFramePr>
        <p:xfrm>
          <a:off x="92075" y="675620"/>
          <a:ext cx="8959850" cy="5648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</a:t>
            </a:r>
            <a:r>
              <a:rPr lang="en-US" altLang="en-US" dirty="0" smtClean="0"/>
              <a:t>2017 </a:t>
            </a:r>
            <a:r>
              <a:rPr lang="en-US" altLang="en-US" dirty="0"/>
              <a:t>Annual Report of the Boards of Trustees of the Federal Hospital Insurance and Federal Supplementary Medical Insurance Trust </a:t>
            </a:r>
            <a:r>
              <a:rPr lang="en-US" altLang="en-US" dirty="0" smtClean="0"/>
              <a:t>Funds, </a:t>
            </a:r>
            <a:r>
              <a:rPr lang="en-US" dirty="0" smtClean="0"/>
              <a:t>Table IV.B10.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76200"/>
            <a:ext cx="885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</a:rPr>
              <a:t>Annual </a:t>
            </a:r>
            <a:r>
              <a:rPr lang="en-US" sz="2400" i="1" dirty="0" smtClean="0">
                <a:solidFill>
                  <a:srgbClr val="000000"/>
                </a:solidFill>
              </a:rPr>
              <a:t>Medicare Part </a:t>
            </a:r>
            <a:r>
              <a:rPr lang="en-US" sz="2400" i="1" dirty="0" smtClean="0">
                <a:solidFill>
                  <a:srgbClr val="000000"/>
                </a:solidFill>
              </a:rPr>
              <a:t>D spending, in $ billions</a:t>
            </a:r>
            <a:endParaRPr lang="en-US" sz="2400" i="1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787470" y="988639"/>
            <a:ext cx="1366" cy="5303520"/>
          </a:xfrm>
          <a:prstGeom prst="line">
            <a:avLst/>
          </a:prstGeom>
          <a:ln w="19050" cap="rnd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90049" y="1436132"/>
            <a:ext cx="1005840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675530" y="1436132"/>
            <a:ext cx="1005840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39679" y="1017495"/>
            <a:ext cx="1156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00000"/>
                </a:solidFill>
                <a:cs typeface="Meta Offc Pro"/>
              </a:rPr>
              <a:t>Actual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00201" y="1019475"/>
            <a:ext cx="1156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cs typeface="Meta Offc Pro"/>
              </a:rPr>
              <a:t>Projected</a:t>
            </a:r>
          </a:p>
        </p:txBody>
      </p:sp>
    </p:spTree>
    <p:extLst>
      <p:ext uri="{BB962C8B-B14F-4D97-AF65-F5344CB8AC3E}">
        <p14:creationId xmlns:p14="http://schemas.microsoft.com/office/powerpoint/2010/main" val="52168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dirty="0" smtClean="0"/>
              <a:t>SNF is skilled nursing facility. Analysis </a:t>
            </a:r>
            <a:r>
              <a:rPr lang="en-US" dirty="0"/>
              <a:t>excludes beneficiaries enrolled in Medicare Advantage </a:t>
            </a:r>
            <a:r>
              <a:rPr lang="en-US" dirty="0" smtClean="0"/>
              <a:t>plans and those in Part A or Part B only.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SOURCE: Kaiser Family Foundation analysis of the Medicare Current Beneficiary Survey </a:t>
            </a:r>
            <a:r>
              <a:rPr lang="en-US" dirty="0" smtClean="0"/>
              <a:t>2013 Cost </a:t>
            </a:r>
            <a:r>
              <a:rPr lang="en-US" dirty="0"/>
              <a:t>&amp; Use file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3840" y="5402759"/>
            <a:ext cx="867156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anose="020F0502020204030204" pitchFamily="34" charset="0"/>
                <a:cs typeface="Meta Offc Pro"/>
              </a:rPr>
              <a:t>Average </a:t>
            </a:r>
            <a:r>
              <a:rPr lang="en-US" sz="2000" b="1" dirty="0" smtClean="0">
                <a:latin typeface="Calibri" panose="020F0502020204030204" pitchFamily="34" charset="0"/>
                <a:cs typeface="Meta Offc Pro"/>
              </a:rPr>
              <a:t>Out-of-Pocket </a:t>
            </a:r>
            <a:r>
              <a:rPr lang="en-US" sz="2000" b="1" dirty="0" smtClean="0">
                <a:latin typeface="Calibri" panose="020F0502020204030204" pitchFamily="34" charset="0"/>
                <a:cs typeface="Meta Offc Pro"/>
              </a:rPr>
              <a:t>Spending </a:t>
            </a:r>
            <a:r>
              <a:rPr lang="en-US" sz="2000" b="1" dirty="0" smtClean="0">
                <a:latin typeface="Calibri" panose="020F0502020204030204" pitchFamily="34" charset="0"/>
                <a:cs typeface="Meta Offc Pro"/>
              </a:rPr>
              <a:t>by Medicare Beneficiaries on </a:t>
            </a:r>
            <a:r>
              <a:rPr lang="en-US" sz="2000" b="1" dirty="0" smtClean="0">
                <a:latin typeface="Calibri" panose="020F0502020204030204" pitchFamily="34" charset="0"/>
                <a:cs typeface="Meta Offc Pro"/>
              </a:rPr>
              <a:t>Services in 2013: </a:t>
            </a:r>
            <a:r>
              <a:rPr lang="en-US" sz="2400" b="1" dirty="0" smtClean="0">
                <a:latin typeface="Calibri" pitchFamily="34" charset="0"/>
                <a:cs typeface="Meta Offc Pro"/>
              </a:rPr>
              <a:t>$3,257</a:t>
            </a:r>
            <a:endParaRPr lang="en-US" sz="2000" b="1" dirty="0" smtClean="0">
              <a:latin typeface="Calibri" pitchFamily="34" charset="0"/>
              <a:cs typeface="Meta Offc Pro"/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165799231"/>
              </p:ext>
            </p:extLst>
          </p:nvPr>
        </p:nvGraphicFramePr>
        <p:xfrm>
          <a:off x="815340" y="76200"/>
          <a:ext cx="7696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992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1407069"/>
              </p:ext>
            </p:extLst>
          </p:nvPr>
        </p:nvGraphicFramePr>
        <p:xfrm>
          <a:off x="92075" y="914400"/>
          <a:ext cx="8899525" cy="5169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dirty="0"/>
              <a:t>NOTE: </a:t>
            </a:r>
            <a:r>
              <a:rPr lang="en-US" dirty="0" smtClean="0"/>
              <a:t>Analysis </a:t>
            </a:r>
            <a:r>
              <a:rPr lang="en-US" dirty="0"/>
              <a:t>includes enrollees in stand-alone prescription drug plans and Medicare Advantage drug </a:t>
            </a:r>
            <a:r>
              <a:rPr lang="en-US" dirty="0"/>
              <a:t>plans; excludes enrollees receiving Low-Income Subsidies. </a:t>
            </a:r>
            <a:r>
              <a:rPr lang="en-US" dirty="0"/>
              <a:t>Out-of-pocket costs include Part D drug costs, but not Part D premiums or costs for Part B-covered drugs. </a:t>
            </a:r>
            <a:endParaRPr lang="en-US" dirty="0" smtClean="0"/>
          </a:p>
          <a:p>
            <a:pPr lvl="0"/>
            <a:r>
              <a:rPr lang="en-US" dirty="0" smtClean="0"/>
              <a:t>SOURCE</a:t>
            </a:r>
            <a:r>
              <a:rPr lang="en-US" dirty="0"/>
              <a:t>: Kaiser Family Foundation analysis of a five percent sample of </a:t>
            </a:r>
            <a:r>
              <a:rPr lang="en-US" dirty="0" smtClean="0"/>
              <a:t>2015 </a:t>
            </a:r>
            <a:r>
              <a:rPr lang="en-US" dirty="0"/>
              <a:t>Medicare prescription drug event claims from the CMS Chronic Conditions Data Warehouse.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0" i="1" dirty="0" smtClean="0"/>
              <a:t>Average out-of-pocket costs by Medicare Part D enrollees not receiving Low-Income Subsidies:</a:t>
            </a:r>
            <a:endParaRPr lang="en-US" sz="2400" b="0" i="1" dirty="0"/>
          </a:p>
        </p:txBody>
      </p:sp>
    </p:spTree>
    <p:extLst>
      <p:ext uri="{BB962C8B-B14F-4D97-AF65-F5344CB8AC3E}">
        <p14:creationId xmlns:p14="http://schemas.microsoft.com/office/powerpoint/2010/main" val="2817272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78663"/>
              </p:ext>
            </p:extLst>
          </p:nvPr>
        </p:nvGraphicFramePr>
        <p:xfrm>
          <a:off x="92075" y="7620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dirty="0" smtClean="0"/>
              <a:t>Analysis </a:t>
            </a:r>
            <a:r>
              <a:rPr lang="en-US" dirty="0"/>
              <a:t>includes enrollees in stand-alone prescription drug </a:t>
            </a:r>
            <a:r>
              <a:rPr lang="en-US" dirty="0" smtClean="0"/>
              <a:t>plans and Medicare Advantage drug plans; excludes enrollees receiving Low-Income Subsidies. </a:t>
            </a:r>
            <a:r>
              <a:rPr lang="en-US" dirty="0"/>
              <a:t>Out-of-pocket </a:t>
            </a:r>
            <a:r>
              <a:rPr lang="en-US" dirty="0" smtClean="0"/>
              <a:t>costs include </a:t>
            </a:r>
            <a:r>
              <a:rPr lang="en-US" dirty="0"/>
              <a:t>Part D drug costs, but not Part D premiums or costs for Part B-covered drugs. </a:t>
            </a:r>
          </a:p>
          <a:p>
            <a:pPr lvl="0"/>
            <a:r>
              <a:rPr lang="en-US" dirty="0" smtClean="0"/>
              <a:t>SOURCE</a:t>
            </a:r>
            <a:r>
              <a:rPr lang="en-US" dirty="0"/>
              <a:t>: Kaiser Family Foundation analysis of a five percent sample of </a:t>
            </a:r>
            <a:r>
              <a:rPr lang="en-US" dirty="0" smtClean="0"/>
              <a:t>2007-2015 </a:t>
            </a:r>
            <a:r>
              <a:rPr lang="en-US" dirty="0"/>
              <a:t>Medicare prescription drug event claims from the CMS Chronic Conditions Data Warehouse.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0" i="1" dirty="0">
                <a:latin typeface="Calibri" charset="0"/>
                <a:ea typeface="Calibri" charset="0"/>
                <a:cs typeface="Calibri" charset="0"/>
              </a:rPr>
              <a:t>Average out-of-pocket spending by Medicare Part D enrollees with out-of-pocket spending above the catastrophic coverage threshold</a:t>
            </a:r>
            <a:r>
              <a:rPr lang="en-US" sz="2400" b="0" i="1" dirty="0" smtClean="0">
                <a:latin typeface="Calibri" charset="0"/>
                <a:ea typeface="Calibri" charset="0"/>
                <a:cs typeface="Calibri" charset="0"/>
              </a:rPr>
              <a:t>:</a:t>
            </a:r>
            <a:endParaRPr lang="en-US" sz="2400" b="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4474865" y="1676400"/>
            <a:ext cx="11575" cy="3968496"/>
          </a:xfrm>
          <a:prstGeom prst="line">
            <a:avLst/>
          </a:prstGeom>
          <a:ln w="38100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65900" y="1066800"/>
            <a:ext cx="1306975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Phase-out of coverage 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gap begins</a:t>
            </a:r>
          </a:p>
        </p:txBody>
      </p:sp>
    </p:spTree>
    <p:extLst>
      <p:ext uri="{BB962C8B-B14F-4D97-AF65-F5344CB8AC3E}">
        <p14:creationId xmlns:p14="http://schemas.microsoft.com/office/powerpoint/2010/main" val="144761199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KFF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8EBC3AB8-6593-4530-AC33-2C769ADA65BE}"/>
    </a:ext>
  </a:ext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5FEDB439-BB30-4CBA-B9B7-C6B324801CFA}"/>
    </a:ext>
  </a:ext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0F6006EE-FDEF-4FE6-9C32-2700B5741987}"/>
    </a:ext>
  </a:ext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FF_Template" id="{D65C98CA-BAF9-447F-9753-9317ABEA03AC}" vid="{7076EB50-CE3A-4D0C-A500-19D8F5ECB66F}"/>
    </a:ext>
  </a:extLst>
</a:theme>
</file>

<file path=ppt/theme/theme5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12872</TotalTime>
  <Words>743</Words>
  <Application>Microsoft Office PowerPoint</Application>
  <PresentationFormat>On-screen Show (4:3)</PresentationFormat>
  <Paragraphs>104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Meta Offc Pro</vt:lpstr>
      <vt:lpstr>MetaSerif-Book</vt:lpstr>
      <vt:lpstr>Tahoma</vt:lpstr>
      <vt:lpstr>Default</vt:lpstr>
      <vt:lpstr>Default with exhibit #</vt:lpstr>
      <vt:lpstr>Default with figure #</vt:lpstr>
      <vt:lpstr>Title page</vt:lpstr>
      <vt:lpstr>Blank</vt:lpstr>
      <vt:lpstr>1_Default with exhibit #</vt:lpstr>
      <vt:lpstr>PowerPoint Presentation</vt:lpstr>
      <vt:lpstr>PowerPoint Presentation</vt:lpstr>
      <vt:lpstr>PowerPoint Presentation</vt:lpstr>
      <vt:lpstr>Medicare Part D rebates as a percent of total drug costs:</vt:lpstr>
      <vt:lpstr>Average annual growth in Medicare Part D per enrollee spending, actual and projected:</vt:lpstr>
      <vt:lpstr>PowerPoint Presentation</vt:lpstr>
      <vt:lpstr>PowerPoint Presentation</vt:lpstr>
      <vt:lpstr>Average out-of-pocket costs by Medicare Part D enrollees not receiving Low-Income Subsidies:</vt:lpstr>
      <vt:lpstr>Average out-of-pocket spending by Medicare Part D enrollees with out-of-pocket spending above the catastrophic coverage threshold: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D – Prescription drug benefit</dc:title>
  <dc:creator>Shannon Griffin</dc:creator>
  <cp:lastModifiedBy>Juliette Cubanski</cp:lastModifiedBy>
  <cp:revision>210</cp:revision>
  <cp:lastPrinted>2016-06-28T19:34:45Z</cp:lastPrinted>
  <dcterms:created xsi:type="dcterms:W3CDTF">2016-04-26T17:56:14Z</dcterms:created>
  <dcterms:modified xsi:type="dcterms:W3CDTF">2017-10-18T21:39:50Z</dcterms:modified>
</cp:coreProperties>
</file>