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8" r:id="rId1"/>
    <p:sldMasterId id="2147483673" r:id="rId2"/>
    <p:sldMasterId id="2147483666" r:id="rId3"/>
    <p:sldMasterId id="2147483679" r:id="rId4"/>
    <p:sldMasterId id="2147483688" r:id="rId5"/>
    <p:sldMasterId id="2147483698" r:id="rId6"/>
    <p:sldMasterId id="2147483702" r:id="rId7"/>
    <p:sldMasterId id="2147483703" r:id="rId8"/>
    <p:sldMasterId id="2147483715" r:id="rId9"/>
    <p:sldMasterId id="2147483727" r:id="rId10"/>
  </p:sldMasterIdLst>
  <p:notesMasterIdLst>
    <p:notesMasterId r:id="rId48"/>
  </p:notesMasterIdLst>
  <p:handoutMasterIdLst>
    <p:handoutMasterId r:id="rId49"/>
  </p:handoutMasterIdLst>
  <p:sldIdLst>
    <p:sldId id="277" r:id="rId11"/>
    <p:sldId id="332" r:id="rId12"/>
    <p:sldId id="333" r:id="rId13"/>
    <p:sldId id="334" r:id="rId14"/>
    <p:sldId id="379" r:id="rId15"/>
    <p:sldId id="378"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23" r:id="rId34"/>
    <p:sldId id="424" r:id="rId35"/>
    <p:sldId id="425" r:id="rId36"/>
    <p:sldId id="426" r:id="rId37"/>
    <p:sldId id="430" r:id="rId38"/>
    <p:sldId id="431" r:id="rId39"/>
    <p:sldId id="434" r:id="rId40"/>
    <p:sldId id="435" r:id="rId41"/>
    <p:sldId id="436" r:id="rId42"/>
    <p:sldId id="437" r:id="rId43"/>
    <p:sldId id="438" r:id="rId44"/>
    <p:sldId id="439" r:id="rId45"/>
    <p:sldId id="414" r:id="rId46"/>
    <p:sldId id="337"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5332" autoAdjust="0"/>
  </p:normalViewPr>
  <p:slideViewPr>
    <p:cSldViewPr>
      <p:cViewPr varScale="1">
        <p:scale>
          <a:sx n="83" d="100"/>
          <a:sy n="83" d="100"/>
        </p:scale>
        <p:origin x="1253"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92800590008896"/>
          <c:y val="0.16200307770097669"/>
          <c:w val="0.70253801435977525"/>
          <c:h val="0.83799701105124469"/>
        </c:manualLayout>
      </c:layout>
      <c:barChart>
        <c:barDir val="bar"/>
        <c:grouping val="stacked"/>
        <c:varyColors val="0"/>
        <c:ser>
          <c:idx val="0"/>
          <c:order val="0"/>
          <c:tx>
            <c:strRef>
              <c:f>Sheet1!$B$1</c:f>
              <c:strCache>
                <c:ptCount val="1"/>
                <c:pt idx="0">
                  <c:v>Still in effect (correct)</c:v>
                </c:pt>
              </c:strCache>
            </c:strRef>
          </c:tx>
          <c:spPr>
            <a:solidFill>
              <a:schemeClr val="accent1"/>
            </a:solidFill>
            <a:ln>
              <a:solidFill>
                <a:schemeClr val="tx1"/>
              </a:solidFill>
            </a:ln>
          </c:spPr>
          <c:invertIfNegative val="0"/>
          <c:dPt>
            <c:idx val="0"/>
            <c:invertIfNegative val="0"/>
            <c:bubble3D val="0"/>
            <c:extLst>
              <c:ext xmlns:c16="http://schemas.microsoft.com/office/drawing/2014/chart" uri="{C3380CC4-5D6E-409C-BE32-E72D297353CC}">
                <c16:uniqueId val="{00000000-2F0C-43D3-AF25-F60FD924EECD}"/>
              </c:ext>
            </c:extLst>
          </c:dPt>
          <c:dPt>
            <c:idx val="1"/>
            <c:invertIfNegative val="0"/>
            <c:bubble3D val="0"/>
            <c:extLst>
              <c:ext xmlns:c16="http://schemas.microsoft.com/office/drawing/2014/chart" uri="{C3380CC4-5D6E-409C-BE32-E72D297353CC}">
                <c16:uniqueId val="{00000001-2F0C-43D3-AF25-F60FD924EECD}"/>
              </c:ext>
            </c:extLst>
          </c:dPt>
          <c:dPt>
            <c:idx val="2"/>
            <c:invertIfNegative val="0"/>
            <c:bubble3D val="0"/>
            <c:extLst>
              <c:ext xmlns:c16="http://schemas.microsoft.com/office/drawing/2014/chart" uri="{C3380CC4-5D6E-409C-BE32-E72D297353CC}">
                <c16:uniqueId val="{00000002-2F0C-43D3-AF25-F60FD924EECD}"/>
              </c:ext>
            </c:extLst>
          </c:dPt>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v>
                </c:pt>
                <c:pt idx="1">
                  <c:v>Uninsured</c:v>
                </c:pt>
                <c:pt idx="2">
                  <c:v>Non-Group</c:v>
                </c:pt>
                <c:pt idx="3">
                  <c:v>Marketplace</c:v>
                </c:pt>
              </c:strCache>
            </c:strRef>
          </c:cat>
          <c:val>
            <c:numRef>
              <c:f>Sheet1!$B$2:$B$5</c:f>
              <c:numCache>
                <c:formatCode>0%</c:formatCode>
                <c:ptCount val="4"/>
                <c:pt idx="0">
                  <c:v>0.71</c:v>
                </c:pt>
                <c:pt idx="1">
                  <c:v>0.59</c:v>
                </c:pt>
                <c:pt idx="2">
                  <c:v>0.79</c:v>
                </c:pt>
                <c:pt idx="3">
                  <c:v>0.79</c:v>
                </c:pt>
              </c:numCache>
            </c:numRef>
          </c:val>
          <c:extLst>
            <c:ext xmlns:c16="http://schemas.microsoft.com/office/drawing/2014/chart" uri="{C3380CC4-5D6E-409C-BE32-E72D297353CC}">
              <c16:uniqueId val="{00000003-2F0C-43D3-AF25-F60FD924EECD}"/>
            </c:ext>
          </c:extLst>
        </c:ser>
        <c:ser>
          <c:idx val="1"/>
          <c:order val="1"/>
          <c:tx>
            <c:strRef>
              <c:f>Sheet1!$C$1</c:f>
              <c:strCache>
                <c:ptCount val="1"/>
                <c:pt idx="0">
                  <c:v>Not in effect</c:v>
                </c:pt>
              </c:strCache>
            </c:strRef>
          </c:tx>
          <c:spPr>
            <a:solidFill>
              <a:schemeClr val="bg2"/>
            </a:solidFill>
            <a:ln>
              <a:solidFill>
                <a:schemeClr val="tx1"/>
              </a:solidFill>
            </a:ln>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v>
                </c:pt>
                <c:pt idx="1">
                  <c:v>Uninsured</c:v>
                </c:pt>
                <c:pt idx="2">
                  <c:v>Non-Group</c:v>
                </c:pt>
                <c:pt idx="3">
                  <c:v>Marketplace</c:v>
                </c:pt>
              </c:strCache>
            </c:strRef>
          </c:cat>
          <c:val>
            <c:numRef>
              <c:f>Sheet1!$C$2:$C$5</c:f>
              <c:numCache>
                <c:formatCode>0%</c:formatCode>
                <c:ptCount val="4"/>
                <c:pt idx="0">
                  <c:v>0.14000000000000001</c:v>
                </c:pt>
                <c:pt idx="1">
                  <c:v>0.18</c:v>
                </c:pt>
                <c:pt idx="2">
                  <c:v>0.12</c:v>
                </c:pt>
                <c:pt idx="3">
                  <c:v>0.13</c:v>
                </c:pt>
              </c:numCache>
            </c:numRef>
          </c:val>
          <c:extLst>
            <c:ext xmlns:c16="http://schemas.microsoft.com/office/drawing/2014/chart" uri="{C3380CC4-5D6E-409C-BE32-E72D297353CC}">
              <c16:uniqueId val="{00000004-2F0C-43D3-AF25-F60FD924EECD}"/>
            </c:ext>
          </c:extLst>
        </c:ser>
        <c:ser>
          <c:idx val="2"/>
          <c:order val="2"/>
          <c:tx>
            <c:strRef>
              <c:f>Sheet1!$D$1</c:f>
              <c:strCache>
                <c:ptCount val="1"/>
                <c:pt idx="0">
                  <c:v>Don't know</c:v>
                </c:pt>
              </c:strCache>
            </c:strRef>
          </c:tx>
          <c:spPr>
            <a:solidFill>
              <a:schemeClr val="bg1">
                <a:lumMod val="65000"/>
              </a:schemeClr>
            </a:solidFill>
            <a:ln>
              <a:solidFill>
                <a:schemeClr val="tx1"/>
              </a:solidFill>
            </a:ln>
          </c:spPr>
          <c:invertIfNegative val="0"/>
          <c:dLbls>
            <c:spPr>
              <a:no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Total </c:v>
                </c:pt>
                <c:pt idx="1">
                  <c:v>Uninsured</c:v>
                </c:pt>
                <c:pt idx="2">
                  <c:v>Non-Group</c:v>
                </c:pt>
                <c:pt idx="3">
                  <c:v>Marketplace</c:v>
                </c:pt>
              </c:strCache>
            </c:strRef>
          </c:cat>
          <c:val>
            <c:numRef>
              <c:f>Sheet1!$D$2:$D$5</c:f>
              <c:numCache>
                <c:formatCode>0%</c:formatCode>
                <c:ptCount val="4"/>
                <c:pt idx="0">
                  <c:v>0.15</c:v>
                </c:pt>
                <c:pt idx="1">
                  <c:v>0.23</c:v>
                </c:pt>
                <c:pt idx="2">
                  <c:v>0.09</c:v>
                </c:pt>
                <c:pt idx="3">
                  <c:v>0.08</c:v>
                </c:pt>
              </c:numCache>
            </c:numRef>
          </c:val>
          <c:extLst>
            <c:ext xmlns:c16="http://schemas.microsoft.com/office/drawing/2014/chart" uri="{C3380CC4-5D6E-409C-BE32-E72D297353CC}">
              <c16:uniqueId val="{00000005-2F0C-43D3-AF25-F60FD924EECD}"/>
            </c:ext>
          </c:extLst>
        </c:ser>
        <c:dLbls>
          <c:showLegendKey val="0"/>
          <c:showVal val="1"/>
          <c:showCatName val="0"/>
          <c:showSerName val="0"/>
          <c:showPercent val="0"/>
          <c:showBubbleSize val="0"/>
        </c:dLbls>
        <c:gapWidth val="45"/>
        <c:overlap val="100"/>
        <c:axId val="41081088"/>
        <c:axId val="41079552"/>
      </c:barChart>
      <c:valAx>
        <c:axId val="41079552"/>
        <c:scaling>
          <c:orientation val="minMax"/>
          <c:max val="1.05"/>
          <c:min val="0"/>
        </c:scaling>
        <c:delete val="1"/>
        <c:axPos val="t"/>
        <c:numFmt formatCode="0%" sourceLinked="1"/>
        <c:majorTickMark val="none"/>
        <c:minorTickMark val="none"/>
        <c:tickLblPos val="nextTo"/>
        <c:crossAx val="41081088"/>
        <c:crosses val="autoZero"/>
        <c:crossBetween val="between"/>
      </c:valAx>
      <c:catAx>
        <c:axId val="41081088"/>
        <c:scaling>
          <c:orientation val="maxMin"/>
        </c:scaling>
        <c:delete val="1"/>
        <c:axPos val="l"/>
        <c:numFmt formatCode="General" sourceLinked="0"/>
        <c:majorTickMark val="out"/>
        <c:minorTickMark val="none"/>
        <c:tickLblPos val="nextTo"/>
        <c:crossAx val="41079552"/>
        <c:crosses val="autoZero"/>
        <c:auto val="1"/>
        <c:lblAlgn val="ctr"/>
        <c:lblOffset val="100"/>
        <c:noMultiLvlLbl val="0"/>
      </c:catAx>
    </c:plotArea>
    <c:legend>
      <c:legendPos val="t"/>
      <c:layout>
        <c:manualLayout>
          <c:xMode val="edge"/>
          <c:yMode val="edge"/>
          <c:x val="0.176155072558079"/>
          <c:y val="7.7389783015936284E-2"/>
          <c:w val="0.78675039586993778"/>
          <c:h val="6.2213694446676848E-2"/>
        </c:manualLayout>
      </c:layout>
      <c:overlay val="0"/>
      <c:txPr>
        <a:bodyPr/>
        <a:lstStyle/>
        <a:p>
          <a:pPr>
            <a:defRPr sz="1400"/>
          </a:pPr>
          <a:endParaRPr lang="en-US"/>
        </a:p>
      </c:txPr>
    </c:legend>
    <c:plotVisOnly val="1"/>
    <c:dispBlanksAs val="gap"/>
    <c:showDLblsOverMax val="0"/>
  </c:chart>
  <c:txPr>
    <a:bodyPr/>
    <a:lstStyle/>
    <a:p>
      <a:pPr>
        <a:defRPr sz="13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4523905865493"/>
          <c:y val="0.37161527925354987"/>
          <c:w val="0.42532502595411342"/>
          <c:h val="0.62038659588824951"/>
        </c:manualLayout>
      </c:layout>
      <c:barChart>
        <c:barDir val="bar"/>
        <c:grouping val="stacked"/>
        <c:varyColors val="0"/>
        <c:ser>
          <c:idx val="0"/>
          <c:order val="0"/>
          <c:tx>
            <c:strRef>
              <c:f>Sheet1!$B$1</c:f>
              <c:strCache>
                <c:ptCount val="1"/>
                <c:pt idx="0">
                  <c:v>November 1st (correct)</c:v>
                </c:pt>
              </c:strCache>
            </c:strRef>
          </c:tx>
          <c:spPr>
            <a:solidFill>
              <a:schemeClr val="accent1"/>
            </a:solidFill>
            <a:ln>
              <a:solidFill>
                <a:schemeClr val="tx1"/>
              </a:solidFill>
            </a:ln>
          </c:spPr>
          <c:invertIfNegative val="0"/>
          <c:dLbls>
            <c:dLbl>
              <c:idx val="2"/>
              <c:layout>
                <c:manualLayout>
                  <c:x val="-1.3167852089578096E-3"/>
                  <c:y val="-6.7330638886027962E-4"/>
                </c:manualLayout>
              </c:layout>
              <c:tx>
                <c:rich>
                  <a:bodyPr/>
                  <a:lstStyle/>
                  <a:p>
                    <a:fld id="{7EC3A3EF-969E-4B8E-8B3D-864228605C87}"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5.5968382100356429E-2"/>
                      <c:h val="6.537761052835675E-2"/>
                    </c:manualLayout>
                  </c15:layout>
                  <c15:dlblFieldTable/>
                  <c15:showDataLabelsRange val="0"/>
                </c:ext>
                <c:ext xmlns:c16="http://schemas.microsoft.com/office/drawing/2014/chart" uri="{C3380CC4-5D6E-409C-BE32-E72D297353CC}">
                  <c16:uniqueId val="{00000000-EDA8-4C6E-A8DE-5BF487FE2E5A}"/>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Sheet1!$B$2:$B$4</c:f>
              <c:numCache>
                <c:formatCode>0%</c:formatCode>
                <c:ptCount val="3"/>
                <c:pt idx="0">
                  <c:v>0.15</c:v>
                </c:pt>
                <c:pt idx="1">
                  <c:v>0.33</c:v>
                </c:pt>
                <c:pt idx="2">
                  <c:v>0.4</c:v>
                </c:pt>
              </c:numCache>
            </c:numRef>
          </c:val>
          <c:extLst>
            <c:ext xmlns:c16="http://schemas.microsoft.com/office/drawing/2014/chart" uri="{C3380CC4-5D6E-409C-BE32-E72D297353CC}">
              <c16:uniqueId val="{00000001-EDA8-4C6E-A8DE-5BF487FE2E5A}"/>
            </c:ext>
          </c:extLst>
        </c:ser>
        <c:ser>
          <c:idx val="1"/>
          <c:order val="1"/>
          <c:tx>
            <c:strRef>
              <c:f>Sheet1!$C$1</c:f>
              <c:strCache>
                <c:ptCount val="1"/>
                <c:pt idx="0">
                  <c:v>Incorrect</c:v>
                </c:pt>
              </c:strCache>
            </c:strRef>
          </c:tx>
          <c:spPr>
            <a:solidFill>
              <a:schemeClr val="bg2"/>
            </a:solidFill>
            <a:ln>
              <a:solidFill>
                <a:schemeClr val="tx1"/>
              </a:solidFill>
            </a:ln>
          </c:spPr>
          <c:invertIfNegative val="0"/>
          <c:dLbls>
            <c:dLbl>
              <c:idx val="0"/>
              <c:tx>
                <c:rich>
                  <a:bodyPr/>
                  <a:lstStyle/>
                  <a:p>
                    <a:fld id="{2624352B-B426-4AE1-8511-A0681F71611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6D-491F-A05F-55BEE7E418FF}"/>
                </c:ext>
              </c:extLst>
            </c:dLbl>
            <c:dLbl>
              <c:idx val="1"/>
              <c:tx>
                <c:rich>
                  <a:bodyPr/>
                  <a:lstStyle/>
                  <a:p>
                    <a:fld id="{5F231B45-267F-4B17-97A0-076E61AB517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6D-491F-A05F-55BEE7E418FF}"/>
                </c:ext>
              </c:extLst>
            </c:dLbl>
            <c:dLbl>
              <c:idx val="2"/>
              <c:tx>
                <c:rich>
                  <a:bodyPr/>
                  <a:lstStyle/>
                  <a:p>
                    <a:fld id="{EF1E28B6-C7EF-4E5E-8FFB-8BEDBE82D98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6D-491F-A05F-55BEE7E418FF}"/>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Sheet1!$C$2:$C$4</c:f>
              <c:numCache>
                <c:formatCode>0%;0%</c:formatCode>
                <c:ptCount val="3"/>
                <c:pt idx="0">
                  <c:v>0.17</c:v>
                </c:pt>
                <c:pt idx="1">
                  <c:v>0.23</c:v>
                </c:pt>
                <c:pt idx="2">
                  <c:v>0.23</c:v>
                </c:pt>
              </c:numCache>
            </c:numRef>
          </c:val>
          <c:extLst>
            <c:ext xmlns:c16="http://schemas.microsoft.com/office/drawing/2014/chart" uri="{C3380CC4-5D6E-409C-BE32-E72D297353CC}">
              <c16:uniqueId val="{00000002-EDA8-4C6E-A8DE-5BF487FE2E5A}"/>
            </c:ext>
          </c:extLst>
        </c:ser>
        <c:ser>
          <c:idx val="2"/>
          <c:order val="2"/>
          <c:tx>
            <c:strRef>
              <c:f>Sheet1!$D$1</c:f>
              <c:strCache>
                <c:ptCount val="1"/>
                <c:pt idx="0">
                  <c:v>Don't know</c:v>
                </c:pt>
              </c:strCache>
            </c:strRef>
          </c:tx>
          <c:spPr>
            <a:solidFill>
              <a:schemeClr val="bg1">
                <a:lumMod val="6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Sheet1!$D$2:$D$4</c:f>
              <c:numCache>
                <c:formatCode>0%</c:formatCode>
                <c:ptCount val="3"/>
                <c:pt idx="0">
                  <c:v>0.68</c:v>
                </c:pt>
                <c:pt idx="1">
                  <c:v>0.43</c:v>
                </c:pt>
                <c:pt idx="2">
                  <c:v>0.36</c:v>
                </c:pt>
              </c:numCache>
            </c:numRef>
          </c:val>
          <c:extLst>
            <c:ext xmlns:c16="http://schemas.microsoft.com/office/drawing/2014/chart" uri="{C3380CC4-5D6E-409C-BE32-E72D297353CC}">
              <c16:uniqueId val="{00000000-D728-4A08-B80E-57DC6950ADD2}"/>
            </c:ext>
          </c:extLst>
        </c:ser>
        <c:dLbls>
          <c:showLegendKey val="0"/>
          <c:showVal val="1"/>
          <c:showCatName val="0"/>
          <c:showSerName val="0"/>
          <c:showPercent val="0"/>
          <c:showBubbleSize val="0"/>
        </c:dLbls>
        <c:gapWidth val="45"/>
        <c:overlap val="100"/>
        <c:axId val="388801592"/>
        <c:axId val="388797280"/>
      </c:barChart>
      <c:valAx>
        <c:axId val="388797280"/>
        <c:scaling>
          <c:orientation val="minMax"/>
        </c:scaling>
        <c:delete val="1"/>
        <c:axPos val="t"/>
        <c:numFmt formatCode="0%" sourceLinked="1"/>
        <c:majorTickMark val="out"/>
        <c:minorTickMark val="none"/>
        <c:tickLblPos val="nextTo"/>
        <c:crossAx val="388801592"/>
        <c:crosses val="autoZero"/>
        <c:crossBetween val="between"/>
      </c:valAx>
      <c:catAx>
        <c:axId val="388801592"/>
        <c:scaling>
          <c:orientation val="maxMin"/>
        </c:scaling>
        <c:delete val="1"/>
        <c:axPos val="l"/>
        <c:numFmt formatCode="General" sourceLinked="0"/>
        <c:majorTickMark val="out"/>
        <c:minorTickMark val="none"/>
        <c:tickLblPos val="nextTo"/>
        <c:crossAx val="388797280"/>
        <c:crosses val="autoZero"/>
        <c:auto val="1"/>
        <c:lblAlgn val="ctr"/>
        <c:lblOffset val="100"/>
        <c:noMultiLvlLbl val="0"/>
      </c:catAx>
    </c:plotArea>
    <c:legend>
      <c:legendPos val="r"/>
      <c:layout>
        <c:manualLayout>
          <c:xMode val="edge"/>
          <c:yMode val="edge"/>
          <c:x val="9.4804802572420077E-2"/>
          <c:y val="0.27228865894740617"/>
          <c:w val="0.36373017499801191"/>
          <c:h val="0.1064962154463156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2292236275623"/>
          <c:y val="0.3529958102529499"/>
          <c:w val="0.51542390755462508"/>
          <c:h val="0.62504146313839948"/>
        </c:manualLayout>
      </c:layout>
      <c:barChart>
        <c:barDir val="bar"/>
        <c:grouping val="stacked"/>
        <c:varyColors val="0"/>
        <c:ser>
          <c:idx val="0"/>
          <c:order val="0"/>
          <c:tx>
            <c:strRef>
              <c:f>Sheet1!$B$1</c:f>
              <c:strCache>
                <c:ptCount val="1"/>
                <c:pt idx="0">
                  <c:v>Dec. or January, depending on state (correct)</c:v>
                </c:pt>
              </c:strCache>
            </c:strRef>
          </c:tx>
          <c:spPr>
            <a:solidFill>
              <a:schemeClr val="accent1"/>
            </a:solidFill>
            <a:ln>
              <a:solidFill>
                <a:schemeClr val="tx1"/>
              </a:solidFill>
            </a:ln>
          </c:spPr>
          <c:invertIfNegative val="0"/>
          <c:dLbls>
            <c:dLbl>
              <c:idx val="0"/>
              <c:layout>
                <c:manualLayout>
                  <c:x val="1.600892667835948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30-42C6-85E7-04A135AB7C2F}"/>
                </c:ext>
              </c:extLst>
            </c:dLbl>
            <c:dLbl>
              <c:idx val="2"/>
              <c:layout>
                <c:manualLayout>
                  <c:x val="-1.4674679932008049E-17"/>
                  <c:y val="3.9815608612897204E-3"/>
                </c:manualLayout>
              </c:layout>
              <c:tx>
                <c:rich>
                  <a:bodyPr/>
                  <a:lstStyle/>
                  <a:p>
                    <a:pPr>
                      <a:defRPr>
                        <a:solidFill>
                          <a:schemeClr val="tx1"/>
                        </a:solidFill>
                      </a:defRPr>
                    </a:pPr>
                    <a:fld id="{7EC3A3EF-969E-4B8E-8B3D-864228605C87}" type="VALUE">
                      <a:rPr lang="en-US">
                        <a:solidFill>
                          <a:schemeClr val="bg1"/>
                        </a:solidFill>
                      </a:rPr>
                      <a:pPr>
                        <a:defRPr>
                          <a:solidFill>
                            <a:schemeClr val="tx1"/>
                          </a:solidFill>
                        </a:defRPr>
                      </a:pPr>
                      <a:t>[VALUE]</a:t>
                    </a:fld>
                    <a:endParaRPr 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5.5968382100356429E-2"/>
                      <c:h val="6.537761052835675E-2"/>
                    </c:manualLayout>
                  </c15:layout>
                  <c15:dlblFieldTable/>
                  <c15:showDataLabelsRange val="0"/>
                </c:ext>
                <c:ext xmlns:c16="http://schemas.microsoft.com/office/drawing/2014/chart" uri="{C3380CC4-5D6E-409C-BE32-E72D297353CC}">
                  <c16:uniqueId val="{00000000-EDA8-4C6E-A8DE-5BF487FE2E5A}"/>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Sheet1!$B$2:$B$4</c:f>
              <c:numCache>
                <c:formatCode>0%</c:formatCode>
                <c:ptCount val="3"/>
                <c:pt idx="0">
                  <c:v>0.05</c:v>
                </c:pt>
                <c:pt idx="1">
                  <c:v>0.2</c:v>
                </c:pt>
                <c:pt idx="2">
                  <c:v>0.25</c:v>
                </c:pt>
              </c:numCache>
            </c:numRef>
          </c:val>
          <c:extLst>
            <c:ext xmlns:c16="http://schemas.microsoft.com/office/drawing/2014/chart" uri="{C3380CC4-5D6E-409C-BE32-E72D297353CC}">
              <c16:uniqueId val="{00000001-EDA8-4C6E-A8DE-5BF487FE2E5A}"/>
            </c:ext>
          </c:extLst>
        </c:ser>
        <c:ser>
          <c:idx val="1"/>
          <c:order val="1"/>
          <c:tx>
            <c:strRef>
              <c:f>Sheet1!$C$1</c:f>
              <c:strCache>
                <c:ptCount val="1"/>
                <c:pt idx="0">
                  <c:v>Incorrect</c:v>
                </c:pt>
              </c:strCache>
            </c:strRef>
          </c:tx>
          <c:spPr>
            <a:solidFill>
              <a:schemeClr val="bg2"/>
            </a:solidFill>
            <a:ln>
              <a:solidFill>
                <a:schemeClr val="tx1"/>
              </a:solidFill>
            </a:ln>
          </c:spPr>
          <c:invertIfNegative val="0"/>
          <c:dLbls>
            <c:dLbl>
              <c:idx val="0"/>
              <c:tx>
                <c:rich>
                  <a:bodyPr/>
                  <a:lstStyle/>
                  <a:p>
                    <a:fld id="{2624352B-B426-4AE1-8511-A0681F71611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6D-491F-A05F-55BEE7E418FF}"/>
                </c:ext>
              </c:extLst>
            </c:dLbl>
            <c:dLbl>
              <c:idx val="1"/>
              <c:tx>
                <c:rich>
                  <a:bodyPr/>
                  <a:lstStyle/>
                  <a:p>
                    <a:fld id="{5F231B45-267F-4B17-97A0-076E61AB517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6D-491F-A05F-55BEE7E418FF}"/>
                </c:ext>
              </c:extLst>
            </c:dLbl>
            <c:dLbl>
              <c:idx val="2"/>
              <c:tx>
                <c:rich>
                  <a:bodyPr/>
                  <a:lstStyle/>
                  <a:p>
                    <a:fld id="{EF1E28B6-C7EF-4E5E-8FFB-8BEDBE82D984}"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6D-491F-A05F-55BEE7E418FF}"/>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Sheet1!$C$2:$C$4</c:f>
              <c:numCache>
                <c:formatCode>0%;0%</c:formatCode>
                <c:ptCount val="3"/>
                <c:pt idx="0">
                  <c:v>0.14000000000000001</c:v>
                </c:pt>
                <c:pt idx="1">
                  <c:v>0.27</c:v>
                </c:pt>
                <c:pt idx="2">
                  <c:v>0.28000000000000003</c:v>
                </c:pt>
              </c:numCache>
            </c:numRef>
          </c:val>
          <c:extLst>
            <c:ext xmlns:c16="http://schemas.microsoft.com/office/drawing/2014/chart" uri="{C3380CC4-5D6E-409C-BE32-E72D297353CC}">
              <c16:uniqueId val="{00000002-EDA8-4C6E-A8DE-5BF487FE2E5A}"/>
            </c:ext>
          </c:extLst>
        </c:ser>
        <c:ser>
          <c:idx val="2"/>
          <c:order val="2"/>
          <c:tx>
            <c:strRef>
              <c:f>Sheet1!$D$1</c:f>
              <c:strCache>
                <c:ptCount val="1"/>
                <c:pt idx="0">
                  <c:v>Don't know</c:v>
                </c:pt>
              </c:strCache>
            </c:strRef>
          </c:tx>
          <c:spPr>
            <a:solidFill>
              <a:schemeClr val="bg1">
                <a:lumMod val="65000"/>
              </a:schemeClr>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Sheet1!$D$2:$D$4</c:f>
              <c:numCache>
                <c:formatCode>0%</c:formatCode>
                <c:ptCount val="3"/>
                <c:pt idx="0">
                  <c:v>0.81</c:v>
                </c:pt>
                <c:pt idx="1">
                  <c:v>0.53</c:v>
                </c:pt>
                <c:pt idx="2">
                  <c:v>0.47</c:v>
                </c:pt>
              </c:numCache>
            </c:numRef>
          </c:val>
          <c:extLst>
            <c:ext xmlns:c16="http://schemas.microsoft.com/office/drawing/2014/chart" uri="{C3380CC4-5D6E-409C-BE32-E72D297353CC}">
              <c16:uniqueId val="{00000000-919B-4331-8C7F-1861FB1312B9}"/>
            </c:ext>
          </c:extLst>
        </c:ser>
        <c:dLbls>
          <c:showLegendKey val="0"/>
          <c:showVal val="1"/>
          <c:showCatName val="0"/>
          <c:showSerName val="0"/>
          <c:showPercent val="0"/>
          <c:showBubbleSize val="0"/>
        </c:dLbls>
        <c:gapWidth val="45"/>
        <c:overlap val="100"/>
        <c:axId val="388801592"/>
        <c:axId val="388797280"/>
      </c:barChart>
      <c:valAx>
        <c:axId val="388797280"/>
        <c:scaling>
          <c:orientation val="minMax"/>
        </c:scaling>
        <c:delete val="1"/>
        <c:axPos val="t"/>
        <c:numFmt formatCode="0%" sourceLinked="1"/>
        <c:majorTickMark val="out"/>
        <c:minorTickMark val="none"/>
        <c:tickLblPos val="nextTo"/>
        <c:crossAx val="388801592"/>
        <c:crosses val="autoZero"/>
        <c:crossBetween val="between"/>
      </c:valAx>
      <c:catAx>
        <c:axId val="388801592"/>
        <c:scaling>
          <c:orientation val="maxMin"/>
        </c:scaling>
        <c:delete val="1"/>
        <c:axPos val="l"/>
        <c:numFmt formatCode="General" sourceLinked="0"/>
        <c:majorTickMark val="out"/>
        <c:minorTickMark val="none"/>
        <c:tickLblPos val="nextTo"/>
        <c:crossAx val="388797280"/>
        <c:crosses val="autoZero"/>
        <c:auto val="1"/>
        <c:lblAlgn val="ctr"/>
        <c:lblOffset val="100"/>
        <c:noMultiLvlLbl val="0"/>
      </c:catAx>
    </c:plotArea>
    <c:legend>
      <c:legendPos val="t"/>
      <c:layout>
        <c:manualLayout>
          <c:xMode val="edge"/>
          <c:yMode val="edge"/>
          <c:x val="0.10405802340933666"/>
          <c:y val="0.25136283150810002"/>
          <c:w val="0.46190783043244027"/>
          <c:h val="0.10687336965107189"/>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2017 Marketplace Plan Selections by</a:t>
            </a:r>
            <a:r>
              <a:rPr lang="en-US" b="1" baseline="0" dirty="0" smtClean="0"/>
              <a:t> Enrollment Type</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New Enrollees</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5-58E7-4A40-BD5F-54B76ECC12C3}"/>
              </c:ext>
            </c:extLst>
          </c:dPt>
          <c:dPt>
            <c:idx val="1"/>
            <c:bubble3D val="0"/>
            <c:spPr>
              <a:solidFill>
                <a:schemeClr val="accent1"/>
              </a:solidFill>
              <a:ln w="19050">
                <a:noFill/>
              </a:ln>
              <a:effectLst/>
            </c:spPr>
            <c:extLst>
              <c:ext xmlns:c16="http://schemas.microsoft.com/office/drawing/2014/chart" uri="{C3380CC4-5D6E-409C-BE32-E72D297353CC}">
                <c16:uniqueId val="{00000003-58E7-4A40-BD5F-54B76ECC12C3}"/>
              </c:ext>
            </c:extLst>
          </c:dPt>
          <c:dPt>
            <c:idx val="2"/>
            <c:bubble3D val="0"/>
            <c:spPr>
              <a:solidFill>
                <a:schemeClr val="accent5"/>
              </a:solidFill>
              <a:ln w="19050">
                <a:noFill/>
              </a:ln>
              <a:effectLst/>
            </c:spPr>
            <c:extLst>
              <c:ext xmlns:c16="http://schemas.microsoft.com/office/drawing/2014/chart" uri="{C3380CC4-5D6E-409C-BE32-E72D297353CC}">
                <c16:uniqueId val="{00000004-58E7-4A40-BD5F-54B76ECC12C3}"/>
              </c:ext>
            </c:extLst>
          </c:dPt>
          <c:dLbls>
            <c:dLbl>
              <c:idx val="0"/>
              <c:layout>
                <c:manualLayout>
                  <c:x val="-0.2229287253083525"/>
                  <c:y val="0.2101471786155741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8E7-4A40-BD5F-54B76ECC12C3}"/>
                </c:ext>
              </c:extLst>
            </c:dLbl>
            <c:dLbl>
              <c:idx val="1"/>
              <c:layout>
                <c:manualLayout>
                  <c:x val="-0.14252818294011937"/>
                  <c:y val="-0.2126666530656972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8E7-4A40-BD5F-54B76ECC12C3}"/>
                </c:ext>
              </c:extLst>
            </c:dLbl>
            <c:dLbl>
              <c:idx val="2"/>
              <c:layout>
                <c:manualLayout>
                  <c:x val="0.22067314284889469"/>
                  <c:y val="0.1509827506755090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8E7-4A40-BD5F-54B76ECC12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Auto Renewals</c:v>
                </c:pt>
                <c:pt idx="1">
                  <c:v>Active Renewals</c:v>
                </c:pt>
                <c:pt idx="2">
                  <c:v>New Enrollees</c:v>
                </c:pt>
              </c:strCache>
            </c:strRef>
          </c:cat>
          <c:val>
            <c:numRef>
              <c:f>Sheet1!$B$2:$B$4</c:f>
              <c:numCache>
                <c:formatCode>0%</c:formatCode>
                <c:ptCount val="3"/>
                <c:pt idx="0">
                  <c:v>0.23</c:v>
                </c:pt>
                <c:pt idx="1">
                  <c:v>0.43</c:v>
                </c:pt>
                <c:pt idx="2">
                  <c:v>0.31</c:v>
                </c:pt>
              </c:numCache>
            </c:numRef>
          </c:val>
          <c:extLst>
            <c:ext xmlns:c16="http://schemas.microsoft.com/office/drawing/2014/chart" uri="{C3380CC4-5D6E-409C-BE32-E72D297353CC}">
              <c16:uniqueId val="{00000000-58E7-4A40-BD5F-54B76ECC12C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65638167081277"/>
          <c:y val="0.11955749910912707"/>
          <c:w val="0.39664330787097712"/>
          <c:h val="0.66865510546487517"/>
        </c:manualLayout>
      </c:layout>
      <c:barChart>
        <c:barDir val="bar"/>
        <c:grouping val="clustered"/>
        <c:varyColors val="0"/>
        <c:ser>
          <c:idx val="1"/>
          <c:order val="0"/>
          <c:tx>
            <c:strRef>
              <c:f>Sheet1!$A$2</c:f>
              <c:strCache>
                <c:ptCount val="1"/>
                <c:pt idx="0">
                  <c:v>Employer-sponsored insurance ages 18-64</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33b2</c:v>
                </c:pt>
                <c:pt idx="1">
                  <c:v>33a2</c:v>
                </c:pt>
              </c:strCache>
            </c:strRef>
          </c:cat>
          <c:val>
            <c:numRef>
              <c:f>Sheet1!$B$2:$C$2</c:f>
              <c:numCache>
                <c:formatCode>0%</c:formatCode>
                <c:ptCount val="2"/>
                <c:pt idx="0">
                  <c:v>0.39</c:v>
                </c:pt>
                <c:pt idx="1">
                  <c:v>0.35</c:v>
                </c:pt>
              </c:numCache>
            </c:numRef>
          </c:val>
          <c:extLst>
            <c:ext xmlns:c16="http://schemas.microsoft.com/office/drawing/2014/chart" uri="{C3380CC4-5D6E-409C-BE32-E72D297353CC}">
              <c16:uniqueId val="{00000001-DBAA-4E6E-888A-1C35CC58A331}"/>
            </c:ext>
          </c:extLst>
        </c:ser>
        <c:ser>
          <c:idx val="2"/>
          <c:order val="1"/>
          <c:tx>
            <c:strRef>
              <c:f>Sheet1!$A$3</c:f>
              <c:strCache>
                <c:ptCount val="1"/>
                <c:pt idx="0">
                  <c:v>All non-group enrollees ages 18-64</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33b2</c:v>
                </c:pt>
                <c:pt idx="1">
                  <c:v>33a2</c:v>
                </c:pt>
              </c:strCache>
            </c:strRef>
          </c:cat>
          <c:val>
            <c:numRef>
              <c:f>Sheet1!$B$3:$C$3</c:f>
              <c:numCache>
                <c:formatCode>0%</c:formatCode>
                <c:ptCount val="2"/>
                <c:pt idx="0">
                  <c:v>0.56999999999999995</c:v>
                </c:pt>
                <c:pt idx="1">
                  <c:v>0.54</c:v>
                </c:pt>
              </c:numCache>
            </c:numRef>
          </c:val>
          <c:extLst>
            <c:ext xmlns:c16="http://schemas.microsoft.com/office/drawing/2014/chart" uri="{C3380CC4-5D6E-409C-BE32-E72D297353CC}">
              <c16:uniqueId val="{00000002-DBAA-4E6E-888A-1C35CC58A331}"/>
            </c:ext>
          </c:extLst>
        </c:ser>
        <c:ser>
          <c:idx val="0"/>
          <c:order val="2"/>
          <c:tx>
            <c:strRef>
              <c:f>Sheet1!$A$4</c:f>
              <c:strCache>
                <c:ptCount val="1"/>
                <c:pt idx="0">
                  <c:v>Marketplace enrollees ages 18-64</c:v>
                </c:pt>
              </c:strCache>
            </c:strRef>
          </c:tx>
          <c:spPr>
            <a:solidFill>
              <a:schemeClr val="accent5"/>
            </a:solidFill>
            <a:ln>
              <a:solidFill>
                <a:schemeClr val="tx1"/>
              </a:solidFill>
            </a:ln>
            <a:effectLst/>
          </c:spPr>
          <c:invertIfNegative val="0"/>
          <c:dLbls>
            <c:dLbl>
              <c:idx val="0"/>
              <c:layout>
                <c:manualLayout>
                  <c:x val="-3.0992133854783224E-3"/>
                  <c:y val="-2.32019621270308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2B-418D-9BFC-11A7672B06DE}"/>
                </c:ext>
              </c:extLst>
            </c:dLbl>
            <c:dLbl>
              <c:idx val="1"/>
              <c:layout>
                <c:manualLayout>
                  <c:x val="-1.5496066927391044E-3"/>
                  <c:y val="-6.9609540521124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2B-418D-9BFC-11A7672B06D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33b2</c:v>
                </c:pt>
                <c:pt idx="1">
                  <c:v>33a2</c:v>
                </c:pt>
              </c:strCache>
            </c:strRef>
          </c:cat>
          <c:val>
            <c:numRef>
              <c:f>Sheet1!$B$4:$C$4</c:f>
              <c:numCache>
                <c:formatCode>0%</c:formatCode>
                <c:ptCount val="2"/>
                <c:pt idx="0">
                  <c:v>0.6</c:v>
                </c:pt>
                <c:pt idx="1">
                  <c:v>0.55000000000000004</c:v>
                </c:pt>
              </c:numCache>
            </c:numRef>
          </c:val>
          <c:extLst>
            <c:ext xmlns:c16="http://schemas.microsoft.com/office/drawing/2014/chart" uri="{C3380CC4-5D6E-409C-BE32-E72D297353CC}">
              <c16:uniqueId val="{00000000-DBAA-4E6E-888A-1C35CC58A331}"/>
            </c:ext>
          </c:extLst>
        </c:ser>
        <c:dLbls>
          <c:showLegendKey val="0"/>
          <c:showVal val="0"/>
          <c:showCatName val="0"/>
          <c:showSerName val="0"/>
          <c:showPercent val="0"/>
          <c:showBubbleSize val="0"/>
        </c:dLbls>
        <c:gapWidth val="136"/>
        <c:axId val="1743889663"/>
        <c:axId val="1743901311"/>
      </c:barChart>
      <c:catAx>
        <c:axId val="174388966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en-US"/>
          </a:p>
        </c:txPr>
        <c:crossAx val="1743901311"/>
        <c:crosses val="autoZero"/>
        <c:auto val="1"/>
        <c:lblAlgn val="ctr"/>
        <c:lblOffset val="100"/>
        <c:noMultiLvlLbl val="0"/>
      </c:catAx>
      <c:valAx>
        <c:axId val="1743901311"/>
        <c:scaling>
          <c:orientation val="minMax"/>
        </c:scaling>
        <c:delete val="1"/>
        <c:axPos val="t"/>
        <c:numFmt formatCode="0%" sourceLinked="1"/>
        <c:majorTickMark val="none"/>
        <c:minorTickMark val="none"/>
        <c:tickLblPos val="nextTo"/>
        <c:crossAx val="1743889663"/>
        <c:crosses val="autoZero"/>
        <c:crossBetween val="between"/>
        <c:majorUnit val="0.2"/>
      </c:valAx>
      <c:spPr>
        <a:noFill/>
        <a:ln w="25400">
          <a:noFill/>
        </a:ln>
        <a:effectLst/>
      </c:spPr>
    </c:plotArea>
    <c:legend>
      <c:legendPos val="r"/>
      <c:layout>
        <c:manualLayout>
          <c:xMode val="edge"/>
          <c:yMode val="edge"/>
          <c:x val="0.70507104519629249"/>
          <c:y val="0.2786242305919216"/>
          <c:w val="0.26145842637074301"/>
          <c:h val="0.359107686345059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2330214386442493E-2"/>
          <c:y val="3.4584463019251374E-2"/>
          <c:w val="0.90714232699443231"/>
          <c:h val="0.87428509689540101"/>
        </c:manualLayout>
      </c:layout>
      <c:barChart>
        <c:barDir val="col"/>
        <c:grouping val="clustered"/>
        <c:varyColors val="0"/>
        <c:ser>
          <c:idx val="0"/>
          <c:order val="0"/>
          <c:tx>
            <c:strRef>
              <c:f>Sheet1!$B$1</c:f>
              <c:strCache>
                <c:ptCount val="1"/>
                <c:pt idx="0">
                  <c:v>Combined Medical and Prescription Drug Deductible</c:v>
                </c:pt>
              </c:strCache>
            </c:strRef>
          </c:tx>
          <c:spPr>
            <a:solidFill>
              <a:schemeClr val="accent1"/>
            </a:solidFill>
            <a:ln>
              <a:solidFill>
                <a:schemeClr val="tx1"/>
              </a:solidFill>
            </a:ln>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Silver</c:v>
                </c:pt>
                <c:pt idx="1">
                  <c:v>CSR73</c:v>
                </c:pt>
                <c:pt idx="2">
                  <c:v>CSR87</c:v>
                </c:pt>
                <c:pt idx="3">
                  <c:v>CSR94</c:v>
                </c:pt>
              </c:strCache>
            </c:strRef>
          </c:cat>
          <c:val>
            <c:numRef>
              <c:f>Sheet1!$B$2:$B$5</c:f>
              <c:numCache>
                <c:formatCode>"$"#,##0;[Red]"$"#,##0</c:formatCode>
                <c:ptCount val="4"/>
                <c:pt idx="0">
                  <c:v>3609</c:v>
                </c:pt>
                <c:pt idx="1">
                  <c:v>2904</c:v>
                </c:pt>
                <c:pt idx="2">
                  <c:v>809</c:v>
                </c:pt>
                <c:pt idx="3">
                  <c:v>255</c:v>
                </c:pt>
              </c:numCache>
            </c:numRef>
          </c:val>
          <c:extLst>
            <c:ext xmlns:c16="http://schemas.microsoft.com/office/drawing/2014/chart" uri="{C3380CC4-5D6E-409C-BE32-E72D297353CC}">
              <c16:uniqueId val="{00000000-7FDB-4236-BA02-FC45DA0BF992}"/>
            </c:ext>
          </c:extLst>
        </c:ser>
        <c:ser>
          <c:idx val="1"/>
          <c:order val="1"/>
          <c:tx>
            <c:strRef>
              <c:f>Sheet1!$C$1</c:f>
              <c:strCache>
                <c:ptCount val="1"/>
                <c:pt idx="0">
                  <c:v>Separate Medical and Prescription Drug Deductible</c:v>
                </c:pt>
              </c:strCache>
            </c:strRef>
          </c:tx>
          <c:spPr>
            <a:solidFill>
              <a:schemeClr val="accent5"/>
            </a:solidFill>
            <a:ln>
              <a:solidFill>
                <a:schemeClr val="tx1"/>
              </a:solidFill>
            </a:ln>
          </c:spPr>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Silver</c:v>
                </c:pt>
                <c:pt idx="1">
                  <c:v>CSR73</c:v>
                </c:pt>
                <c:pt idx="2">
                  <c:v>CSR87</c:v>
                </c:pt>
                <c:pt idx="3">
                  <c:v>CSR94</c:v>
                </c:pt>
              </c:strCache>
            </c:strRef>
          </c:cat>
          <c:val>
            <c:numRef>
              <c:f>Sheet1!$C$2:$C$5</c:f>
              <c:numCache>
                <c:formatCode>"$"#,##0_);[Red]\("$"#,##0\)</c:formatCode>
                <c:ptCount val="4"/>
                <c:pt idx="0">
                  <c:v>3276</c:v>
                </c:pt>
                <c:pt idx="1">
                  <c:v>2627</c:v>
                </c:pt>
                <c:pt idx="2">
                  <c:v>645</c:v>
                </c:pt>
                <c:pt idx="3">
                  <c:v>172</c:v>
                </c:pt>
              </c:numCache>
            </c:numRef>
          </c:val>
          <c:extLst>
            <c:ext xmlns:c16="http://schemas.microsoft.com/office/drawing/2014/chart" uri="{C3380CC4-5D6E-409C-BE32-E72D297353CC}">
              <c16:uniqueId val="{00000000-FB69-4F06-AA48-01C978E1E802}"/>
            </c:ext>
          </c:extLst>
        </c:ser>
        <c:dLbls>
          <c:showLegendKey val="0"/>
          <c:showVal val="0"/>
          <c:showCatName val="0"/>
          <c:showSerName val="0"/>
          <c:showPercent val="0"/>
          <c:showBubbleSize val="0"/>
        </c:dLbls>
        <c:gapWidth val="150"/>
        <c:axId val="150557056"/>
        <c:axId val="150558592"/>
      </c:barChart>
      <c:catAx>
        <c:axId val="150557056"/>
        <c:scaling>
          <c:orientation val="minMax"/>
        </c:scaling>
        <c:delete val="0"/>
        <c:axPos val="b"/>
        <c:numFmt formatCode="General" sourceLinked="0"/>
        <c:majorTickMark val="out"/>
        <c:minorTickMark val="none"/>
        <c:tickLblPos val="nextTo"/>
        <c:txPr>
          <a:bodyPr/>
          <a:lstStyle/>
          <a:p>
            <a:pPr>
              <a:defRPr sz="1400" b="1"/>
            </a:pPr>
            <a:endParaRPr lang="en-US"/>
          </a:p>
        </c:txPr>
        <c:crossAx val="150558592"/>
        <c:crosses val="autoZero"/>
        <c:auto val="1"/>
        <c:lblAlgn val="ctr"/>
        <c:lblOffset val="100"/>
        <c:noMultiLvlLbl val="0"/>
      </c:catAx>
      <c:valAx>
        <c:axId val="150558592"/>
        <c:scaling>
          <c:orientation val="minMax"/>
        </c:scaling>
        <c:delete val="0"/>
        <c:axPos val="l"/>
        <c:numFmt formatCode="&quot;$&quot;#,##0;[Red]&quot;$&quot;#,##0" sourceLinked="1"/>
        <c:majorTickMark val="out"/>
        <c:minorTickMark val="none"/>
        <c:tickLblPos val="nextTo"/>
        <c:txPr>
          <a:bodyPr/>
          <a:lstStyle/>
          <a:p>
            <a:pPr>
              <a:defRPr sz="1200"/>
            </a:pPr>
            <a:endParaRPr lang="en-US"/>
          </a:p>
        </c:txPr>
        <c:crossAx val="150557056"/>
        <c:crosses val="autoZero"/>
        <c:crossBetween val="between"/>
      </c:valAx>
    </c:plotArea>
    <c:legend>
      <c:legendPos val="r"/>
      <c:layout>
        <c:manualLayout>
          <c:xMode val="edge"/>
          <c:yMode val="edge"/>
          <c:x val="0.75737216028786503"/>
          <c:y val="6.9737865731558157E-2"/>
          <c:w val="0.20431150182119936"/>
          <c:h val="0.31710157595190241"/>
        </c:manualLayout>
      </c:layout>
      <c:overlay val="0"/>
      <c:txPr>
        <a:bodyPr/>
        <a:lstStyle/>
        <a:p>
          <a:pPr>
            <a:defRPr sz="1400"/>
          </a:pPr>
          <a:endParaRPr lang="en-US"/>
        </a:p>
      </c:txPr>
    </c:legend>
    <c:plotVisOnly val="1"/>
    <c:dispBlanksAs val="gap"/>
    <c:showDLblsOverMax val="0"/>
  </c:chart>
  <c:txPr>
    <a:bodyPr/>
    <a:lstStyle/>
    <a:p>
      <a:pPr>
        <a:defRPr sz="16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38450924113075E-2"/>
          <c:y val="0.10810845431543206"/>
          <c:w val="0.96805807622504536"/>
          <c:h val="0.78859514435695544"/>
        </c:manualLayout>
      </c:layout>
      <c:barChart>
        <c:barDir val="col"/>
        <c:grouping val="stacked"/>
        <c:varyColors val="0"/>
        <c:ser>
          <c:idx val="0"/>
          <c:order val="0"/>
          <c:tx>
            <c:strRef>
              <c:f>Sheet1!$B$1</c:f>
              <c:strCache>
                <c:ptCount val="1"/>
                <c:pt idx="0">
                  <c:v>Premium Tax Credit Amount</c:v>
                </c:pt>
              </c:strCache>
            </c:strRef>
          </c:tx>
          <c:spPr>
            <a:solidFill>
              <a:schemeClr val="accent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E961-4C4B-A92F-D1B5D96C57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Lowest-cost Bronze</c:v>
                </c:pt>
                <c:pt idx="1">
                  <c:v>Benchmark Silver</c:v>
                </c:pt>
                <c:pt idx="2">
                  <c:v>Lowest-cost Gold</c:v>
                </c:pt>
                <c:pt idx="4">
                  <c:v>Lowest-cost Bronze</c:v>
                </c:pt>
                <c:pt idx="5">
                  <c:v>Benchmark Silver</c:v>
                </c:pt>
                <c:pt idx="6">
                  <c:v>Lowest-cost Gold</c:v>
                </c:pt>
              </c:strCache>
            </c:strRef>
          </c:cat>
          <c:val>
            <c:numRef>
              <c:f>Sheet1!$B$2:$B$8</c:f>
              <c:numCache>
                <c:formatCode>"$"#,##0</c:formatCode>
                <c:ptCount val="7"/>
                <c:pt idx="0">
                  <c:v>95</c:v>
                </c:pt>
                <c:pt idx="1">
                  <c:v>95</c:v>
                </c:pt>
                <c:pt idx="2">
                  <c:v>95</c:v>
                </c:pt>
                <c:pt idx="4">
                  <c:v>205</c:v>
                </c:pt>
                <c:pt idx="5">
                  <c:v>205</c:v>
                </c:pt>
                <c:pt idx="6">
                  <c:v>205</c:v>
                </c:pt>
              </c:numCache>
            </c:numRef>
          </c:val>
          <c:extLst>
            <c:ext xmlns:c16="http://schemas.microsoft.com/office/drawing/2014/chart" uri="{C3380CC4-5D6E-409C-BE32-E72D297353CC}">
              <c16:uniqueId val="{00000000-FC78-4921-ACE5-1AA6CB84AAC8}"/>
            </c:ext>
          </c:extLst>
        </c:ser>
        <c:ser>
          <c:idx val="1"/>
          <c:order val="1"/>
          <c:tx>
            <c:strRef>
              <c:f>Sheet1!$C$1</c:f>
              <c:strCache>
                <c:ptCount val="1"/>
                <c:pt idx="0">
                  <c:v>Consumer Share of Premium</c:v>
                </c:pt>
              </c:strCache>
            </c:strRef>
          </c:tx>
          <c:spPr>
            <a:solidFill>
              <a:schemeClr val="tx2"/>
            </a:solidFill>
            <a:ln>
              <a:noFill/>
            </a:ln>
            <a:effectLst/>
          </c:spPr>
          <c:invertIfNegative val="0"/>
          <c:dLbls>
            <c:dLbl>
              <c:idx val="0"/>
              <c:layout>
                <c:manualLayout>
                  <c:x val="-5.1734465181776709E-3"/>
                  <c:y val="-9.40364689085688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F4-4141-865A-0CD5F5557B47}"/>
                </c:ext>
              </c:extLst>
            </c:dLbl>
            <c:dLbl>
              <c:idx val="4"/>
              <c:delete val="1"/>
              <c:extLst>
                <c:ext xmlns:c15="http://schemas.microsoft.com/office/drawing/2012/chart" uri="{CE6537A1-D6FC-4f65-9D91-7224C49458BB}"/>
                <c:ext xmlns:c16="http://schemas.microsoft.com/office/drawing/2014/chart" uri="{C3380CC4-5D6E-409C-BE32-E72D297353CC}">
                  <c16:uniqueId val="{00000003-FC78-4921-ACE5-1AA6CB84AAC8}"/>
                </c:ext>
              </c:extLst>
            </c:dLbl>
            <c:dLbl>
              <c:idx val="7"/>
              <c:delete val="1"/>
              <c:extLst>
                <c:ext xmlns:c15="http://schemas.microsoft.com/office/drawing/2012/chart" uri="{CE6537A1-D6FC-4f65-9D91-7224C49458BB}"/>
                <c:ext xmlns:c16="http://schemas.microsoft.com/office/drawing/2014/chart" uri="{C3380CC4-5D6E-409C-BE32-E72D297353CC}">
                  <c16:uniqueId val="{00000001-E961-4C4B-A92F-D1B5D96C57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Lowest-cost Bronze</c:v>
                </c:pt>
                <c:pt idx="1">
                  <c:v>Benchmark Silver</c:v>
                </c:pt>
                <c:pt idx="2">
                  <c:v>Lowest-cost Gold</c:v>
                </c:pt>
                <c:pt idx="4">
                  <c:v>Lowest-cost Bronze</c:v>
                </c:pt>
                <c:pt idx="5">
                  <c:v>Benchmark Silver</c:v>
                </c:pt>
                <c:pt idx="6">
                  <c:v>Lowest-cost Gold</c:v>
                </c:pt>
              </c:strCache>
            </c:strRef>
          </c:cat>
          <c:val>
            <c:numRef>
              <c:f>Sheet1!$C$2:$C$8</c:f>
              <c:numCache>
                <c:formatCode>"$"#,##0</c:formatCode>
                <c:ptCount val="7"/>
                <c:pt idx="0">
                  <c:v>101</c:v>
                </c:pt>
                <c:pt idx="1">
                  <c:v>127</c:v>
                </c:pt>
                <c:pt idx="2">
                  <c:v>174</c:v>
                </c:pt>
                <c:pt idx="4">
                  <c:v>42</c:v>
                </c:pt>
                <c:pt idx="5">
                  <c:v>127</c:v>
                </c:pt>
                <c:pt idx="6">
                  <c:v>186</c:v>
                </c:pt>
              </c:numCache>
            </c:numRef>
          </c:val>
          <c:extLst>
            <c:ext xmlns:c16="http://schemas.microsoft.com/office/drawing/2014/chart" uri="{C3380CC4-5D6E-409C-BE32-E72D297353CC}">
              <c16:uniqueId val="{00000001-FC78-4921-ACE5-1AA6CB84AAC8}"/>
            </c:ext>
          </c:extLst>
        </c:ser>
        <c:dLbls>
          <c:dLblPos val="ctr"/>
          <c:showLegendKey val="0"/>
          <c:showVal val="1"/>
          <c:showCatName val="0"/>
          <c:showSerName val="0"/>
          <c:showPercent val="0"/>
          <c:showBubbleSize val="0"/>
        </c:dLbls>
        <c:gapWidth val="80"/>
        <c:overlap val="100"/>
        <c:axId val="1245271392"/>
        <c:axId val="1245278880"/>
      </c:barChart>
      <c:catAx>
        <c:axId val="12452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5278880"/>
        <c:crosses val="autoZero"/>
        <c:auto val="1"/>
        <c:lblAlgn val="ctr"/>
        <c:lblOffset val="100"/>
        <c:noMultiLvlLbl val="0"/>
      </c:catAx>
      <c:valAx>
        <c:axId val="1245278880"/>
        <c:scaling>
          <c:orientation val="minMax"/>
        </c:scaling>
        <c:delete val="1"/>
        <c:axPos val="l"/>
        <c:numFmt formatCode="&quot;$&quot;#,##0" sourceLinked="1"/>
        <c:majorTickMark val="none"/>
        <c:minorTickMark val="none"/>
        <c:tickLblPos val="nextTo"/>
        <c:crossAx val="1245271392"/>
        <c:crosses val="autoZero"/>
        <c:crossBetween val="between"/>
      </c:valAx>
      <c:spPr>
        <a:noFill/>
        <a:ln>
          <a:noFill/>
        </a:ln>
        <a:effectLst/>
      </c:spPr>
    </c:plotArea>
    <c:legend>
      <c:legendPos val="t"/>
      <c:layout>
        <c:manualLayout>
          <c:xMode val="edge"/>
          <c:yMode val="edge"/>
          <c:x val="0.19273165161659578"/>
          <c:y val="4.4128192894767652E-2"/>
          <c:w val="0.62692420374405344"/>
          <c:h val="6.54126972605057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38450924113075E-2"/>
          <c:y val="0.10810845431543206"/>
          <c:w val="0.96805807622504536"/>
          <c:h val="0.78859514435695544"/>
        </c:manualLayout>
      </c:layout>
      <c:barChart>
        <c:barDir val="col"/>
        <c:grouping val="stacked"/>
        <c:varyColors val="0"/>
        <c:ser>
          <c:idx val="0"/>
          <c:order val="0"/>
          <c:tx>
            <c:strRef>
              <c:f>Sheet1!$B$1</c:f>
              <c:strCache>
                <c:ptCount val="1"/>
                <c:pt idx="0">
                  <c:v>Premium Tax Credit Amount</c:v>
                </c:pt>
              </c:strCache>
            </c:strRef>
          </c:tx>
          <c:spPr>
            <a:solidFill>
              <a:schemeClr val="accent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E961-4C4B-A92F-D1B5D96C57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Lowest-cost Bronze</c:v>
                </c:pt>
                <c:pt idx="1">
                  <c:v>Benchmark Silver</c:v>
                </c:pt>
                <c:pt idx="2">
                  <c:v>Lowest-cost Gold</c:v>
                </c:pt>
                <c:pt idx="4">
                  <c:v>Lowest-cost Bronze</c:v>
                </c:pt>
                <c:pt idx="5">
                  <c:v>Benchmark Silver</c:v>
                </c:pt>
                <c:pt idx="6">
                  <c:v>Lowest-cost Gold</c:v>
                </c:pt>
              </c:strCache>
            </c:strRef>
          </c:cat>
          <c:val>
            <c:numRef>
              <c:f>Sheet1!$B$2:$B$8</c:f>
              <c:numCache>
                <c:formatCode>"$"#,##0</c:formatCode>
                <c:ptCount val="7"/>
                <c:pt idx="0">
                  <c:v>245</c:v>
                </c:pt>
                <c:pt idx="1">
                  <c:v>245</c:v>
                </c:pt>
                <c:pt idx="2">
                  <c:v>245</c:v>
                </c:pt>
                <c:pt idx="4">
                  <c:v>353</c:v>
                </c:pt>
                <c:pt idx="5">
                  <c:v>390</c:v>
                </c:pt>
                <c:pt idx="6">
                  <c:v>390</c:v>
                </c:pt>
              </c:numCache>
            </c:numRef>
          </c:val>
          <c:extLst>
            <c:ext xmlns:c16="http://schemas.microsoft.com/office/drawing/2014/chart" uri="{C3380CC4-5D6E-409C-BE32-E72D297353CC}">
              <c16:uniqueId val="{00000000-FC78-4921-ACE5-1AA6CB84AAC8}"/>
            </c:ext>
          </c:extLst>
        </c:ser>
        <c:ser>
          <c:idx val="1"/>
          <c:order val="1"/>
          <c:tx>
            <c:strRef>
              <c:f>Sheet1!$C$1</c:f>
              <c:strCache>
                <c:ptCount val="1"/>
                <c:pt idx="0">
                  <c:v>Consumer Share of Premium</c:v>
                </c:pt>
              </c:strCache>
            </c:strRef>
          </c:tx>
          <c:spPr>
            <a:solidFill>
              <a:schemeClr val="tx2"/>
            </a:solidFill>
            <a:ln>
              <a:noFill/>
            </a:ln>
            <a:effectLst/>
          </c:spPr>
          <c:invertIfNegative val="0"/>
          <c:dLbls>
            <c:dLbl>
              <c:idx val="0"/>
              <c:layout>
                <c:manualLayout>
                  <c:x val="-6.6128131968390602E-3"/>
                  <c:y val="-3.6954777142063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F4-4141-865A-0CD5F5557B47}"/>
                </c:ext>
              </c:extLst>
            </c:dLbl>
            <c:dLbl>
              <c:idx val="4"/>
              <c:delete val="1"/>
              <c:extLst>
                <c:ext xmlns:c15="http://schemas.microsoft.com/office/drawing/2012/chart" uri="{CE6537A1-D6FC-4f65-9D91-7224C49458BB}"/>
                <c:ext xmlns:c16="http://schemas.microsoft.com/office/drawing/2014/chart" uri="{C3380CC4-5D6E-409C-BE32-E72D297353CC}">
                  <c16:uniqueId val="{00000003-FC78-4921-ACE5-1AA6CB84AAC8}"/>
                </c:ext>
              </c:extLst>
            </c:dLbl>
            <c:dLbl>
              <c:idx val="7"/>
              <c:delete val="1"/>
              <c:extLst>
                <c:ext xmlns:c15="http://schemas.microsoft.com/office/drawing/2012/chart" uri="{CE6537A1-D6FC-4f65-9D91-7224C49458BB}"/>
                <c:ext xmlns:c16="http://schemas.microsoft.com/office/drawing/2014/chart" uri="{C3380CC4-5D6E-409C-BE32-E72D297353CC}">
                  <c16:uniqueId val="{00000001-E961-4C4B-A92F-D1B5D96C5776}"/>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Lowest-cost Bronze</c:v>
                </c:pt>
                <c:pt idx="1">
                  <c:v>Benchmark Silver</c:v>
                </c:pt>
                <c:pt idx="2">
                  <c:v>Lowest-cost Gold</c:v>
                </c:pt>
                <c:pt idx="4">
                  <c:v>Lowest-cost Bronze</c:v>
                </c:pt>
                <c:pt idx="5">
                  <c:v>Benchmark Silver</c:v>
                </c:pt>
                <c:pt idx="6">
                  <c:v>Lowest-cost Gold</c:v>
                </c:pt>
              </c:strCache>
            </c:strRef>
          </c:cat>
          <c:val>
            <c:numRef>
              <c:f>Sheet1!$C$2:$C$8</c:f>
              <c:numCache>
                <c:formatCode>"$"#,##0</c:formatCode>
                <c:ptCount val="7"/>
                <c:pt idx="0">
                  <c:v>39</c:v>
                </c:pt>
                <c:pt idx="1">
                  <c:v>127</c:v>
                </c:pt>
                <c:pt idx="2">
                  <c:v>236</c:v>
                </c:pt>
                <c:pt idx="4">
                  <c:v>0</c:v>
                </c:pt>
                <c:pt idx="5">
                  <c:v>129</c:v>
                </c:pt>
                <c:pt idx="6">
                  <c:v>342</c:v>
                </c:pt>
              </c:numCache>
            </c:numRef>
          </c:val>
          <c:extLst>
            <c:ext xmlns:c16="http://schemas.microsoft.com/office/drawing/2014/chart" uri="{C3380CC4-5D6E-409C-BE32-E72D297353CC}">
              <c16:uniqueId val="{00000001-FC78-4921-ACE5-1AA6CB84AAC8}"/>
            </c:ext>
          </c:extLst>
        </c:ser>
        <c:dLbls>
          <c:dLblPos val="ctr"/>
          <c:showLegendKey val="0"/>
          <c:showVal val="1"/>
          <c:showCatName val="0"/>
          <c:showSerName val="0"/>
          <c:showPercent val="0"/>
          <c:showBubbleSize val="0"/>
        </c:dLbls>
        <c:gapWidth val="80"/>
        <c:overlap val="100"/>
        <c:axId val="1245271392"/>
        <c:axId val="1245278880"/>
      </c:barChart>
      <c:catAx>
        <c:axId val="12452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5278880"/>
        <c:crosses val="autoZero"/>
        <c:auto val="1"/>
        <c:lblAlgn val="ctr"/>
        <c:lblOffset val="100"/>
        <c:noMultiLvlLbl val="0"/>
      </c:catAx>
      <c:valAx>
        <c:axId val="1245278880"/>
        <c:scaling>
          <c:orientation val="minMax"/>
        </c:scaling>
        <c:delete val="1"/>
        <c:axPos val="l"/>
        <c:numFmt formatCode="&quot;$&quot;#,##0" sourceLinked="1"/>
        <c:majorTickMark val="none"/>
        <c:minorTickMark val="none"/>
        <c:tickLblPos val="nextTo"/>
        <c:crossAx val="1245271392"/>
        <c:crosses val="autoZero"/>
        <c:crossBetween val="between"/>
      </c:valAx>
      <c:spPr>
        <a:noFill/>
        <a:ln>
          <a:noFill/>
        </a:ln>
        <a:effectLst/>
      </c:spPr>
    </c:plotArea>
    <c:legend>
      <c:legendPos val="t"/>
      <c:layout>
        <c:manualLayout>
          <c:xMode val="edge"/>
          <c:yMode val="edge"/>
          <c:x val="0.19273165161659578"/>
          <c:y val="4.4128192894767652E-2"/>
          <c:w val="0.62692420374405344"/>
          <c:h val="6.54126972605057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38450924113075E-2"/>
          <c:y val="9.0983946785480468E-2"/>
          <c:w val="0.96805807622504536"/>
          <c:h val="0.78859514435695544"/>
        </c:manualLayout>
      </c:layout>
      <c:barChart>
        <c:barDir val="col"/>
        <c:grouping val="stacked"/>
        <c:varyColors val="0"/>
        <c:ser>
          <c:idx val="0"/>
          <c:order val="0"/>
          <c:tx>
            <c:strRef>
              <c:f>Sheet1!$B$1</c:f>
              <c:strCache>
                <c:ptCount val="1"/>
                <c:pt idx="0">
                  <c:v>Premium Tax Credit Amount</c:v>
                </c:pt>
              </c:strCache>
            </c:strRef>
          </c:tx>
          <c:spPr>
            <a:solidFill>
              <a:schemeClr val="accent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0-E961-4C4B-A92F-D1B5D96C577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Lowest-cost Bronze</c:v>
                </c:pt>
                <c:pt idx="1">
                  <c:v>Benchmark Silver</c:v>
                </c:pt>
                <c:pt idx="2">
                  <c:v>Lowest-cost Gold</c:v>
                </c:pt>
                <c:pt idx="4">
                  <c:v>Lowest-cost Bronze</c:v>
                </c:pt>
                <c:pt idx="5">
                  <c:v>Benchmark Silver</c:v>
                </c:pt>
                <c:pt idx="6">
                  <c:v>Lowest-cost Gold</c:v>
                </c:pt>
              </c:strCache>
            </c:strRef>
          </c:cat>
          <c:val>
            <c:numRef>
              <c:f>Sheet1!$B$2:$B$8</c:f>
              <c:numCache>
                <c:formatCode>"$"#,##0</c:formatCode>
                <c:ptCount val="7"/>
                <c:pt idx="0">
                  <c:v>186</c:v>
                </c:pt>
                <c:pt idx="1">
                  <c:v>186</c:v>
                </c:pt>
                <c:pt idx="2">
                  <c:v>186</c:v>
                </c:pt>
                <c:pt idx="4">
                  <c:v>425</c:v>
                </c:pt>
                <c:pt idx="5">
                  <c:v>460</c:v>
                </c:pt>
                <c:pt idx="6">
                  <c:v>460</c:v>
                </c:pt>
              </c:numCache>
            </c:numRef>
          </c:val>
          <c:extLst>
            <c:ext xmlns:c16="http://schemas.microsoft.com/office/drawing/2014/chart" uri="{C3380CC4-5D6E-409C-BE32-E72D297353CC}">
              <c16:uniqueId val="{00000000-FC78-4921-ACE5-1AA6CB84AAC8}"/>
            </c:ext>
          </c:extLst>
        </c:ser>
        <c:ser>
          <c:idx val="1"/>
          <c:order val="1"/>
          <c:tx>
            <c:strRef>
              <c:f>Sheet1!$C$1</c:f>
              <c:strCache>
                <c:ptCount val="1"/>
                <c:pt idx="0">
                  <c:v>Consumer Share of Premium</c:v>
                </c:pt>
              </c:strCache>
            </c:strRef>
          </c:tx>
          <c:spPr>
            <a:solidFill>
              <a:schemeClr val="tx2"/>
            </a:solidFill>
            <a:ln>
              <a:noFill/>
            </a:ln>
            <a:effectLst/>
          </c:spPr>
          <c:invertIfNegative val="0"/>
          <c:dLbls>
            <c:dLbl>
              <c:idx val="0"/>
              <c:layout>
                <c:manualLayout>
                  <c:x val="5.8402019646788209E-4"/>
                  <c:y val="-3.695477714206352E-3"/>
                </c:manualLayout>
              </c:layout>
              <c:tx>
                <c:rich>
                  <a:bodyPr/>
                  <a:lstStyle/>
                  <a:p>
                    <a:fld id="{0DD3AA1C-A69F-43D7-8148-24408993B7F6}" type="VALUE">
                      <a:rPr lang="en-US" sz="14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5.366684328186936E-2"/>
                      <c:h val="5.733855937945459E-2"/>
                    </c:manualLayout>
                  </c15:layout>
                  <c15:dlblFieldTable/>
                  <c15:showDataLabelsRange val="0"/>
                </c:ext>
                <c:ext xmlns:c16="http://schemas.microsoft.com/office/drawing/2014/chart" uri="{C3380CC4-5D6E-409C-BE32-E72D297353CC}">
                  <c16:uniqueId val="{00000000-9CF4-4141-865A-0CD5F5557B47}"/>
                </c:ext>
              </c:extLst>
            </c:dLbl>
            <c:dLbl>
              <c:idx val="4"/>
              <c:delete val="1"/>
              <c:extLst>
                <c:ext xmlns:c15="http://schemas.microsoft.com/office/drawing/2012/chart" uri="{CE6537A1-D6FC-4f65-9D91-7224C49458BB}"/>
                <c:ext xmlns:c16="http://schemas.microsoft.com/office/drawing/2014/chart" uri="{C3380CC4-5D6E-409C-BE32-E72D297353CC}">
                  <c16:uniqueId val="{00000003-FC78-4921-ACE5-1AA6CB84AAC8}"/>
                </c:ext>
              </c:extLst>
            </c:dLbl>
            <c:dLbl>
              <c:idx val="7"/>
              <c:delete val="1"/>
              <c:extLst>
                <c:ext xmlns:c15="http://schemas.microsoft.com/office/drawing/2012/chart" uri="{CE6537A1-D6FC-4f65-9D91-7224C49458BB}"/>
                <c:ext xmlns:c16="http://schemas.microsoft.com/office/drawing/2014/chart" uri="{C3380CC4-5D6E-409C-BE32-E72D297353CC}">
                  <c16:uniqueId val="{00000001-E961-4C4B-A92F-D1B5D96C5776}"/>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Lowest-cost Bronze</c:v>
                </c:pt>
                <c:pt idx="1">
                  <c:v>Benchmark Silver</c:v>
                </c:pt>
                <c:pt idx="2">
                  <c:v>Lowest-cost Gold</c:v>
                </c:pt>
                <c:pt idx="4">
                  <c:v>Lowest-cost Bronze</c:v>
                </c:pt>
                <c:pt idx="5">
                  <c:v>Benchmark Silver</c:v>
                </c:pt>
                <c:pt idx="6">
                  <c:v>Lowest-cost Gold</c:v>
                </c:pt>
              </c:strCache>
            </c:strRef>
          </c:cat>
          <c:val>
            <c:numRef>
              <c:f>Sheet1!$C$2:$C$8</c:f>
              <c:numCache>
                <c:formatCode>"$"#,##0</c:formatCode>
                <c:ptCount val="7"/>
                <c:pt idx="0">
                  <c:v>82</c:v>
                </c:pt>
                <c:pt idx="1">
                  <c:v>127</c:v>
                </c:pt>
                <c:pt idx="2">
                  <c:v>245</c:v>
                </c:pt>
                <c:pt idx="4">
                  <c:v>0</c:v>
                </c:pt>
                <c:pt idx="5">
                  <c:v>129</c:v>
                </c:pt>
                <c:pt idx="6">
                  <c:v>390</c:v>
                </c:pt>
              </c:numCache>
            </c:numRef>
          </c:val>
          <c:extLst>
            <c:ext xmlns:c16="http://schemas.microsoft.com/office/drawing/2014/chart" uri="{C3380CC4-5D6E-409C-BE32-E72D297353CC}">
              <c16:uniqueId val="{00000001-FC78-4921-ACE5-1AA6CB84AAC8}"/>
            </c:ext>
          </c:extLst>
        </c:ser>
        <c:dLbls>
          <c:dLblPos val="ctr"/>
          <c:showLegendKey val="0"/>
          <c:showVal val="1"/>
          <c:showCatName val="0"/>
          <c:showSerName val="0"/>
          <c:showPercent val="0"/>
          <c:showBubbleSize val="0"/>
        </c:dLbls>
        <c:gapWidth val="80"/>
        <c:overlap val="100"/>
        <c:axId val="1245271392"/>
        <c:axId val="1245278880"/>
      </c:barChart>
      <c:catAx>
        <c:axId val="12452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5278880"/>
        <c:crosses val="autoZero"/>
        <c:auto val="1"/>
        <c:lblAlgn val="ctr"/>
        <c:lblOffset val="100"/>
        <c:noMultiLvlLbl val="0"/>
      </c:catAx>
      <c:valAx>
        <c:axId val="1245278880"/>
        <c:scaling>
          <c:orientation val="minMax"/>
        </c:scaling>
        <c:delete val="1"/>
        <c:axPos val="l"/>
        <c:numFmt formatCode="&quot;$&quot;#,##0" sourceLinked="1"/>
        <c:majorTickMark val="none"/>
        <c:minorTickMark val="none"/>
        <c:tickLblPos val="nextTo"/>
        <c:crossAx val="1245271392"/>
        <c:crosses val="autoZero"/>
        <c:crossBetween val="between"/>
      </c:valAx>
      <c:spPr>
        <a:noFill/>
        <a:ln>
          <a:noFill/>
        </a:ln>
        <a:effectLst/>
      </c:spPr>
    </c:plotArea>
    <c:legend>
      <c:legendPos val="t"/>
      <c:layout>
        <c:manualLayout>
          <c:xMode val="edge"/>
          <c:yMode val="edge"/>
          <c:x val="0.19273165161659578"/>
          <c:y val="4.4128192894767652E-2"/>
          <c:w val="0.62692420374405344"/>
          <c:h val="6.541269726050578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0.62199</cdr:x>
      <cdr:y>0.46352</cdr:y>
    </cdr:from>
    <cdr:to>
      <cdr:x>0.68435</cdr:x>
      <cdr:y>0.53269</cdr:y>
    </cdr:to>
    <cdr:sp macro="" textlink="">
      <cdr:nvSpPr>
        <cdr:cNvPr id="3" name="TextBox 2"/>
        <cdr:cNvSpPr txBox="1"/>
      </cdr:nvSpPr>
      <cdr:spPr>
        <a:xfrm xmlns:a="http://schemas.openxmlformats.org/drawingml/2006/main">
          <a:off x="5488058" y="2062573"/>
          <a:ext cx="550190"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smtClean="0">
              <a:solidFill>
                <a:srgbClr val="404040"/>
              </a:solidFill>
              <a:latin typeface="Calibri" pitchFamily="34" charset="0"/>
              <a:cs typeface="Meta Offc Pro"/>
            </a:rPr>
            <a:t>$42</a:t>
          </a:r>
        </a:p>
      </cdr:txBody>
    </cdr:sp>
  </cdr:relSizeAnchor>
  <cdr:relSizeAnchor xmlns:cdr="http://schemas.openxmlformats.org/drawingml/2006/chartDrawing">
    <cdr:from>
      <cdr:x>0.06729</cdr:x>
      <cdr:y>0.49661</cdr:y>
    </cdr:from>
    <cdr:to>
      <cdr:x>0.13638</cdr:x>
      <cdr:y>0.56578</cdr:y>
    </cdr:to>
    <cdr:sp macro="" textlink="">
      <cdr:nvSpPr>
        <cdr:cNvPr id="6" name="TextBox 5"/>
        <cdr:cNvSpPr txBox="1"/>
      </cdr:nvSpPr>
      <cdr:spPr>
        <a:xfrm xmlns:a="http://schemas.openxmlformats.org/drawingml/2006/main">
          <a:off x="593725" y="2209800"/>
          <a:ext cx="609600"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smtClean="0">
              <a:latin typeface="Calibri" pitchFamily="34" charset="0"/>
              <a:cs typeface="Meta Offc Pro"/>
            </a:rPr>
            <a:t>$195</a:t>
          </a:r>
        </a:p>
      </cdr:txBody>
    </cdr:sp>
  </cdr:relSizeAnchor>
</c:userShapes>
</file>

<file path=ppt/drawings/drawing2.xml><?xml version="1.0" encoding="utf-8"?>
<c:userShapes xmlns:c="http://schemas.openxmlformats.org/drawingml/2006/chart">
  <cdr:relSizeAnchor xmlns:cdr="http://schemas.openxmlformats.org/drawingml/2006/chartDrawing">
    <cdr:from>
      <cdr:x>0.06729</cdr:x>
      <cdr:y>0.54798</cdr:y>
    </cdr:from>
    <cdr:to>
      <cdr:x>0.13638</cdr:x>
      <cdr:y>0.61715</cdr:y>
    </cdr:to>
    <cdr:sp macro="" textlink="">
      <cdr:nvSpPr>
        <cdr:cNvPr id="4" name="TextBox 3"/>
        <cdr:cNvSpPr txBox="1"/>
      </cdr:nvSpPr>
      <cdr:spPr>
        <a:xfrm xmlns:a="http://schemas.openxmlformats.org/drawingml/2006/main">
          <a:off x="593725" y="2438400"/>
          <a:ext cx="609600"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smtClean="0">
              <a:latin typeface="Calibri" pitchFamily="34" charset="0"/>
              <a:cs typeface="Meta Offc Pro"/>
            </a:rPr>
            <a:t>$284</a:t>
          </a:r>
        </a:p>
      </cdr:txBody>
    </cdr:sp>
  </cdr:relSizeAnchor>
  <cdr:relSizeAnchor xmlns:cdr="http://schemas.openxmlformats.org/drawingml/2006/chartDrawing">
    <cdr:from>
      <cdr:x>0.54228</cdr:x>
      <cdr:y>0.46772</cdr:y>
    </cdr:from>
    <cdr:to>
      <cdr:x>0.58546</cdr:x>
      <cdr:y>0.53689</cdr:y>
    </cdr:to>
    <cdr:sp macro="" textlink="">
      <cdr:nvSpPr>
        <cdr:cNvPr id="2" name="TextBox 1"/>
        <cdr:cNvSpPr txBox="1"/>
      </cdr:nvSpPr>
      <cdr:spPr>
        <a:xfrm xmlns:a="http://schemas.openxmlformats.org/drawingml/2006/main">
          <a:off x="4784725" y="2081240"/>
          <a:ext cx="380992" cy="307790"/>
        </a:xfrm>
        <a:prstGeom xmlns:a="http://schemas.openxmlformats.org/drawingml/2006/main" prst="rect">
          <a:avLst/>
        </a:prstGeom>
        <a:solidFill xmlns:a="http://schemas.openxmlformats.org/drawingml/2006/main">
          <a:schemeClr val="tx2"/>
        </a:solidFill>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smtClean="0">
              <a:latin typeface="Calibri" pitchFamily="34" charset="0"/>
              <a:cs typeface="Meta Offc Pro"/>
            </a:rPr>
            <a:t>$0</a:t>
          </a:r>
        </a:p>
      </cdr:txBody>
    </cdr:sp>
  </cdr:relSizeAnchor>
  <cdr:relSizeAnchor xmlns:cdr="http://schemas.openxmlformats.org/drawingml/2006/chartDrawing">
    <cdr:from>
      <cdr:x>0.58257</cdr:x>
      <cdr:y>0.53282</cdr:y>
    </cdr:from>
    <cdr:to>
      <cdr:x>0.61711</cdr:x>
      <cdr:y>0.54928</cdr:y>
    </cdr:to>
    <cdr:cxnSp macro="">
      <cdr:nvCxnSpPr>
        <cdr:cNvPr id="6" name="Straight Arrow Connector 5"/>
        <cdr:cNvCxnSpPr/>
      </cdr:nvCxnSpPr>
      <cdr:spPr>
        <a:xfrm xmlns:a="http://schemas.openxmlformats.org/drawingml/2006/main">
          <a:off x="5140198" y="2370929"/>
          <a:ext cx="304757" cy="73243"/>
        </a:xfrm>
        <a:prstGeom xmlns:a="http://schemas.openxmlformats.org/drawingml/2006/main" prst="straightConnector1">
          <a:avLst/>
        </a:prstGeom>
        <a:ln xmlns:a="http://schemas.openxmlformats.org/drawingml/2006/main" w="12700" cmpd="sng">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0.55468</cdr:x>
      <cdr:y>0.42952</cdr:y>
    </cdr:from>
    <cdr:to>
      <cdr:x>0.59786</cdr:x>
      <cdr:y>0.49869</cdr:y>
    </cdr:to>
    <cdr:sp macro="" textlink="">
      <cdr:nvSpPr>
        <cdr:cNvPr id="2" name="TextBox 1"/>
        <cdr:cNvSpPr txBox="1"/>
      </cdr:nvSpPr>
      <cdr:spPr>
        <a:xfrm xmlns:a="http://schemas.openxmlformats.org/drawingml/2006/main">
          <a:off x="4894087" y="1911248"/>
          <a:ext cx="380992" cy="307790"/>
        </a:xfrm>
        <a:prstGeom xmlns:a="http://schemas.openxmlformats.org/drawingml/2006/main" prst="rect">
          <a:avLst/>
        </a:prstGeom>
        <a:solidFill xmlns:a="http://schemas.openxmlformats.org/drawingml/2006/main">
          <a:schemeClr val="tx2"/>
        </a:solidFill>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smtClean="0">
              <a:latin typeface="Calibri" pitchFamily="34" charset="0"/>
              <a:cs typeface="Meta Offc Pro"/>
            </a:rPr>
            <a:t>$0</a:t>
          </a:r>
        </a:p>
      </cdr:txBody>
    </cdr:sp>
  </cdr:relSizeAnchor>
  <cdr:relSizeAnchor xmlns:cdr="http://schemas.openxmlformats.org/drawingml/2006/chartDrawing">
    <cdr:from>
      <cdr:x>0.59564</cdr:x>
      <cdr:y>0.49219</cdr:y>
    </cdr:from>
    <cdr:to>
      <cdr:x>0.61667</cdr:x>
      <cdr:y>0.50781</cdr:y>
    </cdr:to>
    <cdr:cxnSp macro="">
      <cdr:nvCxnSpPr>
        <cdr:cNvPr id="6" name="Straight Arrow Connector 5"/>
        <cdr:cNvCxnSpPr/>
      </cdr:nvCxnSpPr>
      <cdr:spPr>
        <a:xfrm xmlns:a="http://schemas.openxmlformats.org/drawingml/2006/main">
          <a:off x="5255532" y="2190117"/>
          <a:ext cx="185532" cy="69527"/>
        </a:xfrm>
        <a:prstGeom xmlns:a="http://schemas.openxmlformats.org/drawingml/2006/main" prst="straightConnector1">
          <a:avLst/>
        </a:prstGeom>
        <a:ln xmlns:a="http://schemas.openxmlformats.org/drawingml/2006/main" w="12700" cmpd="sng">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0.06729</cdr:x>
      <cdr:y>0.5819</cdr:y>
    </cdr:from>
    <cdr:to>
      <cdr:x>0.13638</cdr:x>
      <cdr:y>0.65107</cdr:y>
    </cdr:to>
    <cdr:sp macro="" textlink="">
      <cdr:nvSpPr>
        <cdr:cNvPr id="8" name="TextBox 7"/>
        <cdr:cNvSpPr txBox="1"/>
      </cdr:nvSpPr>
      <cdr:spPr>
        <a:xfrm xmlns:a="http://schemas.openxmlformats.org/drawingml/2006/main">
          <a:off x="593725" y="2589311"/>
          <a:ext cx="609600"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smtClean="0">
              <a:latin typeface="Calibri" pitchFamily="34" charset="0"/>
              <a:cs typeface="Meta Offc Pro"/>
            </a:rPr>
            <a:t>$268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EEF9D76-4C64-4E6C-8516-2E1DE1CDD5B8}" type="datetimeFigureOut">
              <a:rPr lang="en-US" smtClean="0"/>
              <a:t>10/31/2017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6180923-AA90-4F11-BF8C-380826CAAA36}" type="slidenum">
              <a:rPr lang="en-US" smtClean="0"/>
              <a:t>‹#›</a:t>
            </a:fld>
            <a:endParaRPr lang="en-US"/>
          </a:p>
        </p:txBody>
      </p:sp>
    </p:spTree>
    <p:extLst>
      <p:ext uri="{BB962C8B-B14F-4D97-AF65-F5344CB8AC3E}">
        <p14:creationId xmlns:p14="http://schemas.microsoft.com/office/powerpoint/2010/main" val="3126460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4D92E5-9FFA-458A-9BEA-BDF5C2EF3530}" type="datetimeFigureOut">
              <a:rPr lang="en-US" smtClean="0"/>
              <a:t>10/31/2017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E76084-7007-4F9A-9BF5-85CA96B02EE7}" type="slidenum">
              <a:rPr lang="en-US" smtClean="0"/>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76084-7007-4F9A-9BF5-85CA96B02EE7}" type="slidenum">
              <a:rPr lang="en-US" smtClean="0"/>
              <a:t>0</a:t>
            </a:fld>
            <a:endParaRPr lang="en-US"/>
          </a:p>
        </p:txBody>
      </p:sp>
    </p:spTree>
    <p:extLst>
      <p:ext uri="{BB962C8B-B14F-4D97-AF65-F5344CB8AC3E}">
        <p14:creationId xmlns:p14="http://schemas.microsoft.com/office/powerpoint/2010/main" val="9140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CareFirst, Cigna, Anthem </a:t>
            </a:r>
            <a:r>
              <a:rPr lang="en-US" dirty="0" err="1" smtClean="0"/>
              <a:t>Healthkeepers</a:t>
            </a:r>
            <a:r>
              <a:rPr lang="en-US" dirty="0" smtClean="0"/>
              <a:t>, Kaiser, Optima, Piedmont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2AB07-EB1A-401F-A2EA-BB6DFA1C01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57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D7FAA-47BE-444D-9F8B-E5DCA2AD29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70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15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00CEAAE-B02F-BE43-A70E-27CEBF56ABD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20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80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41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17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65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650396" cy="4652010"/>
          </a:xfrm>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42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76084-7007-4F9A-9BF5-85CA96B02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10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41256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14030350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52905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11995933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33678997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901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6759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18880621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0708814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1026202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1004321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499302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1971964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69264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82381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5630422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D040AF-5547-4247-903E-469BB919877D}"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42241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1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777264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Meta Offc Pro"/>
                <a:cs typeface="Meta Offc Pro"/>
              </a:defRPr>
            </a:lvl1pPr>
            <a:lvl2pPr>
              <a:defRPr sz="1800" b="0" i="0">
                <a:solidFill>
                  <a:schemeClr val="tx1"/>
                </a:solidFill>
                <a:latin typeface="Meta Offc Pro"/>
                <a:cs typeface="Meta Offc Pro"/>
              </a:defRPr>
            </a:lvl2pPr>
            <a:lvl3pPr>
              <a:defRPr sz="1600" b="0" i="0">
                <a:solidFill>
                  <a:schemeClr val="tx1"/>
                </a:solidFill>
                <a:latin typeface="Meta Offc Pro"/>
                <a:cs typeface="Meta Offc Pro"/>
              </a:defRPr>
            </a:lvl3pPr>
            <a:lvl4pPr>
              <a:defRPr sz="1400" b="0" i="0">
                <a:solidFill>
                  <a:schemeClr val="tx1"/>
                </a:solidFill>
                <a:latin typeface="Meta Offc Pro"/>
                <a:cs typeface="Meta Offc Pro"/>
              </a:defRPr>
            </a:lvl4pPr>
            <a:lvl5pPr>
              <a:defRPr sz="1300" b="0" i="0">
                <a:solidFill>
                  <a:schemeClr val="tx1"/>
                </a:solidFill>
                <a:latin typeface="Meta Offc Pro"/>
                <a:cs typeface="Meta Offc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Meta Offc Pro"/>
                <a:cs typeface="Meta Offc Pro"/>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1154890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C1C73-94D1-474F-A96F-78132945A7DF}"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169546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1C73-94D1-474F-A96F-78132945A7DF}"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1414084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C1C73-94D1-474F-A96F-78132945A7DF}"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907242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C1C73-94D1-474F-A96F-78132945A7DF}"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1325721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C1C73-94D1-474F-A96F-78132945A7DF}"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13980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C1C73-94D1-474F-A96F-78132945A7DF}"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2880175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C1C73-94D1-474F-A96F-78132945A7DF}"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3106163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C1C73-94D1-474F-A96F-78132945A7DF}"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147654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C1C73-94D1-474F-A96F-78132945A7DF}"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3636023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1C73-94D1-474F-A96F-78132945A7DF}"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644426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C1C73-94D1-474F-A96F-78132945A7DF}"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8286B-48FA-431D-8E05-CB1DF7DB63BF}" type="slidenum">
              <a:rPr lang="en-US" smtClean="0"/>
              <a:t>‹#›</a:t>
            </a:fld>
            <a:endParaRPr lang="en-US"/>
          </a:p>
        </p:txBody>
      </p:sp>
    </p:spTree>
    <p:extLst>
      <p:ext uri="{BB962C8B-B14F-4D97-AF65-F5344CB8AC3E}">
        <p14:creationId xmlns:p14="http://schemas.microsoft.com/office/powerpoint/2010/main" val="87377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5"/>
            <a:ext cx="8603674" cy="1739347"/>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3996251"/>
            <a:ext cx="6858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EFAE5-AC91-4AB6-8BD3-2533DBCCA4C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1181633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EFAE5-AC91-4AB6-8BD3-2533DBCCA4C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717624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4010335"/>
            <a:ext cx="78867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AABEFAE5-AC91-4AB6-8BD3-2533DBCCA4C2}" type="datetimeFigureOut">
              <a:rPr lang="en-US" smtClean="0"/>
              <a:t>10/31/2017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406F443-51D8-4E19-96FB-CD6DF2082F3D}" type="slidenum">
              <a:rPr lang="en-US" smtClean="0"/>
              <a:t>‹#›</a:t>
            </a:fld>
            <a:endParaRPr lang="en-US"/>
          </a:p>
        </p:txBody>
      </p:sp>
    </p:spTree>
    <p:extLst>
      <p:ext uri="{BB962C8B-B14F-4D97-AF65-F5344CB8AC3E}">
        <p14:creationId xmlns:p14="http://schemas.microsoft.com/office/powerpoint/2010/main" val="371803881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EFAE5-AC91-4AB6-8BD3-2533DBCCA4C2}"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3020098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913470"/>
            <a:ext cx="356616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05256" y="2656566"/>
            <a:ext cx="356616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913470"/>
            <a:ext cx="3566160" cy="743094"/>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73423" y="2656564"/>
            <a:ext cx="356616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EFAE5-AC91-4AB6-8BD3-2533DBCCA4C2}"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224785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EFAE5-AC91-4AB6-8BD3-2533DBCCA4C2}"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4106108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EFAE5-AC91-4AB6-8BD3-2533DBCCA4C2}"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3285784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2120054"/>
            <a:ext cx="4594860" cy="4114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2147487"/>
            <a:ext cx="2400300" cy="343231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ABEFAE5-AC91-4AB6-8BD3-2533DBCCA4C2}"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394967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2211494"/>
            <a:ext cx="4594860" cy="393192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43016" y="2150621"/>
            <a:ext cx="2400300" cy="342900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ABEFAE5-AC91-4AB6-8BD3-2533DBCCA4C2}"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1342156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EFAE5-AC91-4AB6-8BD3-2533DBCCA4C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28404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74638"/>
            <a:ext cx="180178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4638"/>
            <a:ext cx="5979968"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AABEFAE5-AC91-4AB6-8BD3-2533DBCCA4C2}" type="datetimeFigureOut">
              <a:rPr lang="en-US" smtClean="0"/>
              <a:t>10/31/2017</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3406F443-51D8-4E19-96FB-CD6DF2082F3D}" type="slidenum">
              <a:rPr lang="en-US" smtClean="0"/>
              <a:t>‹#›</a:t>
            </a:fld>
            <a:endParaRPr lang="en-US"/>
          </a:p>
        </p:txBody>
      </p:sp>
    </p:spTree>
    <p:extLst>
      <p:ext uri="{BB962C8B-B14F-4D97-AF65-F5344CB8AC3E}">
        <p14:creationId xmlns:p14="http://schemas.microsoft.com/office/powerpoint/2010/main" val="4234861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2AD485D-ACF2-4206-86CC-ADB44A6B5CDC}" type="datetime1">
              <a:rPr lang="en-US" smtClean="0"/>
              <a:t>10/31/2017</a:t>
            </a:fld>
            <a:endParaRPr lang="en-US"/>
          </a:p>
        </p:txBody>
      </p:sp>
      <p:sp>
        <p:nvSpPr>
          <p:cNvPr id="17" name="Footer Placeholder 16"/>
          <p:cNvSpPr>
            <a:spLocks noGrp="1"/>
          </p:cNvSpPr>
          <p:nvPr>
            <p:ph type="ftr" sz="quarter" idx="11"/>
          </p:nvPr>
        </p:nvSpPr>
        <p:spPr/>
        <p:txBody>
          <a:bodyPr/>
          <a:lstStyle/>
          <a:p>
            <a:r>
              <a:rPr lang="en-US" smtClean="0"/>
              <a:t>Advocating for Low-income Virginians Over 30 Years</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1850C2-6145-4A13-8542-AF3ABE2764A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0071005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DCC53B-83E4-4B51-9AAF-5F987B8A65C2}" type="datetime1">
              <a:rPr lang="en-US" smtClean="0"/>
              <a:t>10/31/2017</a:t>
            </a:fld>
            <a:endParaRPr lang="en-US"/>
          </a:p>
        </p:txBody>
      </p:sp>
      <p:sp>
        <p:nvSpPr>
          <p:cNvPr id="5" name="Footer Placeholder 4"/>
          <p:cNvSpPr>
            <a:spLocks noGrp="1"/>
          </p:cNvSpPr>
          <p:nvPr>
            <p:ph type="ftr" sz="quarter" idx="11"/>
          </p:nvPr>
        </p:nvSpPr>
        <p:spPr/>
        <p:txBody>
          <a:bodyPr/>
          <a:lstStyle/>
          <a:p>
            <a:r>
              <a:rPr lang="en-US" smtClean="0"/>
              <a:t>Advocating for Low-income Virginians Over 30 Years</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31850C2-6145-4A13-8542-AF3ABE2764A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7873831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Advocating for Low-income Virginians Over 30 Years</a:t>
            </a:r>
            <a:endParaRPr lang="en-US"/>
          </a:p>
        </p:txBody>
      </p:sp>
      <p:sp>
        <p:nvSpPr>
          <p:cNvPr id="4" name="Date Placeholder 3"/>
          <p:cNvSpPr>
            <a:spLocks noGrp="1"/>
          </p:cNvSpPr>
          <p:nvPr>
            <p:ph type="dt" sz="half" idx="10"/>
          </p:nvPr>
        </p:nvSpPr>
        <p:spPr/>
        <p:txBody>
          <a:bodyPr/>
          <a:lstStyle/>
          <a:p>
            <a:fld id="{FE814619-E7D0-4179-9067-D16B4BA003B7}" type="datetime1">
              <a:rPr lang="en-US" smtClean="0"/>
              <a:t>10/31/2017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1850C2-6145-4A13-8542-AF3ABE2764A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088954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A5DBD86-1321-41D4-BA32-E152A2233538}" type="datetime1">
              <a:rPr lang="en-US" smtClean="0"/>
              <a:t>10/31/2017</a:t>
            </a:fld>
            <a:endParaRPr lang="en-US"/>
          </a:p>
        </p:txBody>
      </p:sp>
      <p:sp>
        <p:nvSpPr>
          <p:cNvPr id="6" name="Footer Placeholder 5"/>
          <p:cNvSpPr>
            <a:spLocks noGrp="1"/>
          </p:cNvSpPr>
          <p:nvPr>
            <p:ph type="ftr" sz="quarter" idx="11"/>
          </p:nvPr>
        </p:nvSpPr>
        <p:spPr/>
        <p:txBody>
          <a:bodyPr/>
          <a:lstStyle/>
          <a:p>
            <a:r>
              <a:rPr lang="en-US" smtClean="0"/>
              <a:t>Advocating for Low-income Virginians Over 30 Years</a:t>
            </a:r>
            <a:endParaRPr lang="en-US"/>
          </a:p>
        </p:txBody>
      </p:sp>
      <p:sp>
        <p:nvSpPr>
          <p:cNvPr id="7" name="Slide Number Placeholder 6"/>
          <p:cNvSpPr>
            <a:spLocks noGrp="1"/>
          </p:cNvSpPr>
          <p:nvPr>
            <p:ph type="sldNum" sz="quarter" idx="12"/>
          </p:nvPr>
        </p:nvSpPr>
        <p:spPr/>
        <p:txBody>
          <a:bodyPr/>
          <a:lstStyle/>
          <a:p>
            <a:fld id="{B31850C2-6145-4A13-8542-AF3ABE2764A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3686935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BB49E0-F77B-420A-B590-76CAA5F1D0A6}" type="datetime1">
              <a:rPr lang="en-US" smtClean="0"/>
              <a:t>10/31/2017</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Advocating for Low-income Virginians Over 30 Years</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31850C2-6145-4A13-8542-AF3ABE2764A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0013460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BF5019-D6D4-4BF0-B706-604F807BEC71}" type="datetime1">
              <a:rPr lang="en-US" smtClean="0"/>
              <a:t>10/31/2017</a:t>
            </a:fld>
            <a:endParaRPr lang="en-US"/>
          </a:p>
        </p:txBody>
      </p:sp>
      <p:sp>
        <p:nvSpPr>
          <p:cNvPr id="4" name="Footer Placeholder 3"/>
          <p:cNvSpPr>
            <a:spLocks noGrp="1"/>
          </p:cNvSpPr>
          <p:nvPr>
            <p:ph type="ftr" sz="quarter" idx="11"/>
          </p:nvPr>
        </p:nvSpPr>
        <p:spPr/>
        <p:txBody>
          <a:bodyPr/>
          <a:lstStyle/>
          <a:p>
            <a:r>
              <a:rPr lang="en-US" smtClean="0"/>
              <a:t>Advocating for Low-income Virginians Over 30 Years</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31850C2-6145-4A13-8542-AF3ABE2764AE}" type="slidenum">
              <a:rPr lang="en-US" smtClean="0"/>
              <a:pPr/>
              <a:t>‹#›</a:t>
            </a:fld>
            <a:endParaRPr lang="en-US"/>
          </a:p>
        </p:txBody>
      </p:sp>
    </p:spTree>
    <p:extLst>
      <p:ext uri="{BB962C8B-B14F-4D97-AF65-F5344CB8AC3E}">
        <p14:creationId xmlns:p14="http://schemas.microsoft.com/office/powerpoint/2010/main" val="2347483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5FB382-A254-4BE6-922C-38A2077EE593}" type="datetime1">
              <a:rPr lang="en-US" smtClean="0"/>
              <a:t>10/31/2017</a:t>
            </a:fld>
            <a:endParaRPr lang="en-US"/>
          </a:p>
        </p:txBody>
      </p:sp>
      <p:sp>
        <p:nvSpPr>
          <p:cNvPr id="3" name="Footer Placeholder 2"/>
          <p:cNvSpPr>
            <a:spLocks noGrp="1"/>
          </p:cNvSpPr>
          <p:nvPr>
            <p:ph type="ftr" sz="quarter" idx="11"/>
          </p:nvPr>
        </p:nvSpPr>
        <p:spPr/>
        <p:txBody>
          <a:bodyPr/>
          <a:lstStyle/>
          <a:p>
            <a:r>
              <a:rPr lang="en-US" smtClean="0"/>
              <a:t>Advocating for Low-income Virginians Over 30 Years</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31850C2-6145-4A13-8542-AF3ABE2764AE}" type="slidenum">
              <a:rPr lang="en-US" smtClean="0"/>
              <a:pPr/>
              <a:t>‹#›</a:t>
            </a:fld>
            <a:endParaRPr lang="en-US"/>
          </a:p>
        </p:txBody>
      </p:sp>
    </p:spTree>
    <p:extLst>
      <p:ext uri="{BB962C8B-B14F-4D97-AF65-F5344CB8AC3E}">
        <p14:creationId xmlns:p14="http://schemas.microsoft.com/office/powerpoint/2010/main" val="2339906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31850C2-6145-4A13-8542-AF3ABE2764A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8021D6E-33D0-44D3-8459-FC5701B16252}" type="datetime1">
              <a:rPr lang="en-US" smtClean="0"/>
              <a:t>10/31/2017</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Advocating for Low-income Virginians Over 30 Years</a:t>
            </a:r>
            <a:endParaRPr lang="en-US"/>
          </a:p>
        </p:txBody>
      </p:sp>
    </p:spTree>
    <p:extLst>
      <p:ext uri="{BB962C8B-B14F-4D97-AF65-F5344CB8AC3E}">
        <p14:creationId xmlns:p14="http://schemas.microsoft.com/office/powerpoint/2010/main" val="412827475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31850C2-6145-4A13-8542-AF3ABE2764A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D498120-F2DA-463F-BCC8-2DBB733DB84B}" type="datetime1">
              <a:rPr lang="en-US" smtClean="0"/>
              <a:t>10/31/2017</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Advocating for Low-income Virginians Over 30 Years</a:t>
            </a:r>
            <a:endParaRPr lang="en-US"/>
          </a:p>
        </p:txBody>
      </p:sp>
    </p:spTree>
    <p:extLst>
      <p:ext uri="{BB962C8B-B14F-4D97-AF65-F5344CB8AC3E}">
        <p14:creationId xmlns:p14="http://schemas.microsoft.com/office/powerpoint/2010/main" val="338883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A91E8E-638E-42E7-937E-6519ED3121D4}" type="datetime1">
              <a:rPr lang="en-US" smtClean="0"/>
              <a:t>10/31/2017</a:t>
            </a:fld>
            <a:endParaRPr lang="en-US"/>
          </a:p>
        </p:txBody>
      </p:sp>
      <p:sp>
        <p:nvSpPr>
          <p:cNvPr id="5" name="Footer Placeholder 4"/>
          <p:cNvSpPr>
            <a:spLocks noGrp="1"/>
          </p:cNvSpPr>
          <p:nvPr>
            <p:ph type="ftr" sz="quarter" idx="11"/>
          </p:nvPr>
        </p:nvSpPr>
        <p:spPr/>
        <p:txBody>
          <a:bodyPr/>
          <a:lstStyle/>
          <a:p>
            <a:r>
              <a:rPr lang="en-US" smtClean="0"/>
              <a:t>Advocating for Low-income Virginians Over 30 Years</a:t>
            </a:r>
            <a:endParaRPr lang="en-US"/>
          </a:p>
        </p:txBody>
      </p:sp>
      <p:sp>
        <p:nvSpPr>
          <p:cNvPr id="6" name="Slide Number Placeholder 5"/>
          <p:cNvSpPr>
            <a:spLocks noGrp="1"/>
          </p:cNvSpPr>
          <p:nvPr>
            <p:ph type="sldNum" sz="quarter" idx="12"/>
          </p:nvPr>
        </p:nvSpPr>
        <p:spPr/>
        <p:txBody>
          <a:bodyPr/>
          <a:lstStyle/>
          <a:p>
            <a:fld id="{B31850C2-6145-4A13-8542-AF3ABE2764AE}" type="slidenum">
              <a:rPr lang="en-US" smtClean="0"/>
              <a:pPr/>
              <a:t>‹#›</a:t>
            </a:fld>
            <a:endParaRPr lang="en-US"/>
          </a:p>
        </p:txBody>
      </p:sp>
    </p:spTree>
    <p:extLst>
      <p:ext uri="{BB962C8B-B14F-4D97-AF65-F5344CB8AC3E}">
        <p14:creationId xmlns:p14="http://schemas.microsoft.com/office/powerpoint/2010/main" val="157179548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31850C2-6145-4A13-8542-AF3ABE2764A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650814-2C10-4CD1-9216-036F57ED4CA3}" type="datetime1">
              <a:rPr lang="en-US" smtClean="0"/>
              <a:t>10/31/2017</a:t>
            </a:fld>
            <a:endParaRPr lang="en-US"/>
          </a:p>
        </p:txBody>
      </p:sp>
      <p:sp>
        <p:nvSpPr>
          <p:cNvPr id="5" name="Footer Placeholder 4"/>
          <p:cNvSpPr>
            <a:spLocks noGrp="1"/>
          </p:cNvSpPr>
          <p:nvPr>
            <p:ph type="ftr" sz="quarter" idx="11"/>
          </p:nvPr>
        </p:nvSpPr>
        <p:spPr/>
        <p:txBody>
          <a:bodyPr/>
          <a:lstStyle/>
          <a:p>
            <a:r>
              <a:rPr lang="en-US" smtClean="0"/>
              <a:t>Advocating for Low-income Virginians Over 30 Years</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1786468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10.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5.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9711B59-28F2-493D-992A-D03EC79D48C6}" type="datetime1">
              <a:rPr lang="en-US" smtClean="0"/>
              <a:t>10/31/2017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Advocating for Low-income Virginians Over 30 Years</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31850C2-6145-4A13-8542-AF3ABE2764A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02240652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3"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smtClean="0">
              <a:latin typeface="Calibri" pitchFamily="34" charset="0"/>
              <a:cs typeface="Meta Offc Pro"/>
            </a:endParaRPr>
          </a:p>
        </p:txBody>
      </p:sp>
      <p:pic>
        <p:nvPicPr>
          <p:cNvPr id="6" name="Picture 5"/>
          <p:cNvPicPr>
            <a:picLocks noChangeAspect="1" noChangeArrowheads="1"/>
          </p:cNvPicPr>
          <p:nvPr userDrawn="1"/>
        </p:nvPicPr>
        <p:blipFill>
          <a:blip r:embed="rId10" cstate="print"/>
          <a:srcRect/>
          <a:stretch>
            <a:fillRect/>
          </a:stretch>
        </p:blipFill>
        <p:spPr bwMode="auto">
          <a:xfrm>
            <a:off x="8503920" y="6248400"/>
            <a:ext cx="548640" cy="551434"/>
          </a:xfrm>
          <a:prstGeom prst="rect">
            <a:avLst/>
          </a:prstGeom>
          <a:noFill/>
        </p:spPr>
      </p:pic>
    </p:spTree>
    <p:extLst>
      <p:ext uri="{BB962C8B-B14F-4D97-AF65-F5344CB8AC3E}">
        <p14:creationId xmlns:p14="http://schemas.microsoft.com/office/powerpoint/2010/main" val="2432965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iming>
    <p:tnLst>
      <p:par>
        <p:cTn id="1" dur="indefinite" restart="never" nodeType="tmRoot"/>
      </p:par>
    </p:tnLst>
  </p:timing>
  <p:hf sldNum="0" hd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11"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smtClean="0">
              <a:latin typeface="Calibri" pitchFamily="34" charset="0"/>
              <a:cs typeface="Meta Offc Pro"/>
            </a:endParaRPr>
          </a:p>
        </p:txBody>
      </p:sp>
    </p:spTree>
    <p:extLst>
      <p:ext uri="{BB962C8B-B14F-4D97-AF65-F5344CB8AC3E}">
        <p14:creationId xmlns:p14="http://schemas.microsoft.com/office/powerpoint/2010/main" val="11527663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73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4"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3503387330"/>
      </p:ext>
    </p:extLst>
  </p:cSld>
  <p:clrMap bg1="lt1" tx1="dk1" bg2="lt2" tx2="dk2" accent1="accent1" accent2="accent2" accent3="accent3" accent4="accent4" accent5="accent5" accent6="accent6" hlink="hlink" folHlink="folHlink"/>
  <p:sldLayoutIdLst>
    <p:sldLayoutId id="2147483699" r:id="rId1"/>
    <p:sldLayoutId id="2147483700" r:id="rId2"/>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8047"/>
            <a:ext cx="8229600" cy="8683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65667" y="990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52979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573D2-8D06-4580-8A6C-24CE0020AA1D}" type="datetime1">
              <a:rPr lang="en-US" smtClean="0"/>
              <a:t>10/31/2017</a:t>
            </a:fld>
            <a:endParaRPr lang="en-US"/>
          </a:p>
        </p:txBody>
      </p:sp>
      <p:sp>
        <p:nvSpPr>
          <p:cNvPr id="5" name="Footer Placeholder 4"/>
          <p:cNvSpPr>
            <a:spLocks noGrp="1"/>
          </p:cNvSpPr>
          <p:nvPr>
            <p:ph type="ftr" sz="quarter" idx="3"/>
          </p:nvPr>
        </p:nvSpPr>
        <p:spPr>
          <a:xfrm>
            <a:off x="3124200" y="55567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7010400" y="551656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2EA76-330F-481C-A552-FA67E4BF4D56}" type="slidenum">
              <a:rPr lang="en-US" smtClean="0"/>
              <a:pPr/>
              <a:t>‹#›</a:t>
            </a:fld>
            <a:endParaRPr lang="en-US"/>
          </a:p>
        </p:txBody>
      </p:sp>
    </p:spTree>
    <p:extLst>
      <p:ext uri="{BB962C8B-B14F-4D97-AF65-F5344CB8AC3E}">
        <p14:creationId xmlns:p14="http://schemas.microsoft.com/office/powerpoint/2010/main" val="3712919185"/>
      </p:ext>
    </p:extLst>
  </p:cSld>
  <p:clrMap bg1="lt1" tx1="dk1" bg2="lt2" tx2="dk2" accent1="accent1" accent2="accent2" accent3="accent3" accent4="accent4" accent5="accent5" accent6="accent6" hlink="hlink" folHlink="folHlink"/>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5C1C73-94D1-474F-A96F-78132945A7DF}" type="datetimeFigureOut">
              <a:rPr lang="en-US" smtClean="0"/>
              <a:t>10/31/2017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88286B-48FA-431D-8E05-CB1DF7DB63BF}" type="slidenum">
              <a:rPr lang="en-US" smtClean="0"/>
              <a:t>‹#›</a:t>
            </a:fld>
            <a:endParaRPr lang="en-US"/>
          </a:p>
        </p:txBody>
      </p:sp>
    </p:spTree>
    <p:extLst>
      <p:ext uri="{BB962C8B-B14F-4D97-AF65-F5344CB8AC3E}">
        <p14:creationId xmlns:p14="http://schemas.microsoft.com/office/powerpoint/2010/main" val="360975337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84176"/>
            <a:ext cx="733806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2011680"/>
            <a:ext cx="733806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6422855"/>
            <a:ext cx="2250671" cy="365125"/>
          </a:xfrm>
          <a:prstGeom prst="rect">
            <a:avLst/>
          </a:prstGeom>
        </p:spPr>
        <p:txBody>
          <a:bodyPr vert="horz" lIns="91440" tIns="45720" rIns="45720" bIns="45720" rtlCol="0" anchor="ctr"/>
          <a:lstStyle>
            <a:lvl1pPr algn="l">
              <a:defRPr sz="788">
                <a:solidFill>
                  <a:schemeClr val="tx1"/>
                </a:solidFill>
              </a:defRPr>
            </a:lvl1pPr>
          </a:lstStyle>
          <a:p>
            <a:fld id="{AABEFAE5-AC91-4AB6-8BD3-2533DBCCA4C2}" type="datetimeFigureOut">
              <a:rPr lang="en-US" smtClean="0"/>
              <a:t>10/31/2017</a:t>
            </a:fld>
            <a:endParaRPr lang="en-US"/>
          </a:p>
        </p:txBody>
      </p:sp>
      <p:sp>
        <p:nvSpPr>
          <p:cNvPr id="5" name="Footer Placeholder 4"/>
          <p:cNvSpPr>
            <a:spLocks noGrp="1"/>
          </p:cNvSpPr>
          <p:nvPr>
            <p:ph type="ftr" sz="quarter" idx="3"/>
          </p:nvPr>
        </p:nvSpPr>
        <p:spPr>
          <a:xfrm>
            <a:off x="4197353" y="6422855"/>
            <a:ext cx="3783330" cy="365125"/>
          </a:xfrm>
          <a:prstGeom prst="rect">
            <a:avLst/>
          </a:prstGeom>
        </p:spPr>
        <p:txBody>
          <a:bodyPr vert="horz" lIns="91440" tIns="45720" rIns="91440" bIns="45720" rtlCol="0" anchor="ctr"/>
          <a:lstStyle>
            <a:lvl1pPr algn="r">
              <a:defRPr sz="788">
                <a:solidFill>
                  <a:schemeClr val="tx1"/>
                </a:solidFill>
              </a:defRPr>
            </a:lvl1pPr>
          </a:lstStyle>
          <a:p>
            <a:endParaRPr lang="en-US"/>
          </a:p>
        </p:txBody>
      </p:sp>
      <p:sp>
        <p:nvSpPr>
          <p:cNvPr id="6" name="Slide Number Placeholder 5"/>
          <p:cNvSpPr>
            <a:spLocks noGrp="1"/>
          </p:cNvSpPr>
          <p:nvPr>
            <p:ph type="sldNum" sz="quarter" idx="4"/>
          </p:nvPr>
        </p:nvSpPr>
        <p:spPr>
          <a:xfrm>
            <a:off x="7994195" y="6422855"/>
            <a:ext cx="709698" cy="365125"/>
          </a:xfrm>
          <a:prstGeom prst="rect">
            <a:avLst/>
          </a:prstGeom>
        </p:spPr>
        <p:txBody>
          <a:bodyPr vert="horz" lIns="45720" tIns="45720" rIns="91440" bIns="45720" rtlCol="0" anchor="ctr"/>
          <a:lstStyle>
            <a:lvl1pPr algn="l">
              <a:defRPr sz="900" b="0">
                <a:solidFill>
                  <a:schemeClr val="tx1"/>
                </a:solidFill>
              </a:defRPr>
            </a:lvl1pPr>
          </a:lstStyle>
          <a:p>
            <a:fld id="{3406F443-51D8-4E19-96FB-CD6DF2082F3D}" type="slidenum">
              <a:rPr lang="en-US" smtClean="0"/>
              <a:t>‹#›</a:t>
            </a:fld>
            <a:endParaRPr lang="en-US"/>
          </a:p>
        </p:txBody>
      </p:sp>
    </p:spTree>
    <p:extLst>
      <p:ext uri="{BB962C8B-B14F-4D97-AF65-F5344CB8AC3E}">
        <p14:creationId xmlns:p14="http://schemas.microsoft.com/office/powerpoint/2010/main" val="164422204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kff.org/health-reform/issue-brief/data-note-changes-in-2017-federal-navigator-fund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kff.org/interactive/subsidy-calculator/" TargetMode="External"/><Relationship Id="rId2" Type="http://schemas.openxmlformats.org/officeDocument/2006/relationships/hyperlink" Target="https://www.kff.org/health-reform/faq/health-reform-frequently-asked-questions/" TargetMode="External"/><Relationship Id="rId1" Type="http://schemas.openxmlformats.org/officeDocument/2006/relationships/slideLayout" Target="../slideLayouts/slideLayout5.xml"/><Relationship Id="rId5" Type="http://schemas.openxmlformats.org/officeDocument/2006/relationships/hyperlink" Target="https://www.kff.org/statedata" TargetMode="External"/><Relationship Id="rId4" Type="http://schemas.openxmlformats.org/officeDocument/2006/relationships/hyperlink" Target="https://www.kff.org/understanding-health-insuranc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hyperlink" Target="https://kynect.ky.gov/General/AgentOrKynector" TargetMode="External"/><Relationship Id="rId2" Type="http://schemas.openxmlformats.org/officeDocument/2006/relationships/image" Target="../media/image13.e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healthbenefitexchange.ky.gov/SiteCollectionDocuments/November%20Events.pdf" TargetMode="External"/><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hyperlink" Target="http://www.getcoveredtenn.org/" TargetMode="Externa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www.enrollva.org/" TargetMode="Externa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hyperlink" Target="http://www.getcoveredtenn.org/" TargetMode="External"/><Relationship Id="rId2" Type="http://schemas.openxmlformats.org/officeDocument/2006/relationships/hyperlink" Target="https://kynect.ky.gov/General/AgentOrKynector" TargetMode="External"/><Relationship Id="rId1" Type="http://schemas.openxmlformats.org/officeDocument/2006/relationships/slideLayout" Target="../slideLayouts/slideLayout5.xml"/><Relationship Id="rId4" Type="http://schemas.openxmlformats.org/officeDocument/2006/relationships/hyperlink" Target="http://www.enrollva.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 </a:t>
            </a:r>
            <a:endParaRPr lang="en-US"/>
          </a:p>
        </p:txBody>
      </p:sp>
      <p:sp>
        <p:nvSpPr>
          <p:cNvPr id="3" name="Content Placeholder 2"/>
          <p:cNvSpPr>
            <a:spLocks noGrp="1"/>
          </p:cNvSpPr>
          <p:nvPr>
            <p:ph sz="quarter" idx="13"/>
          </p:nvPr>
        </p:nvSpPr>
        <p:spPr/>
        <p:txBody>
          <a:bodyPr/>
          <a:lstStyle/>
          <a:p>
            <a:r>
              <a:rPr lang="en-US" dirty="0" smtClean="0"/>
              <a:t>October 31, 2017</a:t>
            </a:r>
            <a:endParaRPr lang="en-US" dirty="0"/>
          </a:p>
        </p:txBody>
      </p:sp>
      <p:sp>
        <p:nvSpPr>
          <p:cNvPr id="8" name="Content Placeholder 7"/>
          <p:cNvSpPr>
            <a:spLocks noGrp="1"/>
          </p:cNvSpPr>
          <p:nvPr>
            <p:ph sz="quarter" idx="16"/>
          </p:nvPr>
        </p:nvSpPr>
        <p:spPr>
          <a:xfrm>
            <a:off x="444467" y="4644232"/>
            <a:ext cx="7556533" cy="1223168"/>
          </a:xfrm>
        </p:spPr>
        <p:txBody>
          <a:bodyPr/>
          <a:lstStyle/>
          <a:p>
            <a:r>
              <a:rPr lang="en-US" dirty="0"/>
              <a:t>Jennifer Tolbert, Kaiser Family Foundation</a:t>
            </a:r>
          </a:p>
          <a:p>
            <a:r>
              <a:rPr lang="en-US" dirty="0"/>
              <a:t>Karen Pollitz, Kaiser Family Foundation</a:t>
            </a:r>
          </a:p>
          <a:p>
            <a:r>
              <a:rPr lang="en-US" dirty="0"/>
              <a:t>Kelli </a:t>
            </a:r>
            <a:r>
              <a:rPr lang="en-US" dirty="0" err="1"/>
              <a:t>Cauley</a:t>
            </a:r>
            <a:r>
              <a:rPr lang="en-US" dirty="0"/>
              <a:t>, </a:t>
            </a:r>
            <a:r>
              <a:rPr lang="en-US" dirty="0" smtClean="0"/>
              <a:t>Assister </a:t>
            </a:r>
            <a:r>
              <a:rPr lang="en-US" dirty="0"/>
              <a:t>Program Supervisor, </a:t>
            </a:r>
            <a:r>
              <a:rPr lang="en-US" dirty="0" err="1"/>
              <a:t>Kentuckiana</a:t>
            </a:r>
            <a:r>
              <a:rPr lang="en-US" dirty="0"/>
              <a:t> Regional Planning &amp; Development Agency (KIPDA) </a:t>
            </a:r>
          </a:p>
          <a:p>
            <a:r>
              <a:rPr lang="en-US" dirty="0"/>
              <a:t>Emilie </a:t>
            </a:r>
            <a:r>
              <a:rPr lang="en-US" dirty="0" err="1"/>
              <a:t>Fauchet</a:t>
            </a:r>
            <a:r>
              <a:rPr lang="en-US" dirty="0"/>
              <a:t>, Lead Navigator for the Hispanic Community (Middle TN), Family and Children's Service</a:t>
            </a:r>
          </a:p>
          <a:p>
            <a:r>
              <a:rPr lang="en-US" dirty="0"/>
              <a:t>Jill </a:t>
            </a:r>
            <a:r>
              <a:rPr lang="en-US" dirty="0" err="1"/>
              <a:t>Hanken</a:t>
            </a:r>
            <a:r>
              <a:rPr lang="en-US" dirty="0"/>
              <a:t>, Director, ENROLL! Virginia</a:t>
            </a:r>
          </a:p>
        </p:txBody>
      </p:sp>
      <p:sp>
        <p:nvSpPr>
          <p:cNvPr id="7" name="Title 5"/>
          <p:cNvSpPr txBox="1">
            <a:spLocks/>
          </p:cNvSpPr>
          <p:nvPr/>
        </p:nvSpPr>
        <p:spPr bwMode="auto">
          <a:xfrm>
            <a:off x="452347" y="1824503"/>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defTabSz="457200" rtl="0" eaLnBrk="1" latinLnBrk="0" hangingPunct="1">
              <a:spcBef>
                <a:spcPct val="0"/>
              </a:spcBef>
              <a:buNone/>
              <a:defRPr sz="3200" b="1" i="0" kern="1200" baseline="0">
                <a:solidFill>
                  <a:schemeClr val="bg1"/>
                </a:solidFill>
                <a:latin typeface="Calibri" pitchFamily="34" charset="0"/>
                <a:ea typeface="+mj-ea"/>
                <a:cs typeface="Calibri" pitchFamily="34" charset="0"/>
              </a:defRPr>
            </a:lvl1pPr>
          </a:lstStyle>
          <a:p>
            <a:r>
              <a:rPr lang="en-US" sz="2800" dirty="0"/>
              <a:t>What Consumers in Kentucky, Tennessee, and Virginia</a:t>
            </a:r>
            <a:endParaRPr lang="en-US" sz="2800" dirty="0" smtClean="0"/>
          </a:p>
          <a:p>
            <a:r>
              <a:rPr lang="en-US" sz="2800" dirty="0" smtClean="0"/>
              <a:t>Need </a:t>
            </a:r>
            <a:r>
              <a:rPr lang="en-US" sz="2800" dirty="0"/>
              <a:t>to </a:t>
            </a:r>
            <a:r>
              <a:rPr lang="en-US" sz="2800" dirty="0" smtClean="0"/>
              <a:t>Know </a:t>
            </a:r>
            <a:r>
              <a:rPr lang="en-US" sz="2800" dirty="0"/>
              <a:t>about Open </a:t>
            </a:r>
            <a:r>
              <a:rPr lang="en-US" sz="2800" dirty="0" smtClean="0"/>
              <a:t>Enrollment</a:t>
            </a:r>
            <a:endParaRPr lang="en-US" sz="2800" dirty="0"/>
          </a:p>
        </p:txBody>
      </p:sp>
    </p:spTree>
    <p:extLst>
      <p:ext uri="{BB962C8B-B14F-4D97-AF65-F5344CB8AC3E}">
        <p14:creationId xmlns:p14="http://schemas.microsoft.com/office/powerpoint/2010/main" val="276241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5"/>
          <p:cNvGraphicFramePr>
            <a:graphicFrameLocks/>
          </p:cNvGraphicFramePr>
          <p:nvPr>
            <p:extLst/>
          </p:nvPr>
        </p:nvGraphicFramePr>
        <p:xfrm>
          <a:off x="-76200" y="751563"/>
          <a:ext cx="9645081" cy="5456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5"/>
          <p:cNvGraphicFramePr>
            <a:graphicFrameLocks/>
          </p:cNvGraphicFramePr>
          <p:nvPr>
            <p:extLst/>
          </p:nvPr>
        </p:nvGraphicFramePr>
        <p:xfrm>
          <a:off x="4438636" y="838200"/>
          <a:ext cx="7933074" cy="545665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18000" y="314413"/>
            <a:ext cx="9144000" cy="914400"/>
          </a:xfrm>
        </p:spPr>
        <p:txBody>
          <a:bodyPr anchor="ctr"/>
          <a:lstStyle/>
          <a:p>
            <a:r>
              <a:rPr lang="en-US" sz="2600" dirty="0">
                <a:solidFill>
                  <a:schemeClr val="tx1"/>
                </a:solidFill>
              </a:rPr>
              <a:t>Most uninsured and large shares of non-group enrollees are unaware of the timing of open enrollment.</a:t>
            </a:r>
            <a:endParaRPr lang="en-US" sz="2600" dirty="0">
              <a:solidFill>
                <a:srgbClr val="FF0000"/>
              </a:solidFill>
              <a:latin typeface="+mj-lt"/>
            </a:endParaRPr>
          </a:p>
        </p:txBody>
      </p:sp>
      <p:sp>
        <p:nvSpPr>
          <p:cNvPr id="19" name="Text Placeholder 1"/>
          <p:cNvSpPr>
            <a:spLocks noGrp="1"/>
          </p:cNvSpPr>
          <p:nvPr>
            <p:ph type="body" sz="quarter" idx="11"/>
          </p:nvPr>
        </p:nvSpPr>
        <p:spPr>
          <a:xfrm>
            <a:off x="84133" y="6208217"/>
            <a:ext cx="8321040" cy="548640"/>
          </a:xfrm>
        </p:spPr>
        <p:txBody>
          <a:bodyPr/>
          <a:lstStyle/>
          <a:p>
            <a:r>
              <a:rPr lang="en-US" sz="1100" dirty="0" smtClean="0"/>
              <a:t>NOTE: Refused responses not shown. </a:t>
            </a:r>
          </a:p>
          <a:p>
            <a:r>
              <a:rPr lang="en-US" sz="1100" dirty="0" smtClean="0"/>
              <a:t>SOURCE</a:t>
            </a:r>
            <a:r>
              <a:rPr lang="en-US" sz="1100" dirty="0"/>
              <a:t>: Kaiser Family Foundation Health Tracking Polls (pooled interviews from September and October 2017)</a:t>
            </a:r>
            <a:endParaRPr lang="en-US" sz="1100" dirty="0">
              <a:solidFill>
                <a:srgbClr val="FF0000"/>
              </a:solidFill>
            </a:endParaRPr>
          </a:p>
        </p:txBody>
      </p:sp>
      <p:sp>
        <p:nvSpPr>
          <p:cNvPr id="12" name="TextBox 11"/>
          <p:cNvSpPr txBox="1"/>
          <p:nvPr/>
        </p:nvSpPr>
        <p:spPr>
          <a:xfrm>
            <a:off x="-152401" y="4205476"/>
            <a:ext cx="1407693"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All non-group enrollees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ages 18-64</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TextBox 12"/>
          <p:cNvSpPr txBox="1"/>
          <p:nvPr/>
        </p:nvSpPr>
        <p:spPr>
          <a:xfrm>
            <a:off x="-152401" y="5230399"/>
            <a:ext cx="1407694"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Marketplace enrollees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ages 18-64</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5"/>
          <p:cNvSpPr txBox="1"/>
          <p:nvPr/>
        </p:nvSpPr>
        <p:spPr>
          <a:xfrm>
            <a:off x="124553" y="1143076"/>
            <a:ext cx="824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As you may know, under the health care law there are specific open enrollment periods each year when individuals can sign up for new insurance or change their current health insurance plans. </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TextBox 17"/>
          <p:cNvSpPr txBox="1"/>
          <p:nvPr/>
        </p:nvSpPr>
        <p:spPr>
          <a:xfrm>
            <a:off x="-533400" y="3126813"/>
            <a:ext cx="173736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Uninsured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ages 18-64</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TextBox 19"/>
          <p:cNvSpPr txBox="1"/>
          <p:nvPr/>
        </p:nvSpPr>
        <p:spPr>
          <a:xfrm>
            <a:off x="5152862" y="1654390"/>
            <a:ext cx="39049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 you happen to know when the next open enrollment period </a:t>
            </a:r>
            <a:r>
              <a:rPr kumimoji="0" lang="en-US" sz="14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ends</a:t>
            </a: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10"/>
          <p:cNvSpPr txBox="1"/>
          <p:nvPr/>
        </p:nvSpPr>
        <p:spPr>
          <a:xfrm>
            <a:off x="1255292" y="1654390"/>
            <a:ext cx="33753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Do you happen to know when the next open enrollment period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begins</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18937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143000"/>
            <a:ext cx="8961120" cy="4983480"/>
          </a:xfrm>
        </p:spPr>
        <p:txBody>
          <a:bodyPr/>
          <a:lstStyle/>
          <a:p>
            <a:r>
              <a:rPr lang="en-US" dirty="0" smtClean="0"/>
              <a:t>November 1 – December 15, 2017 in </a:t>
            </a:r>
            <a:r>
              <a:rPr lang="en-US" dirty="0"/>
              <a:t>Healthcare.gov </a:t>
            </a:r>
            <a:r>
              <a:rPr lang="en-US" dirty="0" smtClean="0"/>
              <a:t>states</a:t>
            </a:r>
          </a:p>
          <a:p>
            <a:pPr lvl="1"/>
            <a:r>
              <a:rPr lang="en-US" dirty="0" smtClean="0"/>
              <a:t>Open enrollment period will be 6 weeks, compared to 12 weeks in prior years</a:t>
            </a:r>
          </a:p>
          <a:p>
            <a:r>
              <a:rPr lang="en-US" dirty="0"/>
              <a:t>State run marketplaces have option to extend dates, and many have</a:t>
            </a:r>
            <a:endParaRPr lang="en-US" dirty="0" smtClean="0"/>
          </a:p>
        </p:txBody>
      </p:sp>
      <p:sp>
        <p:nvSpPr>
          <p:cNvPr id="2" name="Text Placeholder 1"/>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Open enrollment for 2018 will </a:t>
            </a:r>
            <a:r>
              <a:rPr lang="en-US" dirty="0"/>
              <a:t>b</a:t>
            </a:r>
            <a:r>
              <a:rPr lang="en-US" dirty="0" smtClean="0"/>
              <a:t>e shorter in </a:t>
            </a:r>
            <a:r>
              <a:rPr lang="en-US" dirty="0"/>
              <a:t>m</a:t>
            </a:r>
            <a:r>
              <a:rPr lang="en-US" dirty="0" smtClean="0"/>
              <a:t>ost states.</a:t>
            </a:r>
            <a:endParaRPr lang="en-US" dirty="0"/>
          </a:p>
        </p:txBody>
      </p:sp>
      <p:grpSp>
        <p:nvGrpSpPr>
          <p:cNvPr id="136" name="Group 135"/>
          <p:cNvGrpSpPr/>
          <p:nvPr/>
        </p:nvGrpSpPr>
        <p:grpSpPr>
          <a:xfrm>
            <a:off x="4810178" y="5811822"/>
            <a:ext cx="3455650" cy="596885"/>
            <a:chOff x="6321043" y="5418285"/>
            <a:chExt cx="3455650" cy="596885"/>
          </a:xfrm>
        </p:grpSpPr>
        <p:grpSp>
          <p:nvGrpSpPr>
            <p:cNvPr id="137" name="Group 136"/>
            <p:cNvGrpSpPr/>
            <p:nvPr/>
          </p:nvGrpSpPr>
          <p:grpSpPr>
            <a:xfrm>
              <a:off x="6327023" y="5498420"/>
              <a:ext cx="3449670" cy="516750"/>
              <a:chOff x="4325032" y="5655583"/>
              <a:chExt cx="5238267" cy="516750"/>
            </a:xfrm>
          </p:grpSpPr>
          <p:sp>
            <p:nvSpPr>
              <p:cNvPr id="140" name="Rectangle 139"/>
              <p:cNvSpPr>
                <a:spLocks noChangeArrowheads="1"/>
              </p:cNvSpPr>
              <p:nvPr/>
            </p:nvSpPr>
            <p:spPr bwMode="auto">
              <a:xfrm>
                <a:off x="4325032" y="5655583"/>
                <a:ext cx="227736" cy="152791"/>
              </a:xfrm>
              <a:prstGeom prst="rect">
                <a:avLst/>
              </a:prstGeom>
              <a:solidFill>
                <a:schemeClr val="tx2"/>
              </a:solidFill>
              <a:ln w="19050">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sp>
            <p:nvSpPr>
              <p:cNvPr id="141" name="Text Box 135"/>
              <p:cNvSpPr txBox="1">
                <a:spLocks noChangeArrowheads="1"/>
              </p:cNvSpPr>
              <p:nvPr/>
            </p:nvSpPr>
            <p:spPr bwMode="auto">
              <a:xfrm>
                <a:off x="4517339" y="5895334"/>
                <a:ext cx="5045960" cy="276999"/>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Calibri" pitchFamily="34" charset="0"/>
                  </a:rPr>
                  <a:t>State-Based Marketplace (12 States including DC)</a:t>
                </a:r>
                <a:endParaRPr kumimoji="0" lang="en-US" sz="1200" b="1"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sp>
          <p:nvSpPr>
            <p:cNvPr id="138" name="Rectangle 137"/>
            <p:cNvSpPr>
              <a:spLocks noChangeArrowheads="1"/>
            </p:cNvSpPr>
            <p:nvPr/>
          </p:nvSpPr>
          <p:spPr bwMode="auto">
            <a:xfrm>
              <a:off x="6321043" y="5799901"/>
              <a:ext cx="152400" cy="159236"/>
            </a:xfrm>
            <a:prstGeom prst="rect">
              <a:avLst/>
            </a:prstGeom>
            <a:solidFill>
              <a:schemeClr val="accent2"/>
            </a:solidFill>
            <a:ln w="1905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sp>
          <p:nvSpPr>
            <p:cNvPr id="139" name="Text Box 135"/>
            <p:cNvSpPr txBox="1">
              <a:spLocks noChangeArrowheads="1"/>
            </p:cNvSpPr>
            <p:nvPr/>
          </p:nvSpPr>
          <p:spPr bwMode="auto">
            <a:xfrm>
              <a:off x="6451053" y="5418285"/>
              <a:ext cx="2219518" cy="276999"/>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Calibri" pitchFamily="34" charset="0"/>
                </a:rPr>
                <a:t>Healthcare.gov State (39 States)</a:t>
              </a:r>
              <a:endParaRPr kumimoji="0" lang="en-US" sz="1200" b="1" i="0" u="none" strike="noStrike" kern="1200" cap="none" spc="0" normalizeH="0" baseline="0" noProof="0" dirty="0">
                <a:ln>
                  <a:noFill/>
                </a:ln>
                <a:solidFill>
                  <a:srgbClr val="000000"/>
                </a:solidFill>
                <a:effectLst/>
                <a:uLnTx/>
                <a:uFillTx/>
                <a:latin typeface="Calibri"/>
                <a:ea typeface="+mn-ea"/>
                <a:cs typeface="Calibri" pitchFamily="34" charset="0"/>
              </a:endParaRPr>
            </a:p>
          </p:txBody>
        </p:sp>
      </p:grpSp>
      <p:grpSp>
        <p:nvGrpSpPr>
          <p:cNvPr id="149" name="Group 148"/>
          <p:cNvGrpSpPr>
            <a:grpSpLocks noChangeAspect="1"/>
          </p:cNvGrpSpPr>
          <p:nvPr/>
        </p:nvGrpSpPr>
        <p:grpSpPr>
          <a:xfrm>
            <a:off x="1295400" y="2448633"/>
            <a:ext cx="6238023" cy="3451426"/>
            <a:chOff x="928895" y="973956"/>
            <a:chExt cx="7807118" cy="4319588"/>
          </a:xfrm>
        </p:grpSpPr>
        <p:sp>
          <p:nvSpPr>
            <p:cNvPr id="150" name="Shape - Wyoming"/>
            <p:cNvSpPr>
              <a:spLocks noChangeAspect="1"/>
            </p:cNvSpPr>
            <p:nvPr/>
          </p:nvSpPr>
          <p:spPr bwMode="auto">
            <a:xfrm>
              <a:off x="2787648" y="1847081"/>
              <a:ext cx="896939"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51" name="Shape - Wisconsin"/>
            <p:cNvSpPr>
              <a:spLocks noChangeAspect="1"/>
            </p:cNvSpPr>
            <p:nvPr/>
          </p:nvSpPr>
          <p:spPr bwMode="auto">
            <a:xfrm>
              <a:off x="4975223" y="1535931"/>
              <a:ext cx="654051"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52" name="Shape - West Virginia"/>
            <p:cNvSpPr>
              <a:spLocks noChangeAspect="1"/>
            </p:cNvSpPr>
            <p:nvPr/>
          </p:nvSpPr>
          <p:spPr bwMode="auto">
            <a:xfrm>
              <a:off x="6345237" y="2388418"/>
              <a:ext cx="550863"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53" name="Shape - Washington"/>
            <p:cNvSpPr>
              <a:spLocks noChangeAspect="1"/>
            </p:cNvSpPr>
            <p:nvPr/>
          </p:nvSpPr>
          <p:spPr bwMode="auto">
            <a:xfrm>
              <a:off x="1463675"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nvGrpSpPr>
            <p:cNvPr id="154" name="Shape - Virginia"/>
            <p:cNvGrpSpPr>
              <a:grpSpLocks/>
            </p:cNvGrpSpPr>
            <p:nvPr/>
          </p:nvGrpSpPr>
          <p:grpSpPr bwMode="auto">
            <a:xfrm>
              <a:off x="6276972" y="2507480"/>
              <a:ext cx="1009651" cy="596900"/>
              <a:chOff x="3911" y="1540"/>
              <a:chExt cx="636" cy="376"/>
            </a:xfrm>
            <a:solidFill>
              <a:srgbClr val="0072C0"/>
            </a:solidFill>
          </p:grpSpPr>
          <p:sp>
            <p:nvSpPr>
              <p:cNvPr id="274"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75"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sp>
          <p:nvSpPr>
            <p:cNvPr id="155" name="Shape - Vermont"/>
            <p:cNvSpPr>
              <a:spLocks noChangeAspect="1"/>
            </p:cNvSpPr>
            <p:nvPr/>
          </p:nvSpPr>
          <p:spPr bwMode="auto">
            <a:xfrm>
              <a:off x="7172325" y="1442268"/>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56" name="Shape - Utah"/>
            <p:cNvSpPr>
              <a:spLocks noChangeAspect="1"/>
            </p:cNvSpPr>
            <p:nvPr/>
          </p:nvSpPr>
          <p:spPr bwMode="auto">
            <a:xfrm>
              <a:off x="2351088" y="2280468"/>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57" name="Shape - Texas"/>
            <p:cNvSpPr>
              <a:spLocks noChangeAspect="1"/>
            </p:cNvSpPr>
            <p:nvPr/>
          </p:nvSpPr>
          <p:spPr bwMode="auto">
            <a:xfrm>
              <a:off x="3225798" y="3286942"/>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Calibri"/>
                <a:ea typeface="+mn-ea"/>
                <a:cs typeface="Calibri" pitchFamily="34" charset="0"/>
              </a:endParaRPr>
            </a:p>
          </p:txBody>
        </p:sp>
        <p:sp>
          <p:nvSpPr>
            <p:cNvPr id="158" name="Shape - Tennessee"/>
            <p:cNvSpPr>
              <a:spLocks noChangeAspect="1"/>
            </p:cNvSpPr>
            <p:nvPr/>
          </p:nvSpPr>
          <p:spPr bwMode="auto">
            <a:xfrm>
              <a:off x="5418137" y="3056756"/>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59" name="Shape - South Dakota"/>
            <p:cNvSpPr>
              <a:spLocks noChangeAspect="1"/>
            </p:cNvSpPr>
            <p:nvPr/>
          </p:nvSpPr>
          <p:spPr bwMode="auto">
            <a:xfrm>
              <a:off x="3656012" y="1751831"/>
              <a:ext cx="920751"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60" name="Shape - South Carolina"/>
            <p:cNvSpPr>
              <a:spLocks noChangeAspect="1"/>
            </p:cNvSpPr>
            <p:nvPr/>
          </p:nvSpPr>
          <p:spPr bwMode="auto">
            <a:xfrm>
              <a:off x="6359524" y="3248842"/>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61" name="Shape - Rhode Island"/>
            <p:cNvSpPr>
              <a:spLocks noChangeAspect="1"/>
            </p:cNvSpPr>
            <p:nvPr/>
          </p:nvSpPr>
          <p:spPr bwMode="auto">
            <a:xfrm>
              <a:off x="7483472" y="1894706"/>
              <a:ext cx="120651"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62" name="Shape - Pennsylvania"/>
            <p:cNvSpPr>
              <a:spLocks noChangeAspect="1"/>
            </p:cNvSpPr>
            <p:nvPr/>
          </p:nvSpPr>
          <p:spPr bwMode="auto">
            <a:xfrm>
              <a:off x="6467474"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63" name="Shape - Oregon"/>
            <p:cNvSpPr>
              <a:spLocks noChangeAspect="1"/>
            </p:cNvSpPr>
            <p:nvPr/>
          </p:nvSpPr>
          <p:spPr bwMode="auto">
            <a:xfrm>
              <a:off x="1263649" y="1432743"/>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64" name="Shape - Oklahoma"/>
            <p:cNvSpPr>
              <a:spLocks noChangeAspect="1"/>
            </p:cNvSpPr>
            <p:nvPr/>
          </p:nvSpPr>
          <p:spPr bwMode="auto">
            <a:xfrm>
              <a:off x="3752848" y="3191692"/>
              <a:ext cx="1125539"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65" name="Shape - Ohio"/>
            <p:cNvSpPr>
              <a:spLocks noChangeAspect="1"/>
            </p:cNvSpPr>
            <p:nvPr/>
          </p:nvSpPr>
          <p:spPr bwMode="auto">
            <a:xfrm>
              <a:off x="5962648" y="2158230"/>
              <a:ext cx="547688"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66" name="Shape - North Dakota"/>
            <p:cNvSpPr>
              <a:spLocks noChangeAspect="1"/>
            </p:cNvSpPr>
            <p:nvPr/>
          </p:nvSpPr>
          <p:spPr bwMode="auto">
            <a:xfrm>
              <a:off x="3686174" y="1266055"/>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67" name="Shape - North Carolina"/>
            <p:cNvSpPr>
              <a:spLocks noChangeAspect="1"/>
            </p:cNvSpPr>
            <p:nvPr/>
          </p:nvSpPr>
          <p:spPr bwMode="auto">
            <a:xfrm>
              <a:off x="6230937" y="2902768"/>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nvGrpSpPr>
            <p:cNvPr id="168" name="Shape - New York"/>
            <p:cNvGrpSpPr>
              <a:grpSpLocks/>
            </p:cNvGrpSpPr>
            <p:nvPr/>
          </p:nvGrpSpPr>
          <p:grpSpPr bwMode="auto">
            <a:xfrm>
              <a:off x="6530974" y="1478781"/>
              <a:ext cx="1044575" cy="700087"/>
              <a:chOff x="4071" y="893"/>
              <a:chExt cx="658" cy="440"/>
            </a:xfrm>
            <a:solidFill>
              <a:schemeClr val="accent6"/>
            </a:solidFill>
          </p:grpSpPr>
          <p:sp>
            <p:nvSpPr>
              <p:cNvPr id="272"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73"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sp>
          <p:nvSpPr>
            <p:cNvPr id="169" name="Shape - New Mexico"/>
            <p:cNvSpPr>
              <a:spLocks noChangeAspect="1"/>
            </p:cNvSpPr>
            <p:nvPr/>
          </p:nvSpPr>
          <p:spPr bwMode="auto">
            <a:xfrm>
              <a:off x="2868611" y="3158355"/>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0" name="Shape - New Jersey"/>
            <p:cNvSpPr>
              <a:spLocks noChangeAspect="1"/>
            </p:cNvSpPr>
            <p:nvPr/>
          </p:nvSpPr>
          <p:spPr bwMode="auto">
            <a:xfrm>
              <a:off x="7143748" y="2080443"/>
              <a:ext cx="196851"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1" name="Shape - New Hampshire"/>
            <p:cNvSpPr>
              <a:spLocks noChangeAspect="1"/>
            </p:cNvSpPr>
            <p:nvPr/>
          </p:nvSpPr>
          <p:spPr bwMode="auto">
            <a:xfrm>
              <a:off x="7334249" y="1366068"/>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72" name="Shape - Nevada"/>
            <p:cNvSpPr>
              <a:spLocks noChangeAspect="1"/>
            </p:cNvSpPr>
            <p:nvPr/>
          </p:nvSpPr>
          <p:spPr bwMode="auto">
            <a:xfrm>
              <a:off x="1660523" y="2143942"/>
              <a:ext cx="831851"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3" name="Shape - Nebraska"/>
            <p:cNvSpPr>
              <a:spLocks noChangeAspect="1"/>
            </p:cNvSpPr>
            <p:nvPr/>
          </p:nvSpPr>
          <p:spPr bwMode="auto">
            <a:xfrm>
              <a:off x="3648074" y="2245543"/>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4" name="Shape - Montana"/>
            <p:cNvSpPr>
              <a:spLocks noChangeAspect="1"/>
            </p:cNvSpPr>
            <p:nvPr/>
          </p:nvSpPr>
          <p:spPr bwMode="auto">
            <a:xfrm>
              <a:off x="2373958" y="1139056"/>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5" name="Shape - Missouri"/>
            <p:cNvSpPr>
              <a:spLocks noChangeAspect="1"/>
            </p:cNvSpPr>
            <p:nvPr/>
          </p:nvSpPr>
          <p:spPr bwMode="auto">
            <a:xfrm>
              <a:off x="4687886"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6" name="Shape - Mississippi"/>
            <p:cNvSpPr>
              <a:spLocks noChangeAspect="1"/>
            </p:cNvSpPr>
            <p:nvPr/>
          </p:nvSpPr>
          <p:spPr bwMode="auto">
            <a:xfrm>
              <a:off x="5303835" y="3429817"/>
              <a:ext cx="450851"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77" name="Shape - Minnesota"/>
            <p:cNvSpPr>
              <a:spLocks noChangeAspect="1"/>
            </p:cNvSpPr>
            <p:nvPr/>
          </p:nvSpPr>
          <p:spPr bwMode="auto">
            <a:xfrm>
              <a:off x="4419598" y="1204143"/>
              <a:ext cx="857251"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78" name="Shape - Massachusetts"/>
            <p:cNvSpPr>
              <a:spLocks noChangeAspect="1"/>
            </p:cNvSpPr>
            <p:nvPr/>
          </p:nvSpPr>
          <p:spPr bwMode="auto">
            <a:xfrm>
              <a:off x="7278686" y="1751831"/>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grpSp>
          <p:nvGrpSpPr>
            <p:cNvPr id="179" name="Shape - Michigan"/>
            <p:cNvGrpSpPr>
              <a:grpSpLocks/>
            </p:cNvGrpSpPr>
            <p:nvPr/>
          </p:nvGrpSpPr>
          <p:grpSpPr bwMode="auto">
            <a:xfrm>
              <a:off x="5232398" y="1427981"/>
              <a:ext cx="990600" cy="882650"/>
              <a:chOff x="3254" y="860"/>
              <a:chExt cx="623" cy="557"/>
            </a:xfrm>
            <a:solidFill>
              <a:srgbClr val="0072C0"/>
            </a:solidFill>
          </p:grpSpPr>
          <p:sp>
            <p:nvSpPr>
              <p:cNvPr id="270"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71"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sp>
          <p:nvSpPr>
            <p:cNvPr id="180" name="Shape - Maryland"/>
            <p:cNvSpPr>
              <a:spLocks noChangeAspect="1"/>
            </p:cNvSpPr>
            <p:nvPr/>
          </p:nvSpPr>
          <p:spPr bwMode="auto">
            <a:xfrm>
              <a:off x="6651623" y="2409055"/>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81" name="Shape - Maine"/>
            <p:cNvSpPr>
              <a:spLocks noChangeAspect="1"/>
            </p:cNvSpPr>
            <p:nvPr/>
          </p:nvSpPr>
          <p:spPr bwMode="auto">
            <a:xfrm>
              <a:off x="7388223"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82" name="Shape - Louisiana"/>
            <p:cNvSpPr>
              <a:spLocks noChangeAspect="1"/>
            </p:cNvSpPr>
            <p:nvPr/>
          </p:nvSpPr>
          <p:spPr bwMode="auto">
            <a:xfrm>
              <a:off x="4946649" y="3780655"/>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83" name="Shape - Kentucky"/>
            <p:cNvSpPr>
              <a:spLocks noChangeAspect="1"/>
            </p:cNvSpPr>
            <p:nvPr/>
          </p:nvSpPr>
          <p:spPr bwMode="auto">
            <a:xfrm>
              <a:off x="5480049" y="2717030"/>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84" name="Shape - Kansas"/>
            <p:cNvSpPr>
              <a:spLocks noChangeAspect="1"/>
            </p:cNvSpPr>
            <p:nvPr/>
          </p:nvSpPr>
          <p:spPr bwMode="auto">
            <a:xfrm>
              <a:off x="3879849" y="2718618"/>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85" name="Shape - Iowa"/>
            <p:cNvSpPr>
              <a:spLocks noChangeAspect="1"/>
            </p:cNvSpPr>
            <p:nvPr/>
          </p:nvSpPr>
          <p:spPr bwMode="auto">
            <a:xfrm>
              <a:off x="4562474" y="2132830"/>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86" name="Shape - Indiana"/>
            <p:cNvSpPr>
              <a:spLocks noChangeAspect="1"/>
            </p:cNvSpPr>
            <p:nvPr/>
          </p:nvSpPr>
          <p:spPr bwMode="auto">
            <a:xfrm>
              <a:off x="5635624" y="2297931"/>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87" name="Shape - Illinois"/>
            <p:cNvSpPr>
              <a:spLocks noChangeAspect="1"/>
            </p:cNvSpPr>
            <p:nvPr/>
          </p:nvSpPr>
          <p:spPr bwMode="auto">
            <a:xfrm>
              <a:off x="5173132" y="2236018"/>
              <a:ext cx="547688" cy="887413"/>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88" name="Shape - Idaho"/>
            <p:cNvSpPr>
              <a:spLocks noChangeAspect="1"/>
            </p:cNvSpPr>
            <p:nvPr/>
          </p:nvSpPr>
          <p:spPr bwMode="auto">
            <a:xfrm>
              <a:off x="2117723" y="1127943"/>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nvGrpSpPr>
            <p:cNvPr id="189" name="Shape - Hawaii"/>
            <p:cNvGrpSpPr/>
            <p:nvPr/>
          </p:nvGrpSpPr>
          <p:grpSpPr>
            <a:xfrm>
              <a:off x="2157414" y="4101330"/>
              <a:ext cx="622300" cy="477838"/>
              <a:chOff x="2184402" y="4672013"/>
              <a:chExt cx="622300" cy="477838"/>
            </a:xfrm>
            <a:solidFill>
              <a:srgbClr val="7BC7ED"/>
            </a:solidFill>
          </p:grpSpPr>
          <p:sp>
            <p:nvSpPr>
              <p:cNvPr id="262"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4"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5"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7"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8"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sp>
          <p:nvSpPr>
            <p:cNvPr id="190" name="Shape - Georgia"/>
            <p:cNvSpPr>
              <a:spLocks noChangeAspect="1"/>
            </p:cNvSpPr>
            <p:nvPr/>
          </p:nvSpPr>
          <p:spPr bwMode="auto">
            <a:xfrm>
              <a:off x="6061075" y="3347268"/>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1" name="Shape - Florida"/>
            <p:cNvSpPr>
              <a:spLocks noChangeAspect="1"/>
            </p:cNvSpPr>
            <p:nvPr/>
          </p:nvSpPr>
          <p:spPr bwMode="auto">
            <a:xfrm>
              <a:off x="5900737" y="3966393"/>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2" name="Shape - Connecticut"/>
            <p:cNvSpPr>
              <a:spLocks noChangeAspect="1"/>
            </p:cNvSpPr>
            <p:nvPr/>
          </p:nvSpPr>
          <p:spPr bwMode="auto">
            <a:xfrm>
              <a:off x="7294562" y="1908992"/>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B0DDF4"/>
                </a:solidFill>
                <a:effectLst/>
                <a:uLnTx/>
                <a:uFillTx/>
                <a:latin typeface="Calibri"/>
                <a:ea typeface="+mn-ea"/>
                <a:cs typeface="+mn-cs"/>
              </a:endParaRPr>
            </a:p>
          </p:txBody>
        </p:sp>
        <p:sp>
          <p:nvSpPr>
            <p:cNvPr id="193" name="Shape - Delaware"/>
            <p:cNvSpPr>
              <a:spLocks noChangeAspect="1"/>
            </p:cNvSpPr>
            <p:nvPr/>
          </p:nvSpPr>
          <p:spPr bwMode="auto">
            <a:xfrm>
              <a:off x="7129462" y="2396355"/>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4" name="Shape - Colorado"/>
            <p:cNvSpPr>
              <a:spLocks noChangeAspect="1"/>
            </p:cNvSpPr>
            <p:nvPr/>
          </p:nvSpPr>
          <p:spPr bwMode="auto">
            <a:xfrm>
              <a:off x="2971798" y="2520181"/>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5" name="Shape - California"/>
            <p:cNvSpPr>
              <a:spLocks noChangeAspect="1"/>
            </p:cNvSpPr>
            <p:nvPr/>
          </p:nvSpPr>
          <p:spPr bwMode="auto">
            <a:xfrm>
              <a:off x="1181098" y="2042343"/>
              <a:ext cx="1098551"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6" name="Shape - Arkansas"/>
            <p:cNvSpPr>
              <a:spLocks noChangeAspect="1"/>
            </p:cNvSpPr>
            <p:nvPr/>
          </p:nvSpPr>
          <p:spPr bwMode="auto">
            <a:xfrm>
              <a:off x="4854574" y="3218680"/>
              <a:ext cx="633413" cy="582612"/>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7" name="Shape - Arizona"/>
            <p:cNvSpPr>
              <a:spLocks noChangeAspect="1"/>
            </p:cNvSpPr>
            <p:nvPr/>
          </p:nvSpPr>
          <p:spPr bwMode="auto">
            <a:xfrm>
              <a:off x="2142272" y="3092679"/>
              <a:ext cx="844551"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198" name="Shape - Alaska"/>
            <p:cNvSpPr>
              <a:spLocks noChangeAspect="1"/>
            </p:cNvSpPr>
            <p:nvPr/>
          </p:nvSpPr>
          <p:spPr bwMode="auto">
            <a:xfrm>
              <a:off x="928895" y="3717156"/>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a:ea typeface="+mn-ea"/>
                <a:cs typeface="+mn-cs"/>
              </a:endParaRPr>
            </a:p>
          </p:txBody>
        </p:sp>
        <p:sp>
          <p:nvSpPr>
            <p:cNvPr id="199" name="Shape - Alabama"/>
            <p:cNvSpPr>
              <a:spLocks noChangeAspect="1"/>
            </p:cNvSpPr>
            <p:nvPr/>
          </p:nvSpPr>
          <p:spPr bwMode="auto">
            <a:xfrm>
              <a:off x="5732462" y="3383781"/>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tx2"/>
            </a:solidFill>
            <a:ln w="1905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00" name="Shape - District of Columbia (star)"/>
            <p:cNvSpPr>
              <a:spLocks noChangeArrowheads="1"/>
            </p:cNvSpPr>
            <p:nvPr/>
          </p:nvSpPr>
          <p:spPr bwMode="auto">
            <a:xfrm>
              <a:off x="6859586" y="2478905"/>
              <a:ext cx="207963" cy="201612"/>
            </a:xfrm>
            <a:prstGeom prst="star5">
              <a:avLst/>
            </a:prstGeom>
            <a:solidFill>
              <a:schemeClr val="accent2"/>
            </a:solidFill>
            <a:ln w="1905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01" name="Text - Wyoming"/>
            <p:cNvSpPr txBox="1">
              <a:spLocks noChangeArrowheads="1"/>
            </p:cNvSpPr>
            <p:nvPr/>
          </p:nvSpPr>
          <p:spPr bwMode="auto">
            <a:xfrm>
              <a:off x="2909886" y="2069331"/>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WY</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2" name="Text - Wisconsin"/>
            <p:cNvSpPr txBox="1">
              <a:spLocks noChangeArrowheads="1"/>
            </p:cNvSpPr>
            <p:nvPr/>
          </p:nvSpPr>
          <p:spPr bwMode="auto">
            <a:xfrm>
              <a:off x="4951412" y="1783581"/>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WI</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3" name="Text - West Virginia"/>
            <p:cNvSpPr txBox="1">
              <a:spLocks noChangeArrowheads="1"/>
            </p:cNvSpPr>
            <p:nvPr/>
          </p:nvSpPr>
          <p:spPr bwMode="auto">
            <a:xfrm>
              <a:off x="6186488" y="2664643"/>
              <a:ext cx="693737"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WV</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4" name="Text - Washington"/>
            <p:cNvSpPr txBox="1">
              <a:spLocks noChangeArrowheads="1"/>
            </p:cNvSpPr>
            <p:nvPr/>
          </p:nvSpPr>
          <p:spPr bwMode="auto">
            <a:xfrm>
              <a:off x="1609724" y="1166043"/>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Calibri"/>
                  <a:ea typeface="+mn-ea"/>
                  <a:cs typeface="Times New Roman" charset="0"/>
                </a:rPr>
                <a:t>WA</a:t>
              </a:r>
              <a:endPar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endParaRPr>
            </a:p>
          </p:txBody>
        </p:sp>
        <p:sp>
          <p:nvSpPr>
            <p:cNvPr id="205" name="Text - Virginia"/>
            <p:cNvSpPr txBox="1">
              <a:spLocks noChangeArrowheads="1"/>
            </p:cNvSpPr>
            <p:nvPr/>
          </p:nvSpPr>
          <p:spPr bwMode="auto">
            <a:xfrm>
              <a:off x="6589712" y="2707506"/>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VA</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6" name="Text - Vermont"/>
            <p:cNvSpPr txBox="1">
              <a:spLocks noChangeArrowheads="1"/>
            </p:cNvSpPr>
            <p:nvPr/>
          </p:nvSpPr>
          <p:spPr bwMode="auto">
            <a:xfrm>
              <a:off x="6540500" y="1148581"/>
              <a:ext cx="936625"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VT</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7" name="Text - Utah"/>
            <p:cNvSpPr txBox="1">
              <a:spLocks noChangeArrowheads="1"/>
            </p:cNvSpPr>
            <p:nvPr/>
          </p:nvSpPr>
          <p:spPr bwMode="auto">
            <a:xfrm>
              <a:off x="2347912" y="2650356"/>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UT</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8" name="Text - Texas"/>
            <p:cNvSpPr txBox="1">
              <a:spLocks noChangeArrowheads="1"/>
            </p:cNvSpPr>
            <p:nvPr/>
          </p:nvSpPr>
          <p:spPr bwMode="auto">
            <a:xfrm>
              <a:off x="3952873" y="3934643"/>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TX</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09" name="Text - Tennessee"/>
            <p:cNvSpPr txBox="1">
              <a:spLocks noChangeArrowheads="1"/>
            </p:cNvSpPr>
            <p:nvPr/>
          </p:nvSpPr>
          <p:spPr bwMode="auto">
            <a:xfrm>
              <a:off x="5572124" y="3161531"/>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TN</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0" name="Text - South Dakota"/>
            <p:cNvSpPr txBox="1">
              <a:spLocks noChangeArrowheads="1"/>
            </p:cNvSpPr>
            <p:nvPr/>
          </p:nvSpPr>
          <p:spPr bwMode="auto">
            <a:xfrm>
              <a:off x="3775073" y="1883593"/>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SD</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1" name="Text - South Carolina"/>
            <p:cNvSpPr txBox="1">
              <a:spLocks noChangeArrowheads="1"/>
            </p:cNvSpPr>
            <p:nvPr/>
          </p:nvSpPr>
          <p:spPr bwMode="auto">
            <a:xfrm>
              <a:off x="6386512" y="3304406"/>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SC</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2" name="Text - Rhode Island"/>
            <p:cNvSpPr txBox="1">
              <a:spLocks noChangeArrowheads="1"/>
            </p:cNvSpPr>
            <p:nvPr/>
          </p:nvSpPr>
          <p:spPr bwMode="auto">
            <a:xfrm>
              <a:off x="7799388" y="1940744"/>
              <a:ext cx="936625" cy="249287"/>
            </a:xfrm>
            <a:prstGeom prst="rect">
              <a:avLst/>
            </a:prstGeom>
            <a:noFill/>
            <a:ln w="9525">
              <a:noFill/>
              <a:miter lim="800000"/>
              <a:headEnd/>
              <a:tailEnd/>
            </a:ln>
          </p:spPr>
          <p:txBody>
            <a:bodyPr lIns="91429" tIns="45714" rIns="91429" bIns="45714">
              <a:spAutoFit/>
            </a:bodyPr>
            <a:lstStyle/>
            <a:p>
              <a:pPr marL="0" marR="0" lvl="0" indent="0" algn="l"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RI</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3" name="Text - Pennsylvania"/>
            <p:cNvSpPr txBox="1">
              <a:spLocks noChangeArrowheads="1"/>
            </p:cNvSpPr>
            <p:nvPr/>
          </p:nvSpPr>
          <p:spPr bwMode="auto">
            <a:xfrm>
              <a:off x="6412580" y="2127249"/>
              <a:ext cx="835025"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PA</a:t>
              </a:r>
              <a:endParaRPr kumimoji="0" lang="en-US" sz="1200" b="1" i="0" u="none" strike="noStrike" kern="1200" cap="none" spc="0" normalizeH="0" baseline="30000" noProof="0" dirty="0">
                <a:ln>
                  <a:noFill/>
                </a:ln>
                <a:solidFill>
                  <a:srgbClr val="000000"/>
                </a:solidFill>
                <a:effectLst/>
                <a:uLnTx/>
                <a:uFillTx/>
                <a:latin typeface="Calibri"/>
                <a:ea typeface="+mn-ea"/>
                <a:cs typeface="Times New Roman" charset="0"/>
              </a:endParaRPr>
            </a:p>
          </p:txBody>
        </p:sp>
        <p:sp>
          <p:nvSpPr>
            <p:cNvPr id="214" name="Text - Oregon"/>
            <p:cNvSpPr txBox="1">
              <a:spLocks noChangeArrowheads="1"/>
            </p:cNvSpPr>
            <p:nvPr/>
          </p:nvSpPr>
          <p:spPr bwMode="auto">
            <a:xfrm>
              <a:off x="1168398" y="1610544"/>
              <a:ext cx="1219200" cy="461679"/>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b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OR</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5" name="Text - Oklahoma"/>
            <p:cNvSpPr txBox="1">
              <a:spLocks noChangeArrowheads="1"/>
            </p:cNvSpPr>
            <p:nvPr/>
          </p:nvSpPr>
          <p:spPr bwMode="auto">
            <a:xfrm>
              <a:off x="4133848" y="3315518"/>
              <a:ext cx="693739"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OK</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6" name="Text - Ohio"/>
            <p:cNvSpPr txBox="1">
              <a:spLocks noChangeArrowheads="1"/>
            </p:cNvSpPr>
            <p:nvPr/>
          </p:nvSpPr>
          <p:spPr bwMode="auto">
            <a:xfrm>
              <a:off x="5870573" y="2361431"/>
              <a:ext cx="692151" cy="28231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OH</a:t>
              </a:r>
              <a:endParaRPr kumimoji="0" lang="en-US" sz="1200" b="1" i="0" u="none" strike="noStrike" kern="1200" cap="none" spc="0" normalizeH="0" baseline="30000" noProof="0" dirty="0">
                <a:ln>
                  <a:noFill/>
                </a:ln>
                <a:solidFill>
                  <a:srgbClr val="000000"/>
                </a:solidFill>
                <a:effectLst/>
                <a:uLnTx/>
                <a:uFillTx/>
                <a:latin typeface="Calibri"/>
                <a:ea typeface="+mn-ea"/>
                <a:cs typeface="Times New Roman" charset="0"/>
              </a:endParaRPr>
            </a:p>
          </p:txBody>
        </p:sp>
        <p:sp>
          <p:nvSpPr>
            <p:cNvPr id="217" name="Text - North Dakota"/>
            <p:cNvSpPr txBox="1">
              <a:spLocks noChangeArrowheads="1"/>
            </p:cNvSpPr>
            <p:nvPr/>
          </p:nvSpPr>
          <p:spPr bwMode="auto">
            <a:xfrm>
              <a:off x="3752849" y="1386706"/>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ND</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8" name="Text - North Carolina"/>
            <p:cNvSpPr txBox="1">
              <a:spLocks noChangeArrowheads="1"/>
            </p:cNvSpPr>
            <p:nvPr/>
          </p:nvSpPr>
          <p:spPr bwMode="auto">
            <a:xfrm>
              <a:off x="6550023" y="3010718"/>
              <a:ext cx="693739"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NC</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19" name="Text - New York"/>
            <p:cNvSpPr txBox="1">
              <a:spLocks noChangeArrowheads="1"/>
            </p:cNvSpPr>
            <p:nvPr/>
          </p:nvSpPr>
          <p:spPr bwMode="auto">
            <a:xfrm>
              <a:off x="6686549" y="1759768"/>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FFFFFF"/>
                  </a:solidFill>
                  <a:effectLst/>
                  <a:uLnTx/>
                  <a:uFillTx/>
                  <a:latin typeface="Calibri"/>
                  <a:ea typeface="+mn-ea"/>
                  <a:cs typeface="Times New Roman" charset="0"/>
                </a:rPr>
                <a:t>NY</a:t>
              </a:r>
              <a:endPar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endParaRPr>
            </a:p>
          </p:txBody>
        </p:sp>
        <p:sp>
          <p:nvSpPr>
            <p:cNvPr id="220" name="Text - New Mexico"/>
            <p:cNvSpPr txBox="1">
              <a:spLocks noChangeArrowheads="1"/>
            </p:cNvSpPr>
            <p:nvPr/>
          </p:nvSpPr>
          <p:spPr bwMode="auto">
            <a:xfrm>
              <a:off x="2982912" y="3425056"/>
              <a:ext cx="692151" cy="28231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NM</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1" name="Text - New Jersey"/>
            <p:cNvSpPr txBox="1">
              <a:spLocks noChangeArrowheads="1"/>
            </p:cNvSpPr>
            <p:nvPr/>
          </p:nvSpPr>
          <p:spPr bwMode="auto">
            <a:xfrm>
              <a:off x="7365999" y="2206073"/>
              <a:ext cx="777875"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NJ</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2" name="Text - New Hampshire"/>
            <p:cNvSpPr txBox="1">
              <a:spLocks noChangeArrowheads="1"/>
            </p:cNvSpPr>
            <p:nvPr/>
          </p:nvSpPr>
          <p:spPr bwMode="auto">
            <a:xfrm>
              <a:off x="7494587" y="1300981"/>
              <a:ext cx="936625" cy="461679"/>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b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NH</a:t>
              </a:r>
              <a:endParaRPr kumimoji="0" lang="en-US" sz="1200" b="1" i="0" u="none" strike="noStrike" kern="1200" cap="none" spc="0" normalizeH="0" baseline="30000" noProof="0" dirty="0">
                <a:ln>
                  <a:noFill/>
                </a:ln>
                <a:solidFill>
                  <a:srgbClr val="000000"/>
                </a:solidFill>
                <a:effectLst/>
                <a:uLnTx/>
                <a:uFillTx/>
                <a:latin typeface="Calibri"/>
                <a:ea typeface="+mn-ea"/>
                <a:cs typeface="Times New Roman" charset="0"/>
              </a:endParaRPr>
            </a:p>
          </p:txBody>
        </p:sp>
        <p:sp>
          <p:nvSpPr>
            <p:cNvPr id="223" name="Text - Nevada"/>
            <p:cNvSpPr txBox="1">
              <a:spLocks noChangeArrowheads="1"/>
            </p:cNvSpPr>
            <p:nvPr/>
          </p:nvSpPr>
          <p:spPr bwMode="auto">
            <a:xfrm>
              <a:off x="1476374" y="2519751"/>
              <a:ext cx="1219200"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NV</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4" name="Text - Nebraska"/>
            <p:cNvSpPr txBox="1">
              <a:spLocks noChangeArrowheads="1"/>
            </p:cNvSpPr>
            <p:nvPr/>
          </p:nvSpPr>
          <p:spPr bwMode="auto">
            <a:xfrm>
              <a:off x="3827461" y="2345556"/>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NE</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5" name="Text - Montana"/>
            <p:cNvSpPr txBox="1">
              <a:spLocks noChangeArrowheads="1"/>
            </p:cNvSpPr>
            <p:nvPr/>
          </p:nvSpPr>
          <p:spPr bwMode="auto">
            <a:xfrm>
              <a:off x="2763837" y="1358131"/>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MT</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6" name="Text - Missouri"/>
            <p:cNvSpPr txBox="1">
              <a:spLocks noChangeArrowheads="1"/>
            </p:cNvSpPr>
            <p:nvPr/>
          </p:nvSpPr>
          <p:spPr bwMode="auto">
            <a:xfrm>
              <a:off x="4781548" y="2858318"/>
              <a:ext cx="693739"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MO</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7" name="Text - Mississippi"/>
            <p:cNvSpPr txBox="1">
              <a:spLocks noChangeArrowheads="1"/>
            </p:cNvSpPr>
            <p:nvPr/>
          </p:nvSpPr>
          <p:spPr bwMode="auto">
            <a:xfrm>
              <a:off x="5156198" y="3634606"/>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MS</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28" name="Text - Minnesota"/>
            <p:cNvSpPr txBox="1">
              <a:spLocks noChangeArrowheads="1"/>
            </p:cNvSpPr>
            <p:nvPr/>
          </p:nvSpPr>
          <p:spPr bwMode="auto">
            <a:xfrm>
              <a:off x="4173536" y="1434331"/>
              <a:ext cx="1219200" cy="406253"/>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b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FFFFFF"/>
                  </a:solidFill>
                  <a:effectLst/>
                  <a:uLnTx/>
                  <a:uFillTx/>
                  <a:latin typeface="Calibri"/>
                  <a:ea typeface="+mn-ea"/>
                  <a:cs typeface="Times New Roman" charset="0"/>
                </a:rPr>
                <a:t>MN</a:t>
              </a:r>
              <a:endPar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endParaRPr>
            </a:p>
          </p:txBody>
        </p:sp>
        <p:sp>
          <p:nvSpPr>
            <p:cNvPr id="229" name="Text - Michigan"/>
            <p:cNvSpPr txBox="1">
              <a:spLocks noChangeArrowheads="1"/>
            </p:cNvSpPr>
            <p:nvPr/>
          </p:nvSpPr>
          <p:spPr bwMode="auto">
            <a:xfrm>
              <a:off x="5614988" y="1934393"/>
              <a:ext cx="693737"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MI</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0" name="Text - Massachusetts"/>
            <p:cNvSpPr txBox="1">
              <a:spLocks noChangeArrowheads="1"/>
            </p:cNvSpPr>
            <p:nvPr/>
          </p:nvSpPr>
          <p:spPr bwMode="auto">
            <a:xfrm>
              <a:off x="7669212" y="1712144"/>
              <a:ext cx="936625"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MA</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1" name="Text - Maryland"/>
            <p:cNvSpPr txBox="1">
              <a:spLocks noChangeArrowheads="1"/>
            </p:cNvSpPr>
            <p:nvPr/>
          </p:nvSpPr>
          <p:spPr bwMode="auto">
            <a:xfrm>
              <a:off x="7372349" y="2520181"/>
              <a:ext cx="671513"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MD</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2" name="Text - Maine"/>
            <p:cNvSpPr txBox="1">
              <a:spLocks noChangeArrowheads="1"/>
            </p:cNvSpPr>
            <p:nvPr/>
          </p:nvSpPr>
          <p:spPr bwMode="auto">
            <a:xfrm>
              <a:off x="7135809" y="1051460"/>
              <a:ext cx="936625" cy="406253"/>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b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ME</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3" name="Text - Louisiana"/>
            <p:cNvSpPr txBox="1">
              <a:spLocks noChangeArrowheads="1"/>
            </p:cNvSpPr>
            <p:nvPr/>
          </p:nvSpPr>
          <p:spPr bwMode="auto">
            <a:xfrm>
              <a:off x="4843461" y="3901257"/>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LA</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4" name="Text - Kentucky"/>
            <p:cNvSpPr txBox="1">
              <a:spLocks noChangeArrowheads="1"/>
            </p:cNvSpPr>
            <p:nvPr/>
          </p:nvSpPr>
          <p:spPr bwMode="auto">
            <a:xfrm>
              <a:off x="5749923" y="2871018"/>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KY</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5" name="Text - Kansas"/>
            <p:cNvSpPr txBox="1">
              <a:spLocks noChangeArrowheads="1"/>
            </p:cNvSpPr>
            <p:nvPr/>
          </p:nvSpPr>
          <p:spPr bwMode="auto">
            <a:xfrm>
              <a:off x="3995737" y="2837681"/>
              <a:ext cx="693737"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KS</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6" name="Text - Iowa"/>
            <p:cNvSpPr txBox="1">
              <a:spLocks noChangeArrowheads="1"/>
            </p:cNvSpPr>
            <p:nvPr/>
          </p:nvSpPr>
          <p:spPr bwMode="auto">
            <a:xfrm>
              <a:off x="4567236" y="2245543"/>
              <a:ext cx="693737"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IA</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7" name="Text - Indiana"/>
            <p:cNvSpPr txBox="1">
              <a:spLocks noChangeArrowheads="1"/>
            </p:cNvSpPr>
            <p:nvPr/>
          </p:nvSpPr>
          <p:spPr bwMode="auto">
            <a:xfrm>
              <a:off x="5491162" y="2488431"/>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IN</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8" name="Text - Illinois"/>
            <p:cNvSpPr txBox="1">
              <a:spLocks noChangeArrowheads="1"/>
            </p:cNvSpPr>
            <p:nvPr/>
          </p:nvSpPr>
          <p:spPr bwMode="auto">
            <a:xfrm>
              <a:off x="5091112" y="2501131"/>
              <a:ext cx="693737"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IL</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39" name="Text - Idaho"/>
            <p:cNvSpPr txBox="1">
              <a:spLocks noChangeArrowheads="1"/>
            </p:cNvSpPr>
            <p:nvPr/>
          </p:nvSpPr>
          <p:spPr bwMode="auto">
            <a:xfrm>
              <a:off x="2168523" y="1905818"/>
              <a:ext cx="693739" cy="28231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Calibri"/>
                  <a:ea typeface="+mn-ea"/>
                  <a:cs typeface="Times New Roman" charset="0"/>
                </a:rPr>
                <a:t>ID</a:t>
              </a:r>
              <a:endPar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endParaRPr>
            </a:p>
          </p:txBody>
        </p:sp>
        <p:sp>
          <p:nvSpPr>
            <p:cNvPr id="240" name="Text - Hawaii"/>
            <p:cNvSpPr txBox="1">
              <a:spLocks noChangeArrowheads="1"/>
            </p:cNvSpPr>
            <p:nvPr/>
          </p:nvSpPr>
          <p:spPr bwMode="auto">
            <a:xfrm>
              <a:off x="2654302" y="4399782"/>
              <a:ext cx="936625"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HI</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41" name="Text - Georgia"/>
            <p:cNvSpPr txBox="1">
              <a:spLocks noChangeArrowheads="1"/>
            </p:cNvSpPr>
            <p:nvPr/>
          </p:nvSpPr>
          <p:spPr bwMode="auto">
            <a:xfrm>
              <a:off x="6091237" y="3609206"/>
              <a:ext cx="693737"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GA</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42" name="Text - Florida"/>
            <p:cNvSpPr txBox="1">
              <a:spLocks noChangeArrowheads="1"/>
            </p:cNvSpPr>
            <p:nvPr/>
          </p:nvSpPr>
          <p:spPr bwMode="auto">
            <a:xfrm>
              <a:off x="6450012" y="4198168"/>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FL</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43" name="Text - District of Columbia"/>
            <p:cNvSpPr txBox="1">
              <a:spLocks noChangeArrowheads="1"/>
            </p:cNvSpPr>
            <p:nvPr/>
          </p:nvSpPr>
          <p:spPr bwMode="auto">
            <a:xfrm>
              <a:off x="7334249" y="2779769"/>
              <a:ext cx="628650" cy="276987"/>
            </a:xfrm>
            <a:prstGeom prst="rect">
              <a:avLst/>
            </a:prstGeom>
            <a:noFill/>
            <a:ln w="9525">
              <a:noFill/>
              <a:miter lim="800000"/>
              <a:headEnd/>
              <a:tailEnd/>
            </a:ln>
          </p:spPr>
          <p:txBody>
            <a:bodyPr wrap="square" lIns="91429" tIns="45714" rIns="91429" bIns="4571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  DC  </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44" name="Text - Delaware"/>
            <p:cNvSpPr txBox="1">
              <a:spLocks noChangeArrowheads="1"/>
            </p:cNvSpPr>
            <p:nvPr/>
          </p:nvSpPr>
          <p:spPr bwMode="auto">
            <a:xfrm>
              <a:off x="7229475" y="2367781"/>
              <a:ext cx="936625"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DE</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45" name="Text - Connecticut"/>
            <p:cNvSpPr txBox="1">
              <a:spLocks noChangeArrowheads="1"/>
            </p:cNvSpPr>
            <p:nvPr/>
          </p:nvSpPr>
          <p:spPr bwMode="auto">
            <a:xfrm>
              <a:off x="7380287" y="2007418"/>
              <a:ext cx="746125"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CT</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46" name="Text - Colorado"/>
            <p:cNvSpPr txBox="1">
              <a:spLocks noChangeArrowheads="1"/>
            </p:cNvSpPr>
            <p:nvPr/>
          </p:nvSpPr>
          <p:spPr bwMode="auto">
            <a:xfrm>
              <a:off x="2825680" y="2722169"/>
              <a:ext cx="1219200" cy="311992"/>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Calibri"/>
                  <a:ea typeface="+mn-ea"/>
                  <a:cs typeface="Times New Roman" charset="0"/>
                </a:rPr>
                <a:t>CO</a:t>
              </a:r>
              <a:endPar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endParaRPr>
            </a:p>
          </p:txBody>
        </p:sp>
        <p:sp>
          <p:nvSpPr>
            <p:cNvPr id="247" name="Text - California"/>
            <p:cNvSpPr txBox="1">
              <a:spLocks noChangeArrowheads="1"/>
            </p:cNvSpPr>
            <p:nvPr/>
          </p:nvSpPr>
          <p:spPr bwMode="auto">
            <a:xfrm>
              <a:off x="1031874" y="2758306"/>
              <a:ext cx="1219200" cy="406253"/>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b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FFFFFF"/>
                  </a:solidFill>
                  <a:effectLst/>
                  <a:uLnTx/>
                  <a:uFillTx/>
                  <a:latin typeface="Calibri"/>
                  <a:ea typeface="+mn-ea"/>
                  <a:cs typeface="Times New Roman" charset="0"/>
                </a:rPr>
                <a:t>CA</a:t>
              </a:r>
              <a:endPar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endParaRPr>
            </a:p>
          </p:txBody>
        </p:sp>
        <p:sp>
          <p:nvSpPr>
            <p:cNvPr id="248" name="Text - Arkansas"/>
            <p:cNvSpPr txBox="1">
              <a:spLocks noChangeArrowheads="1"/>
            </p:cNvSpPr>
            <p:nvPr/>
          </p:nvSpPr>
          <p:spPr bwMode="auto">
            <a:xfrm>
              <a:off x="4785167" y="3355108"/>
              <a:ext cx="692151" cy="283915"/>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AR</a:t>
              </a:r>
              <a:endParaRPr kumimoji="0" lang="en-US" sz="1200" b="1" i="0" u="none" strike="noStrike" kern="1200" cap="none" spc="0" normalizeH="0" baseline="30000" noProof="0" dirty="0">
                <a:ln>
                  <a:noFill/>
                </a:ln>
                <a:solidFill>
                  <a:srgbClr val="000000"/>
                </a:solidFill>
                <a:effectLst/>
                <a:uLnTx/>
                <a:uFillTx/>
                <a:latin typeface="Calibri"/>
                <a:ea typeface="+mn-ea"/>
                <a:cs typeface="Times New Roman" charset="0"/>
              </a:endParaRPr>
            </a:p>
          </p:txBody>
        </p:sp>
        <p:sp>
          <p:nvSpPr>
            <p:cNvPr id="249" name="Text - Arizona"/>
            <p:cNvSpPr txBox="1">
              <a:spLocks noChangeArrowheads="1"/>
            </p:cNvSpPr>
            <p:nvPr/>
          </p:nvSpPr>
          <p:spPr bwMode="auto">
            <a:xfrm>
              <a:off x="1990337" y="3317228"/>
              <a:ext cx="1219200" cy="388482"/>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6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b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AZ</a:t>
              </a:r>
            </a:p>
          </p:txBody>
        </p:sp>
        <p:sp>
          <p:nvSpPr>
            <p:cNvPr id="250" name="Text - Alaska"/>
            <p:cNvSpPr txBox="1">
              <a:spLocks noChangeArrowheads="1"/>
            </p:cNvSpPr>
            <p:nvPr/>
          </p:nvSpPr>
          <p:spPr bwMode="auto">
            <a:xfrm>
              <a:off x="1215707" y="4022569"/>
              <a:ext cx="889939" cy="460081"/>
            </a:xfrm>
            <a:prstGeom prst="rect">
              <a:avLst/>
            </a:prstGeom>
            <a:noFill/>
            <a:ln w="9525">
              <a:noFill/>
              <a:miter lim="800000"/>
              <a:headEnd/>
              <a:tailEnd/>
            </a:ln>
          </p:spPr>
          <p:txBody>
            <a:bodyPr wrap="square"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t/>
              </a:r>
              <a:br>
                <a:rPr kumimoji="0" lang="en-US" sz="1200" b="1" i="0" u="none" strike="noStrike" kern="1200" cap="none" spc="0" normalizeH="0" baseline="0" noProof="0" dirty="0">
                  <a:ln>
                    <a:noFill/>
                  </a:ln>
                  <a:solidFill>
                    <a:srgbClr val="FFFFFF"/>
                  </a:solidFill>
                  <a:effectLst/>
                  <a:uLnTx/>
                  <a:uFillTx/>
                  <a:latin typeface="Calibri"/>
                  <a:ea typeface="+mn-ea"/>
                  <a:cs typeface="Times New Roman" charset="0"/>
                </a:rPr>
              </a:b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AK</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51" name="Text - Alabama"/>
            <p:cNvSpPr txBox="1">
              <a:spLocks noChangeArrowheads="1"/>
            </p:cNvSpPr>
            <p:nvPr/>
          </p:nvSpPr>
          <p:spPr bwMode="auto">
            <a:xfrm>
              <a:off x="5572124" y="3621906"/>
              <a:ext cx="692151" cy="249287"/>
            </a:xfrm>
            <a:prstGeom prst="rect">
              <a:avLst/>
            </a:prstGeom>
            <a:noFill/>
            <a:ln w="9525">
              <a:noFill/>
              <a:miter lim="800000"/>
              <a:headEnd/>
              <a:tailEnd/>
            </a:ln>
          </p:spPr>
          <p:txBody>
            <a:bodyPr lIns="91429" tIns="45714" rIns="91429" bIns="45714">
              <a:spAutoFit/>
            </a:bodyPr>
            <a:lstStyle/>
            <a:p>
              <a:pPr marL="0" marR="0" lvl="0" indent="0" algn="ctr" defTabSz="914400" rtl="0" eaLnBrk="0" fontAlgn="auto" latinLnBrk="0" hangingPunct="0">
                <a:lnSpc>
                  <a:spcPct val="85000"/>
                </a:lnSpc>
                <a:spcBef>
                  <a:spcPct val="500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rPr>
                <a:t> </a:t>
              </a:r>
              <a:r>
                <a:rPr kumimoji="0" lang="en-US" sz="1200" b="1" i="0" u="none" strike="noStrike" kern="1200" cap="none" spc="0" normalizeH="0" baseline="0" noProof="0" dirty="0" smtClean="0">
                  <a:ln>
                    <a:noFill/>
                  </a:ln>
                  <a:solidFill>
                    <a:srgbClr val="000000"/>
                  </a:solidFill>
                  <a:effectLst/>
                  <a:uLnTx/>
                  <a:uFillTx/>
                  <a:latin typeface="Calibri"/>
                  <a:ea typeface="+mn-ea"/>
                  <a:cs typeface="Times New Roman" charset="0"/>
                </a:rPr>
                <a:t>AL</a:t>
              </a:r>
              <a:endParaRPr kumimoji="0" lang="en-US" sz="1200" b="1" i="0" u="none" strike="noStrike" kern="1200" cap="none" spc="0" normalizeH="0" baseline="0" noProof="0" dirty="0">
                <a:ln>
                  <a:noFill/>
                </a:ln>
                <a:solidFill>
                  <a:srgbClr val="000000"/>
                </a:solidFill>
                <a:effectLst/>
                <a:uLnTx/>
                <a:uFillTx/>
                <a:latin typeface="Calibri"/>
                <a:ea typeface="+mn-ea"/>
                <a:cs typeface="Times New Roman" charset="0"/>
              </a:endParaRPr>
            </a:p>
          </p:txBody>
        </p:sp>
        <p:sp>
          <p:nvSpPr>
            <p:cNvPr id="252" name="Line - Vermont"/>
            <p:cNvSpPr>
              <a:spLocks noChangeShapeType="1"/>
            </p:cNvSpPr>
            <p:nvPr/>
          </p:nvSpPr>
          <p:spPr bwMode="auto">
            <a:xfrm>
              <a:off x="7043736" y="1356542"/>
              <a:ext cx="207963" cy="13335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3" name="Line - Rhode Island"/>
            <p:cNvSpPr>
              <a:spLocks noChangeShapeType="1"/>
            </p:cNvSpPr>
            <p:nvPr/>
          </p:nvSpPr>
          <p:spPr bwMode="auto">
            <a:xfrm>
              <a:off x="7582708" y="1989957"/>
              <a:ext cx="266700" cy="508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4" name="Line - New Jersey"/>
            <p:cNvSpPr>
              <a:spLocks noChangeShapeType="1"/>
            </p:cNvSpPr>
            <p:nvPr/>
          </p:nvSpPr>
          <p:spPr bwMode="auto">
            <a:xfrm flipV="1">
              <a:off x="7269162" y="2291580"/>
              <a:ext cx="2635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5" name="Line - New Hampshire"/>
            <p:cNvSpPr>
              <a:spLocks noChangeShapeType="1"/>
            </p:cNvSpPr>
            <p:nvPr/>
          </p:nvSpPr>
          <p:spPr bwMode="auto">
            <a:xfrm flipV="1">
              <a:off x="7416799" y="1628006"/>
              <a:ext cx="360363" cy="6667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6" name="Line - Massachusetts"/>
            <p:cNvSpPr>
              <a:spLocks noChangeShapeType="1"/>
            </p:cNvSpPr>
            <p:nvPr/>
          </p:nvSpPr>
          <p:spPr bwMode="auto">
            <a:xfrm flipV="1">
              <a:off x="7554911" y="1834380"/>
              <a:ext cx="4159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7" name="Line - Maryland"/>
            <p:cNvSpPr>
              <a:spLocks noChangeShapeType="1"/>
            </p:cNvSpPr>
            <p:nvPr/>
          </p:nvSpPr>
          <p:spPr bwMode="auto">
            <a:xfrm flipV="1">
              <a:off x="7227887" y="2624955"/>
              <a:ext cx="2635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8"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59" name="Line - District of Columbia"/>
            <p:cNvSpPr>
              <a:spLocks noChangeShapeType="1"/>
            </p:cNvSpPr>
            <p:nvPr/>
          </p:nvSpPr>
          <p:spPr bwMode="auto">
            <a:xfrm flipH="1" flipV="1">
              <a:off x="7000077" y="2605904"/>
              <a:ext cx="440535" cy="24765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0" name="Line - Delaware"/>
            <p:cNvSpPr>
              <a:spLocks noChangeShapeType="1"/>
            </p:cNvSpPr>
            <p:nvPr/>
          </p:nvSpPr>
          <p:spPr bwMode="auto">
            <a:xfrm flipV="1">
              <a:off x="7221537" y="2520180"/>
              <a:ext cx="263525" cy="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sp>
          <p:nvSpPr>
            <p:cNvPr id="261" name="Line - Connecticut"/>
            <p:cNvSpPr>
              <a:spLocks noChangeShapeType="1"/>
            </p:cNvSpPr>
            <p:nvPr/>
          </p:nvSpPr>
          <p:spPr bwMode="auto">
            <a:xfrm>
              <a:off x="7407274" y="2002655"/>
              <a:ext cx="217488" cy="9525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81318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92075" y="1371600"/>
          <a:ext cx="4433888"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1"/>
          </p:nvPr>
        </p:nvSpPr>
        <p:spPr/>
        <p:txBody>
          <a:bodyPr/>
          <a:lstStyle/>
          <a:p>
            <a:endParaRPr lang="en-US"/>
          </a:p>
        </p:txBody>
      </p:sp>
      <p:sp>
        <p:nvSpPr>
          <p:cNvPr id="4" name="Content Placeholder 3"/>
          <p:cNvSpPr>
            <a:spLocks noGrp="1"/>
          </p:cNvSpPr>
          <p:nvPr>
            <p:ph idx="12"/>
          </p:nvPr>
        </p:nvSpPr>
        <p:spPr/>
        <p:txBody>
          <a:bodyPr/>
          <a:lstStyle/>
          <a:p>
            <a:r>
              <a:rPr lang="en-US" sz="1800" dirty="0"/>
              <a:t>Auto-renewal will still be an option in 2018, but active shopping is strongly recommended</a:t>
            </a:r>
            <a:endParaRPr lang="en-US" sz="1800" dirty="0" smtClean="0"/>
          </a:p>
          <a:p>
            <a:r>
              <a:rPr lang="en-US" sz="1800" dirty="0" smtClean="0"/>
              <a:t>Issuer </a:t>
            </a:r>
            <a:r>
              <a:rPr lang="en-US" sz="1800" dirty="0"/>
              <a:t>exits means auto-renewal could </a:t>
            </a:r>
            <a:r>
              <a:rPr lang="en-US" sz="1800" dirty="0" smtClean="0"/>
              <a:t>assign consumers to </a:t>
            </a:r>
            <a:r>
              <a:rPr lang="en-US" sz="1800" dirty="0"/>
              <a:t>new </a:t>
            </a:r>
            <a:r>
              <a:rPr lang="en-US" sz="1800" dirty="0" smtClean="0"/>
              <a:t>insurer with </a:t>
            </a:r>
            <a:r>
              <a:rPr lang="en-US" sz="1800" dirty="0"/>
              <a:t>new provider network</a:t>
            </a:r>
          </a:p>
          <a:p>
            <a:r>
              <a:rPr lang="en-US" sz="1800" dirty="0" smtClean="0"/>
              <a:t>Unlike prior years, consumers will not have the opportunity to change plans in January </a:t>
            </a:r>
            <a:r>
              <a:rPr lang="en-US" sz="1800" dirty="0"/>
              <a:t>if </a:t>
            </a:r>
            <a:r>
              <a:rPr lang="en-US" sz="1800" dirty="0" smtClean="0"/>
              <a:t>they do not </a:t>
            </a:r>
            <a:r>
              <a:rPr lang="en-US" sz="1800" dirty="0"/>
              <a:t>like </a:t>
            </a:r>
            <a:r>
              <a:rPr lang="en-US" sz="1800" dirty="0" smtClean="0"/>
              <a:t>the auto-renewal results</a:t>
            </a:r>
            <a:endParaRPr lang="en-US" sz="1800" dirty="0"/>
          </a:p>
          <a:p>
            <a:r>
              <a:rPr lang="en-US" sz="1800" dirty="0"/>
              <a:t>With 2018 premium changes, subsidy amounts could change substantially</a:t>
            </a:r>
          </a:p>
          <a:p>
            <a:r>
              <a:rPr lang="en-US" sz="1800" dirty="0" smtClean="0"/>
              <a:t>Renewal notices with 2018 premium amounts that typically arrive </a:t>
            </a:r>
            <a:r>
              <a:rPr lang="en-US" sz="1800" dirty="0"/>
              <a:t>in </a:t>
            </a:r>
            <a:r>
              <a:rPr lang="en-US" sz="1800" dirty="0" smtClean="0"/>
              <a:t>October </a:t>
            </a:r>
            <a:r>
              <a:rPr lang="en-US" sz="1800" dirty="0"/>
              <a:t>will be late for many consumers</a:t>
            </a:r>
          </a:p>
        </p:txBody>
      </p:sp>
      <p:sp>
        <p:nvSpPr>
          <p:cNvPr id="5" name="Title 4"/>
          <p:cNvSpPr>
            <a:spLocks noGrp="1"/>
          </p:cNvSpPr>
          <p:nvPr>
            <p:ph type="title"/>
          </p:nvPr>
        </p:nvSpPr>
        <p:spPr/>
        <p:txBody>
          <a:bodyPr/>
          <a:lstStyle/>
          <a:p>
            <a:r>
              <a:rPr lang="en-US" dirty="0" smtClean="0">
                <a:solidFill>
                  <a:schemeClr val="tx1"/>
                </a:solidFill>
              </a:rPr>
              <a:t>Nearly one-quarter of Marketplace enrollees auto-renewed in 2017.</a:t>
            </a:r>
            <a:endParaRPr lang="en-US" dirty="0">
              <a:solidFill>
                <a:schemeClr val="tx1"/>
              </a:solidFill>
            </a:endParaRPr>
          </a:p>
        </p:txBody>
      </p:sp>
    </p:spTree>
    <p:extLst>
      <p:ext uri="{BB962C8B-B14F-4D97-AF65-F5344CB8AC3E}">
        <p14:creationId xmlns:p14="http://schemas.microsoft.com/office/powerpoint/2010/main" val="129161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91440" y="1371599"/>
          <a:ext cx="8959850" cy="5370693"/>
        </p:xfrm>
        <a:graphic>
          <a:graphicData uri="http://schemas.openxmlformats.org/drawingml/2006/table">
            <a:tbl>
              <a:tblPr firstRow="1" bandRow="1">
                <a:tableStyleId>{5C22544A-7EE6-4342-B048-85BDC9FD1C3A}</a:tableStyleId>
              </a:tblPr>
              <a:tblGrid>
                <a:gridCol w="1432560">
                  <a:extLst>
                    <a:ext uri="{9D8B030D-6E8A-4147-A177-3AD203B41FA5}">
                      <a16:colId xmlns:a16="http://schemas.microsoft.com/office/drawing/2014/main" val="3467306364"/>
                    </a:ext>
                  </a:extLst>
                </a:gridCol>
                <a:gridCol w="990600">
                  <a:extLst>
                    <a:ext uri="{9D8B030D-6E8A-4147-A177-3AD203B41FA5}">
                      <a16:colId xmlns:a16="http://schemas.microsoft.com/office/drawing/2014/main" val="372666122"/>
                    </a:ext>
                  </a:extLst>
                </a:gridCol>
                <a:gridCol w="1219200">
                  <a:extLst>
                    <a:ext uri="{9D8B030D-6E8A-4147-A177-3AD203B41FA5}">
                      <a16:colId xmlns:a16="http://schemas.microsoft.com/office/drawing/2014/main" val="1188654259"/>
                    </a:ext>
                  </a:extLst>
                </a:gridCol>
                <a:gridCol w="5317490">
                  <a:extLst>
                    <a:ext uri="{9D8B030D-6E8A-4147-A177-3AD203B41FA5}">
                      <a16:colId xmlns:a16="http://schemas.microsoft.com/office/drawing/2014/main" val="3718332284"/>
                    </a:ext>
                  </a:extLst>
                </a:gridCol>
              </a:tblGrid>
              <a:tr h="573041">
                <a:tc rowSpan="2">
                  <a:txBody>
                    <a:bodyPr/>
                    <a:lstStyle/>
                    <a:p>
                      <a:pPr algn="ctr"/>
                      <a:r>
                        <a:rPr lang="en-US" sz="1700" dirty="0" smtClean="0"/>
                        <a:t>State</a:t>
                      </a:r>
                      <a:endParaRPr lang="en-US" sz="1700" dirty="0"/>
                    </a:p>
                  </a:txBody>
                  <a:tcPr anchor="ctr">
                    <a:lnR w="12700" cap="flat" cmpd="sng" algn="ctr">
                      <a:solidFill>
                        <a:schemeClr val="bg1"/>
                      </a:solidFill>
                      <a:prstDash val="solid"/>
                      <a:round/>
                      <a:headEnd type="none" w="med" len="med"/>
                      <a:tailEnd type="none" w="med" len="med"/>
                    </a:lnR>
                  </a:tcPr>
                </a:tc>
                <a:tc gridSpan="2">
                  <a:txBody>
                    <a:bodyPr/>
                    <a:lstStyle/>
                    <a:p>
                      <a:pPr algn="ctr"/>
                      <a:r>
                        <a:rPr lang="en-US" sz="1700" dirty="0" smtClean="0"/>
                        <a:t>Number of Marketplace</a:t>
                      </a:r>
                      <a:r>
                        <a:rPr lang="en-US" sz="1700" baseline="0" dirty="0" smtClean="0"/>
                        <a:t> Insurers</a:t>
                      </a:r>
                      <a:endParaRPr lang="en-US" sz="170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dirty="0"/>
                    </a:p>
                  </a:txBody>
                  <a:tcPr/>
                </a:tc>
                <a:tc rowSpan="2">
                  <a:txBody>
                    <a:bodyPr/>
                    <a:lstStyle/>
                    <a:p>
                      <a:pPr algn="ctr"/>
                      <a:r>
                        <a:rPr lang="en-US" sz="1700" dirty="0" smtClean="0"/>
                        <a:t>Detail</a:t>
                      </a:r>
                      <a:endParaRPr lang="en-US" sz="1700" dirty="0"/>
                    </a:p>
                  </a:txBody>
                  <a:tcPr anchor="ctr"/>
                </a:tc>
                <a:extLst>
                  <a:ext uri="{0D108BD9-81ED-4DB2-BD59-A6C34878D82A}">
                    <a16:rowId xmlns:a16="http://schemas.microsoft.com/office/drawing/2014/main" val="3184000293"/>
                  </a:ext>
                </a:extLst>
              </a:tr>
              <a:tr h="31670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baseline="0" dirty="0" smtClean="0">
                          <a:solidFill>
                            <a:schemeClr val="bg1"/>
                          </a:solidFill>
                        </a:rPr>
                        <a:t>2017</a:t>
                      </a:r>
                      <a:endParaRPr lang="en-US" sz="1700" b="1" dirty="0" smtClean="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bg1"/>
                          </a:solidFill>
                        </a:rPr>
                        <a:t>2018</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extLst>
                  <a:ext uri="{0D108BD9-81ED-4DB2-BD59-A6C34878D82A}">
                    <a16:rowId xmlns:a16="http://schemas.microsoft.com/office/drawing/2014/main" val="2212623360"/>
                  </a:ext>
                </a:extLst>
              </a:tr>
              <a:tr h="963889">
                <a:tc>
                  <a:txBody>
                    <a:bodyPr/>
                    <a:lstStyle/>
                    <a:p>
                      <a:r>
                        <a:rPr lang="en-US" dirty="0" smtClean="0"/>
                        <a:t>Kentucky</a:t>
                      </a:r>
                      <a:endParaRPr lang="en-US" dirty="0"/>
                    </a:p>
                  </a:txBody>
                  <a:tcPr anchor="ctr"/>
                </a:tc>
                <a:tc>
                  <a:txBody>
                    <a:bodyPr/>
                    <a:lstStyle/>
                    <a:p>
                      <a:pPr algn="ctr"/>
                      <a:r>
                        <a:rPr lang="en-US" dirty="0" smtClean="0"/>
                        <a:t>3</a:t>
                      </a:r>
                      <a:endParaRPr lang="en-US" dirty="0"/>
                    </a:p>
                  </a:txBody>
                  <a:tcPr anchor="ctr">
                    <a:lnT w="38100" cap="flat" cmpd="sng" algn="ctr">
                      <a:solidFill>
                        <a:schemeClr val="bg1"/>
                      </a:solidFill>
                      <a:prstDash val="solid"/>
                      <a:round/>
                      <a:headEnd type="none" w="med" len="med"/>
                      <a:tailEnd type="none" w="med" len="med"/>
                    </a:lnT>
                  </a:tcPr>
                </a:tc>
                <a:tc>
                  <a:txBody>
                    <a:bodyPr/>
                    <a:lstStyle/>
                    <a:p>
                      <a:pPr algn="ctr"/>
                      <a:r>
                        <a:rPr lang="en-US" dirty="0" smtClean="0"/>
                        <a:t>2</a:t>
                      </a:r>
                      <a:endParaRPr lang="en-US" dirty="0"/>
                    </a:p>
                  </a:txBody>
                  <a:tcPr anchor="ctr">
                    <a:lnT w="38100" cap="flat" cmpd="sng" algn="ctr">
                      <a:solidFill>
                        <a:schemeClr val="bg1"/>
                      </a:solidFill>
                      <a:prstDash val="solid"/>
                      <a:round/>
                      <a:headEnd type="none" w="med" len="med"/>
                      <a:tailEnd type="none" w="med" len="med"/>
                    </a:lnT>
                  </a:tcPr>
                </a:tc>
                <a:tc>
                  <a:txBody>
                    <a:bodyPr/>
                    <a:lstStyle/>
                    <a:p>
                      <a:pPr marL="285750" indent="-285750">
                        <a:buFont typeface="Arial" panose="020B0604020202020204" pitchFamily="34" charset="0"/>
                        <a:buChar char="•"/>
                      </a:pPr>
                      <a:r>
                        <a:rPr lang="en-US" sz="1600" dirty="0" smtClean="0"/>
                        <a:t>Humana left Marketplace statewide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Anthem reduced service area</a:t>
                      </a:r>
                      <a:endParaRPr lang="en-US" sz="1600" baseline="0" dirty="0" smtClean="0"/>
                    </a:p>
                    <a:p>
                      <a:pPr marL="285750" indent="-285750">
                        <a:buFont typeface="Arial" panose="020B0604020202020204" pitchFamily="34" charset="0"/>
                        <a:buChar char="•"/>
                      </a:pPr>
                      <a:r>
                        <a:rPr lang="en-US" sz="1600" baseline="0" dirty="0" err="1" smtClean="0"/>
                        <a:t>Caresource</a:t>
                      </a:r>
                      <a:r>
                        <a:rPr lang="en-US" sz="1600" baseline="0" dirty="0" smtClean="0"/>
                        <a:t> no change</a:t>
                      </a:r>
                      <a:endParaRPr lang="en-US" sz="1600" dirty="0"/>
                    </a:p>
                  </a:txBody>
                  <a:tcPr/>
                </a:tc>
                <a:extLst>
                  <a:ext uri="{0D108BD9-81ED-4DB2-BD59-A6C34878D82A}">
                    <a16:rowId xmlns:a16="http://schemas.microsoft.com/office/drawing/2014/main" val="4242211165"/>
                  </a:ext>
                </a:extLst>
              </a:tr>
              <a:tr h="1404524">
                <a:tc>
                  <a:txBody>
                    <a:bodyPr/>
                    <a:lstStyle/>
                    <a:p>
                      <a:r>
                        <a:rPr lang="en-US" dirty="0" smtClean="0"/>
                        <a:t>Tennessee</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3</a:t>
                      </a:r>
                      <a:endParaRPr lang="en-US" dirty="0"/>
                    </a:p>
                  </a:txBody>
                  <a:tcPr anchor="ctr"/>
                </a:tc>
                <a:tc>
                  <a:txBody>
                    <a:bodyPr/>
                    <a:lstStyle/>
                    <a:p>
                      <a:pPr marL="285750" indent="-285750">
                        <a:buFont typeface="Arial" panose="020B0604020202020204" pitchFamily="34" charset="0"/>
                        <a:buChar char="•"/>
                      </a:pPr>
                      <a:r>
                        <a:rPr lang="en-US" sz="1600" dirty="0" smtClean="0"/>
                        <a:t>Humana left Marketplace statewide</a:t>
                      </a:r>
                    </a:p>
                    <a:p>
                      <a:pPr marL="285750" indent="-285750">
                        <a:buFont typeface="Arial" panose="020B0604020202020204" pitchFamily="34" charset="0"/>
                        <a:buChar char="•"/>
                      </a:pPr>
                      <a:r>
                        <a:rPr lang="en-US" sz="1600" dirty="0" smtClean="0"/>
                        <a:t>BCBSTN expanded into areas left by Humana</a:t>
                      </a:r>
                    </a:p>
                    <a:p>
                      <a:pPr marL="285750" indent="-285750">
                        <a:buFont typeface="Arial" panose="020B0604020202020204" pitchFamily="34" charset="0"/>
                        <a:buChar char="•"/>
                      </a:pPr>
                      <a:r>
                        <a:rPr lang="en-US" sz="1600" baseline="0" dirty="0" smtClean="0"/>
                        <a:t>Oscar entered Marketplace (Nashville area)</a:t>
                      </a:r>
                    </a:p>
                    <a:p>
                      <a:pPr marL="285750" indent="-285750">
                        <a:buFont typeface="Arial" panose="020B0604020202020204" pitchFamily="34" charset="0"/>
                        <a:buChar char="•"/>
                      </a:pPr>
                      <a:r>
                        <a:rPr lang="en-US" sz="1600" dirty="0" smtClean="0"/>
                        <a:t>CIGNA no change</a:t>
                      </a:r>
                    </a:p>
                  </a:txBody>
                  <a:tcPr/>
                </a:tc>
                <a:extLst>
                  <a:ext uri="{0D108BD9-81ED-4DB2-BD59-A6C34878D82A}">
                    <a16:rowId xmlns:a16="http://schemas.microsoft.com/office/drawing/2014/main" val="2871396296"/>
                  </a:ext>
                </a:extLst>
              </a:tr>
              <a:tr h="1923441">
                <a:tc>
                  <a:txBody>
                    <a:bodyPr/>
                    <a:lstStyle/>
                    <a:p>
                      <a:r>
                        <a:rPr lang="en-US" dirty="0" smtClean="0"/>
                        <a:t>Virginia</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6</a:t>
                      </a:r>
                      <a:endParaRPr lang="en-US"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Aetna left Marketplace statewide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UnitedHealth left Marketplace statewide</a:t>
                      </a:r>
                    </a:p>
                    <a:p>
                      <a:pPr marL="285750" indent="-285750">
                        <a:buFont typeface="Arial" panose="020B0604020202020204" pitchFamily="34" charset="0"/>
                        <a:buChar char="•"/>
                      </a:pPr>
                      <a:r>
                        <a:rPr lang="en-US" sz="1600" baseline="0" dirty="0" smtClean="0"/>
                        <a:t>Anthem reduced service area</a:t>
                      </a:r>
                    </a:p>
                    <a:p>
                      <a:pPr marL="285750" indent="-285750">
                        <a:buFont typeface="Arial" panose="020B0604020202020204" pitchFamily="34" charset="0"/>
                        <a:buChar char="•"/>
                      </a:pPr>
                      <a:r>
                        <a:rPr lang="en-US" sz="1600" baseline="0" dirty="0" smtClean="0"/>
                        <a:t>Sentara (Optima) reduced service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CareFirst BCBS no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CIGNA no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Kaiser Permanente no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Piedmont no change</a:t>
                      </a:r>
                      <a:endParaRPr lang="en-US" sz="1600" dirty="0"/>
                    </a:p>
                  </a:txBody>
                  <a:tcPr/>
                </a:tc>
                <a:extLst>
                  <a:ext uri="{0D108BD9-81ED-4DB2-BD59-A6C34878D82A}">
                    <a16:rowId xmlns:a16="http://schemas.microsoft.com/office/drawing/2014/main" val="3713723752"/>
                  </a:ext>
                </a:extLst>
              </a:tr>
            </a:tbl>
          </a:graphicData>
        </a:graphic>
      </p:graphicFrame>
      <p:sp>
        <p:nvSpPr>
          <p:cNvPr id="3" name="Text Placeholder 2"/>
          <p:cNvSpPr>
            <a:spLocks noGrp="1"/>
          </p:cNvSpPr>
          <p:nvPr>
            <p:ph type="body" sz="quarter" idx="11"/>
          </p:nvPr>
        </p:nvSpPr>
        <p:spPr>
          <a:xfrm>
            <a:off x="91440" y="7071360"/>
            <a:ext cx="8321040" cy="548640"/>
          </a:xfrm>
        </p:spPr>
        <p:txBody>
          <a:bodyPr/>
          <a:lstStyle/>
          <a:p>
            <a:endParaRPr lang="en-US" dirty="0"/>
          </a:p>
        </p:txBody>
      </p:sp>
      <p:sp>
        <p:nvSpPr>
          <p:cNvPr id="4" name="Title 3"/>
          <p:cNvSpPr>
            <a:spLocks noGrp="1"/>
          </p:cNvSpPr>
          <p:nvPr>
            <p:ph type="title"/>
          </p:nvPr>
        </p:nvSpPr>
        <p:spPr/>
        <p:txBody>
          <a:bodyPr/>
          <a:lstStyle/>
          <a:p>
            <a:r>
              <a:rPr lang="en-US" dirty="0" smtClean="0"/>
              <a:t>2018 Insurer participation changed in Kentucky, Tennessee, and Virginia.</a:t>
            </a:r>
            <a:endParaRPr lang="en-US" dirty="0"/>
          </a:p>
        </p:txBody>
      </p:sp>
    </p:spTree>
    <p:extLst>
      <p:ext uri="{BB962C8B-B14F-4D97-AF65-F5344CB8AC3E}">
        <p14:creationId xmlns:p14="http://schemas.microsoft.com/office/powerpoint/2010/main" val="124933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 y="366664"/>
            <a:ext cx="9052560" cy="914400"/>
          </a:xfrm>
        </p:spPr>
        <p:txBody>
          <a:bodyPr anchor="ctr"/>
          <a:lstStyle/>
          <a:p>
            <a:r>
              <a:rPr lang="en-US" sz="2600" dirty="0" smtClean="0">
                <a:solidFill>
                  <a:schemeClr val="tx1"/>
                </a:solidFill>
              </a:rPr>
              <a:t>Most Marketplace enrollees worry rising deductibles, premiums will make their coverage unaffordable.  </a:t>
            </a:r>
            <a:endParaRPr lang="en-US" sz="1600" dirty="0">
              <a:solidFill>
                <a:srgbClr val="FF0000"/>
              </a:solidFill>
            </a:endParaRPr>
          </a:p>
        </p:txBody>
      </p:sp>
      <p:sp>
        <p:nvSpPr>
          <p:cNvPr id="35" name="Text Placeholder 2"/>
          <p:cNvSpPr txBox="1">
            <a:spLocks/>
          </p:cNvSpPr>
          <p:nvPr/>
        </p:nvSpPr>
        <p:spPr>
          <a:xfrm>
            <a:off x="91440" y="1324744"/>
            <a:ext cx="8942388" cy="307777"/>
          </a:xfrm>
          <a:prstGeom prst="rect">
            <a:avLst/>
          </a:prstGeom>
        </p:spPr>
        <p:txBody>
          <a:bodyPr wrap="square">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Percent who say they are “very” or “somewhat” worried that their… </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7" name="Chart 26"/>
          <p:cNvGraphicFramePr/>
          <p:nvPr>
            <p:extLst/>
          </p:nvPr>
        </p:nvGraphicFramePr>
        <p:xfrm>
          <a:off x="685800" y="1224139"/>
          <a:ext cx="8195628" cy="573314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p:cNvSpPr txBox="1">
            <a:spLocks/>
          </p:cNvSpPr>
          <p:nvPr/>
        </p:nvSpPr>
        <p:spPr>
          <a:xfrm>
            <a:off x="304800" y="4288618"/>
            <a:ext cx="2766060" cy="954107"/>
          </a:xfrm>
          <a:prstGeom prst="rect">
            <a:avLst/>
          </a:prstGeom>
        </p:spPr>
        <p:txBody>
          <a:bodyPr wrap="square">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…h</a:t>
            </a:r>
            <a:r>
              <a:rPr kumimoji="0" lang="en-US" sz="1400" b="0" i="0" u="none" strike="noStrike" kern="1200" cap="none" spc="0" normalizeH="0" baseline="0" noProof="0" dirty="0" err="1" smtClean="0">
                <a:ln>
                  <a:noFill/>
                </a:ln>
                <a:solidFill>
                  <a:srgbClr val="000000"/>
                </a:solidFill>
                <a:effectLst/>
                <a:uLnTx/>
                <a:uFillTx/>
                <a:latin typeface="Calibri"/>
                <a:ea typeface="+mn-ea"/>
                <a:cs typeface="+mn-cs"/>
              </a:rPr>
              <a:t>ealth</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 insurance premiums will increase so much that they won’t be able to afford the plan they have now</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 Placeholder 2"/>
          <p:cNvSpPr txBox="1">
            <a:spLocks/>
          </p:cNvSpPr>
          <p:nvPr/>
        </p:nvSpPr>
        <p:spPr>
          <a:xfrm>
            <a:off x="304800" y="2359316"/>
            <a:ext cx="2651760" cy="954107"/>
          </a:xfrm>
          <a:prstGeom prst="rect">
            <a:avLst/>
          </a:prstGeom>
        </p:spPr>
        <p:txBody>
          <a:bodyPr wrap="square">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…co-pays and deductibles will become so high that they won’t be able to afford to get the health care they need</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ext Placeholder 2"/>
          <p:cNvSpPr>
            <a:spLocks noGrp="1"/>
          </p:cNvSpPr>
          <p:nvPr>
            <p:ph type="body" sz="quarter" idx="11"/>
          </p:nvPr>
        </p:nvSpPr>
        <p:spPr>
          <a:xfrm>
            <a:off x="91440" y="6217920"/>
            <a:ext cx="8321040" cy="548640"/>
          </a:xfrm>
        </p:spPr>
        <p:txBody>
          <a:bodyPr/>
          <a:lstStyle/>
          <a:p>
            <a:r>
              <a:rPr lang="en-US" sz="1100" dirty="0" smtClean="0"/>
              <a:t>SOURCE: </a:t>
            </a:r>
            <a:r>
              <a:rPr lang="en-US" sz="1100" dirty="0"/>
              <a:t>Kaiser Family Foundation Health Tracking Polls (pooled interviews from September and October 2017)</a:t>
            </a:r>
            <a:endParaRPr lang="en-US" sz="1100" dirty="0">
              <a:solidFill>
                <a:srgbClr val="FF0000"/>
              </a:solidFill>
            </a:endParaRPr>
          </a:p>
        </p:txBody>
      </p:sp>
    </p:spTree>
    <p:extLst>
      <p:ext uri="{BB962C8B-B14F-4D97-AF65-F5344CB8AC3E}">
        <p14:creationId xmlns:p14="http://schemas.microsoft.com/office/powerpoint/2010/main" val="336039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panose="020F0502020204030204" pitchFamily="34" charset="0"/>
                <a:cs typeface="Calibri" panose="020F0502020204030204" pitchFamily="34" charset="0"/>
              </a:rPr>
              <a:t>Average medical </a:t>
            </a:r>
            <a:r>
              <a:rPr lang="en-US" sz="2400" dirty="0" smtClean="0"/>
              <a:t>d</a:t>
            </a:r>
            <a:r>
              <a:rPr lang="en-US" sz="2400" dirty="0" smtClean="0">
                <a:latin typeface="Calibri" panose="020F0502020204030204" pitchFamily="34" charset="0"/>
                <a:cs typeface="Calibri" panose="020F0502020204030204" pitchFamily="34" charset="0"/>
              </a:rPr>
              <a:t>eductibles in cost sharing reduction plans are much lower than in traditional Silver plans.</a:t>
            </a:r>
            <a:endParaRPr lang="en-US" sz="24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nvPr>
        </p:nvGraphicFramePr>
        <p:xfrm>
          <a:off x="67377" y="1219200"/>
          <a:ext cx="895975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a:xfrm>
            <a:off x="91440" y="6172200"/>
            <a:ext cx="8321040" cy="59436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libri"/>
                <a:ea typeface="+mn-ea"/>
                <a:cs typeface="+mn-cs"/>
              </a:rPr>
              <a:t>Source: Kaiser Family Foundation analysis of Marketplace plans in the 39 states with Federally Facilitated or Partnership exchanges in 2017 (including Arkansas, Kentucky, New Mexico, Nevada, and Oregon). Data are from Healthcare.gov health plan information for individuals and families available here: https://www.healthcare.gov/health-plan-information-2017/</a:t>
            </a:r>
            <a:endParaRPr kumimoji="0" lang="en-US" sz="1100" b="0" i="0" u="none" strike="noStrike" kern="0" cap="none" spc="0" normalizeH="0" baseline="0" noProof="0" dirty="0">
              <a:ln>
                <a:noFill/>
              </a:ln>
              <a:solidFill>
                <a:srgbClr val="000000"/>
              </a:solidFill>
              <a:effectLst/>
              <a:uLnTx/>
              <a:uFillTx/>
              <a:latin typeface="Calibri"/>
              <a:ea typeface="+mn-ea"/>
              <a:cs typeface="+mn-cs"/>
            </a:endParaRPr>
          </a:p>
        </p:txBody>
      </p:sp>
      <p:sp>
        <p:nvSpPr>
          <p:cNvPr id="3" name="TextBox 2"/>
          <p:cNvSpPr txBox="1"/>
          <p:nvPr/>
        </p:nvSpPr>
        <p:spPr>
          <a:xfrm>
            <a:off x="3031193" y="5774323"/>
            <a:ext cx="145584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(200%-250% FPL)</a:t>
            </a:r>
          </a:p>
        </p:txBody>
      </p:sp>
      <p:sp>
        <p:nvSpPr>
          <p:cNvPr id="6" name="TextBox 5"/>
          <p:cNvSpPr txBox="1"/>
          <p:nvPr/>
        </p:nvSpPr>
        <p:spPr>
          <a:xfrm>
            <a:off x="5073818" y="5774323"/>
            <a:ext cx="145584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(150%-200% FPL)</a:t>
            </a:r>
          </a:p>
        </p:txBody>
      </p:sp>
      <p:sp>
        <p:nvSpPr>
          <p:cNvPr id="7" name="TextBox 6"/>
          <p:cNvSpPr txBox="1"/>
          <p:nvPr/>
        </p:nvSpPr>
        <p:spPr>
          <a:xfrm>
            <a:off x="7095359" y="5757446"/>
            <a:ext cx="145584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(100%-150% FPL)</a:t>
            </a:r>
          </a:p>
        </p:txBody>
      </p:sp>
    </p:spTree>
    <p:extLst>
      <p:ext uri="{BB962C8B-B14F-4D97-AF65-F5344CB8AC3E}">
        <p14:creationId xmlns:p14="http://schemas.microsoft.com/office/powerpoint/2010/main" val="174774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264920"/>
            <a:ext cx="8961120" cy="4754880"/>
          </a:xfrm>
        </p:spPr>
        <p:txBody>
          <a:bodyPr>
            <a:normAutofit fontScale="85000" lnSpcReduction="10000"/>
          </a:bodyPr>
          <a:lstStyle/>
          <a:p>
            <a:pPr>
              <a:lnSpc>
                <a:spcPct val="122000"/>
              </a:lnSpc>
            </a:pPr>
            <a:r>
              <a:rPr lang="en-US" dirty="0" smtClean="0"/>
              <a:t>Cost sharing reductions (CSR) are available to eligible individuals in the Marketplace with income 100%-250% FPL</a:t>
            </a:r>
          </a:p>
          <a:p>
            <a:pPr lvl="1">
              <a:lnSpc>
                <a:spcPct val="122000"/>
              </a:lnSpc>
            </a:pPr>
            <a:r>
              <a:rPr lang="en-US" dirty="0" smtClean="0"/>
              <a:t>$12,060-$30,150 for individual in 2018</a:t>
            </a:r>
          </a:p>
          <a:p>
            <a:pPr lvl="1">
              <a:lnSpc>
                <a:spcPct val="122000"/>
              </a:lnSpc>
            </a:pPr>
            <a:r>
              <a:rPr lang="en-US" dirty="0" smtClean="0"/>
              <a:t>$24,600 to $61,500 for family of four in 2018</a:t>
            </a:r>
          </a:p>
          <a:p>
            <a:pPr>
              <a:lnSpc>
                <a:spcPct val="122000"/>
              </a:lnSpc>
            </a:pPr>
            <a:r>
              <a:rPr lang="en-US" dirty="0" smtClean="0"/>
              <a:t>Nationwide, 57% of marketplace enrollees were eligible for CSR in 2017</a:t>
            </a:r>
          </a:p>
          <a:p>
            <a:pPr lvl="1">
              <a:lnSpc>
                <a:spcPct val="122000"/>
              </a:lnSpc>
            </a:pPr>
            <a:r>
              <a:rPr lang="en-US" dirty="0" smtClean="0"/>
              <a:t>51% in Kentucky; 59% in Tennessee; 60% </a:t>
            </a:r>
            <a:r>
              <a:rPr lang="en-US" dirty="0"/>
              <a:t>i</a:t>
            </a:r>
            <a:r>
              <a:rPr lang="en-US" dirty="0" smtClean="0"/>
              <a:t>n Virginia</a:t>
            </a:r>
          </a:p>
          <a:p>
            <a:pPr>
              <a:lnSpc>
                <a:spcPct val="122000"/>
              </a:lnSpc>
            </a:pPr>
            <a:r>
              <a:rPr lang="en-US" dirty="0" smtClean="0"/>
              <a:t>CSR subsidies are delivered only through modified Silver plans.  </a:t>
            </a:r>
          </a:p>
          <a:p>
            <a:pPr lvl="1">
              <a:lnSpc>
                <a:spcPct val="122000"/>
              </a:lnSpc>
            </a:pPr>
            <a:r>
              <a:rPr lang="en-US" dirty="0" smtClean="0"/>
              <a:t>Silver plan deductibles, co-pays, and other cost sharing amounts are reduced; federal government reimburses insurers monthly for the value of added coverage</a:t>
            </a:r>
          </a:p>
          <a:p>
            <a:pPr>
              <a:lnSpc>
                <a:spcPct val="122000"/>
              </a:lnSpc>
            </a:pPr>
            <a:r>
              <a:rPr lang="en-US" dirty="0" smtClean="0"/>
              <a:t>President </a:t>
            </a:r>
            <a:r>
              <a:rPr lang="en-US" dirty="0"/>
              <a:t>Trump’s </a:t>
            </a:r>
            <a:r>
              <a:rPr lang="en-US" dirty="0" smtClean="0"/>
              <a:t>recent announcement ended </a:t>
            </a:r>
            <a:r>
              <a:rPr lang="en-US" dirty="0"/>
              <a:t>CSR reimbursement to health insurers, but insurers are still required to offer CSR to eligible individuals </a:t>
            </a:r>
            <a:endParaRPr lang="en-US" dirty="0" smtClean="0"/>
          </a:p>
          <a:p>
            <a:pPr lvl="1">
              <a:lnSpc>
                <a:spcPct val="122000"/>
              </a:lnSpc>
            </a:pPr>
            <a:r>
              <a:rPr lang="en-US" dirty="0"/>
              <a:t>Most important takeaway for consumers: Insurers are still required to provide reduced deductibles and copays for low-income marketplace enrollees</a:t>
            </a:r>
          </a:p>
          <a:p>
            <a:pPr lvl="1">
              <a:lnSpc>
                <a:spcPct val="122000"/>
              </a:lnSpc>
            </a:pPr>
            <a:r>
              <a:rPr lang="en-US" dirty="0"/>
              <a:t>Second most important takeaway for consumers: While insurers are increasing premiums to offset the loss of payments from the federal government, consumers will mostly be held </a:t>
            </a:r>
            <a:r>
              <a:rPr lang="en-US" dirty="0" smtClean="0"/>
              <a:t>harmless</a:t>
            </a:r>
          </a:p>
        </p:txBody>
      </p:sp>
      <p:sp>
        <p:nvSpPr>
          <p:cNvPr id="2" name="Text Placeholder 1"/>
          <p:cNvSpPr>
            <a:spLocks noGrp="1"/>
          </p:cNvSpPr>
          <p:nvPr>
            <p:ph type="body" sz="quarter" idx="11"/>
          </p:nvPr>
        </p:nvSpPr>
        <p:spPr/>
        <p:txBody>
          <a:bodyPr/>
          <a:lstStyle/>
          <a:p>
            <a:endParaRPr lang="en-US" dirty="0"/>
          </a:p>
        </p:txBody>
      </p:sp>
      <p:sp>
        <p:nvSpPr>
          <p:cNvPr id="6" name="Title 5"/>
          <p:cNvSpPr>
            <a:spLocks noGrp="1"/>
          </p:cNvSpPr>
          <p:nvPr>
            <p:ph type="title"/>
          </p:nvPr>
        </p:nvSpPr>
        <p:spPr/>
        <p:txBody>
          <a:bodyPr/>
          <a:lstStyle/>
          <a:p>
            <a:r>
              <a:rPr lang="en-US" dirty="0" smtClean="0"/>
              <a:t>Though the President stopped reimbursement to insurers, insurers must still provide CSR to consumers.</a:t>
            </a:r>
            <a:endParaRPr lang="en-US" dirty="0"/>
          </a:p>
        </p:txBody>
      </p:sp>
    </p:spTree>
    <p:extLst>
      <p:ext uri="{BB962C8B-B14F-4D97-AF65-F5344CB8AC3E}">
        <p14:creationId xmlns:p14="http://schemas.microsoft.com/office/powerpoint/2010/main" val="365451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 y="1371600"/>
            <a:ext cx="8961120" cy="4754880"/>
          </a:xfrm>
        </p:spPr>
        <p:txBody>
          <a:bodyPr>
            <a:normAutofit fontScale="92500" lnSpcReduction="10000"/>
          </a:bodyPr>
          <a:lstStyle/>
          <a:p>
            <a:pPr>
              <a:spcAft>
                <a:spcPts val="800"/>
              </a:spcAft>
            </a:pPr>
            <a:r>
              <a:rPr lang="en-US" dirty="0" smtClean="0"/>
              <a:t>Approach to applying CSR premium increases designed to protect consumers</a:t>
            </a:r>
          </a:p>
          <a:p>
            <a:pPr lvl="1">
              <a:spcAft>
                <a:spcPts val="800"/>
              </a:spcAft>
            </a:pPr>
            <a:r>
              <a:rPr lang="en-US" b="1" dirty="0" smtClean="0"/>
              <a:t>Tennessee</a:t>
            </a:r>
            <a:r>
              <a:rPr lang="en-US" dirty="0" smtClean="0"/>
              <a:t>:  insurers applied premium increase just to silver plans</a:t>
            </a:r>
          </a:p>
          <a:p>
            <a:pPr lvl="1">
              <a:spcAft>
                <a:spcPts val="800"/>
              </a:spcAft>
            </a:pPr>
            <a:r>
              <a:rPr lang="en-US" b="1" dirty="0" smtClean="0"/>
              <a:t>Kentucky and Virginia</a:t>
            </a:r>
            <a:r>
              <a:rPr lang="en-US" dirty="0" smtClean="0"/>
              <a:t>:  insurers applied the premium increase only on silver plans sold through the marketplace</a:t>
            </a:r>
          </a:p>
          <a:p>
            <a:pPr>
              <a:spcAft>
                <a:spcPts val="800"/>
              </a:spcAft>
            </a:pPr>
            <a:r>
              <a:rPr lang="en-US" dirty="0" smtClean="0"/>
              <a:t>As a result, the premiums for silver plans in most areas will increase much more than will premiums for bronze plans</a:t>
            </a:r>
          </a:p>
          <a:p>
            <a:pPr>
              <a:spcAft>
                <a:spcPts val="800"/>
              </a:spcAft>
            </a:pPr>
            <a:r>
              <a:rPr lang="en-US" dirty="0" smtClean="0"/>
              <a:t>That means the dollar value of premium tax credits will also increase substantially in 2018</a:t>
            </a:r>
          </a:p>
          <a:p>
            <a:pPr>
              <a:lnSpc>
                <a:spcPct val="110000"/>
              </a:lnSpc>
            </a:pPr>
            <a:r>
              <a:rPr lang="en-US" dirty="0"/>
              <a:t>Important for consumers to review plan prices during OE</a:t>
            </a:r>
          </a:p>
          <a:p>
            <a:pPr lvl="1">
              <a:lnSpc>
                <a:spcPct val="110000"/>
              </a:lnSpc>
            </a:pPr>
            <a:r>
              <a:rPr lang="en-US" dirty="0" smtClean="0"/>
              <a:t>Consumers </a:t>
            </a:r>
            <a:r>
              <a:rPr lang="en-US" dirty="0"/>
              <a:t>who continue to buy the benchmark Silver plan – or a cheaper plan – will be able to pay about the same monthly premium in 2018 or less</a:t>
            </a:r>
          </a:p>
          <a:p>
            <a:pPr lvl="1">
              <a:lnSpc>
                <a:spcPct val="110000"/>
              </a:lnSpc>
            </a:pPr>
            <a:r>
              <a:rPr lang="en-US" dirty="0" smtClean="0"/>
              <a:t>After </a:t>
            </a:r>
            <a:r>
              <a:rPr lang="en-US" dirty="0"/>
              <a:t>taking into account the tax credit, consumers may find the net </a:t>
            </a:r>
            <a:r>
              <a:rPr lang="en-US" dirty="0" smtClean="0"/>
              <a:t>premiums </a:t>
            </a:r>
            <a:r>
              <a:rPr lang="en-US" dirty="0"/>
              <a:t>for bronze </a:t>
            </a:r>
            <a:r>
              <a:rPr lang="en-US" dirty="0" smtClean="0"/>
              <a:t>or </a:t>
            </a:r>
            <a:r>
              <a:rPr lang="en-US" dirty="0"/>
              <a:t>gold plans in 2018 </a:t>
            </a:r>
            <a:r>
              <a:rPr lang="en-US" dirty="0" smtClean="0"/>
              <a:t>are </a:t>
            </a:r>
            <a:r>
              <a:rPr lang="en-US" dirty="0"/>
              <a:t>more affordable than </a:t>
            </a:r>
            <a:r>
              <a:rPr lang="en-US" dirty="0" smtClean="0"/>
              <a:t>in 2017</a:t>
            </a:r>
          </a:p>
          <a:p>
            <a:pPr lvl="1">
              <a:lnSpc>
                <a:spcPct val="110000"/>
              </a:lnSpc>
            </a:pPr>
            <a:r>
              <a:rPr lang="en-US" dirty="0" smtClean="0"/>
              <a:t>Consumers not eligible for tax credits will likely face higher premiums</a:t>
            </a:r>
            <a:endParaRPr lang="en-US" dirty="0"/>
          </a:p>
          <a:p>
            <a:pPr lvl="1">
              <a:lnSpc>
                <a:spcPct val="110000"/>
              </a:lnSpc>
            </a:pPr>
            <a:endParaRPr lang="en-US" dirty="0"/>
          </a:p>
        </p:txBody>
      </p:sp>
      <p:sp>
        <p:nvSpPr>
          <p:cNvPr id="7" name="Text Placeholder 6"/>
          <p:cNvSpPr>
            <a:spLocks noGrp="1"/>
          </p:cNvSpPr>
          <p:nvPr>
            <p:ph type="body" sz="quarter" idx="11"/>
          </p:nvPr>
        </p:nvSpPr>
        <p:spPr/>
        <p:txBody>
          <a:bodyPr/>
          <a:lstStyle/>
          <a:p>
            <a:endParaRPr lang="en-US"/>
          </a:p>
        </p:txBody>
      </p:sp>
      <p:sp>
        <p:nvSpPr>
          <p:cNvPr id="5" name="Title 4"/>
          <p:cNvSpPr>
            <a:spLocks noGrp="1"/>
          </p:cNvSpPr>
          <p:nvPr>
            <p:ph type="title"/>
          </p:nvPr>
        </p:nvSpPr>
        <p:spPr>
          <a:xfrm>
            <a:off x="91440" y="304800"/>
            <a:ext cx="8961120" cy="914400"/>
          </a:xfrm>
        </p:spPr>
        <p:txBody>
          <a:bodyPr/>
          <a:lstStyle/>
          <a:p>
            <a:r>
              <a:rPr lang="en-US" sz="2600" dirty="0" smtClean="0"/>
              <a:t>Most insurers raised premiums to address the termination of CSR payments</a:t>
            </a:r>
            <a:endParaRPr lang="en-US" sz="2600" dirty="0"/>
          </a:p>
        </p:txBody>
      </p:sp>
    </p:spTree>
    <p:extLst>
      <p:ext uri="{BB962C8B-B14F-4D97-AF65-F5344CB8AC3E}">
        <p14:creationId xmlns:p14="http://schemas.microsoft.com/office/powerpoint/2010/main" val="176689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2075" y="1676400"/>
          <a:ext cx="8823325"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76486" y="6219815"/>
            <a:ext cx="8321040" cy="638186"/>
          </a:xfrm>
        </p:spPr>
        <p:txBody>
          <a:bodyPr/>
          <a:lstStyle/>
          <a:p>
            <a:r>
              <a:rPr lang="en-US" sz="1100" dirty="0" smtClean="0"/>
              <a:t>SOURCE: HealthCare.gov for 2017 and 2018 monthly premiums and premium tax credits.</a:t>
            </a:r>
            <a:endParaRPr lang="en-US" sz="1100" dirty="0"/>
          </a:p>
        </p:txBody>
      </p:sp>
      <p:sp>
        <p:nvSpPr>
          <p:cNvPr id="2" name="Title 1"/>
          <p:cNvSpPr>
            <a:spLocks noGrp="1"/>
          </p:cNvSpPr>
          <p:nvPr>
            <p:ph type="title"/>
          </p:nvPr>
        </p:nvSpPr>
        <p:spPr>
          <a:xfrm>
            <a:off x="91439" y="298037"/>
            <a:ext cx="8961120" cy="1026497"/>
          </a:xfrm>
        </p:spPr>
        <p:txBody>
          <a:bodyPr/>
          <a:lstStyle/>
          <a:p>
            <a:r>
              <a:rPr lang="en-US" sz="2500" dirty="0" smtClean="0"/>
              <a:t>2018 premiums in Kentucky are increasing, but subsidy-eligible consumers will pay the same or less.</a:t>
            </a:r>
            <a:endParaRPr lang="en-US" sz="2500" dirty="0"/>
          </a:p>
        </p:txBody>
      </p:sp>
      <p:sp>
        <p:nvSpPr>
          <p:cNvPr id="8" name="TextBox 1"/>
          <p:cNvSpPr txBox="1"/>
          <p:nvPr/>
        </p:nvSpPr>
        <p:spPr>
          <a:xfrm>
            <a:off x="3141141" y="3276600"/>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$269</a:t>
            </a:r>
          </a:p>
        </p:txBody>
      </p:sp>
      <p:sp>
        <p:nvSpPr>
          <p:cNvPr id="9" name="TextBox 1"/>
          <p:cNvSpPr txBox="1"/>
          <p:nvPr/>
        </p:nvSpPr>
        <p:spPr>
          <a:xfrm>
            <a:off x="1913266" y="3657600"/>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$222</a:t>
            </a:r>
          </a:p>
        </p:txBody>
      </p:sp>
      <p:sp>
        <p:nvSpPr>
          <p:cNvPr id="10" name="TextBox 1"/>
          <p:cNvSpPr txBox="1"/>
          <p:nvPr/>
        </p:nvSpPr>
        <p:spPr>
          <a:xfrm>
            <a:off x="6816305" y="2816423"/>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$332</a:t>
            </a:r>
          </a:p>
        </p:txBody>
      </p:sp>
      <p:sp>
        <p:nvSpPr>
          <p:cNvPr id="11" name="TextBox 1"/>
          <p:cNvSpPr txBox="1"/>
          <p:nvPr/>
        </p:nvSpPr>
        <p:spPr>
          <a:xfrm>
            <a:off x="8003875" y="2286000"/>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$391</a:t>
            </a:r>
          </a:p>
        </p:txBody>
      </p:sp>
      <p:sp>
        <p:nvSpPr>
          <p:cNvPr id="12" name="TextBox 1"/>
          <p:cNvSpPr txBox="1"/>
          <p:nvPr/>
        </p:nvSpPr>
        <p:spPr>
          <a:xfrm>
            <a:off x="5580133" y="3387107"/>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$247</a:t>
            </a:r>
          </a:p>
        </p:txBody>
      </p:sp>
      <p:sp>
        <p:nvSpPr>
          <p:cNvPr id="13" name="TextBox 12"/>
          <p:cNvSpPr txBox="1"/>
          <p:nvPr/>
        </p:nvSpPr>
        <p:spPr>
          <a:xfrm>
            <a:off x="1043578" y="5997714"/>
            <a:ext cx="23092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2017 Monthly Premiums</a:t>
            </a:r>
          </a:p>
        </p:txBody>
      </p:sp>
      <p:sp>
        <p:nvSpPr>
          <p:cNvPr id="14" name="TextBox 13"/>
          <p:cNvSpPr txBox="1"/>
          <p:nvPr/>
        </p:nvSpPr>
        <p:spPr>
          <a:xfrm>
            <a:off x="5949232" y="5997714"/>
            <a:ext cx="22803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2018 Monthly Premiums</a:t>
            </a:r>
          </a:p>
        </p:txBody>
      </p:sp>
      <p:sp>
        <p:nvSpPr>
          <p:cNvPr id="3" name="TextBox 2"/>
          <p:cNvSpPr txBox="1"/>
          <p:nvPr/>
        </p:nvSpPr>
        <p:spPr>
          <a:xfrm>
            <a:off x="33153" y="1303074"/>
            <a:ext cx="907769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Advance premium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tax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credit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amounts and consumer share of premiums for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30-year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old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in Louisville, KY with income at  200% FPL ($24,120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in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2018) </a:t>
            </a:r>
            <a:endPar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err="1" smtClean="0">
              <a:ln>
                <a:noFill/>
              </a:ln>
              <a:solidFill>
                <a:srgbClr val="000000"/>
              </a:solidFill>
              <a:effectLst/>
              <a:uLnTx/>
              <a:uFillTx/>
              <a:latin typeface="Calibri" pitchFamily="34" charset="0"/>
              <a:ea typeface="+mn-ea"/>
              <a:cs typeface="Meta Offc Pro"/>
            </a:endParaRPr>
          </a:p>
        </p:txBody>
      </p:sp>
    </p:spTree>
    <p:extLst>
      <p:ext uri="{BB962C8B-B14F-4D97-AF65-F5344CB8AC3E}">
        <p14:creationId xmlns:p14="http://schemas.microsoft.com/office/powerpoint/2010/main" val="1943954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2075" y="1676400"/>
          <a:ext cx="8823325"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76486" y="6219815"/>
            <a:ext cx="8321040" cy="638186"/>
          </a:xfrm>
        </p:spPr>
        <p:txBody>
          <a:bodyPr/>
          <a:lstStyle/>
          <a:p>
            <a:r>
              <a:rPr lang="en-US" sz="1100" dirty="0" smtClean="0"/>
              <a:t>SOURCE: HealthCare.gov for 2017 and 2018 monthly premiums and premium tax credits.</a:t>
            </a:r>
            <a:endParaRPr lang="en-US" sz="1100" dirty="0"/>
          </a:p>
        </p:txBody>
      </p:sp>
      <p:sp>
        <p:nvSpPr>
          <p:cNvPr id="2" name="Title 1"/>
          <p:cNvSpPr>
            <a:spLocks noGrp="1"/>
          </p:cNvSpPr>
          <p:nvPr>
            <p:ph type="title"/>
          </p:nvPr>
        </p:nvSpPr>
        <p:spPr>
          <a:xfrm>
            <a:off x="91439" y="298037"/>
            <a:ext cx="8961120" cy="1026497"/>
          </a:xfrm>
        </p:spPr>
        <p:txBody>
          <a:bodyPr/>
          <a:lstStyle/>
          <a:p>
            <a:r>
              <a:rPr lang="en-US" sz="2500" dirty="0" smtClean="0"/>
              <a:t>2018 premiums in Tennessee are increasing, but subsidy-eligible consumers will pay the same or less.</a:t>
            </a:r>
            <a:endParaRPr lang="en-US" sz="2500" dirty="0"/>
          </a:p>
        </p:txBody>
      </p:sp>
      <p:sp>
        <p:nvSpPr>
          <p:cNvPr id="8" name="TextBox 1"/>
          <p:cNvSpPr txBox="1"/>
          <p:nvPr/>
        </p:nvSpPr>
        <p:spPr>
          <a:xfrm>
            <a:off x="3141141" y="3273623"/>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$481</a:t>
            </a:r>
          </a:p>
        </p:txBody>
      </p:sp>
      <p:sp>
        <p:nvSpPr>
          <p:cNvPr id="9" name="TextBox 1"/>
          <p:cNvSpPr txBox="1"/>
          <p:nvPr/>
        </p:nvSpPr>
        <p:spPr>
          <a:xfrm>
            <a:off x="1913266" y="3730823"/>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$372</a:t>
            </a:r>
          </a:p>
        </p:txBody>
      </p:sp>
      <p:sp>
        <p:nvSpPr>
          <p:cNvPr id="10" name="TextBox 1"/>
          <p:cNvSpPr txBox="1"/>
          <p:nvPr/>
        </p:nvSpPr>
        <p:spPr>
          <a:xfrm>
            <a:off x="6816305" y="3121223"/>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$519</a:t>
            </a:r>
          </a:p>
        </p:txBody>
      </p:sp>
      <p:sp>
        <p:nvSpPr>
          <p:cNvPr id="11" name="TextBox 1"/>
          <p:cNvSpPr txBox="1"/>
          <p:nvPr/>
        </p:nvSpPr>
        <p:spPr>
          <a:xfrm>
            <a:off x="8003875" y="2209800"/>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$732</a:t>
            </a:r>
          </a:p>
        </p:txBody>
      </p:sp>
      <p:sp>
        <p:nvSpPr>
          <p:cNvPr id="13" name="TextBox 12"/>
          <p:cNvSpPr txBox="1"/>
          <p:nvPr/>
        </p:nvSpPr>
        <p:spPr>
          <a:xfrm>
            <a:off x="1043578" y="5997714"/>
            <a:ext cx="23092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2017 Monthly Premiums</a:t>
            </a:r>
          </a:p>
        </p:txBody>
      </p:sp>
      <p:sp>
        <p:nvSpPr>
          <p:cNvPr id="14" name="TextBox 13"/>
          <p:cNvSpPr txBox="1"/>
          <p:nvPr/>
        </p:nvSpPr>
        <p:spPr>
          <a:xfrm>
            <a:off x="5949232" y="5997714"/>
            <a:ext cx="22803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2018 Monthly Premiums</a:t>
            </a:r>
          </a:p>
        </p:txBody>
      </p:sp>
      <p:sp>
        <p:nvSpPr>
          <p:cNvPr id="3" name="TextBox 2"/>
          <p:cNvSpPr txBox="1"/>
          <p:nvPr/>
        </p:nvSpPr>
        <p:spPr>
          <a:xfrm>
            <a:off x="33153" y="1303074"/>
            <a:ext cx="907769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Advance premium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tax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credit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amounts and consumer share of premiums for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30-year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old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in Nashville, TN with income at  200% FPL ($24,120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in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2018) </a:t>
            </a:r>
            <a:endPar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err="1" smtClean="0">
              <a:ln>
                <a:noFill/>
              </a:ln>
              <a:solidFill>
                <a:srgbClr val="000000"/>
              </a:solidFill>
              <a:effectLst/>
              <a:uLnTx/>
              <a:uFillTx/>
              <a:latin typeface="Calibri" pitchFamily="34" charset="0"/>
              <a:ea typeface="+mn-ea"/>
              <a:cs typeface="Meta Offc Pro"/>
            </a:endParaRPr>
          </a:p>
        </p:txBody>
      </p:sp>
      <p:sp>
        <p:nvSpPr>
          <p:cNvPr id="4" name="TextBox 3"/>
          <p:cNvSpPr txBox="1"/>
          <p:nvPr/>
        </p:nvSpPr>
        <p:spPr>
          <a:xfrm>
            <a:off x="5562600" y="3807023"/>
            <a:ext cx="609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$353</a:t>
            </a:r>
          </a:p>
        </p:txBody>
      </p:sp>
    </p:spTree>
    <p:extLst>
      <p:ext uri="{BB962C8B-B14F-4D97-AF65-F5344CB8AC3E}">
        <p14:creationId xmlns:p14="http://schemas.microsoft.com/office/powerpoint/2010/main" val="1533071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075" y="365125"/>
            <a:ext cx="8959850" cy="914400"/>
          </a:xfrm>
        </p:spPr>
        <p:txBody>
          <a:bodyPr/>
          <a:lstStyle/>
          <a:p>
            <a:pPr>
              <a:defRPr/>
            </a:pPr>
            <a:r>
              <a:rPr lang="en-US" sz="3200" dirty="0" smtClean="0"/>
              <a:t>Karen Pollitz</a:t>
            </a:r>
            <a:endParaRPr lang="en-US" sz="3000" dirty="0">
              <a:solidFill>
                <a:schemeClr val="tx1"/>
              </a:solidFill>
              <a:latin typeface="+mj-lt"/>
            </a:endParaRPr>
          </a:p>
        </p:txBody>
      </p:sp>
      <p:sp>
        <p:nvSpPr>
          <p:cNvPr id="8" name="Content Placeholder 4"/>
          <p:cNvSpPr txBox="1">
            <a:spLocks/>
          </p:cNvSpPr>
          <p:nvPr/>
        </p:nvSpPr>
        <p:spPr bwMode="auto">
          <a:xfrm>
            <a:off x="4321834" y="5102635"/>
            <a:ext cx="4574254" cy="2164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Meta Offc Pro"/>
                <a:ea typeface="+mn-ea"/>
                <a:cs typeface="Meta Offc Pro"/>
              </a:defRPr>
            </a:lvl1pPr>
            <a:lvl2pPr marL="742950" indent="-285750" algn="l" rtl="0" eaLnBrk="1" fontAlgn="base" hangingPunct="1">
              <a:spcBef>
                <a:spcPct val="20000"/>
              </a:spcBef>
              <a:spcAft>
                <a:spcPct val="0"/>
              </a:spcAft>
              <a:buChar char="–"/>
              <a:defRPr sz="1800" b="0" i="0">
                <a:solidFill>
                  <a:schemeClr val="tx1"/>
                </a:solidFill>
                <a:latin typeface="Meta Offc Pro"/>
                <a:cs typeface="Meta Offc Pro"/>
              </a:defRPr>
            </a:lvl2pPr>
            <a:lvl3pPr marL="1143000" indent="-228600" algn="l" rtl="0" eaLnBrk="1" fontAlgn="base" hangingPunct="1">
              <a:spcBef>
                <a:spcPct val="20000"/>
              </a:spcBef>
              <a:spcAft>
                <a:spcPct val="0"/>
              </a:spcAft>
              <a:buChar char="•"/>
              <a:defRPr sz="1600" b="0" i="0">
                <a:solidFill>
                  <a:schemeClr val="tx1"/>
                </a:solidFill>
                <a:latin typeface="Meta Offc Pro"/>
                <a:cs typeface="Meta Offc Pro"/>
              </a:defRPr>
            </a:lvl3pPr>
            <a:lvl4pPr marL="1600200" indent="-228600" algn="l" rtl="0" eaLnBrk="1" fontAlgn="base" hangingPunct="1">
              <a:spcBef>
                <a:spcPct val="20000"/>
              </a:spcBef>
              <a:spcAft>
                <a:spcPct val="0"/>
              </a:spcAft>
              <a:buChar char="–"/>
              <a:defRPr sz="1400" b="0" i="0">
                <a:solidFill>
                  <a:schemeClr val="tx1"/>
                </a:solidFill>
                <a:latin typeface="Meta Offc Pro"/>
                <a:cs typeface="Meta Offc Pro"/>
              </a:defRPr>
            </a:lvl4pPr>
            <a:lvl5pPr marL="2057400" indent="-228600" algn="l" rtl="0" eaLnBrk="1" fontAlgn="base" hangingPunct="1">
              <a:spcBef>
                <a:spcPct val="20000"/>
              </a:spcBef>
              <a:spcAft>
                <a:spcPct val="0"/>
              </a:spcAft>
              <a:buChar char="»"/>
              <a:defRPr sz="1300" b="0" i="0">
                <a:solidFill>
                  <a:schemeClr val="tx1"/>
                </a:solidFill>
                <a:latin typeface="Meta Offc Pro"/>
                <a:cs typeface="Meta Offc Pro"/>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Meta Offc Pro"/>
                <a:ea typeface="+mn-ea"/>
              </a:rPr>
              <a:t>Senior Fellow</a:t>
            </a:r>
            <a:endParaRPr kumimoji="0" lang="en-US" sz="3200" b="0" i="0" u="none" strike="noStrike" kern="1200" cap="none" spc="0" normalizeH="0" baseline="0" noProof="0" dirty="0">
              <a:ln>
                <a:noFill/>
              </a:ln>
              <a:solidFill>
                <a:srgbClr val="000000"/>
              </a:solidFill>
              <a:effectLst/>
              <a:uLnTx/>
              <a:uFillTx/>
              <a:latin typeface="Meta Offc Pro"/>
              <a:ea typeface="+mn-ea"/>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altLang="en-US" sz="3000" b="0" i="0" u="none" strike="noStrike" kern="0" cap="none" spc="0" normalizeH="0" baseline="0" noProof="0" dirty="0">
              <a:ln>
                <a:noFill/>
              </a:ln>
              <a:solidFill>
                <a:srgbClr val="000000"/>
              </a:solidFill>
              <a:effectLst/>
              <a:uLnTx/>
              <a:uFillTx/>
              <a:latin typeface="Calibri"/>
              <a:ea typeface="Calibri"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9151" t="17099" r="29056"/>
          <a:stretch/>
        </p:blipFill>
        <p:spPr>
          <a:xfrm>
            <a:off x="1078301" y="1125857"/>
            <a:ext cx="3007191" cy="3976778"/>
          </a:xfrm>
          <a:prstGeom prst="rect">
            <a:avLst/>
          </a:prstGeom>
        </p:spPr>
      </p:pic>
    </p:spTree>
    <p:extLst>
      <p:ext uri="{BB962C8B-B14F-4D97-AF65-F5344CB8AC3E}">
        <p14:creationId xmlns:p14="http://schemas.microsoft.com/office/powerpoint/2010/main" val="794619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2075" y="1676400"/>
          <a:ext cx="8823325"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1"/>
          </p:nvPr>
        </p:nvSpPr>
        <p:spPr>
          <a:xfrm>
            <a:off x="76486" y="6219815"/>
            <a:ext cx="8321040" cy="638186"/>
          </a:xfrm>
        </p:spPr>
        <p:txBody>
          <a:bodyPr/>
          <a:lstStyle/>
          <a:p>
            <a:r>
              <a:rPr lang="en-US" sz="1100" dirty="0" smtClean="0"/>
              <a:t>SOURCE: HealthCare.gov for 2017 and 2018 monthly premiums and premium tax credits.</a:t>
            </a:r>
            <a:endParaRPr lang="en-US" sz="1100" dirty="0"/>
          </a:p>
        </p:txBody>
      </p:sp>
      <p:sp>
        <p:nvSpPr>
          <p:cNvPr id="2" name="Title 1"/>
          <p:cNvSpPr>
            <a:spLocks noGrp="1"/>
          </p:cNvSpPr>
          <p:nvPr>
            <p:ph type="title"/>
          </p:nvPr>
        </p:nvSpPr>
        <p:spPr>
          <a:xfrm>
            <a:off x="91439" y="298037"/>
            <a:ext cx="8961120" cy="1026497"/>
          </a:xfrm>
        </p:spPr>
        <p:txBody>
          <a:bodyPr/>
          <a:lstStyle/>
          <a:p>
            <a:r>
              <a:rPr lang="en-US" sz="2500" dirty="0" smtClean="0"/>
              <a:t>2018 premiums in Virginia are increasing, but subsidy-eligible consumers will pay the same or less.</a:t>
            </a:r>
            <a:endParaRPr lang="en-US" sz="2500" dirty="0"/>
          </a:p>
        </p:txBody>
      </p:sp>
      <p:sp>
        <p:nvSpPr>
          <p:cNvPr id="8" name="TextBox 1"/>
          <p:cNvSpPr txBox="1"/>
          <p:nvPr/>
        </p:nvSpPr>
        <p:spPr>
          <a:xfrm>
            <a:off x="3141141" y="3654623"/>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$431</a:t>
            </a:r>
          </a:p>
        </p:txBody>
      </p:sp>
      <p:sp>
        <p:nvSpPr>
          <p:cNvPr id="9" name="TextBox 1"/>
          <p:cNvSpPr txBox="1"/>
          <p:nvPr/>
        </p:nvSpPr>
        <p:spPr>
          <a:xfrm>
            <a:off x="1913266" y="4111823"/>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$313</a:t>
            </a:r>
          </a:p>
        </p:txBody>
      </p:sp>
      <p:sp>
        <p:nvSpPr>
          <p:cNvPr id="10" name="TextBox 1"/>
          <p:cNvSpPr txBox="1"/>
          <p:nvPr/>
        </p:nvSpPr>
        <p:spPr>
          <a:xfrm>
            <a:off x="6816305" y="2971800"/>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$589</a:t>
            </a:r>
          </a:p>
        </p:txBody>
      </p:sp>
      <p:sp>
        <p:nvSpPr>
          <p:cNvPr id="11" name="TextBox 1"/>
          <p:cNvSpPr txBox="1"/>
          <p:nvPr/>
        </p:nvSpPr>
        <p:spPr>
          <a:xfrm>
            <a:off x="8003875" y="1981200"/>
            <a:ext cx="550152"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$850</a:t>
            </a:r>
          </a:p>
        </p:txBody>
      </p:sp>
      <p:sp>
        <p:nvSpPr>
          <p:cNvPr id="13" name="TextBox 12"/>
          <p:cNvSpPr txBox="1"/>
          <p:nvPr/>
        </p:nvSpPr>
        <p:spPr>
          <a:xfrm>
            <a:off x="1043578" y="5997714"/>
            <a:ext cx="23092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2017 Monthly Premiums</a:t>
            </a:r>
          </a:p>
        </p:txBody>
      </p:sp>
      <p:sp>
        <p:nvSpPr>
          <p:cNvPr id="14" name="TextBox 13"/>
          <p:cNvSpPr txBox="1"/>
          <p:nvPr/>
        </p:nvSpPr>
        <p:spPr>
          <a:xfrm>
            <a:off x="5949232" y="5997714"/>
            <a:ext cx="228036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2018 Monthly Premiums</a:t>
            </a:r>
          </a:p>
        </p:txBody>
      </p:sp>
      <p:sp>
        <p:nvSpPr>
          <p:cNvPr id="3" name="TextBox 2"/>
          <p:cNvSpPr txBox="1"/>
          <p:nvPr/>
        </p:nvSpPr>
        <p:spPr>
          <a:xfrm>
            <a:off x="33153" y="1303074"/>
            <a:ext cx="907769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Advance premium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tax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credit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amounts and consumer share of premiums for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30-year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old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in Virginia Beach, VA with income at  200% FPL ($24,120 </a:t>
            </a:r>
            <a:r>
              <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rPr>
              <a:t>in </a:t>
            </a:r>
            <a:r>
              <a:rPr kumimoji="0" lang="en-US" sz="1400" b="1" i="1" u="none" strike="noStrike" kern="1200" cap="none" spc="0" normalizeH="0" baseline="0" noProof="0" dirty="0" smtClean="0">
                <a:ln>
                  <a:noFill/>
                </a:ln>
                <a:solidFill>
                  <a:srgbClr val="000000"/>
                </a:solidFill>
                <a:effectLst/>
                <a:uLnTx/>
                <a:uFillTx/>
                <a:latin typeface="Calibri" pitchFamily="34" charset="0"/>
                <a:ea typeface="+mn-ea"/>
                <a:cs typeface="Meta Offc Pro"/>
              </a:rPr>
              <a:t>2018) </a:t>
            </a:r>
            <a:endParaRPr kumimoji="0" lang="en-US" sz="1400" b="1" i="1" u="none" strike="noStrike" kern="1200" cap="none" spc="0" normalizeH="0" baseline="0" noProof="0" dirty="0">
              <a:ln>
                <a:noFill/>
              </a:ln>
              <a:solidFill>
                <a:srgbClr val="000000"/>
              </a:solidFill>
              <a:effectLst/>
              <a:uLnTx/>
              <a:uFillTx/>
              <a:latin typeface="Calibri" pitchFamily="34" charset="0"/>
              <a:ea typeface="+mn-ea"/>
              <a:cs typeface="Meta Offc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err="1" smtClean="0">
              <a:ln>
                <a:noFill/>
              </a:ln>
              <a:solidFill>
                <a:srgbClr val="000000"/>
              </a:solidFill>
              <a:effectLst/>
              <a:uLnTx/>
              <a:uFillTx/>
              <a:latin typeface="Calibri" pitchFamily="34" charset="0"/>
              <a:ea typeface="+mn-ea"/>
              <a:cs typeface="Meta Offc Pro"/>
            </a:endParaRPr>
          </a:p>
        </p:txBody>
      </p:sp>
      <p:sp>
        <p:nvSpPr>
          <p:cNvPr id="6" name="TextBox 5"/>
          <p:cNvSpPr txBox="1"/>
          <p:nvPr/>
        </p:nvSpPr>
        <p:spPr>
          <a:xfrm>
            <a:off x="5562600" y="3654623"/>
            <a:ext cx="609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itchFamily="34" charset="0"/>
                <a:ea typeface="+mn-ea"/>
                <a:cs typeface="Meta Offc Pro"/>
              </a:rPr>
              <a:t>$425</a:t>
            </a:r>
          </a:p>
        </p:txBody>
      </p:sp>
    </p:spTree>
    <p:extLst>
      <p:ext uri="{BB962C8B-B14F-4D97-AF65-F5344CB8AC3E}">
        <p14:creationId xmlns:p14="http://schemas.microsoft.com/office/powerpoint/2010/main" val="598918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1440" y="1143000"/>
            <a:ext cx="8961120" cy="4754880"/>
          </a:xfrm>
        </p:spPr>
        <p:txBody>
          <a:bodyPr/>
          <a:lstStyle/>
          <a:p>
            <a:r>
              <a:rPr lang="en-US" dirty="0"/>
              <a:t>Failure to reconcile</a:t>
            </a:r>
          </a:p>
          <a:p>
            <a:pPr lvl="1"/>
            <a:r>
              <a:rPr lang="en-US" dirty="0"/>
              <a:t>Consumers who received advanced premium tax credits (APTCs) in 2016 and who have not yet filed their 2016 federal income tax return with Form 8962 may be denied APTCs in 2018</a:t>
            </a:r>
          </a:p>
          <a:p>
            <a:pPr lvl="1"/>
            <a:r>
              <a:rPr lang="en-US" dirty="0"/>
              <a:t>Marketplace eligibility determination notice won’t specify this reason</a:t>
            </a:r>
          </a:p>
          <a:p>
            <a:pPr lvl="1"/>
            <a:r>
              <a:rPr lang="en-US" dirty="0"/>
              <a:t>Consumers can regain eligibility for APTC by filing 2016 federal return with Form 8962</a:t>
            </a:r>
          </a:p>
          <a:p>
            <a:r>
              <a:rPr lang="en-US" dirty="0" smtClean="0"/>
              <a:t>Insurers can require repayment of 2017 unpaid premium debt</a:t>
            </a:r>
          </a:p>
          <a:p>
            <a:pPr lvl="1"/>
            <a:r>
              <a:rPr lang="en-US" dirty="0" smtClean="0"/>
              <a:t>Insurers can require payment of back due premiums from prior 12 months before issuing new coverage for 2018</a:t>
            </a:r>
          </a:p>
          <a:p>
            <a:pPr lvl="1"/>
            <a:r>
              <a:rPr lang="en-US" dirty="0" smtClean="0"/>
              <a:t>New rule, effective June </a:t>
            </a:r>
            <a:r>
              <a:rPr lang="en-US" dirty="0"/>
              <a:t>19, </a:t>
            </a:r>
            <a:r>
              <a:rPr lang="en-US" dirty="0" smtClean="0"/>
              <a:t>2017, applies to premium debt after that date</a:t>
            </a:r>
            <a:endParaRPr lang="en-US" dirty="0"/>
          </a:p>
          <a:p>
            <a:pPr lvl="1"/>
            <a:r>
              <a:rPr lang="en-US" dirty="0" smtClean="0"/>
              <a:t>Prior notice required in 2017 </a:t>
            </a:r>
          </a:p>
          <a:p>
            <a:pPr lvl="1"/>
            <a:r>
              <a:rPr lang="en-US" dirty="0" smtClean="0"/>
              <a:t>Appeals process not yet clearly defined</a:t>
            </a:r>
          </a:p>
          <a:p>
            <a:pPr lvl="1"/>
            <a:r>
              <a:rPr lang="en-US" dirty="0" smtClean="0"/>
              <a:t>Contact marketplace, state insurance regulator, in-person assister for help</a:t>
            </a:r>
          </a:p>
        </p:txBody>
      </p:sp>
      <p:sp>
        <p:nvSpPr>
          <p:cNvPr id="2" name="Text Placeholder 1"/>
          <p:cNvSpPr>
            <a:spLocks noGrp="1"/>
          </p:cNvSpPr>
          <p:nvPr>
            <p:ph type="body" sz="quarter" idx="11"/>
          </p:nvPr>
        </p:nvSpPr>
        <p:spPr/>
        <p:txBody>
          <a:bodyPr/>
          <a:lstStyle/>
          <a:p>
            <a:endParaRPr lang="en-US"/>
          </a:p>
        </p:txBody>
      </p:sp>
      <p:sp>
        <p:nvSpPr>
          <p:cNvPr id="6" name="Title 5"/>
          <p:cNvSpPr>
            <a:spLocks noGrp="1"/>
          </p:cNvSpPr>
          <p:nvPr>
            <p:ph type="title"/>
          </p:nvPr>
        </p:nvSpPr>
        <p:spPr>
          <a:xfrm>
            <a:off x="91440" y="365760"/>
            <a:ext cx="8961120" cy="701040"/>
          </a:xfrm>
        </p:spPr>
        <p:txBody>
          <a:bodyPr/>
          <a:lstStyle/>
          <a:p>
            <a:r>
              <a:rPr lang="en-US" dirty="0" smtClean="0"/>
              <a:t>New enrollment rules </a:t>
            </a:r>
            <a:r>
              <a:rPr lang="en-US" dirty="0"/>
              <a:t>m</a:t>
            </a:r>
            <a:r>
              <a:rPr lang="en-US" dirty="0" smtClean="0"/>
              <a:t>ay add to confusion.</a:t>
            </a:r>
            <a:endParaRPr lang="en-US" dirty="0"/>
          </a:p>
        </p:txBody>
      </p:sp>
    </p:spTree>
    <p:extLst>
      <p:ext uri="{BB962C8B-B14F-4D97-AF65-F5344CB8AC3E}">
        <p14:creationId xmlns:p14="http://schemas.microsoft.com/office/powerpoint/2010/main" val="274654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“Surge” signups as deadline approaches may increase with shorter Open Enrollment period</a:t>
            </a:r>
          </a:p>
          <a:p>
            <a:pPr lvl="1"/>
            <a:r>
              <a:rPr lang="en-US" dirty="0" smtClean="0"/>
              <a:t>Healthcare.gov slowdowns, call center waits are possible</a:t>
            </a:r>
          </a:p>
          <a:p>
            <a:pPr lvl="1"/>
            <a:r>
              <a:rPr lang="en-US" dirty="0" smtClean="0"/>
              <a:t>Unclear whether “in-line” enrollment will be permitted for those who are unable to complete their enrollment by Dec. 15 deadline</a:t>
            </a:r>
          </a:p>
          <a:p>
            <a:r>
              <a:rPr lang="en-US" dirty="0" smtClean="0"/>
              <a:t>Planned maintenance </a:t>
            </a:r>
            <a:r>
              <a:rPr lang="en-US" dirty="0"/>
              <a:t>on </a:t>
            </a:r>
            <a:r>
              <a:rPr lang="en-US" dirty="0" smtClean="0"/>
              <a:t>HealthCare.gov </a:t>
            </a:r>
            <a:r>
              <a:rPr lang="en-US" dirty="0"/>
              <a:t>during Open Enrollment</a:t>
            </a:r>
          </a:p>
          <a:p>
            <a:r>
              <a:rPr lang="en-US" dirty="0" smtClean="0"/>
              <a:t>Navigator </a:t>
            </a:r>
            <a:r>
              <a:rPr lang="en-US" dirty="0"/>
              <a:t>funding reduced 41%, on average, in federal marketplace states</a:t>
            </a:r>
          </a:p>
          <a:p>
            <a:pPr lvl="1"/>
            <a:r>
              <a:rPr lang="en-US" dirty="0"/>
              <a:t>Reductions vary by </a:t>
            </a:r>
            <a:r>
              <a:rPr lang="en-US" dirty="0" smtClean="0"/>
              <a:t>state: 16% in TN, 49% in VA (Navigators in KY are state-funded)</a:t>
            </a:r>
          </a:p>
          <a:p>
            <a:pPr lvl="1"/>
            <a:r>
              <a:rPr lang="en-US" dirty="0" smtClean="0"/>
              <a:t>Response to funding reductions will vary:  Staff </a:t>
            </a:r>
            <a:r>
              <a:rPr lang="en-US" dirty="0"/>
              <a:t>layoffs, reduced service areas, reduced service hours </a:t>
            </a:r>
            <a:r>
              <a:rPr lang="en-US" dirty="0" smtClean="0"/>
              <a:t>expected in some areas/programs* </a:t>
            </a:r>
          </a:p>
          <a:p>
            <a:r>
              <a:rPr lang="en-US" dirty="0"/>
              <a:t>Demand for in-person help can exceed capacity in final weeks of Open </a:t>
            </a:r>
            <a:r>
              <a:rPr lang="en-US" dirty="0" smtClean="0"/>
              <a:t>Enrollment</a:t>
            </a:r>
            <a:endParaRPr lang="en-US" dirty="0"/>
          </a:p>
          <a:p>
            <a:pPr marL="0" indent="0" algn="ctr">
              <a:buNone/>
            </a:pPr>
            <a:r>
              <a:rPr lang="en-US" dirty="0" smtClean="0"/>
              <a:t>     </a:t>
            </a:r>
          </a:p>
          <a:p>
            <a:pPr marL="0" indent="0">
              <a:buNone/>
            </a:pPr>
            <a:endParaRPr lang="en-US" dirty="0"/>
          </a:p>
        </p:txBody>
      </p:sp>
      <p:sp>
        <p:nvSpPr>
          <p:cNvPr id="2" name="Text Placeholder 1"/>
          <p:cNvSpPr>
            <a:spLocks noGrp="1"/>
          </p:cNvSpPr>
          <p:nvPr>
            <p:ph type="body" sz="quarter" idx="11"/>
          </p:nvPr>
        </p:nvSpPr>
        <p:spPr/>
        <p:txBody>
          <a:bodyPr/>
          <a:lstStyle/>
          <a:p>
            <a:r>
              <a:rPr lang="en-US" dirty="0" smtClean="0"/>
              <a:t>*Kaiser Family Foundation, “Data Note: Changes in 2017 Federal Navigator Funding</a:t>
            </a:r>
            <a:r>
              <a:rPr lang="en-US" dirty="0"/>
              <a:t>,” October 2017, </a:t>
            </a:r>
            <a:r>
              <a:rPr lang="en-US" dirty="0">
                <a:hlinkClick r:id="rId3"/>
              </a:rPr>
              <a:t>https://www.kff.org/health-reform/issue-brief/data-note-changes-in-2017-federal-navigator-funding</a:t>
            </a:r>
            <a:r>
              <a:rPr lang="en-US" dirty="0" smtClean="0">
                <a:hlinkClick r:id="rId3"/>
              </a:rPr>
              <a:t>/</a:t>
            </a:r>
            <a:r>
              <a:rPr lang="en-US" dirty="0" smtClean="0"/>
              <a:t> </a:t>
            </a:r>
            <a:endParaRPr lang="en-US" dirty="0"/>
          </a:p>
        </p:txBody>
      </p:sp>
      <p:sp>
        <p:nvSpPr>
          <p:cNvPr id="6" name="Title 5"/>
          <p:cNvSpPr>
            <a:spLocks noGrp="1"/>
          </p:cNvSpPr>
          <p:nvPr>
            <p:ph type="title"/>
          </p:nvPr>
        </p:nvSpPr>
        <p:spPr/>
        <p:txBody>
          <a:bodyPr/>
          <a:lstStyle/>
          <a:p>
            <a:r>
              <a:rPr lang="en-US" dirty="0" smtClean="0"/>
              <a:t>Start early.  Waiting to the last minute risks delays</a:t>
            </a:r>
            <a:r>
              <a:rPr lang="en-US" dirty="0"/>
              <a:t>.</a:t>
            </a:r>
          </a:p>
        </p:txBody>
      </p:sp>
    </p:spTree>
    <p:extLst>
      <p:ext uri="{BB962C8B-B14F-4D97-AF65-F5344CB8AC3E}">
        <p14:creationId xmlns:p14="http://schemas.microsoft.com/office/powerpoint/2010/main" val="70217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Health Reform Frequently </a:t>
            </a:r>
            <a:r>
              <a:rPr lang="en-US" dirty="0"/>
              <a:t>Asked Questions </a:t>
            </a:r>
            <a:r>
              <a:rPr lang="en-US" dirty="0">
                <a:hlinkClick r:id="rId2"/>
              </a:rPr>
              <a:t>https://www.kff.org/health-reform/faq/health-reform-frequently-asked-questions</a:t>
            </a:r>
            <a:r>
              <a:rPr lang="en-US" dirty="0" smtClean="0">
                <a:hlinkClick r:id="rId2"/>
              </a:rPr>
              <a:t>/</a:t>
            </a:r>
            <a:r>
              <a:rPr lang="en-US" dirty="0" smtClean="0"/>
              <a:t> </a:t>
            </a:r>
          </a:p>
          <a:p>
            <a:r>
              <a:rPr lang="en-US" dirty="0" smtClean="0"/>
              <a:t>Marketplace Subsidy Calculator (2018 </a:t>
            </a:r>
            <a:r>
              <a:rPr lang="en-US" dirty="0"/>
              <a:t>updates pending) </a:t>
            </a:r>
            <a:r>
              <a:rPr lang="en-US" dirty="0">
                <a:hlinkClick r:id="rId3"/>
              </a:rPr>
              <a:t>https://www.kff.org/interactive/subsidy-calculator</a:t>
            </a:r>
            <a:r>
              <a:rPr lang="en-US" dirty="0" smtClean="0">
                <a:hlinkClick r:id="rId3"/>
              </a:rPr>
              <a:t>/</a:t>
            </a:r>
            <a:r>
              <a:rPr lang="en-US" dirty="0" smtClean="0"/>
              <a:t> </a:t>
            </a:r>
          </a:p>
          <a:p>
            <a:r>
              <a:rPr lang="en-US" dirty="0" smtClean="0"/>
              <a:t>Penalty calculator (pending)</a:t>
            </a:r>
          </a:p>
          <a:p>
            <a:r>
              <a:rPr lang="en-US" dirty="0" smtClean="0"/>
              <a:t>ACA and You Explainers  </a:t>
            </a:r>
            <a:r>
              <a:rPr lang="en-US" u="sng" dirty="0">
                <a:hlinkClick r:id="rId4"/>
              </a:rPr>
              <a:t>https://www.kff.org/understanding-health-insurance/</a:t>
            </a:r>
            <a:endParaRPr lang="en-US" dirty="0"/>
          </a:p>
          <a:p>
            <a:r>
              <a:rPr lang="en-US" dirty="0" smtClean="0"/>
              <a:t>State Health Facts </a:t>
            </a:r>
            <a:r>
              <a:rPr lang="en-US" dirty="0" smtClean="0">
                <a:hlinkClick r:id="rId5"/>
              </a:rPr>
              <a:t>https://www.kff.org/statedata</a:t>
            </a:r>
            <a:r>
              <a:rPr lang="en-US" dirty="0" smtClean="0"/>
              <a:t> </a:t>
            </a:r>
          </a:p>
          <a:p>
            <a:endParaRPr lang="en-US" dirty="0" smtClean="0"/>
          </a:p>
          <a:p>
            <a:endParaRPr lang="en-US" dirty="0"/>
          </a:p>
        </p:txBody>
      </p:sp>
      <p:sp>
        <p:nvSpPr>
          <p:cNvPr id="2" name="Text Placeholder 1"/>
          <p:cNvSpPr>
            <a:spLocks noGrp="1"/>
          </p:cNvSpPr>
          <p:nvPr>
            <p:ph type="body" sz="quarter" idx="11"/>
          </p:nvPr>
        </p:nvSpPr>
        <p:spPr/>
        <p:txBody>
          <a:bodyPr/>
          <a:lstStyle/>
          <a:p>
            <a:endParaRPr lang="en-US"/>
          </a:p>
        </p:txBody>
      </p:sp>
      <p:sp>
        <p:nvSpPr>
          <p:cNvPr id="6" name="Title 5"/>
          <p:cNvSpPr>
            <a:spLocks noGrp="1"/>
          </p:cNvSpPr>
          <p:nvPr>
            <p:ph type="title"/>
          </p:nvPr>
        </p:nvSpPr>
        <p:spPr/>
        <p:txBody>
          <a:bodyPr/>
          <a:lstStyle/>
          <a:p>
            <a:r>
              <a:rPr lang="en-US" dirty="0" smtClean="0"/>
              <a:t>KFF Resources on Open Enrollment</a:t>
            </a:r>
            <a:endParaRPr lang="en-US" dirty="0"/>
          </a:p>
        </p:txBody>
      </p:sp>
    </p:spTree>
    <p:extLst>
      <p:ext uri="{BB962C8B-B14F-4D97-AF65-F5344CB8AC3E}">
        <p14:creationId xmlns:p14="http://schemas.microsoft.com/office/powerpoint/2010/main" val="356781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ntucky Health Venefit Exch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00" y="1031875"/>
            <a:ext cx="9073100" cy="469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7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4860"/>
            <a:ext cx="7886700" cy="994172"/>
          </a:xfrm>
        </p:spPr>
        <p:txBody>
          <a:bodyPr/>
          <a:lstStyle/>
          <a:p>
            <a:r>
              <a:rPr lang="en-US" dirty="0" smtClean="0"/>
              <a:t>State-Based Marketplace – Federal Platform</a:t>
            </a:r>
            <a:endParaRPr lang="en-US" dirty="0"/>
          </a:p>
        </p:txBody>
      </p:sp>
      <p:sp>
        <p:nvSpPr>
          <p:cNvPr id="3" name="Content Placeholder 2"/>
          <p:cNvSpPr>
            <a:spLocks noGrp="1"/>
          </p:cNvSpPr>
          <p:nvPr>
            <p:ph idx="1"/>
          </p:nvPr>
        </p:nvSpPr>
        <p:spPr>
          <a:xfrm>
            <a:off x="628650" y="2220234"/>
            <a:ext cx="7886700" cy="3774281"/>
          </a:xfrm>
        </p:spPr>
        <p:txBody>
          <a:bodyPr>
            <a:normAutofit lnSpcReduction="10000"/>
          </a:bodyPr>
          <a:lstStyle/>
          <a:p>
            <a:pPr marL="0" indent="0">
              <a:buNone/>
            </a:pPr>
            <a:r>
              <a:rPr lang="en-US" dirty="0" smtClean="0"/>
              <a:t>Assister Program is required, but 100% State Funded</a:t>
            </a:r>
          </a:p>
          <a:p>
            <a:pPr marL="0" indent="0">
              <a:buNone/>
            </a:pPr>
            <a:endParaRPr lang="en-US" dirty="0"/>
          </a:p>
          <a:p>
            <a:pPr marL="0" indent="0">
              <a:buNone/>
            </a:pPr>
            <a:r>
              <a:rPr lang="en-US" dirty="0" smtClean="0"/>
              <a:t>2 Insurance Issuers for Kentucky, but only 1 per County is available.</a:t>
            </a:r>
          </a:p>
          <a:p>
            <a:pPr marL="0" indent="0">
              <a:buNone/>
            </a:pPr>
            <a:r>
              <a:rPr lang="en-US" dirty="0"/>
              <a:t>	</a:t>
            </a:r>
            <a:r>
              <a:rPr lang="en-US" dirty="0" smtClean="0">
                <a:solidFill>
                  <a:srgbClr val="6666FF"/>
                </a:solidFill>
              </a:rPr>
              <a:t>Anthem</a:t>
            </a:r>
            <a:r>
              <a:rPr lang="en-US" dirty="0" smtClean="0"/>
              <a:t> available in 59 Counties</a:t>
            </a:r>
          </a:p>
          <a:p>
            <a:pPr marL="0" indent="0">
              <a:buNone/>
            </a:pPr>
            <a:r>
              <a:rPr lang="en-US" dirty="0"/>
              <a:t>	</a:t>
            </a:r>
            <a:r>
              <a:rPr lang="en-US" dirty="0" smtClean="0">
                <a:solidFill>
                  <a:srgbClr val="FF9999"/>
                </a:solidFill>
              </a:rPr>
              <a:t>CareSource</a:t>
            </a:r>
            <a:r>
              <a:rPr lang="en-US" dirty="0" smtClean="0"/>
              <a:t> available in 61 Counties</a:t>
            </a:r>
          </a:p>
          <a:p>
            <a:pPr marL="0" indent="0">
              <a:buNone/>
            </a:pPr>
            <a:r>
              <a:rPr lang="en-US" dirty="0" smtClean="0"/>
              <a:t>If you were enrolled in a 2017 plan, </a:t>
            </a:r>
          </a:p>
          <a:p>
            <a:pPr marL="0" indent="0">
              <a:buNone/>
            </a:pPr>
            <a:r>
              <a:rPr lang="en-US" dirty="0" smtClean="0"/>
              <a:t>You will be Auto-Enrolled into the closest</a:t>
            </a:r>
          </a:p>
          <a:p>
            <a:pPr marL="0" indent="0">
              <a:buNone/>
            </a:pPr>
            <a:r>
              <a:rPr lang="en-US" dirty="0" smtClean="0"/>
              <a:t>Cross-referenced Plan, even if a different</a:t>
            </a:r>
          </a:p>
          <a:p>
            <a:pPr marL="0" indent="0">
              <a:buNone/>
            </a:pPr>
            <a:r>
              <a:rPr lang="en-US" dirty="0" smtClean="0"/>
              <a:t>Issuer.  </a:t>
            </a:r>
            <a:r>
              <a:rPr lang="en-US" dirty="0" smtClean="0">
                <a:solidFill>
                  <a:srgbClr val="FF0000"/>
                </a:solidFill>
              </a:rPr>
              <a:t>#1 Concern – Is your Doctor in </a:t>
            </a:r>
            <a:br>
              <a:rPr lang="en-US" dirty="0" smtClean="0">
                <a:solidFill>
                  <a:srgbClr val="FF0000"/>
                </a:solidFill>
              </a:rPr>
            </a:br>
            <a:r>
              <a:rPr lang="en-US" dirty="0" smtClean="0">
                <a:solidFill>
                  <a:srgbClr val="FF0000"/>
                </a:solidFill>
              </a:rPr>
              <a:t>Network</a:t>
            </a: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5290898" y="3326034"/>
            <a:ext cx="3812292" cy="2579582"/>
          </a:xfrm>
          <a:prstGeom prst="rect">
            <a:avLst/>
          </a:prstGeom>
        </p:spPr>
      </p:pic>
    </p:spTree>
    <p:extLst>
      <p:ext uri="{BB962C8B-B14F-4D97-AF65-F5344CB8AC3E}">
        <p14:creationId xmlns:p14="http://schemas.microsoft.com/office/powerpoint/2010/main" val="380435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6699"/>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9337" y="853318"/>
            <a:ext cx="7045463" cy="5147432"/>
          </a:xfrm>
          <a:prstGeom prst="rect">
            <a:avLst/>
          </a:prstGeom>
        </p:spPr>
      </p:pic>
      <p:sp>
        <p:nvSpPr>
          <p:cNvPr id="6" name="TextBox 5"/>
          <p:cNvSpPr txBox="1"/>
          <p:nvPr/>
        </p:nvSpPr>
        <p:spPr>
          <a:xfrm>
            <a:off x="879337" y="2152651"/>
            <a:ext cx="3616463" cy="507831"/>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3"/>
              </a:rPr>
              <a:t>https://kynect.ky.gov/General/AgentOrKynector</a:t>
            </a:r>
            <a:r>
              <a:rPr lang="en-US" sz="1350" dirty="0">
                <a:solidFill>
                  <a:prstClr val="black"/>
                </a:solidFill>
                <a:latin typeface="Calibri" panose="020F0502020204030204"/>
              </a:rPr>
              <a:t>  </a:t>
            </a:r>
          </a:p>
          <a:p>
            <a:pPr defTabSz="685800"/>
            <a:r>
              <a:rPr lang="en-US" sz="1350" dirty="0">
                <a:solidFill>
                  <a:prstClr val="black"/>
                </a:solidFill>
                <a:latin typeface="Calibri" panose="020F0502020204030204"/>
              </a:rPr>
              <a:t>To Find an Assister Near You for Assistance</a:t>
            </a:r>
          </a:p>
        </p:txBody>
      </p:sp>
    </p:spTree>
    <p:extLst>
      <p:ext uri="{BB962C8B-B14F-4D97-AF65-F5344CB8AC3E}">
        <p14:creationId xmlns:p14="http://schemas.microsoft.com/office/powerpoint/2010/main" val="360208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790" y="950384"/>
            <a:ext cx="3966210" cy="5143500"/>
          </a:xfrm>
          <a:prstGeom prst="rect">
            <a:avLst/>
          </a:prstGeom>
        </p:spPr>
      </p:pic>
      <p:sp>
        <p:nvSpPr>
          <p:cNvPr id="5" name="TextBox 4"/>
          <p:cNvSpPr txBox="1"/>
          <p:nvPr/>
        </p:nvSpPr>
        <p:spPr>
          <a:xfrm>
            <a:off x="0" y="950384"/>
            <a:ext cx="4986867" cy="5424562"/>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3"/>
              </a:rPr>
              <a:t>https://healthbenefitexchange.ky.gov/SiteCollectionDocuments/November%20Events.pdf</a:t>
            </a:r>
            <a:r>
              <a:rPr lang="en-US" sz="1350" dirty="0">
                <a:solidFill>
                  <a:prstClr val="black"/>
                </a:solidFill>
                <a:latin typeface="Calibri" panose="020F0502020204030204"/>
              </a:rPr>
              <a:t>  </a:t>
            </a:r>
          </a:p>
          <a:p>
            <a:pPr defTabSz="685800"/>
            <a:r>
              <a:rPr lang="en-US" sz="1350" dirty="0">
                <a:solidFill>
                  <a:prstClr val="black"/>
                </a:solidFill>
                <a:latin typeface="Calibri" panose="020F0502020204030204"/>
              </a:rPr>
              <a:t>To Find a Calendar of Events Throughout KY Where an Assister Is Available</a:t>
            </a:r>
          </a:p>
          <a:p>
            <a:pPr defTabSz="685800"/>
            <a:endParaRPr lang="en-US" sz="1350" dirty="0">
              <a:solidFill>
                <a:prstClr val="black"/>
              </a:solidFill>
              <a:latin typeface="Calibri" panose="020F0502020204030204"/>
            </a:endParaRPr>
          </a:p>
          <a:p>
            <a:pPr defTabSz="685800"/>
            <a:r>
              <a:rPr lang="en-US" sz="900" dirty="0">
                <a:solidFill>
                  <a:prstClr val="black"/>
                </a:solidFill>
                <a:latin typeface="Calibri" panose="020F0502020204030204"/>
              </a:rPr>
              <a:t>Nov. 15</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- 12:00-7:00 @ Sun Valley Community Center- 6505 Bethany Ln, Valley Station, KY 40272</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Nov. 16</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- 1:00-7:00 @ Meade County Extension Office- 1041 Old </a:t>
            </a:r>
            <a:r>
              <a:rPr lang="en-US" sz="900" dirty="0" err="1">
                <a:solidFill>
                  <a:prstClr val="black"/>
                </a:solidFill>
                <a:latin typeface="Calibri" panose="020F0502020204030204"/>
              </a:rPr>
              <a:t>Ekron</a:t>
            </a:r>
            <a:r>
              <a:rPr lang="en-US" sz="900" dirty="0">
                <a:solidFill>
                  <a:prstClr val="black"/>
                </a:solidFill>
                <a:latin typeface="Calibri" panose="020F0502020204030204"/>
              </a:rPr>
              <a:t> Rd, Brandenburg, KY 40108</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Nov. 20</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- 12:00-7:00 @ Awake Center- 701 Washington St, Shelbyville, KY 40065</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Nov. 21</a:t>
            </a:r>
            <a:r>
              <a:rPr lang="en-US" sz="900" baseline="30000" dirty="0">
                <a:solidFill>
                  <a:prstClr val="black"/>
                </a:solidFill>
                <a:latin typeface="Calibri" panose="020F0502020204030204"/>
              </a:rPr>
              <a:t>st</a:t>
            </a:r>
            <a:r>
              <a:rPr lang="en-US" sz="900" dirty="0">
                <a:solidFill>
                  <a:prstClr val="black"/>
                </a:solidFill>
                <a:latin typeface="Calibri" panose="020F0502020204030204"/>
              </a:rPr>
              <a:t>- 12:00-7:00 @ Hardin County Public Library- 100 Jim Owen </a:t>
            </a:r>
            <a:r>
              <a:rPr lang="en-US" sz="900" dirty="0" err="1">
                <a:solidFill>
                  <a:prstClr val="black"/>
                </a:solidFill>
                <a:latin typeface="Calibri" panose="020F0502020204030204"/>
              </a:rPr>
              <a:t>Dr</a:t>
            </a:r>
            <a:r>
              <a:rPr lang="en-US" sz="900" dirty="0">
                <a:solidFill>
                  <a:prstClr val="black"/>
                </a:solidFill>
                <a:latin typeface="Calibri" panose="020F0502020204030204"/>
              </a:rPr>
              <a:t>, Elizabethtown, KY 42701</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Nov. 27</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Bullitt County@ Ridgeway Public Library – 127 N. Walnut St., Shepherdsville, KY 40165 </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Nov. 29</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- 12:00-7:00 @ Marion County Career Center- 526 Workshop Lane, Lebanon, KY 40033</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Nov. 30</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- 12:00-7:00 @ South Central Library- 7300 Jefferson Blvd, Louisville, KY 40219</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Dec. 1</a:t>
            </a:r>
            <a:r>
              <a:rPr lang="en-US" sz="900" baseline="30000" dirty="0">
                <a:solidFill>
                  <a:prstClr val="black"/>
                </a:solidFill>
                <a:latin typeface="Calibri" panose="020F0502020204030204"/>
              </a:rPr>
              <a:t>st</a:t>
            </a:r>
            <a:r>
              <a:rPr lang="en-US" sz="900" dirty="0">
                <a:solidFill>
                  <a:prstClr val="black"/>
                </a:solidFill>
                <a:latin typeface="Calibri" panose="020F0502020204030204"/>
              </a:rPr>
              <a:t>- 12:00-5:00 @ Oldham County Public Library- 308 </a:t>
            </a:r>
            <a:r>
              <a:rPr lang="en-US" sz="900" dirty="0" err="1">
                <a:solidFill>
                  <a:prstClr val="black"/>
                </a:solidFill>
                <a:latin typeface="Calibri" panose="020F0502020204030204"/>
              </a:rPr>
              <a:t>Yager</a:t>
            </a:r>
            <a:r>
              <a:rPr lang="en-US" sz="900" dirty="0">
                <a:solidFill>
                  <a:prstClr val="black"/>
                </a:solidFill>
                <a:latin typeface="Calibri" panose="020F0502020204030204"/>
              </a:rPr>
              <a:t> Ave, La Grange, KY 40031 (may be extended to 7:00)</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Dec. 4</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- 2:00-7:00 @ Carroll County Library- 136 Court St, Carrollton, KY 41008</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Dec. 5</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- 12:00-7:00 @ Breckinridge County Extension Office- 1377 S Hwy 261. Hardinsburg, KY 40143</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Dec. 6</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- 12:00-7:00 @ St. Matthews Community Center- 310 Ten Pin Ln, Louisville, KY 40207</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Dec. 8</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- 12:00-5:00 @ Washington County Library- 333 W Main St, Springfield, KY 40069</a:t>
            </a:r>
          </a:p>
          <a:p>
            <a:pPr defTabSz="685800"/>
            <a:r>
              <a:rPr lang="en-US" sz="900" dirty="0">
                <a:solidFill>
                  <a:prstClr val="black"/>
                </a:solidFill>
                <a:latin typeface="Calibri" panose="020F0502020204030204"/>
              </a:rPr>
              <a:t/>
            </a:r>
            <a:br>
              <a:rPr lang="en-US" sz="900" dirty="0">
                <a:solidFill>
                  <a:prstClr val="black"/>
                </a:solidFill>
                <a:latin typeface="Calibri" panose="020F0502020204030204"/>
              </a:rPr>
            </a:br>
            <a:r>
              <a:rPr lang="en-US" sz="900" dirty="0">
                <a:solidFill>
                  <a:prstClr val="black"/>
                </a:solidFill>
                <a:latin typeface="Calibri" panose="020F0502020204030204"/>
              </a:rPr>
              <a:t>Dec. 11</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Spencer County@ Spencer County Library – 168 Taylorsville Rd., Taylorsville, KY 40071</a:t>
            </a:r>
          </a:p>
          <a:p>
            <a:pPr defTabSz="685800"/>
            <a:r>
              <a:rPr lang="en-US" sz="900" dirty="0">
                <a:solidFill>
                  <a:prstClr val="black"/>
                </a:solidFill>
                <a:latin typeface="Calibri" panose="020F0502020204030204"/>
              </a:rPr>
              <a:t> </a:t>
            </a:r>
            <a:br>
              <a:rPr lang="en-US" sz="900" dirty="0">
                <a:solidFill>
                  <a:prstClr val="black"/>
                </a:solidFill>
                <a:latin typeface="Calibri" panose="020F0502020204030204"/>
              </a:rPr>
            </a:br>
            <a:r>
              <a:rPr lang="en-US" sz="900" dirty="0">
                <a:solidFill>
                  <a:prstClr val="black"/>
                </a:solidFill>
                <a:latin typeface="Calibri" panose="020F0502020204030204"/>
              </a:rPr>
              <a:t>Dec. 12</a:t>
            </a:r>
            <a:r>
              <a:rPr lang="en-US" sz="900" baseline="30000" dirty="0">
                <a:solidFill>
                  <a:prstClr val="black"/>
                </a:solidFill>
                <a:latin typeface="Calibri" panose="020F0502020204030204"/>
              </a:rPr>
              <a:t>th</a:t>
            </a:r>
            <a:r>
              <a:rPr lang="en-US" sz="900" dirty="0">
                <a:solidFill>
                  <a:prstClr val="black"/>
                </a:solidFill>
                <a:latin typeface="Calibri" panose="020F0502020204030204"/>
              </a:rPr>
              <a:t>- 12:00-5:00 @ Nelson County Library- 201 Cathedral Manor, Bardstown, KY 40004</a:t>
            </a:r>
          </a:p>
          <a:p>
            <a:pPr defTabSz="685800"/>
            <a:endParaRPr lang="en-US" sz="1350" dirty="0">
              <a:solidFill>
                <a:prstClr val="black"/>
              </a:solidFill>
              <a:latin typeface="Calibri" panose="020F0502020204030204"/>
            </a:endParaRP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05551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CD4E-AB54-4610-82BB-6E5183C77646}"/>
              </a:ext>
            </a:extLst>
          </p:cNvPr>
          <p:cNvSpPr>
            <a:spLocks noGrp="1"/>
          </p:cNvSpPr>
          <p:nvPr>
            <p:ph type="title"/>
          </p:nvPr>
        </p:nvSpPr>
        <p:spPr/>
        <p:txBody>
          <a:bodyPr/>
          <a:lstStyle/>
          <a:p>
            <a:r>
              <a:rPr lang="en-US" dirty="0"/>
              <a:t>Tennessee Carriers</a:t>
            </a:r>
          </a:p>
        </p:txBody>
      </p:sp>
      <p:sp>
        <p:nvSpPr>
          <p:cNvPr id="3" name="Content Placeholder 2">
            <a:extLst>
              <a:ext uri="{FF2B5EF4-FFF2-40B4-BE49-F238E27FC236}">
                <a16:creationId xmlns:a16="http://schemas.microsoft.com/office/drawing/2014/main" id="{7F573031-DC07-4104-9157-F953085749AF}"/>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Three carriers:</a:t>
            </a:r>
          </a:p>
          <a:p>
            <a:pPr lvl="1"/>
            <a:r>
              <a:rPr lang="en-US" b="1" dirty="0">
                <a:latin typeface="Arial" panose="020B0604020202020204" pitchFamily="34" charset="0"/>
                <a:cs typeface="Arial" panose="020B0604020202020204" pitchFamily="34" charset="0"/>
              </a:rPr>
              <a:t>BlueCross BlueShield </a:t>
            </a:r>
            <a:r>
              <a:rPr lang="en-US" dirty="0">
                <a:latin typeface="Arial" panose="020B0604020202020204" pitchFamily="34" charset="0"/>
                <a:cs typeface="Arial" panose="020B0604020202020204" pitchFamily="34" charset="0"/>
              </a:rPr>
              <a:t>(everywhere except Greater Nashville and Greater Memphis)</a:t>
            </a:r>
          </a:p>
          <a:p>
            <a:pPr lvl="1"/>
            <a:r>
              <a:rPr lang="en-US" b="1" dirty="0">
                <a:latin typeface="Arial" panose="020B0604020202020204" pitchFamily="34" charset="0"/>
                <a:cs typeface="Arial" panose="020B0604020202020204" pitchFamily="34" charset="0"/>
              </a:rPr>
              <a:t>Cigna</a:t>
            </a:r>
            <a:r>
              <a:rPr lang="en-US" dirty="0">
                <a:latin typeface="Arial" panose="020B0604020202020204" pitchFamily="34" charset="0"/>
                <a:cs typeface="Arial" panose="020B0604020202020204" pitchFamily="34" charset="0"/>
              </a:rPr>
              <a:t> (Tri-Cities area, Greater Nashville and Greater Memphis only)</a:t>
            </a:r>
          </a:p>
          <a:p>
            <a:pPr lvl="1"/>
            <a:r>
              <a:rPr lang="en-US" b="1" dirty="0">
                <a:latin typeface="Arial" panose="020B0604020202020204" pitchFamily="34" charset="0"/>
                <a:cs typeface="Arial" panose="020B0604020202020204" pitchFamily="34" charset="0"/>
              </a:rPr>
              <a:t>Oscar</a:t>
            </a:r>
            <a:r>
              <a:rPr lang="en-US" dirty="0">
                <a:latin typeface="Arial" panose="020B0604020202020204" pitchFamily="34" charset="0"/>
                <a:cs typeface="Arial" panose="020B0604020202020204" pitchFamily="34" charset="0"/>
              </a:rPr>
              <a:t> (Greater Nashville only)</a:t>
            </a:r>
          </a:p>
          <a:p>
            <a:r>
              <a:rPr lang="en-US" dirty="0">
                <a:latin typeface="Arial" panose="020B0604020202020204" pitchFamily="34" charset="0"/>
                <a:cs typeface="Arial" panose="020B0604020202020204" pitchFamily="34" charset="0"/>
              </a:rPr>
              <a:t>All carriers submitted their plans assuming they would cover CSRs</a:t>
            </a:r>
          </a:p>
          <a:p>
            <a:pPr lvl="1"/>
            <a:r>
              <a:rPr lang="en-US" dirty="0">
                <a:latin typeface="Arial" panose="020B0604020202020204" pitchFamily="34" charset="0"/>
                <a:cs typeface="Arial" panose="020B0604020202020204" pitchFamily="34" charset="0"/>
              </a:rPr>
              <a:t>This did cause premium increases in order to stabilize the market</a:t>
            </a:r>
          </a:p>
          <a:p>
            <a:r>
              <a:rPr lang="en-US" dirty="0">
                <a:latin typeface="Arial" panose="020B0604020202020204" pitchFamily="34" charset="0"/>
                <a:cs typeface="Arial" panose="020B0604020202020204" pitchFamily="34" charset="0"/>
              </a:rPr>
              <a:t>Consumers who have opted for auto-renewal will be automatically renewed into the plan that is the most similar to the plan that they had in 2017. Because of changes to plans and carriers, this may not be the plan that works best for them. </a:t>
            </a:r>
          </a:p>
          <a:p>
            <a:pPr lvl="1"/>
            <a:r>
              <a:rPr lang="en-US" dirty="0">
                <a:latin typeface="Arial" panose="020B0604020202020204" pitchFamily="34" charset="0"/>
                <a:cs typeface="Arial" panose="020B0604020202020204" pitchFamily="34" charset="0"/>
              </a:rPr>
              <a:t>All consumers can pick their own plan during Open Enrollment, even if they have been notified that they have been auto-renewed.</a:t>
            </a:r>
          </a:p>
        </p:txBody>
      </p:sp>
    </p:spTree>
    <p:extLst>
      <p:ext uri="{BB962C8B-B14F-4D97-AF65-F5344CB8AC3E}">
        <p14:creationId xmlns:p14="http://schemas.microsoft.com/office/powerpoint/2010/main" val="406403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53D516-D8C5-4505-A764-7085D9EAFB84}"/>
              </a:ext>
            </a:extLst>
          </p:cNvPr>
          <p:cNvSpPr>
            <a:spLocks noGrp="1"/>
          </p:cNvSpPr>
          <p:nvPr>
            <p:ph type="title"/>
          </p:nvPr>
        </p:nvSpPr>
        <p:spPr/>
        <p:txBody>
          <a:bodyPr/>
          <a:lstStyle/>
          <a:p>
            <a:r>
              <a:rPr lang="en-US" dirty="0"/>
              <a:t>Tennessee Enrollment Assistance</a:t>
            </a:r>
          </a:p>
        </p:txBody>
      </p:sp>
      <p:sp>
        <p:nvSpPr>
          <p:cNvPr id="5" name="Content Placeholder 4">
            <a:extLst>
              <a:ext uri="{FF2B5EF4-FFF2-40B4-BE49-F238E27FC236}">
                <a16:creationId xmlns:a16="http://schemas.microsoft.com/office/drawing/2014/main" id="{81756301-38A5-4542-A062-B3EBEE07D361}"/>
              </a:ext>
            </a:extLst>
          </p:cNvPr>
          <p:cNvSpPr>
            <a:spLocks noGrp="1"/>
          </p:cNvSpPr>
          <p:nvPr>
            <p:ph idx="1"/>
          </p:nvPr>
        </p:nvSpPr>
        <p:spPr/>
        <p:txBody>
          <a:bodyPr/>
          <a:lstStyle/>
          <a:p>
            <a:r>
              <a:rPr lang="en-US" sz="2400" dirty="0"/>
              <a:t>Make an appointment with a Navigator anywhere in TN by calling </a:t>
            </a:r>
            <a:r>
              <a:rPr lang="en-US" sz="2400" b="1" dirty="0"/>
              <a:t>844-644-5443 </a:t>
            </a:r>
            <a:r>
              <a:rPr lang="en-US" sz="2400" dirty="0"/>
              <a:t>or online at </a:t>
            </a:r>
            <a:r>
              <a:rPr lang="en-US" sz="2400" dirty="0">
                <a:hlinkClick r:id="rId2"/>
              </a:rPr>
              <a:t>http://www.getcoveredtenn.org/</a:t>
            </a:r>
            <a:endParaRPr lang="en-US" sz="2400" dirty="0"/>
          </a:p>
          <a:p>
            <a:r>
              <a:rPr lang="en-US" sz="2400" dirty="0"/>
              <a:t>Navigators speak English, Spanish, Arabic, Kurdish, Amharic and language line services are available for other languages</a:t>
            </a:r>
          </a:p>
          <a:p>
            <a:endParaRPr lang="en-US" dirty="0"/>
          </a:p>
          <a:p>
            <a:endParaRPr lang="en-US" dirty="0"/>
          </a:p>
        </p:txBody>
      </p:sp>
    </p:spTree>
    <p:extLst>
      <p:ext uri="{BB962C8B-B14F-4D97-AF65-F5344CB8AC3E}">
        <p14:creationId xmlns:p14="http://schemas.microsoft.com/office/powerpoint/2010/main" val="71767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075" y="365125"/>
            <a:ext cx="8959850" cy="914400"/>
          </a:xfrm>
        </p:spPr>
        <p:txBody>
          <a:bodyPr/>
          <a:lstStyle/>
          <a:p>
            <a:pPr>
              <a:defRPr/>
            </a:pPr>
            <a:r>
              <a:rPr lang="en-US" sz="3200" dirty="0" smtClean="0"/>
              <a:t>Jennifer Tolbert</a:t>
            </a:r>
            <a:endParaRPr lang="en-US" sz="3000" dirty="0">
              <a:solidFill>
                <a:schemeClr val="tx1"/>
              </a:solidFill>
              <a:latin typeface="+mj-lt"/>
            </a:endParaRPr>
          </a:p>
        </p:txBody>
      </p:sp>
      <p:sp>
        <p:nvSpPr>
          <p:cNvPr id="8" name="Content Placeholder 4"/>
          <p:cNvSpPr txBox="1">
            <a:spLocks/>
          </p:cNvSpPr>
          <p:nvPr/>
        </p:nvSpPr>
        <p:spPr bwMode="auto">
          <a:xfrm>
            <a:off x="4321834" y="5102635"/>
            <a:ext cx="4574254" cy="2164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Meta Offc Pro"/>
                <a:ea typeface="+mn-ea"/>
                <a:cs typeface="Meta Offc Pro"/>
              </a:defRPr>
            </a:lvl1pPr>
            <a:lvl2pPr marL="742950" indent="-285750" algn="l" rtl="0" eaLnBrk="1" fontAlgn="base" hangingPunct="1">
              <a:spcBef>
                <a:spcPct val="20000"/>
              </a:spcBef>
              <a:spcAft>
                <a:spcPct val="0"/>
              </a:spcAft>
              <a:buChar char="–"/>
              <a:defRPr sz="1800" b="0" i="0">
                <a:solidFill>
                  <a:schemeClr val="tx1"/>
                </a:solidFill>
                <a:latin typeface="Meta Offc Pro"/>
                <a:cs typeface="Meta Offc Pro"/>
              </a:defRPr>
            </a:lvl2pPr>
            <a:lvl3pPr marL="1143000" indent="-228600" algn="l" rtl="0" eaLnBrk="1" fontAlgn="base" hangingPunct="1">
              <a:spcBef>
                <a:spcPct val="20000"/>
              </a:spcBef>
              <a:spcAft>
                <a:spcPct val="0"/>
              </a:spcAft>
              <a:buChar char="•"/>
              <a:defRPr sz="1600" b="0" i="0">
                <a:solidFill>
                  <a:schemeClr val="tx1"/>
                </a:solidFill>
                <a:latin typeface="Meta Offc Pro"/>
                <a:cs typeface="Meta Offc Pro"/>
              </a:defRPr>
            </a:lvl3pPr>
            <a:lvl4pPr marL="1600200" indent="-228600" algn="l" rtl="0" eaLnBrk="1" fontAlgn="base" hangingPunct="1">
              <a:spcBef>
                <a:spcPct val="20000"/>
              </a:spcBef>
              <a:spcAft>
                <a:spcPct val="0"/>
              </a:spcAft>
              <a:buChar char="–"/>
              <a:defRPr sz="1400" b="0" i="0">
                <a:solidFill>
                  <a:schemeClr val="tx1"/>
                </a:solidFill>
                <a:latin typeface="Meta Offc Pro"/>
                <a:cs typeface="Meta Offc Pro"/>
              </a:defRPr>
            </a:lvl4pPr>
            <a:lvl5pPr marL="2057400" indent="-228600" algn="l" rtl="0" eaLnBrk="1" fontAlgn="base" hangingPunct="1">
              <a:spcBef>
                <a:spcPct val="20000"/>
              </a:spcBef>
              <a:spcAft>
                <a:spcPct val="0"/>
              </a:spcAft>
              <a:buChar char="»"/>
              <a:defRPr sz="1300" b="0" i="0">
                <a:solidFill>
                  <a:schemeClr val="tx1"/>
                </a:solidFill>
                <a:latin typeface="Meta Offc Pro"/>
                <a:cs typeface="Meta Offc Pro"/>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eta Offc Pro"/>
                <a:ea typeface="+mn-ea"/>
              </a:rPr>
              <a:t>Director of State Health Reform </a:t>
            </a:r>
            <a:endParaRPr kumimoji="0" lang="en-US" altLang="en-US" sz="3000" b="0" i="0" u="none" strike="noStrike" kern="0" cap="none" spc="0" normalizeH="0" baseline="0" noProof="0" dirty="0">
              <a:ln>
                <a:noFill/>
              </a:ln>
              <a:solidFill>
                <a:srgbClr val="000000"/>
              </a:solidFill>
              <a:effectLst/>
              <a:uLnTx/>
              <a:uFillTx/>
              <a:latin typeface="Calibri"/>
              <a:ea typeface="Calibri"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818" r="18402"/>
          <a:stretch/>
        </p:blipFill>
        <p:spPr>
          <a:xfrm>
            <a:off x="819509" y="1192737"/>
            <a:ext cx="3226280" cy="3909898"/>
          </a:xfrm>
          <a:prstGeom prst="rect">
            <a:avLst/>
          </a:prstGeom>
        </p:spPr>
      </p:pic>
    </p:spTree>
    <p:extLst>
      <p:ext uri="{BB962C8B-B14F-4D97-AF65-F5344CB8AC3E}">
        <p14:creationId xmlns:p14="http://schemas.microsoft.com/office/powerpoint/2010/main" val="1483825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dirty="0" smtClean="0">
                <a:solidFill>
                  <a:schemeClr val="tx1"/>
                </a:solidFill>
              </a:rPr>
              <a:t>Virginia OE5</a:t>
            </a:r>
            <a:endParaRPr lang="en-US" sz="4000" b="1" dirty="0">
              <a:solidFill>
                <a:schemeClr val="tx1"/>
              </a:solidFill>
            </a:endParaRPr>
          </a:p>
        </p:txBody>
      </p:sp>
      <p:sp>
        <p:nvSpPr>
          <p:cNvPr id="3" name="Content Placeholder 2"/>
          <p:cNvSpPr>
            <a:spLocks noGrp="1"/>
          </p:cNvSpPr>
          <p:nvPr>
            <p:ph sz="quarter" idx="1"/>
          </p:nvPr>
        </p:nvSpPr>
        <p:spPr/>
        <p:txBody>
          <a:bodyPr/>
          <a:lstStyle/>
          <a:p>
            <a:r>
              <a:rPr lang="en-US" sz="2800" dirty="0"/>
              <a:t>Statewide Navigator Program</a:t>
            </a:r>
          </a:p>
          <a:p>
            <a:pPr lvl="1"/>
            <a:r>
              <a:rPr lang="en-US" sz="2800" dirty="0">
                <a:hlinkClick r:id="rId2"/>
              </a:rPr>
              <a:t>www.enrollva.org</a:t>
            </a:r>
            <a:endParaRPr lang="en-US" sz="2800" dirty="0"/>
          </a:p>
          <a:p>
            <a:pPr lvl="1"/>
            <a:r>
              <a:rPr lang="en-US" sz="2800" dirty="0" smtClean="0">
                <a:solidFill>
                  <a:srgbClr val="C00000"/>
                </a:solidFill>
              </a:rPr>
              <a:t>Information</a:t>
            </a:r>
          </a:p>
          <a:p>
            <a:pPr lvl="1"/>
            <a:r>
              <a:rPr lang="en-US" sz="2800" dirty="0" smtClean="0">
                <a:solidFill>
                  <a:srgbClr val="C00000"/>
                </a:solidFill>
              </a:rPr>
              <a:t>Appointments</a:t>
            </a:r>
          </a:p>
          <a:p>
            <a:pPr lvl="1"/>
            <a:r>
              <a:rPr lang="en-US" sz="2800" dirty="0" smtClean="0">
                <a:solidFill>
                  <a:srgbClr val="C00000"/>
                </a:solidFill>
              </a:rPr>
              <a:t>Events </a:t>
            </a:r>
            <a:r>
              <a:rPr lang="en-US" sz="2800" dirty="0">
                <a:solidFill>
                  <a:srgbClr val="C00000"/>
                </a:solidFill>
              </a:rPr>
              <a:t>Calendar</a:t>
            </a:r>
          </a:p>
          <a:p>
            <a:pPr lvl="1"/>
            <a:r>
              <a:rPr lang="en-US" sz="2800" dirty="0" smtClean="0">
                <a:solidFill>
                  <a:srgbClr val="C00000"/>
                </a:solidFill>
              </a:rPr>
              <a:t>1-888-392-5132</a:t>
            </a:r>
          </a:p>
          <a:p>
            <a:pPr lvl="1"/>
            <a:r>
              <a:rPr lang="en-US" sz="2800" dirty="0" smtClean="0">
                <a:solidFill>
                  <a:srgbClr val="C00000"/>
                </a:solidFill>
              </a:rPr>
              <a:t>Collaborate with</a:t>
            </a:r>
          </a:p>
          <a:p>
            <a:pPr marL="274320" lvl="1" indent="0">
              <a:buNone/>
            </a:pPr>
            <a:r>
              <a:rPr lang="en-US" sz="2800" dirty="0" smtClean="0">
                <a:solidFill>
                  <a:srgbClr val="C00000"/>
                </a:solidFill>
              </a:rPr>
              <a:t>CACs &amp; other partners</a:t>
            </a:r>
            <a:endParaRPr lang="en-US" sz="2800" dirty="0">
              <a:solidFill>
                <a:srgbClr val="C00000"/>
              </a:solidFill>
            </a:endParaRPr>
          </a:p>
          <a:p>
            <a:pPr lvl="1"/>
            <a:endParaRPr lang="en-US" sz="2800" dirty="0"/>
          </a:p>
          <a:p>
            <a:pPr marL="0" indent="0">
              <a:buNone/>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038600" y="2667000"/>
            <a:ext cx="4038600" cy="2209800"/>
          </a:xfrm>
          <a:prstGeom prst="rect">
            <a:avLst/>
          </a:prstGeom>
        </p:spPr>
      </p:pic>
    </p:spTree>
    <p:extLst>
      <p:ext uri="{BB962C8B-B14F-4D97-AF65-F5344CB8AC3E}">
        <p14:creationId xmlns:p14="http://schemas.microsoft.com/office/powerpoint/2010/main" val="326511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Virginia Marketplace for 2018</a:t>
            </a:r>
            <a:endParaRPr lang="en-US" b="1" dirty="0">
              <a:solidFill>
                <a:schemeClr val="tx1"/>
              </a:solidFill>
            </a:endParaRPr>
          </a:p>
        </p:txBody>
      </p:sp>
      <p:sp>
        <p:nvSpPr>
          <p:cNvPr id="3" name="Content Placeholder 2"/>
          <p:cNvSpPr>
            <a:spLocks noGrp="1"/>
          </p:cNvSpPr>
          <p:nvPr>
            <p:ph sz="quarter" idx="1"/>
          </p:nvPr>
        </p:nvSpPr>
        <p:spPr>
          <a:xfrm>
            <a:off x="301752" y="1527048"/>
            <a:ext cx="8503920" cy="4949952"/>
          </a:xfrm>
        </p:spPr>
        <p:txBody>
          <a:bodyPr>
            <a:normAutofit/>
          </a:bodyPr>
          <a:lstStyle/>
          <a:p>
            <a:r>
              <a:rPr lang="en-US" dirty="0" smtClean="0"/>
              <a:t>Fewer carriers participating </a:t>
            </a:r>
          </a:p>
          <a:p>
            <a:pPr lvl="1"/>
            <a:r>
              <a:rPr lang="en-US" dirty="0" smtClean="0">
                <a:solidFill>
                  <a:srgbClr val="C00000"/>
                </a:solidFill>
              </a:rPr>
              <a:t>Seven Companies</a:t>
            </a:r>
          </a:p>
          <a:p>
            <a:r>
              <a:rPr lang="en-US" dirty="0" smtClean="0"/>
              <a:t>Most areas have only one carrier</a:t>
            </a:r>
          </a:p>
          <a:p>
            <a:pPr lvl="1"/>
            <a:r>
              <a:rPr lang="en-US" dirty="0" smtClean="0">
                <a:solidFill>
                  <a:srgbClr val="C00000"/>
                </a:solidFill>
              </a:rPr>
              <a:t>But each offers multiple plans</a:t>
            </a:r>
          </a:p>
          <a:p>
            <a:r>
              <a:rPr lang="en-US" dirty="0" smtClean="0"/>
              <a:t>2017 carriers may no longer serve the same areas</a:t>
            </a:r>
          </a:p>
          <a:p>
            <a:pPr lvl="1"/>
            <a:r>
              <a:rPr lang="en-US" dirty="0" smtClean="0">
                <a:solidFill>
                  <a:srgbClr val="C00000"/>
                </a:solidFill>
              </a:rPr>
              <a:t>New provider networks</a:t>
            </a:r>
          </a:p>
          <a:p>
            <a:pPr lvl="1"/>
            <a:r>
              <a:rPr lang="en-US" dirty="0" smtClean="0">
                <a:solidFill>
                  <a:srgbClr val="C00000"/>
                </a:solidFill>
              </a:rPr>
              <a:t>Different hospitals in network</a:t>
            </a:r>
          </a:p>
          <a:p>
            <a:pPr lvl="1"/>
            <a:r>
              <a:rPr lang="en-US" dirty="0" smtClean="0">
                <a:solidFill>
                  <a:srgbClr val="C00000"/>
                </a:solidFill>
              </a:rPr>
              <a:t>Different drug formularies</a:t>
            </a:r>
          </a:p>
          <a:p>
            <a:r>
              <a:rPr lang="en-US" u="sng" dirty="0" smtClean="0"/>
              <a:t>Average</a:t>
            </a:r>
            <a:r>
              <a:rPr lang="en-US" dirty="0" smtClean="0"/>
              <a:t> rate increases range from 34.5% - 81.8%</a:t>
            </a:r>
          </a:p>
          <a:p>
            <a:pPr lvl="1"/>
            <a:r>
              <a:rPr lang="en-US" dirty="0" smtClean="0">
                <a:solidFill>
                  <a:srgbClr val="C00000"/>
                </a:solidFill>
              </a:rPr>
              <a:t>Companies assumed loss of CSR payments</a:t>
            </a:r>
          </a:p>
          <a:p>
            <a:pPr lvl="1"/>
            <a:r>
              <a:rPr lang="en-US" dirty="0" smtClean="0">
                <a:solidFill>
                  <a:srgbClr val="C00000"/>
                </a:solidFill>
              </a:rPr>
              <a:t>Other federal uncertainty</a:t>
            </a:r>
            <a:endParaRPr lang="en-US" dirty="0">
              <a:solidFill>
                <a:srgbClr val="C00000"/>
              </a:solidFill>
            </a:endParaRPr>
          </a:p>
        </p:txBody>
      </p:sp>
    </p:spTree>
    <p:extLst>
      <p:ext uri="{BB962C8B-B14F-4D97-AF65-F5344CB8AC3E}">
        <p14:creationId xmlns:p14="http://schemas.microsoft.com/office/powerpoint/2010/main" val="2778424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Number of Issuers by County</a:t>
            </a:r>
          </a:p>
        </p:txBody>
      </p:sp>
      <p:pic>
        <p:nvPicPr>
          <p:cNvPr id="5" name="Picture 4"/>
          <p:cNvPicPr>
            <a:picLocks noChangeAspect="1"/>
          </p:cNvPicPr>
          <p:nvPr/>
        </p:nvPicPr>
        <p:blipFill rotWithShape="1">
          <a:blip r:embed="rId2"/>
          <a:srcRect l="63787" t="55733" r="14553" b="8858"/>
          <a:stretch/>
        </p:blipFill>
        <p:spPr>
          <a:xfrm>
            <a:off x="301751" y="2057400"/>
            <a:ext cx="6534793" cy="3304359"/>
          </a:xfrm>
          <a:prstGeom prst="rect">
            <a:avLst/>
          </a:prstGeom>
        </p:spPr>
      </p:pic>
      <p:sp>
        <p:nvSpPr>
          <p:cNvPr id="6" name="TextBox 5"/>
          <p:cNvSpPr txBox="1"/>
          <p:nvPr/>
        </p:nvSpPr>
        <p:spPr>
          <a:xfrm>
            <a:off x="6786154" y="2350704"/>
            <a:ext cx="2266406" cy="1595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Yellow – One issuer</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Green – Two issuers</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Blue – Three issuers</a:t>
            </a:r>
          </a:p>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prstClr val="black"/>
                </a:solidFill>
                <a:effectLst/>
                <a:uLnTx/>
                <a:uFillTx/>
                <a:latin typeface="Georgia"/>
                <a:ea typeface="+mn-ea"/>
                <a:cs typeface="+mn-cs"/>
              </a:rPr>
              <a:t>Will there be adequate networks? </a:t>
            </a: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999804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Issuer Options by County</a:t>
            </a:r>
          </a:p>
        </p:txBody>
      </p:sp>
      <p:sp>
        <p:nvSpPr>
          <p:cNvPr id="6" name="TextBox 5"/>
          <p:cNvSpPr txBox="1"/>
          <p:nvPr/>
        </p:nvSpPr>
        <p:spPr>
          <a:xfrm>
            <a:off x="6786154" y="2198309"/>
            <a:ext cx="2266406"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Red – Anthem</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Orange – Anthem &amp; Kaiser</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Pink – Anthem &amp; Optima</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Light Purple – Optima &amp; Piedmont</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Dark Purple – Piedmont</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Yellow – Cigna</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Light Green – CareFirst, Cigna &amp; Kaiser</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Dark Green – Optima &amp; Kaiser</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Brown – Cigna &amp; Kaiser</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Dark Blue – Optima</a:t>
            </a:r>
          </a:p>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eorgia"/>
                <a:ea typeface="+mn-ea"/>
                <a:cs typeface="+mn-cs"/>
              </a:rPr>
              <a:t>Light Blue - Kaiser</a:t>
            </a:r>
          </a:p>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pic>
        <p:nvPicPr>
          <p:cNvPr id="3" name="Picture 2"/>
          <p:cNvPicPr>
            <a:picLocks noChangeAspect="1"/>
          </p:cNvPicPr>
          <p:nvPr/>
        </p:nvPicPr>
        <p:blipFill rotWithShape="1">
          <a:blip r:embed="rId3"/>
          <a:srcRect l="6166" t="10239" b="4731"/>
          <a:stretch/>
        </p:blipFill>
        <p:spPr>
          <a:xfrm>
            <a:off x="301752" y="2198310"/>
            <a:ext cx="6484402" cy="3745290"/>
          </a:xfrm>
          <a:prstGeom prst="rect">
            <a:avLst/>
          </a:prstGeom>
        </p:spPr>
      </p:pic>
    </p:spTree>
    <p:extLst>
      <p:ext uri="{BB962C8B-B14F-4D97-AF65-F5344CB8AC3E}">
        <p14:creationId xmlns:p14="http://schemas.microsoft.com/office/powerpoint/2010/main" val="3889890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Tips for Consumers</a:t>
            </a:r>
            <a:endParaRPr lang="en-US" b="1" dirty="0">
              <a:solidFill>
                <a:schemeClr val="tx1"/>
              </a:solidFill>
            </a:endParaRPr>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Pay attention to mail from current insurance plan and Healthcare.gov</a:t>
            </a:r>
          </a:p>
          <a:p>
            <a:r>
              <a:rPr lang="en-US" dirty="0" smtClean="0"/>
              <a:t>If authorized by consumer, letters will offer </a:t>
            </a:r>
            <a:r>
              <a:rPr lang="en-US" u="sng" dirty="0" smtClean="0"/>
              <a:t>automatic renewal</a:t>
            </a:r>
            <a:r>
              <a:rPr lang="en-US" dirty="0" smtClean="0"/>
              <a:t> into same plan or most similar new plan</a:t>
            </a:r>
          </a:p>
          <a:p>
            <a:r>
              <a:rPr lang="en-US" dirty="0" smtClean="0"/>
              <a:t>Consumer can still switch to another available plan – but </a:t>
            </a:r>
            <a:r>
              <a:rPr lang="en-US" u="sng" dirty="0" smtClean="0"/>
              <a:t>only during open enrollment</a:t>
            </a:r>
            <a:r>
              <a:rPr lang="en-US" dirty="0" smtClean="0"/>
              <a:t> (unless SEP eligible)</a:t>
            </a:r>
            <a:endParaRPr lang="en-US" u="sng" dirty="0" smtClean="0"/>
          </a:p>
          <a:p>
            <a:pPr lvl="1"/>
            <a:r>
              <a:rPr lang="en-US" dirty="0" smtClean="0">
                <a:solidFill>
                  <a:srgbClr val="C00000"/>
                </a:solidFill>
              </a:rPr>
              <a:t>Check new networks – hospital, doctors</a:t>
            </a:r>
          </a:p>
          <a:p>
            <a:pPr lvl="1"/>
            <a:r>
              <a:rPr lang="en-US" dirty="0" smtClean="0">
                <a:solidFill>
                  <a:srgbClr val="C00000"/>
                </a:solidFill>
              </a:rPr>
              <a:t>Check new formularies</a:t>
            </a:r>
          </a:p>
        </p:txBody>
      </p:sp>
    </p:spTree>
    <p:extLst>
      <p:ext uri="{BB962C8B-B14F-4D97-AF65-F5344CB8AC3E}">
        <p14:creationId xmlns:p14="http://schemas.microsoft.com/office/powerpoint/2010/main" val="344121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Tips for </a:t>
            </a:r>
            <a:r>
              <a:rPr lang="en-US" b="1" dirty="0" smtClean="0">
                <a:solidFill>
                  <a:schemeClr val="tx1"/>
                </a:solidFill>
              </a:rPr>
              <a:t>Consumers</a:t>
            </a:r>
            <a:endParaRPr lang="en-US" dirty="0"/>
          </a:p>
        </p:txBody>
      </p:sp>
      <p:sp>
        <p:nvSpPr>
          <p:cNvPr id="3" name="Content Placeholder 2"/>
          <p:cNvSpPr>
            <a:spLocks noGrp="1"/>
          </p:cNvSpPr>
          <p:nvPr>
            <p:ph sz="quarter" idx="1"/>
          </p:nvPr>
        </p:nvSpPr>
        <p:spPr/>
        <p:txBody>
          <a:bodyPr/>
          <a:lstStyle/>
          <a:p>
            <a:r>
              <a:rPr lang="en-US" dirty="0"/>
              <a:t>If </a:t>
            </a:r>
            <a:r>
              <a:rPr lang="en-US" dirty="0" smtClean="0"/>
              <a:t>eligible, tax </a:t>
            </a:r>
            <a:r>
              <a:rPr lang="en-US" dirty="0"/>
              <a:t>credits protect consumers from higher premiums. </a:t>
            </a:r>
            <a:endParaRPr lang="en-US" dirty="0" smtClean="0"/>
          </a:p>
          <a:p>
            <a:pPr lvl="1"/>
            <a:r>
              <a:rPr lang="en-US" dirty="0" smtClean="0">
                <a:solidFill>
                  <a:srgbClr val="C00000"/>
                </a:solidFill>
              </a:rPr>
              <a:t>Income from 100</a:t>
            </a:r>
            <a:r>
              <a:rPr lang="en-US" dirty="0">
                <a:solidFill>
                  <a:srgbClr val="C00000"/>
                </a:solidFill>
              </a:rPr>
              <a:t>%-400% </a:t>
            </a:r>
            <a:r>
              <a:rPr lang="en-US" dirty="0" smtClean="0">
                <a:solidFill>
                  <a:srgbClr val="C00000"/>
                </a:solidFill>
              </a:rPr>
              <a:t>FPL </a:t>
            </a:r>
            <a:endParaRPr lang="en-US" dirty="0">
              <a:solidFill>
                <a:srgbClr val="C00000"/>
              </a:solidFill>
            </a:endParaRPr>
          </a:p>
          <a:p>
            <a:r>
              <a:rPr lang="en-US" dirty="0"/>
              <a:t>Silver plans with cost sharing reductions (CSRs) will still be </a:t>
            </a:r>
            <a:r>
              <a:rPr lang="en-US" dirty="0" smtClean="0"/>
              <a:t>offered</a:t>
            </a:r>
          </a:p>
          <a:p>
            <a:pPr lvl="1"/>
            <a:r>
              <a:rPr lang="en-US" dirty="0" smtClean="0">
                <a:solidFill>
                  <a:srgbClr val="C00000"/>
                </a:solidFill>
              </a:rPr>
              <a:t>Household income </a:t>
            </a:r>
            <a:r>
              <a:rPr lang="en-US" dirty="0">
                <a:solidFill>
                  <a:srgbClr val="C00000"/>
                </a:solidFill>
              </a:rPr>
              <a:t>under 250% </a:t>
            </a:r>
            <a:r>
              <a:rPr lang="en-US" dirty="0" smtClean="0">
                <a:solidFill>
                  <a:srgbClr val="C00000"/>
                </a:solidFill>
              </a:rPr>
              <a:t>FPL</a:t>
            </a:r>
          </a:p>
          <a:p>
            <a:pPr lvl="1"/>
            <a:r>
              <a:rPr lang="en-US" dirty="0" smtClean="0">
                <a:solidFill>
                  <a:srgbClr val="C00000"/>
                </a:solidFill>
              </a:rPr>
              <a:t>Lower deductibles, lower co-payments</a:t>
            </a:r>
            <a:endParaRPr lang="en-US" dirty="0">
              <a:solidFill>
                <a:srgbClr val="C00000"/>
              </a:solidFill>
            </a:endParaRPr>
          </a:p>
          <a:p>
            <a:r>
              <a:rPr lang="en-US" dirty="0"/>
              <a:t>Don’t wait to </a:t>
            </a:r>
            <a:r>
              <a:rPr lang="en-US" dirty="0" smtClean="0"/>
              <a:t>act! </a:t>
            </a:r>
            <a:r>
              <a:rPr lang="en-US" dirty="0"/>
              <a:t>Open enrollment is only 6 weeks </a:t>
            </a:r>
            <a:endParaRPr lang="en-US" dirty="0" smtClean="0"/>
          </a:p>
          <a:p>
            <a:pPr lvl="1"/>
            <a:r>
              <a:rPr lang="en-US" dirty="0" smtClean="0">
                <a:solidFill>
                  <a:srgbClr val="C00000"/>
                </a:solidFill>
              </a:rPr>
              <a:t>November </a:t>
            </a:r>
            <a:r>
              <a:rPr lang="en-US" dirty="0">
                <a:solidFill>
                  <a:srgbClr val="C00000"/>
                </a:solidFill>
              </a:rPr>
              <a:t>1 – December 15</a:t>
            </a:r>
          </a:p>
          <a:p>
            <a:endParaRPr lang="en-US" dirty="0"/>
          </a:p>
        </p:txBody>
      </p:sp>
    </p:spTree>
    <p:extLst>
      <p:ext uri="{BB962C8B-B14F-4D97-AF65-F5344CB8AC3E}">
        <p14:creationId xmlns:p14="http://schemas.microsoft.com/office/powerpoint/2010/main" val="524378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7"/>
          <p:cNvSpPr>
            <a:spLocks noGrp="1"/>
          </p:cNvSpPr>
          <p:nvPr>
            <p:ph idx="1"/>
          </p:nvPr>
        </p:nvSpPr>
        <p:spPr bwMode="auto">
          <a:xfrm>
            <a:off x="79012" y="1371600"/>
            <a:ext cx="8959850" cy="4885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p>
            <a:pPr marL="457200" indent="-457200"/>
            <a:r>
              <a:rPr lang="en-US" altLang="en-US" b="1" dirty="0" smtClean="0">
                <a:latin typeface="+mn-lt"/>
                <a:ea typeface="Calibri" pitchFamily="34" charset="0"/>
              </a:rPr>
              <a:t>Karen Pollitz</a:t>
            </a:r>
            <a:r>
              <a:rPr lang="en-US" altLang="en-US" dirty="0" smtClean="0">
                <a:latin typeface="+mn-lt"/>
                <a:ea typeface="Calibri" pitchFamily="34" charset="0"/>
              </a:rPr>
              <a:t>, Senior Fellow,</a:t>
            </a:r>
            <a:r>
              <a:rPr lang="en-US" altLang="en-US" dirty="0">
                <a:latin typeface="+mn-lt"/>
                <a:ea typeface="Calibri" pitchFamily="34" charset="0"/>
              </a:rPr>
              <a:t/>
            </a:r>
            <a:br>
              <a:rPr lang="en-US" altLang="en-US" dirty="0">
                <a:latin typeface="+mn-lt"/>
                <a:ea typeface="Calibri" pitchFamily="34" charset="0"/>
              </a:rPr>
            </a:br>
            <a:r>
              <a:rPr lang="en-US" altLang="en-US" dirty="0" smtClean="0">
                <a:latin typeface="+mn-lt"/>
                <a:ea typeface="Calibri" pitchFamily="34" charset="0"/>
              </a:rPr>
              <a:t>Kaiser Family Foundation</a:t>
            </a:r>
            <a:br>
              <a:rPr lang="en-US" altLang="en-US" dirty="0" smtClean="0">
                <a:latin typeface="+mn-lt"/>
                <a:ea typeface="Calibri" pitchFamily="34" charset="0"/>
              </a:rPr>
            </a:br>
            <a:r>
              <a:rPr lang="en-US" altLang="en-US" dirty="0" smtClean="0">
                <a:latin typeface="+mn-lt"/>
                <a:ea typeface="Calibri" pitchFamily="34" charset="0"/>
              </a:rPr>
              <a:t>Email: </a:t>
            </a:r>
            <a:r>
              <a:rPr lang="en-US" altLang="en-US" b="1" dirty="0" smtClean="0">
                <a:solidFill>
                  <a:srgbClr val="0070C0"/>
                </a:solidFill>
                <a:latin typeface="+mn-lt"/>
                <a:ea typeface="Calibri" pitchFamily="34" charset="0"/>
              </a:rPr>
              <a:t>kpollitz@kff.org</a:t>
            </a:r>
            <a:r>
              <a:rPr lang="en-US" altLang="en-US" b="1" dirty="0">
                <a:solidFill>
                  <a:srgbClr val="0070C0"/>
                </a:solidFill>
                <a:latin typeface="+mn-lt"/>
                <a:ea typeface="Calibri" pitchFamily="34" charset="0"/>
              </a:rPr>
              <a:t/>
            </a:r>
            <a:br>
              <a:rPr lang="en-US" altLang="en-US" b="1" dirty="0">
                <a:solidFill>
                  <a:srgbClr val="0070C0"/>
                </a:solidFill>
                <a:latin typeface="+mn-lt"/>
                <a:ea typeface="Calibri" pitchFamily="34" charset="0"/>
              </a:rPr>
            </a:br>
            <a:r>
              <a:rPr lang="en-US" altLang="en-US" dirty="0" smtClean="0">
                <a:latin typeface="+mn-lt"/>
                <a:ea typeface="Calibri" pitchFamily="34" charset="0"/>
              </a:rPr>
              <a:t>Phone: (202) 347-5270</a:t>
            </a:r>
          </a:p>
          <a:p>
            <a:pPr marL="457200" indent="-457200">
              <a:spcBef>
                <a:spcPts val="0"/>
              </a:spcBef>
            </a:pPr>
            <a:r>
              <a:rPr lang="en-US" altLang="en-US" b="1" dirty="0" smtClean="0">
                <a:latin typeface="+mn-lt"/>
                <a:ea typeface="Calibri" pitchFamily="34" charset="0"/>
              </a:rPr>
              <a:t>Jennifer Tolbert</a:t>
            </a:r>
            <a:r>
              <a:rPr lang="en-US" altLang="en-US" dirty="0" smtClean="0">
                <a:latin typeface="+mn-lt"/>
                <a:ea typeface="Calibri" pitchFamily="34" charset="0"/>
              </a:rPr>
              <a:t>, Director of State Health Reform, Kaiser Family Foundation</a:t>
            </a:r>
            <a:br>
              <a:rPr lang="en-US" altLang="en-US" dirty="0" smtClean="0">
                <a:latin typeface="+mn-lt"/>
                <a:ea typeface="Calibri" pitchFamily="34" charset="0"/>
              </a:rPr>
            </a:br>
            <a:r>
              <a:rPr lang="en-US" altLang="en-US" dirty="0" smtClean="0">
                <a:latin typeface="+mn-lt"/>
                <a:ea typeface="Calibri" pitchFamily="34" charset="0"/>
              </a:rPr>
              <a:t>Email: </a:t>
            </a:r>
            <a:r>
              <a:rPr lang="en-US" altLang="en-US" b="1" dirty="0" smtClean="0">
                <a:solidFill>
                  <a:schemeClr val="accent3"/>
                </a:solidFill>
                <a:latin typeface="+mn-lt"/>
                <a:ea typeface="Calibri" pitchFamily="34" charset="0"/>
              </a:rPr>
              <a:t>jtolbert@kff.org</a:t>
            </a:r>
            <a:r>
              <a:rPr lang="en-US" altLang="en-US" dirty="0" smtClean="0">
                <a:latin typeface="+mn-lt"/>
                <a:ea typeface="Calibri" pitchFamily="34" charset="0"/>
              </a:rPr>
              <a:t/>
            </a:r>
            <a:br>
              <a:rPr lang="en-US" altLang="en-US" dirty="0" smtClean="0">
                <a:latin typeface="+mn-lt"/>
                <a:ea typeface="Calibri" pitchFamily="34" charset="0"/>
              </a:rPr>
            </a:br>
            <a:r>
              <a:rPr lang="en-US" altLang="en-US" dirty="0" smtClean="0">
                <a:latin typeface="+mn-lt"/>
                <a:ea typeface="Calibri" pitchFamily="34" charset="0"/>
              </a:rPr>
              <a:t>Phone: (202) 347-5270</a:t>
            </a:r>
          </a:p>
          <a:p>
            <a:r>
              <a:rPr lang="en-US" b="1" dirty="0"/>
              <a:t>Kelli </a:t>
            </a:r>
            <a:r>
              <a:rPr lang="en-US" b="1" dirty="0" err="1" smtClean="0"/>
              <a:t>Cauley</a:t>
            </a:r>
            <a:r>
              <a:rPr lang="en-US" b="1" dirty="0" smtClean="0"/>
              <a:t>, </a:t>
            </a:r>
            <a:r>
              <a:rPr lang="en-US" dirty="0" err="1" smtClean="0"/>
              <a:t>Kentuckiana</a:t>
            </a:r>
            <a:r>
              <a:rPr lang="en-US" dirty="0" smtClean="0"/>
              <a:t> </a:t>
            </a:r>
            <a:r>
              <a:rPr lang="en-US" dirty="0"/>
              <a:t>Regional Planning and Development </a:t>
            </a:r>
            <a:r>
              <a:rPr lang="en-US" dirty="0" smtClean="0"/>
              <a:t>Agency</a:t>
            </a:r>
          </a:p>
          <a:p>
            <a:pPr marL="400050" lvl="1" indent="0">
              <a:buNone/>
            </a:pPr>
            <a:r>
              <a:rPr lang="en-US" sz="2000" dirty="0" smtClean="0"/>
              <a:t>Online: </a:t>
            </a:r>
            <a:r>
              <a:rPr lang="en-US" sz="2000" b="1" u="sng" dirty="0" smtClean="0">
                <a:hlinkClick r:id="rId2"/>
              </a:rPr>
              <a:t>https</a:t>
            </a:r>
            <a:r>
              <a:rPr lang="en-US" sz="2000" b="1" u="sng" dirty="0">
                <a:hlinkClick r:id="rId2"/>
              </a:rPr>
              <a:t>://kynect.ky.gov/General/AgentOrKynector</a:t>
            </a:r>
            <a:endParaRPr lang="en-US" sz="2000" b="1" dirty="0"/>
          </a:p>
          <a:p>
            <a:pPr marL="400050" lvl="1" indent="0">
              <a:buNone/>
            </a:pPr>
            <a:r>
              <a:rPr lang="en-US" sz="2000" dirty="0"/>
              <a:t>Phone: </a:t>
            </a:r>
            <a:r>
              <a:rPr lang="en-US" sz="2000" dirty="0" smtClean="0"/>
              <a:t>(888) 737-3363</a:t>
            </a:r>
            <a:endParaRPr lang="en-US" sz="2000" dirty="0"/>
          </a:p>
          <a:p>
            <a:r>
              <a:rPr lang="en-US" b="1" dirty="0" smtClean="0"/>
              <a:t>Emilie </a:t>
            </a:r>
            <a:r>
              <a:rPr lang="en-US" b="1" dirty="0" err="1" smtClean="0"/>
              <a:t>Fauchet</a:t>
            </a:r>
            <a:r>
              <a:rPr lang="en-US" b="1" dirty="0" smtClean="0"/>
              <a:t>,</a:t>
            </a:r>
            <a:r>
              <a:rPr lang="en-US" dirty="0" smtClean="0"/>
              <a:t> Family </a:t>
            </a:r>
            <a:r>
              <a:rPr lang="en-US" dirty="0"/>
              <a:t>and Children’s Service, </a:t>
            </a:r>
            <a:r>
              <a:rPr lang="en-US" dirty="0" smtClean="0"/>
              <a:t>Nashville</a:t>
            </a:r>
          </a:p>
          <a:p>
            <a:pPr marL="400050" lvl="1" indent="0">
              <a:buNone/>
            </a:pPr>
            <a:r>
              <a:rPr lang="en-US" sz="2000" dirty="0" smtClean="0"/>
              <a:t>Online:               </a:t>
            </a:r>
            <a:r>
              <a:rPr lang="en-US" sz="2000" b="1" dirty="0" smtClean="0">
                <a:hlinkClick r:id="rId3"/>
              </a:rPr>
              <a:t>http</a:t>
            </a:r>
            <a:r>
              <a:rPr lang="en-US" sz="2000" b="1" dirty="0">
                <a:hlinkClick r:id="rId3"/>
              </a:rPr>
              <a:t>://</a:t>
            </a:r>
            <a:r>
              <a:rPr lang="en-US" sz="2000" b="1" dirty="0" smtClean="0">
                <a:hlinkClick r:id="rId3"/>
              </a:rPr>
              <a:t>www.getcoveredtenn.org</a:t>
            </a:r>
            <a:r>
              <a:rPr lang="en-US" sz="2000" b="1" dirty="0" smtClean="0"/>
              <a:t> </a:t>
            </a:r>
            <a:endParaRPr lang="en-US" sz="2000" b="1" dirty="0"/>
          </a:p>
          <a:p>
            <a:pPr marL="0" indent="0">
              <a:buNone/>
            </a:pPr>
            <a:r>
              <a:rPr lang="en-US" dirty="0" smtClean="0"/>
              <a:t>      Phone</a:t>
            </a:r>
            <a:r>
              <a:rPr lang="en-US" dirty="0"/>
              <a:t>: </a:t>
            </a:r>
            <a:r>
              <a:rPr lang="en-US" dirty="0" smtClean="0"/>
              <a:t>(844) 644-5443</a:t>
            </a:r>
            <a:endParaRPr lang="en-US" dirty="0"/>
          </a:p>
          <a:p>
            <a:endParaRPr lang="en-US" dirty="0"/>
          </a:p>
          <a:p>
            <a:r>
              <a:rPr lang="en-US" b="1" dirty="0"/>
              <a:t>Jill </a:t>
            </a:r>
            <a:r>
              <a:rPr lang="en-US" b="1" dirty="0" err="1" smtClean="0"/>
              <a:t>Hanken</a:t>
            </a:r>
            <a:r>
              <a:rPr lang="en-US" b="1" dirty="0" smtClean="0"/>
              <a:t>,</a:t>
            </a:r>
            <a:r>
              <a:rPr lang="en-US" dirty="0" smtClean="0"/>
              <a:t> </a:t>
            </a:r>
            <a:r>
              <a:rPr lang="en-US" dirty="0"/>
              <a:t>ENROLL! Virginia</a:t>
            </a:r>
          </a:p>
          <a:p>
            <a:pPr marL="400050" lvl="1" indent="0">
              <a:buNone/>
            </a:pPr>
            <a:r>
              <a:rPr lang="en-US" sz="2000" dirty="0" smtClean="0">
                <a:ea typeface="+mn-ea"/>
              </a:rPr>
              <a:t>Online</a:t>
            </a:r>
            <a:r>
              <a:rPr lang="en-US" sz="2000" dirty="0">
                <a:ea typeface="+mn-ea"/>
              </a:rPr>
              <a:t>: </a:t>
            </a:r>
            <a:r>
              <a:rPr lang="en-US" sz="2000" b="1" u="sng" dirty="0" smtClean="0">
                <a:hlinkClick r:id="rId4"/>
              </a:rPr>
              <a:t>www.enrollva.org</a:t>
            </a:r>
            <a:r>
              <a:rPr lang="en-US" sz="2000" b="1" u="sng" dirty="0" smtClean="0"/>
              <a:t> </a:t>
            </a:r>
            <a:endParaRPr lang="en-US" sz="2000" b="1" u="sng" dirty="0"/>
          </a:p>
          <a:p>
            <a:pPr marL="0" indent="0">
              <a:buNone/>
            </a:pPr>
            <a:r>
              <a:rPr lang="en-US" dirty="0" smtClean="0"/>
              <a:t>       Phone</a:t>
            </a:r>
            <a:r>
              <a:rPr lang="en-US" dirty="0"/>
              <a:t>: (</a:t>
            </a:r>
            <a:r>
              <a:rPr lang="en-US" dirty="0" smtClean="0"/>
              <a:t>888) 392-5132</a:t>
            </a:r>
            <a:endParaRPr lang="en-US" dirty="0"/>
          </a:p>
          <a:p>
            <a:endParaRPr lang="en-US" dirty="0"/>
          </a:p>
          <a:p>
            <a:pPr marL="457200" indent="-457200">
              <a:spcBef>
                <a:spcPts val="0"/>
              </a:spcBef>
            </a:pPr>
            <a:endParaRPr lang="en-US" altLang="en-US" dirty="0" smtClean="0">
              <a:latin typeface="+mn-lt"/>
              <a:ea typeface="Calibri" pitchFamily="34" charset="0"/>
            </a:endParaRPr>
          </a:p>
          <a:p>
            <a:pPr marL="800100" lvl="2" indent="0">
              <a:buNone/>
            </a:pPr>
            <a:endParaRPr lang="en-US" altLang="en-US" sz="3000" b="1" dirty="0" smtClean="0">
              <a:solidFill>
                <a:srgbClr val="0070C0"/>
              </a:solidFill>
              <a:latin typeface="+mn-lt"/>
              <a:ea typeface="Calibri" pitchFamily="34" charset="0"/>
            </a:endParaRPr>
          </a:p>
        </p:txBody>
      </p:sp>
      <p:sp>
        <p:nvSpPr>
          <p:cNvPr id="7" name="Title 6"/>
          <p:cNvSpPr>
            <a:spLocks noGrp="1"/>
          </p:cNvSpPr>
          <p:nvPr>
            <p:ph type="title"/>
          </p:nvPr>
        </p:nvSpPr>
        <p:spPr>
          <a:xfrm>
            <a:off x="92075" y="365125"/>
            <a:ext cx="8959850" cy="914400"/>
          </a:xfrm>
        </p:spPr>
        <p:txBody>
          <a:bodyPr/>
          <a:lstStyle/>
          <a:p>
            <a:pPr eaLnBrk="1" hangingPunct="1">
              <a:defRPr/>
            </a:pPr>
            <a:r>
              <a:rPr sz="3200" dirty="0" smtClean="0">
                <a:solidFill>
                  <a:schemeClr val="tx1"/>
                </a:solidFill>
                <a:latin typeface="+mj-lt"/>
                <a:ea typeface="+mj-ea"/>
              </a:rPr>
              <a:t>Questions About Open Enrollment</a:t>
            </a:r>
            <a:endParaRPr sz="3200" dirty="0">
              <a:solidFill>
                <a:schemeClr val="tx1"/>
              </a:solidFill>
              <a:latin typeface="+mj-lt"/>
              <a:ea typeface="+mj-ea"/>
            </a:endParaRPr>
          </a:p>
        </p:txBody>
      </p:sp>
    </p:spTree>
    <p:extLst>
      <p:ext uri="{BB962C8B-B14F-4D97-AF65-F5344CB8AC3E}">
        <p14:creationId xmlns:p14="http://schemas.microsoft.com/office/powerpoint/2010/main" val="3751680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7"/>
          <p:cNvSpPr>
            <a:spLocks noGrp="1"/>
          </p:cNvSpPr>
          <p:nvPr>
            <p:ph idx="1"/>
          </p:nvPr>
        </p:nvSpPr>
        <p:spPr bwMode="auto">
          <a:xfrm>
            <a:off x="92075" y="1371600"/>
            <a:ext cx="895985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00100" lvl="2" indent="0" eaLnBrk="1" hangingPunct="1">
              <a:buFontTx/>
              <a:buNone/>
            </a:pPr>
            <a:r>
              <a:rPr lang="en-US" altLang="en-US" sz="3000" b="1" dirty="0" smtClean="0">
                <a:latin typeface="+mn-lt"/>
                <a:ea typeface="Calibri" pitchFamily="34" charset="0"/>
              </a:rPr>
              <a:t>Katie H. Smith</a:t>
            </a:r>
            <a:r>
              <a:rPr lang="en-US" altLang="en-US" sz="3000" dirty="0" smtClean="0">
                <a:latin typeface="+mn-lt"/>
                <a:ea typeface="Calibri" pitchFamily="34" charset="0"/>
              </a:rPr>
              <a:t>, Communications Associate</a:t>
            </a:r>
          </a:p>
          <a:p>
            <a:pPr marL="800100" lvl="2" indent="0" eaLnBrk="1" hangingPunct="1">
              <a:buFontTx/>
              <a:buNone/>
            </a:pPr>
            <a:r>
              <a:rPr lang="en-US" altLang="en-US" sz="3000" dirty="0" smtClean="0">
                <a:latin typeface="+mn-lt"/>
                <a:ea typeface="Calibri" pitchFamily="34" charset="0"/>
              </a:rPr>
              <a:t>Kaiser Family Foundation</a:t>
            </a:r>
            <a:br>
              <a:rPr lang="en-US" altLang="en-US" sz="3000" dirty="0" smtClean="0">
                <a:latin typeface="+mn-lt"/>
                <a:ea typeface="Calibri" pitchFamily="34" charset="0"/>
              </a:rPr>
            </a:br>
            <a:r>
              <a:rPr lang="en-US" altLang="en-US" sz="3000" dirty="0" smtClean="0">
                <a:latin typeface="+mn-lt"/>
                <a:ea typeface="Calibri" pitchFamily="34" charset="0"/>
              </a:rPr>
              <a:t>Email: </a:t>
            </a:r>
            <a:r>
              <a:rPr lang="en-US" altLang="en-US" sz="3000" b="1" dirty="0" smtClean="0">
                <a:solidFill>
                  <a:srgbClr val="0070C0"/>
                </a:solidFill>
                <a:latin typeface="+mn-lt"/>
                <a:ea typeface="Calibri" pitchFamily="34" charset="0"/>
              </a:rPr>
              <a:t>ksmith@kff.org</a:t>
            </a:r>
          </a:p>
          <a:p>
            <a:pPr marL="800100" lvl="2" indent="0">
              <a:buNone/>
            </a:pPr>
            <a:r>
              <a:rPr lang="en-US" altLang="en-US" sz="3000" dirty="0" smtClean="0">
                <a:latin typeface="+mn-lt"/>
                <a:ea typeface="Calibri" pitchFamily="34" charset="0"/>
              </a:rPr>
              <a:t>Phone: (202) 347-5270</a:t>
            </a:r>
            <a:endParaRPr lang="en-US" altLang="en-US" sz="3000" b="1" dirty="0" smtClean="0">
              <a:solidFill>
                <a:srgbClr val="0070C0"/>
              </a:solidFill>
              <a:latin typeface="+mn-lt"/>
              <a:ea typeface="Calibri" pitchFamily="34" charset="0"/>
            </a:endParaRPr>
          </a:p>
          <a:p>
            <a:pPr marL="800100" lvl="2" indent="0">
              <a:buNone/>
            </a:pPr>
            <a:endParaRPr lang="en-US" altLang="en-US" sz="3000" b="1" dirty="0">
              <a:solidFill>
                <a:srgbClr val="0070C0"/>
              </a:solidFill>
              <a:latin typeface="+mn-lt"/>
              <a:ea typeface="Calibri" pitchFamily="34" charset="0"/>
            </a:endParaRPr>
          </a:p>
          <a:p>
            <a:pPr marL="800100" lvl="2" indent="0">
              <a:buNone/>
            </a:pPr>
            <a:r>
              <a:rPr lang="en-US" sz="2400" b="1" dirty="0">
                <a:latin typeface="+mn-lt"/>
              </a:rPr>
              <a:t>Facebook</a:t>
            </a:r>
            <a:r>
              <a:rPr lang="en-US" sz="2400" dirty="0">
                <a:latin typeface="+mn-lt"/>
              </a:rPr>
              <a:t>: 	</a:t>
            </a:r>
            <a:r>
              <a:rPr lang="en-US" sz="2400" b="1" dirty="0">
                <a:solidFill>
                  <a:srgbClr val="0070C0"/>
                </a:solidFill>
                <a:latin typeface="+mn-lt"/>
              </a:rPr>
              <a:t>/</a:t>
            </a:r>
            <a:r>
              <a:rPr lang="en-US" sz="2400" b="1" dirty="0" err="1">
                <a:solidFill>
                  <a:srgbClr val="0070C0"/>
                </a:solidFill>
                <a:latin typeface="+mn-lt"/>
              </a:rPr>
              <a:t>KaiserFamilyFoundation</a:t>
            </a:r>
            <a:endParaRPr lang="en-US" sz="2400" b="1" dirty="0">
              <a:solidFill>
                <a:srgbClr val="0070C0"/>
              </a:solidFill>
              <a:latin typeface="+mn-lt"/>
            </a:endParaRPr>
          </a:p>
          <a:p>
            <a:pPr marL="800100" lvl="2" indent="0">
              <a:buNone/>
            </a:pPr>
            <a:r>
              <a:rPr lang="en-US" sz="2400" b="1" dirty="0" smtClean="0">
                <a:latin typeface="+mn-lt"/>
              </a:rPr>
              <a:t>Twitter</a:t>
            </a:r>
            <a:r>
              <a:rPr lang="en-US" sz="2400" dirty="0">
                <a:latin typeface="+mn-lt"/>
              </a:rPr>
              <a:t>:	</a:t>
            </a:r>
            <a:r>
              <a:rPr lang="en-US" sz="2400" dirty="0" smtClean="0">
                <a:latin typeface="+mn-lt"/>
              </a:rPr>
              <a:t>	</a:t>
            </a:r>
            <a:r>
              <a:rPr lang="en-US" sz="2400" b="1" dirty="0" smtClean="0">
                <a:solidFill>
                  <a:srgbClr val="0070C0"/>
                </a:solidFill>
                <a:latin typeface="+mn-lt"/>
              </a:rPr>
              <a:t>@</a:t>
            </a:r>
            <a:r>
              <a:rPr lang="en-US" sz="2400" b="1" dirty="0" err="1">
                <a:solidFill>
                  <a:srgbClr val="0070C0"/>
                </a:solidFill>
                <a:latin typeface="+mn-lt"/>
              </a:rPr>
              <a:t>KaiserFamFound</a:t>
            </a:r>
            <a:endParaRPr lang="en-US" sz="2400" b="1" dirty="0">
              <a:solidFill>
                <a:srgbClr val="0070C0"/>
              </a:solidFill>
              <a:latin typeface="+mn-lt"/>
            </a:endParaRPr>
          </a:p>
          <a:p>
            <a:pPr marL="800100" lvl="2" indent="0">
              <a:buNone/>
            </a:pPr>
            <a:r>
              <a:rPr lang="en-US" sz="2400" b="1" dirty="0" smtClean="0">
                <a:latin typeface="+mn-lt"/>
              </a:rPr>
              <a:t>Email </a:t>
            </a:r>
            <a:r>
              <a:rPr lang="en-US" sz="2400" b="1" dirty="0">
                <a:latin typeface="+mn-lt"/>
              </a:rPr>
              <a:t>alerts</a:t>
            </a:r>
            <a:r>
              <a:rPr lang="en-US" sz="2400" dirty="0">
                <a:latin typeface="+mn-lt"/>
              </a:rPr>
              <a:t>:	</a:t>
            </a:r>
            <a:r>
              <a:rPr lang="en-US" sz="2400" b="1" dirty="0">
                <a:solidFill>
                  <a:srgbClr val="0070C0"/>
                </a:solidFill>
                <a:latin typeface="+mn-lt"/>
              </a:rPr>
              <a:t>kff.org/email</a:t>
            </a:r>
          </a:p>
          <a:p>
            <a:pPr marL="800100" lvl="2" indent="0">
              <a:buNone/>
            </a:pPr>
            <a:endParaRPr lang="en-US" altLang="en-US" sz="3000" b="1" dirty="0" smtClean="0">
              <a:solidFill>
                <a:srgbClr val="0070C0"/>
              </a:solidFill>
              <a:latin typeface="+mn-lt"/>
              <a:ea typeface="Calibri" pitchFamily="34" charset="0"/>
            </a:endParaRPr>
          </a:p>
        </p:txBody>
      </p:sp>
      <p:sp>
        <p:nvSpPr>
          <p:cNvPr id="7" name="Title 6"/>
          <p:cNvSpPr>
            <a:spLocks noGrp="1"/>
          </p:cNvSpPr>
          <p:nvPr>
            <p:ph type="title"/>
          </p:nvPr>
        </p:nvSpPr>
        <p:spPr>
          <a:xfrm>
            <a:off x="92075" y="365125"/>
            <a:ext cx="8959850" cy="914400"/>
          </a:xfrm>
        </p:spPr>
        <p:txBody>
          <a:bodyPr/>
          <a:lstStyle/>
          <a:p>
            <a:pPr eaLnBrk="1" hangingPunct="1">
              <a:defRPr/>
            </a:pPr>
            <a:r>
              <a:rPr sz="3200" dirty="0" smtClean="0">
                <a:solidFill>
                  <a:schemeClr val="tx1"/>
                </a:solidFill>
                <a:latin typeface="+mj-lt"/>
                <a:ea typeface="+mj-ea"/>
              </a:rPr>
              <a:t>Contact Information</a:t>
            </a:r>
            <a:endParaRPr sz="3200" dirty="0">
              <a:solidFill>
                <a:schemeClr val="tx1"/>
              </a:solidFill>
              <a:latin typeface="+mj-lt"/>
              <a:ea typeface="+mj-ea"/>
            </a:endParaRPr>
          </a:p>
        </p:txBody>
      </p:sp>
    </p:spTree>
    <p:extLst>
      <p:ext uri="{BB962C8B-B14F-4D97-AF65-F5344CB8AC3E}">
        <p14:creationId xmlns:p14="http://schemas.microsoft.com/office/powerpoint/2010/main" val="58748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075" y="365125"/>
            <a:ext cx="8959850" cy="914400"/>
          </a:xfrm>
        </p:spPr>
        <p:txBody>
          <a:bodyPr/>
          <a:lstStyle/>
          <a:p>
            <a:r>
              <a:rPr lang="en-US" dirty="0"/>
              <a:t>Kelli </a:t>
            </a:r>
            <a:r>
              <a:rPr lang="en-US" dirty="0" err="1" smtClean="0"/>
              <a:t>Cauley</a:t>
            </a:r>
            <a:endParaRPr lang="en-US" dirty="0"/>
          </a:p>
        </p:txBody>
      </p:sp>
      <p:sp>
        <p:nvSpPr>
          <p:cNvPr id="8" name="Content Placeholder 4"/>
          <p:cNvSpPr txBox="1">
            <a:spLocks/>
          </p:cNvSpPr>
          <p:nvPr/>
        </p:nvSpPr>
        <p:spPr bwMode="auto">
          <a:xfrm>
            <a:off x="4343400" y="4114800"/>
            <a:ext cx="4800600" cy="2164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Meta Offc Pro"/>
                <a:ea typeface="+mn-ea"/>
                <a:cs typeface="Meta Offc Pro"/>
              </a:defRPr>
            </a:lvl1pPr>
            <a:lvl2pPr marL="742950" indent="-285750" algn="l" rtl="0" eaLnBrk="1" fontAlgn="base" hangingPunct="1">
              <a:spcBef>
                <a:spcPct val="20000"/>
              </a:spcBef>
              <a:spcAft>
                <a:spcPct val="0"/>
              </a:spcAft>
              <a:buChar char="–"/>
              <a:defRPr sz="1800" b="0" i="0">
                <a:solidFill>
                  <a:schemeClr val="tx1"/>
                </a:solidFill>
                <a:latin typeface="Meta Offc Pro"/>
                <a:cs typeface="Meta Offc Pro"/>
              </a:defRPr>
            </a:lvl2pPr>
            <a:lvl3pPr marL="1143000" indent="-228600" algn="l" rtl="0" eaLnBrk="1" fontAlgn="base" hangingPunct="1">
              <a:spcBef>
                <a:spcPct val="20000"/>
              </a:spcBef>
              <a:spcAft>
                <a:spcPct val="0"/>
              </a:spcAft>
              <a:buChar char="•"/>
              <a:defRPr sz="1600" b="0" i="0">
                <a:solidFill>
                  <a:schemeClr val="tx1"/>
                </a:solidFill>
                <a:latin typeface="Meta Offc Pro"/>
                <a:cs typeface="Meta Offc Pro"/>
              </a:defRPr>
            </a:lvl3pPr>
            <a:lvl4pPr marL="1600200" indent="-228600" algn="l" rtl="0" eaLnBrk="1" fontAlgn="base" hangingPunct="1">
              <a:spcBef>
                <a:spcPct val="20000"/>
              </a:spcBef>
              <a:spcAft>
                <a:spcPct val="0"/>
              </a:spcAft>
              <a:buChar char="–"/>
              <a:defRPr sz="1400" b="0" i="0">
                <a:solidFill>
                  <a:schemeClr val="tx1"/>
                </a:solidFill>
                <a:latin typeface="Meta Offc Pro"/>
                <a:cs typeface="Meta Offc Pro"/>
              </a:defRPr>
            </a:lvl4pPr>
            <a:lvl5pPr marL="2057400" indent="-228600" algn="l" rtl="0" eaLnBrk="1" fontAlgn="base" hangingPunct="1">
              <a:spcBef>
                <a:spcPct val="20000"/>
              </a:spcBef>
              <a:spcAft>
                <a:spcPct val="0"/>
              </a:spcAft>
              <a:buChar char="»"/>
              <a:defRPr sz="1300" b="0" i="0">
                <a:solidFill>
                  <a:schemeClr val="tx1"/>
                </a:solidFill>
                <a:latin typeface="Meta Offc Pro"/>
                <a:cs typeface="Meta Offc Pro"/>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lvl="0" indent="0">
              <a:buNone/>
              <a:defRPr/>
            </a:pPr>
            <a:r>
              <a:rPr lang="en-US" sz="3200" dirty="0"/>
              <a:t>Assister Program </a:t>
            </a:r>
            <a:r>
              <a:rPr lang="en-US" sz="3200" dirty="0" smtClean="0"/>
              <a:t>Supervisor</a:t>
            </a:r>
          </a:p>
          <a:p>
            <a:pPr marL="0" lvl="0" indent="0">
              <a:buNone/>
              <a:defRPr/>
            </a:pPr>
            <a:r>
              <a:rPr lang="en-US" sz="2400" dirty="0" err="1"/>
              <a:t>Kentuckiana</a:t>
            </a:r>
            <a:r>
              <a:rPr lang="en-US" sz="2400" dirty="0"/>
              <a:t> Regional Planning and Development </a:t>
            </a:r>
            <a:r>
              <a:rPr lang="en-US" sz="2400" dirty="0" smtClean="0"/>
              <a:t>Agency</a:t>
            </a:r>
            <a:endParaRPr kumimoji="0" lang="en-US" altLang="en-US" sz="3200" b="0" i="0" u="none" strike="noStrike" kern="0" cap="none" spc="0" normalizeH="0" baseline="0" noProof="0" dirty="0">
              <a:ln>
                <a:noFill/>
              </a:ln>
              <a:solidFill>
                <a:srgbClr val="000000"/>
              </a:solidFill>
              <a:effectLst/>
              <a:uLnTx/>
              <a:uFillTx/>
              <a:latin typeface="Calibri"/>
              <a:ea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50" y="1524000"/>
            <a:ext cx="3398470" cy="3405187"/>
          </a:xfrm>
          <a:prstGeom prst="rect">
            <a:avLst/>
          </a:prstGeom>
        </p:spPr>
      </p:pic>
    </p:spTree>
    <p:extLst>
      <p:ext uri="{BB962C8B-B14F-4D97-AF65-F5344CB8AC3E}">
        <p14:creationId xmlns:p14="http://schemas.microsoft.com/office/powerpoint/2010/main" val="33860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075" y="365125"/>
            <a:ext cx="8959850" cy="914400"/>
          </a:xfrm>
        </p:spPr>
        <p:txBody>
          <a:bodyPr/>
          <a:lstStyle/>
          <a:p>
            <a:r>
              <a:rPr lang="en-US" dirty="0"/>
              <a:t>Emilie </a:t>
            </a:r>
            <a:r>
              <a:rPr lang="en-US" dirty="0" err="1"/>
              <a:t>Fauchet</a:t>
            </a:r>
            <a:endParaRPr lang="en-US" dirty="0"/>
          </a:p>
        </p:txBody>
      </p:sp>
      <p:sp>
        <p:nvSpPr>
          <p:cNvPr id="8" name="Content Placeholder 4"/>
          <p:cNvSpPr txBox="1">
            <a:spLocks/>
          </p:cNvSpPr>
          <p:nvPr/>
        </p:nvSpPr>
        <p:spPr bwMode="auto">
          <a:xfrm>
            <a:off x="4326959" y="3886200"/>
            <a:ext cx="4574254" cy="2164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Meta Offc Pro"/>
                <a:ea typeface="+mn-ea"/>
                <a:cs typeface="Meta Offc Pro"/>
              </a:defRPr>
            </a:lvl1pPr>
            <a:lvl2pPr marL="742950" indent="-285750" algn="l" rtl="0" eaLnBrk="1" fontAlgn="base" hangingPunct="1">
              <a:spcBef>
                <a:spcPct val="20000"/>
              </a:spcBef>
              <a:spcAft>
                <a:spcPct val="0"/>
              </a:spcAft>
              <a:buChar char="–"/>
              <a:defRPr sz="1800" b="0" i="0">
                <a:solidFill>
                  <a:schemeClr val="tx1"/>
                </a:solidFill>
                <a:latin typeface="Meta Offc Pro"/>
                <a:cs typeface="Meta Offc Pro"/>
              </a:defRPr>
            </a:lvl2pPr>
            <a:lvl3pPr marL="1143000" indent="-228600" algn="l" rtl="0" eaLnBrk="1" fontAlgn="base" hangingPunct="1">
              <a:spcBef>
                <a:spcPct val="20000"/>
              </a:spcBef>
              <a:spcAft>
                <a:spcPct val="0"/>
              </a:spcAft>
              <a:buChar char="•"/>
              <a:defRPr sz="1600" b="0" i="0">
                <a:solidFill>
                  <a:schemeClr val="tx1"/>
                </a:solidFill>
                <a:latin typeface="Meta Offc Pro"/>
                <a:cs typeface="Meta Offc Pro"/>
              </a:defRPr>
            </a:lvl3pPr>
            <a:lvl4pPr marL="1600200" indent="-228600" algn="l" rtl="0" eaLnBrk="1" fontAlgn="base" hangingPunct="1">
              <a:spcBef>
                <a:spcPct val="20000"/>
              </a:spcBef>
              <a:spcAft>
                <a:spcPct val="0"/>
              </a:spcAft>
              <a:buChar char="–"/>
              <a:defRPr sz="1400" b="0" i="0">
                <a:solidFill>
                  <a:schemeClr val="tx1"/>
                </a:solidFill>
                <a:latin typeface="Meta Offc Pro"/>
                <a:cs typeface="Meta Offc Pro"/>
              </a:defRPr>
            </a:lvl4pPr>
            <a:lvl5pPr marL="2057400" indent="-228600" algn="l" rtl="0" eaLnBrk="1" fontAlgn="base" hangingPunct="1">
              <a:spcBef>
                <a:spcPct val="20000"/>
              </a:spcBef>
              <a:spcAft>
                <a:spcPct val="0"/>
              </a:spcAft>
              <a:buChar char="»"/>
              <a:defRPr sz="1300" b="0" i="0">
                <a:solidFill>
                  <a:schemeClr val="tx1"/>
                </a:solidFill>
                <a:latin typeface="Meta Offc Pro"/>
                <a:cs typeface="Meta Offc Pro"/>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lvl="0" indent="0">
              <a:buNone/>
              <a:defRPr/>
            </a:pPr>
            <a:r>
              <a:rPr lang="en-US" sz="3200" dirty="0" smtClean="0"/>
              <a:t>Lead Navigator </a:t>
            </a:r>
            <a:r>
              <a:rPr lang="en-US" sz="3200" dirty="0"/>
              <a:t>for the Hispanic </a:t>
            </a:r>
            <a:r>
              <a:rPr lang="en-US" sz="3200" dirty="0" smtClean="0"/>
              <a:t>Community </a:t>
            </a:r>
            <a:r>
              <a:rPr lang="en-US" sz="3200" dirty="0"/>
              <a:t>(Middle TN</a:t>
            </a:r>
            <a:r>
              <a:rPr lang="en-US" sz="3200" dirty="0" smtClean="0"/>
              <a:t>)</a:t>
            </a:r>
          </a:p>
          <a:p>
            <a:pPr marL="0" lvl="0" indent="0">
              <a:buNone/>
              <a:defRPr/>
            </a:pPr>
            <a:r>
              <a:rPr lang="en-US" sz="2400" dirty="0"/>
              <a:t>Family and Children’s Service, Nashville</a:t>
            </a:r>
            <a:endParaRPr kumimoji="0" lang="en-US" altLang="en-US" sz="3200" b="0" i="0" u="none" strike="noStrike" kern="0" cap="none" spc="0" normalizeH="0" baseline="0" noProof="0" dirty="0">
              <a:ln>
                <a:noFill/>
              </a:ln>
              <a:solidFill>
                <a:srgbClr val="000000"/>
              </a:solidFill>
              <a:effectLst/>
              <a:uLnTx/>
              <a:uFillTx/>
              <a:latin typeface="Calibri"/>
              <a:ea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66800"/>
            <a:ext cx="2857500" cy="4286250"/>
          </a:xfrm>
          <a:prstGeom prst="rect">
            <a:avLst/>
          </a:prstGeom>
        </p:spPr>
      </p:pic>
    </p:spTree>
    <p:extLst>
      <p:ext uri="{BB962C8B-B14F-4D97-AF65-F5344CB8AC3E}">
        <p14:creationId xmlns:p14="http://schemas.microsoft.com/office/powerpoint/2010/main" val="139109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2075" y="365125"/>
            <a:ext cx="8959850" cy="914400"/>
          </a:xfrm>
        </p:spPr>
        <p:txBody>
          <a:bodyPr/>
          <a:lstStyle/>
          <a:p>
            <a:pPr>
              <a:defRPr/>
            </a:pPr>
            <a:r>
              <a:rPr lang="en-US" dirty="0"/>
              <a:t>Jill </a:t>
            </a:r>
            <a:r>
              <a:rPr lang="en-US" dirty="0" err="1"/>
              <a:t>Hanken</a:t>
            </a:r>
            <a:endParaRPr lang="en-US" sz="3200" dirty="0">
              <a:solidFill>
                <a:schemeClr val="tx1"/>
              </a:solidFill>
              <a:latin typeface="+mj-lt"/>
            </a:endParaRPr>
          </a:p>
        </p:txBody>
      </p:sp>
      <p:sp>
        <p:nvSpPr>
          <p:cNvPr id="8" name="Content Placeholder 4"/>
          <p:cNvSpPr txBox="1">
            <a:spLocks/>
          </p:cNvSpPr>
          <p:nvPr/>
        </p:nvSpPr>
        <p:spPr bwMode="auto">
          <a:xfrm>
            <a:off x="4550152" y="5093926"/>
            <a:ext cx="4574254" cy="21640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342900" indent="-342900" algn="l" rtl="0" eaLnBrk="1" fontAlgn="base" hangingPunct="1">
              <a:spcBef>
                <a:spcPct val="20000"/>
              </a:spcBef>
              <a:spcAft>
                <a:spcPct val="0"/>
              </a:spcAft>
              <a:buChar char="•"/>
              <a:defRPr sz="2000" b="0" i="0">
                <a:solidFill>
                  <a:schemeClr val="tx1"/>
                </a:solidFill>
                <a:latin typeface="Meta Offc Pro"/>
                <a:ea typeface="+mn-ea"/>
                <a:cs typeface="Meta Offc Pro"/>
              </a:defRPr>
            </a:lvl1pPr>
            <a:lvl2pPr marL="742950" indent="-285750" algn="l" rtl="0" eaLnBrk="1" fontAlgn="base" hangingPunct="1">
              <a:spcBef>
                <a:spcPct val="20000"/>
              </a:spcBef>
              <a:spcAft>
                <a:spcPct val="0"/>
              </a:spcAft>
              <a:buChar char="–"/>
              <a:defRPr sz="1800" b="0" i="0">
                <a:solidFill>
                  <a:schemeClr val="tx1"/>
                </a:solidFill>
                <a:latin typeface="Meta Offc Pro"/>
                <a:cs typeface="Meta Offc Pro"/>
              </a:defRPr>
            </a:lvl2pPr>
            <a:lvl3pPr marL="1143000" indent="-228600" algn="l" rtl="0" eaLnBrk="1" fontAlgn="base" hangingPunct="1">
              <a:spcBef>
                <a:spcPct val="20000"/>
              </a:spcBef>
              <a:spcAft>
                <a:spcPct val="0"/>
              </a:spcAft>
              <a:buChar char="•"/>
              <a:defRPr sz="1600" b="0" i="0">
                <a:solidFill>
                  <a:schemeClr val="tx1"/>
                </a:solidFill>
                <a:latin typeface="Meta Offc Pro"/>
                <a:cs typeface="Meta Offc Pro"/>
              </a:defRPr>
            </a:lvl3pPr>
            <a:lvl4pPr marL="1600200" indent="-228600" algn="l" rtl="0" eaLnBrk="1" fontAlgn="base" hangingPunct="1">
              <a:spcBef>
                <a:spcPct val="20000"/>
              </a:spcBef>
              <a:spcAft>
                <a:spcPct val="0"/>
              </a:spcAft>
              <a:buChar char="–"/>
              <a:defRPr sz="1400" b="0" i="0">
                <a:solidFill>
                  <a:schemeClr val="tx1"/>
                </a:solidFill>
                <a:latin typeface="Meta Offc Pro"/>
                <a:cs typeface="Meta Offc Pro"/>
              </a:defRPr>
            </a:lvl4pPr>
            <a:lvl5pPr marL="2057400" indent="-228600" algn="l" rtl="0" eaLnBrk="1" fontAlgn="base" hangingPunct="1">
              <a:spcBef>
                <a:spcPct val="20000"/>
              </a:spcBef>
              <a:spcAft>
                <a:spcPct val="0"/>
              </a:spcAft>
              <a:buChar char="»"/>
              <a:defRPr sz="1300" b="0" i="0">
                <a:solidFill>
                  <a:schemeClr val="tx1"/>
                </a:solidFill>
                <a:latin typeface="Meta Offc Pro"/>
                <a:cs typeface="Meta Offc Pro"/>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lvl="0" indent="0">
              <a:buNone/>
              <a:defRPr/>
            </a:pPr>
            <a:r>
              <a:rPr kumimoji="0" lang="en-US" sz="3200" b="0" i="0" u="none" strike="noStrike" kern="1200" cap="none" spc="0" normalizeH="0" baseline="0" noProof="0" dirty="0" smtClean="0">
                <a:ln>
                  <a:noFill/>
                </a:ln>
                <a:solidFill>
                  <a:srgbClr val="000000"/>
                </a:solidFill>
                <a:effectLst/>
                <a:uLnTx/>
                <a:uFillTx/>
                <a:latin typeface="Meta Offc Pro"/>
                <a:ea typeface="+mn-ea"/>
              </a:rPr>
              <a:t>Director</a:t>
            </a:r>
            <a:br>
              <a:rPr kumimoji="0" lang="en-US" sz="3200" b="0" i="0" u="none" strike="noStrike" kern="1200" cap="none" spc="0" normalizeH="0" baseline="0" noProof="0" dirty="0" smtClean="0">
                <a:ln>
                  <a:noFill/>
                </a:ln>
                <a:solidFill>
                  <a:srgbClr val="000000"/>
                </a:solidFill>
                <a:effectLst/>
                <a:uLnTx/>
                <a:uFillTx/>
                <a:latin typeface="Meta Offc Pro"/>
                <a:ea typeface="+mn-ea"/>
              </a:rPr>
            </a:br>
            <a:r>
              <a:rPr lang="en-US" sz="2400" dirty="0"/>
              <a:t>ENROLL! Virginia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24540"/>
            <a:ext cx="3584070" cy="3524370"/>
          </a:xfrm>
          <a:prstGeom prst="rect">
            <a:avLst/>
          </a:prstGeom>
        </p:spPr>
      </p:pic>
    </p:spTree>
    <p:extLst>
      <p:ext uri="{BB962C8B-B14F-4D97-AF65-F5344CB8AC3E}">
        <p14:creationId xmlns:p14="http://schemas.microsoft.com/office/powerpoint/2010/main" val="2528882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 y="1478280"/>
            <a:ext cx="8961120" cy="4846320"/>
          </a:xfrm>
        </p:spPr>
        <p:txBody>
          <a:bodyPr/>
          <a:lstStyle/>
          <a:p>
            <a:pPr>
              <a:spcAft>
                <a:spcPts val="400"/>
              </a:spcAft>
            </a:pPr>
            <a:r>
              <a:rPr lang="en-US" sz="2200" dirty="0" smtClean="0"/>
              <a:t>Debate over Affordable Care Act repeal ended with no legislation enacted</a:t>
            </a:r>
          </a:p>
          <a:p>
            <a:pPr>
              <a:spcAft>
                <a:spcPts val="400"/>
              </a:spcAft>
            </a:pPr>
            <a:r>
              <a:rPr lang="en-US" sz="2200" dirty="0" smtClean="0"/>
              <a:t>2018 Open Enrollment shortened to 6 weeks</a:t>
            </a:r>
          </a:p>
          <a:p>
            <a:pPr>
              <a:spcAft>
                <a:spcPts val="400"/>
              </a:spcAft>
            </a:pPr>
            <a:r>
              <a:rPr lang="en-US" sz="2200" dirty="0" smtClean="0"/>
              <a:t>Resources </a:t>
            </a:r>
            <a:r>
              <a:rPr lang="en-US" sz="2200" dirty="0"/>
              <a:t>for outreach and consumer assistance have been reduced</a:t>
            </a:r>
          </a:p>
          <a:p>
            <a:pPr lvl="1">
              <a:spcAft>
                <a:spcPts val="400"/>
              </a:spcAft>
            </a:pPr>
            <a:r>
              <a:rPr lang="en-US" sz="2000" dirty="0" smtClean="0"/>
              <a:t>90</a:t>
            </a:r>
            <a:r>
              <a:rPr lang="en-US" sz="2000" dirty="0"/>
              <a:t>% reduction in federal funding for advertising</a:t>
            </a:r>
          </a:p>
          <a:p>
            <a:pPr lvl="1">
              <a:spcAft>
                <a:spcPts val="400"/>
              </a:spcAft>
            </a:pPr>
            <a:r>
              <a:rPr lang="en-US" sz="2000" dirty="0" smtClean="0"/>
              <a:t>41</a:t>
            </a:r>
            <a:r>
              <a:rPr lang="en-US" sz="2000" dirty="0"/>
              <a:t>% reduction in federal navigator grants; varying effects by states and </a:t>
            </a:r>
            <a:r>
              <a:rPr lang="en-US" sz="2000" dirty="0" smtClean="0"/>
              <a:t>programs</a:t>
            </a:r>
            <a:r>
              <a:rPr lang="en-US" sz="2000" dirty="0" smtClean="0">
                <a:solidFill>
                  <a:srgbClr val="FF0000"/>
                </a:solidFill>
              </a:rPr>
              <a:t>  </a:t>
            </a:r>
          </a:p>
          <a:p>
            <a:pPr>
              <a:spcAft>
                <a:spcPts val="400"/>
              </a:spcAft>
            </a:pPr>
            <a:r>
              <a:rPr lang="en-US" sz="2400" dirty="0" smtClean="0"/>
              <a:t>Cost-sharing reduction (CSR) </a:t>
            </a:r>
            <a:r>
              <a:rPr lang="en-US" sz="2400" dirty="0"/>
              <a:t>payments to insurers have been </a:t>
            </a:r>
            <a:r>
              <a:rPr lang="en-US" sz="2400" dirty="0" smtClean="0"/>
              <a:t>terminated</a:t>
            </a:r>
          </a:p>
          <a:p>
            <a:pPr lvl="1">
              <a:spcAft>
                <a:spcPts val="400"/>
              </a:spcAft>
            </a:pPr>
            <a:r>
              <a:rPr lang="en-US" sz="2000" dirty="0" smtClean="0"/>
              <a:t>Bipartisan effort underway in Senate to restore CSR payments to insurers and federal funding for marketing and in-person assistance, though prospects are uncertain</a:t>
            </a:r>
            <a:endParaRPr lang="en-US" sz="2000" dirty="0"/>
          </a:p>
        </p:txBody>
      </p:sp>
      <p:sp>
        <p:nvSpPr>
          <p:cNvPr id="7" name="Text Placeholder 6"/>
          <p:cNvSpPr>
            <a:spLocks noGrp="1"/>
          </p:cNvSpPr>
          <p:nvPr>
            <p:ph type="body" sz="quarter" idx="11"/>
          </p:nvPr>
        </p:nvSpPr>
        <p:spPr/>
        <p:txBody>
          <a:bodyPr/>
          <a:lstStyle/>
          <a:p>
            <a:r>
              <a:rPr lang="en-US" dirty="0" smtClean="0"/>
              <a:t> </a:t>
            </a:r>
            <a:endParaRPr lang="en-US" dirty="0"/>
          </a:p>
        </p:txBody>
      </p:sp>
      <p:sp>
        <p:nvSpPr>
          <p:cNvPr id="5" name="Title 4"/>
          <p:cNvSpPr>
            <a:spLocks noGrp="1"/>
          </p:cNvSpPr>
          <p:nvPr>
            <p:ph type="title"/>
          </p:nvPr>
        </p:nvSpPr>
        <p:spPr>
          <a:xfrm>
            <a:off x="91440" y="304800"/>
            <a:ext cx="8961120" cy="975360"/>
          </a:xfrm>
        </p:spPr>
        <p:txBody>
          <a:bodyPr/>
          <a:lstStyle/>
          <a:p>
            <a:r>
              <a:rPr lang="en-US" dirty="0" smtClean="0"/>
              <a:t>Events leading up to open enrollment added to uncertainty for insurers and confusion for consumers.</a:t>
            </a:r>
            <a:endParaRPr lang="en-US" dirty="0"/>
          </a:p>
        </p:txBody>
      </p:sp>
    </p:spTree>
    <p:extLst>
      <p:ext uri="{BB962C8B-B14F-4D97-AF65-F5344CB8AC3E}">
        <p14:creationId xmlns:p14="http://schemas.microsoft.com/office/powerpoint/2010/main" val="1444271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524" y="276263"/>
            <a:ext cx="9052560" cy="914400"/>
          </a:xfrm>
        </p:spPr>
        <p:txBody>
          <a:bodyPr anchor="ctr"/>
          <a:lstStyle/>
          <a:p>
            <a:r>
              <a:rPr lang="en-US" sz="2600" dirty="0" smtClean="0">
                <a:solidFill>
                  <a:schemeClr val="tx1"/>
                </a:solidFill>
              </a:rPr>
              <a:t>Most are aware the individual mandate </a:t>
            </a:r>
            <a:r>
              <a:rPr lang="en-US" sz="2600" dirty="0">
                <a:solidFill>
                  <a:schemeClr val="tx1"/>
                </a:solidFill>
              </a:rPr>
              <a:t>i</a:t>
            </a:r>
            <a:r>
              <a:rPr lang="en-US" sz="2600" dirty="0" smtClean="0">
                <a:solidFill>
                  <a:schemeClr val="tx1"/>
                </a:solidFill>
              </a:rPr>
              <a:t>s </a:t>
            </a:r>
            <a:r>
              <a:rPr lang="en-US" sz="2600" dirty="0">
                <a:solidFill>
                  <a:schemeClr val="tx1"/>
                </a:solidFill>
              </a:rPr>
              <a:t>s</a:t>
            </a:r>
            <a:r>
              <a:rPr lang="en-US" sz="2600" dirty="0" smtClean="0">
                <a:solidFill>
                  <a:schemeClr val="tx1"/>
                </a:solidFill>
              </a:rPr>
              <a:t>till in effect, but four in ten uninsured are unaware or unsure.</a:t>
            </a:r>
            <a:endParaRPr lang="en-US" sz="1600" dirty="0">
              <a:solidFill>
                <a:srgbClr val="FF0000"/>
              </a:solidFill>
            </a:endParaRPr>
          </a:p>
        </p:txBody>
      </p:sp>
      <p:graphicFrame>
        <p:nvGraphicFramePr>
          <p:cNvPr id="9" name="Content Placeholder 5"/>
          <p:cNvGraphicFramePr>
            <a:graphicFrameLocks noGrp="1"/>
          </p:cNvGraphicFramePr>
          <p:nvPr>
            <p:ph idx="4294967295"/>
            <p:extLst/>
          </p:nvPr>
        </p:nvGraphicFramePr>
        <p:xfrm>
          <a:off x="-609600" y="1661272"/>
          <a:ext cx="9220200" cy="4556648"/>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 Placeholder 2"/>
          <p:cNvSpPr txBox="1">
            <a:spLocks/>
          </p:cNvSpPr>
          <p:nvPr/>
        </p:nvSpPr>
        <p:spPr>
          <a:xfrm>
            <a:off x="106680" y="1112632"/>
            <a:ext cx="8321040" cy="738664"/>
          </a:xfrm>
          <a:prstGeom prst="rect">
            <a:avLst/>
          </a:prstGeom>
        </p:spPr>
        <p:txBody>
          <a:bodyPr wrap="square">
            <a:sp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As you may know, the health care law passed in 2010—known as the Affordable Care Act or Obamacare—required nearly all Americans to have health insurance, or else pay a fine. As far as you know, is this requirement still in effect, or not? </a:t>
            </a: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 Placeholder 3"/>
          <p:cNvSpPr>
            <a:spLocks noGrp="1"/>
          </p:cNvSpPr>
          <p:nvPr>
            <p:ph type="body" sz="quarter" idx="11"/>
          </p:nvPr>
        </p:nvSpPr>
        <p:spPr>
          <a:xfrm>
            <a:off x="91440" y="6217920"/>
            <a:ext cx="8321040" cy="548640"/>
          </a:xfrm>
        </p:spPr>
        <p:txBody>
          <a:bodyPr/>
          <a:lstStyle/>
          <a:p>
            <a:r>
              <a:rPr lang="en-US" sz="1100" dirty="0" smtClean="0"/>
              <a:t>NOTE: Refused responses not shown.</a:t>
            </a:r>
            <a:r>
              <a:rPr lang="en-US" sz="1100" dirty="0"/>
              <a:t/>
            </a:r>
            <a:br>
              <a:rPr lang="en-US" sz="1100" dirty="0"/>
            </a:br>
            <a:r>
              <a:rPr lang="en-US" sz="1100" dirty="0"/>
              <a:t>SOURCE</a:t>
            </a:r>
            <a:r>
              <a:rPr lang="en-US" sz="1100" dirty="0" smtClean="0"/>
              <a:t>: </a:t>
            </a:r>
            <a:r>
              <a:rPr lang="en-US" sz="1100" dirty="0"/>
              <a:t>Kaiser Family Foundation Health Tracking Polls (pooled interviews from September and October 2017)</a:t>
            </a:r>
            <a:endParaRPr lang="en-US" sz="1100" dirty="0">
              <a:solidFill>
                <a:srgbClr val="FF0000"/>
              </a:solidFill>
            </a:endParaRPr>
          </a:p>
        </p:txBody>
      </p:sp>
      <p:sp>
        <p:nvSpPr>
          <p:cNvPr id="6" name="TextBox 5"/>
          <p:cNvSpPr txBox="1"/>
          <p:nvPr/>
        </p:nvSpPr>
        <p:spPr>
          <a:xfrm>
            <a:off x="350808" y="4421471"/>
            <a:ext cx="138667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itchFamily="34" charset="0"/>
                <a:ea typeface="+mn-ea"/>
                <a:cs typeface="Meta Offc Pro"/>
              </a:rPr>
              <a:t>All non-group enrollees ages 18-64</a:t>
            </a:r>
          </a:p>
        </p:txBody>
      </p:sp>
      <p:sp>
        <p:nvSpPr>
          <p:cNvPr id="7" name="TextBox 6"/>
          <p:cNvSpPr txBox="1"/>
          <p:nvPr/>
        </p:nvSpPr>
        <p:spPr>
          <a:xfrm>
            <a:off x="350808" y="5384244"/>
            <a:ext cx="138667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itchFamily="34" charset="0"/>
                <a:ea typeface="+mn-ea"/>
                <a:cs typeface="Meta Offc Pro"/>
              </a:rPr>
              <a:t>Marketplace enrollees ages 18-64</a:t>
            </a:r>
          </a:p>
        </p:txBody>
      </p:sp>
      <p:sp>
        <p:nvSpPr>
          <p:cNvPr id="8" name="TextBox 7"/>
          <p:cNvSpPr txBox="1"/>
          <p:nvPr/>
        </p:nvSpPr>
        <p:spPr>
          <a:xfrm>
            <a:off x="350808" y="3579129"/>
            <a:ext cx="13866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itchFamily="34" charset="0"/>
                <a:ea typeface="+mn-ea"/>
                <a:cs typeface="Meta Offc Pro"/>
              </a:rPr>
              <a:t>Uninsured ages 18-64</a:t>
            </a:r>
          </a:p>
        </p:txBody>
      </p:sp>
      <p:sp>
        <p:nvSpPr>
          <p:cNvPr id="11" name="TextBox 10"/>
          <p:cNvSpPr txBox="1"/>
          <p:nvPr/>
        </p:nvSpPr>
        <p:spPr>
          <a:xfrm>
            <a:off x="350808" y="2722712"/>
            <a:ext cx="13866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itchFamily="34" charset="0"/>
                <a:ea typeface="+mn-ea"/>
                <a:cs typeface="Meta Offc Pro"/>
              </a:rPr>
              <a:t>Total public</a:t>
            </a:r>
          </a:p>
        </p:txBody>
      </p:sp>
      <p:cxnSp>
        <p:nvCxnSpPr>
          <p:cNvPr id="3" name="Straight Connector 2"/>
          <p:cNvCxnSpPr/>
          <p:nvPr/>
        </p:nvCxnSpPr>
        <p:spPr>
          <a:xfrm>
            <a:off x="91440" y="3352800"/>
            <a:ext cx="8900160" cy="0"/>
          </a:xfrm>
          <a:prstGeom prst="line">
            <a:avLst/>
          </a:prstGeom>
          <a:ln w="28575" cmpd="sng">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28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 y="990600"/>
            <a:ext cx="8961120" cy="5135880"/>
          </a:xfrm>
        </p:spPr>
        <p:txBody>
          <a:bodyPr/>
          <a:lstStyle/>
          <a:p>
            <a:r>
              <a:rPr lang="en-US" dirty="0" smtClean="0"/>
              <a:t>The law has not been repealed or replaced</a:t>
            </a:r>
          </a:p>
          <a:p>
            <a:r>
              <a:rPr lang="en-US" dirty="0" smtClean="0"/>
              <a:t>Individuals must have health insurance in 2018 or risk paying a tax penalty</a:t>
            </a:r>
          </a:p>
          <a:p>
            <a:pPr lvl="1"/>
            <a:r>
              <a:rPr lang="en-US" dirty="0" smtClean="0"/>
              <a:t>Penalty in 2018 is greater of:</a:t>
            </a:r>
          </a:p>
          <a:p>
            <a:pPr lvl="2"/>
            <a:r>
              <a:rPr lang="en-US" dirty="0" smtClean="0"/>
              <a:t>$695/adult ($347.50/child), up to $2,085/family; or</a:t>
            </a:r>
          </a:p>
          <a:p>
            <a:pPr lvl="2"/>
            <a:r>
              <a:rPr lang="en-US" dirty="0" smtClean="0"/>
              <a:t>2.5% of household income above the tax filing threshold, capped at the cost of national average bronze plan premium</a:t>
            </a:r>
          </a:p>
          <a:p>
            <a:pPr lvl="1"/>
            <a:r>
              <a:rPr lang="en-US" dirty="0" smtClean="0"/>
              <a:t>Exemptions for affordability (if lowest cost marketplace premium is more than 8.05% of income in 2018), poor adults in states not expanding Medicaid, hardship, others</a:t>
            </a:r>
          </a:p>
          <a:p>
            <a:r>
              <a:rPr lang="en-US" dirty="0" smtClean="0"/>
              <a:t>To satisfy the individual mandate: </a:t>
            </a:r>
          </a:p>
          <a:p>
            <a:pPr lvl="1"/>
            <a:r>
              <a:rPr lang="en-US" dirty="0" smtClean="0"/>
              <a:t>Sign up for health coverage offered at work</a:t>
            </a:r>
          </a:p>
          <a:p>
            <a:pPr lvl="1"/>
            <a:r>
              <a:rPr lang="en-US" dirty="0" smtClean="0"/>
              <a:t>Apply for Medicaid/CHIP</a:t>
            </a:r>
          </a:p>
          <a:p>
            <a:pPr lvl="2"/>
            <a:r>
              <a:rPr lang="en-US" dirty="0" smtClean="0"/>
              <a:t>Over 300,000 in KY, TN, </a:t>
            </a:r>
            <a:r>
              <a:rPr lang="en-US" dirty="0"/>
              <a:t>and </a:t>
            </a:r>
            <a:r>
              <a:rPr lang="en-US" dirty="0" smtClean="0"/>
              <a:t>VA are eligible for Medicaid/CHIP but not enrolled</a:t>
            </a:r>
          </a:p>
          <a:p>
            <a:pPr lvl="1"/>
            <a:r>
              <a:rPr lang="en-US" dirty="0" smtClean="0"/>
              <a:t>Apply for private, non-group health insurance on or off Marketplace</a:t>
            </a:r>
          </a:p>
          <a:p>
            <a:pPr lvl="2"/>
            <a:r>
              <a:rPr lang="en-US" dirty="0" smtClean="0"/>
              <a:t>Premium subsidies available in Marketplace for people with income 100%-400% FPL</a:t>
            </a:r>
          </a:p>
          <a:p>
            <a:r>
              <a:rPr lang="en-US" dirty="0" smtClean="0"/>
              <a:t>Private non-group health insurance can only be purchased during open </a:t>
            </a:r>
            <a:r>
              <a:rPr lang="en-US" dirty="0"/>
              <a:t>e</a:t>
            </a:r>
            <a:r>
              <a:rPr lang="en-US" dirty="0" smtClean="0"/>
              <a:t>nrollment or special enrollment periods (SEP) following life change events</a:t>
            </a:r>
          </a:p>
        </p:txBody>
      </p:sp>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a:xfrm>
            <a:off x="91440" y="381000"/>
            <a:ext cx="8961120" cy="685800"/>
          </a:xfrm>
        </p:spPr>
        <p:txBody>
          <a:bodyPr/>
          <a:lstStyle/>
          <a:p>
            <a:r>
              <a:rPr lang="en-US" dirty="0" smtClean="0"/>
              <a:t>The Affordable Care Act is still the law.</a:t>
            </a:r>
            <a:endParaRPr lang="en-US" dirty="0"/>
          </a:p>
        </p:txBody>
      </p:sp>
    </p:spTree>
    <p:extLst>
      <p:ext uri="{BB962C8B-B14F-4D97-AF65-F5344CB8AC3E}">
        <p14:creationId xmlns:p14="http://schemas.microsoft.com/office/powerpoint/2010/main" val="1018347170"/>
      </p:ext>
    </p:extLst>
  </p:cSld>
  <p:clrMapOvr>
    <a:masterClrMapping/>
  </p:clrMapOvr>
</p:sld>
</file>

<file path=ppt/theme/_rels/them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FF_Template" id="{15624149-D536-4485-BFA2-098F079AC01A}" vid="{AB17F953-BADE-46AE-A6CD-3B7184799CA4}"/>
    </a:ext>
  </a:extLst>
</a:theme>
</file>

<file path=ppt/theme/theme10.xml><?xml version="1.0" encoding="utf-8"?>
<a:theme xmlns:a="http://schemas.openxmlformats.org/drawingml/2006/main" name="Virginia Poverty Law Cente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FF_Template" id="{15624149-D536-4485-BFA2-098F079AC01A}" vid="{1AA1E98A-82E3-4FD5-8CA0-41746412034A}"/>
    </a:ext>
  </a:extLst>
</a:theme>
</file>

<file path=ppt/theme/theme3.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Lst>
    <a:ext uri="{05A4C25C-085E-4340-85A3-A5531E510DB2}">
      <thm15:themeFamily xmlns:thm15="http://schemas.microsoft.com/office/thememl/2012/main" name="KFF_Template" id="{15624149-D536-4485-BFA2-098F079AC01A}" vid="{CFFF624F-939D-473C-8451-11D17185C46B}"/>
    </a:ext>
  </a:extLst>
</a:theme>
</file>

<file path=ppt/theme/theme4.xml><?xml version="1.0" encoding="utf-8"?>
<a:theme xmlns:a="http://schemas.openxmlformats.org/drawingml/2006/main" name="1_Default with figure #">
  <a:themeElements>
    <a:clrScheme name="KFF colors">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0598852B-4E78-4B5A-B280-85BEE378C35A}" vid="{E134CA96-1627-4A82-A690-7313938D0EE1}"/>
    </a:ext>
  </a:extLst>
</a:theme>
</file>

<file path=ppt/theme/theme5.xml><?xml version="1.0" encoding="utf-8"?>
<a:theme xmlns:a="http://schemas.openxmlformats.org/drawingml/2006/main" name="2_Default with figure #">
  <a:themeElements>
    <a:clrScheme name="KFF colors">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0598852B-4E78-4B5A-B280-85BEE378C35A}" vid="{E134CA96-1627-4A82-A690-7313938D0EE1}"/>
    </a:ext>
  </a:extLst>
</a:theme>
</file>

<file path=ppt/theme/theme6.xml><?xml version="1.0" encoding="utf-8"?>
<a:theme xmlns:a="http://schemas.openxmlformats.org/drawingml/2006/main" name="blank">
  <a:themeElements>
    <a:clrScheme name="Custom 2">
      <a:dk1>
        <a:srgbClr val="000000"/>
      </a:dk1>
      <a:lt1>
        <a:srgbClr val="FFFFFF"/>
      </a:lt1>
      <a:dk2>
        <a:srgbClr val="FF8811"/>
      </a:dk2>
      <a:lt2>
        <a:srgbClr val="E05C26"/>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0 years PowerPoint template (no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0 years PowerPoint template (no header)" id="{F6BECF96-1802-4185-AA1E-3EFC7BE83710}" vid="{7738FED8-242B-4116-9EC2-72C526A076E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KFF_Template</Template>
  <TotalTime>14015</TotalTime>
  <Words>2581</Words>
  <Application>Microsoft Office PowerPoint</Application>
  <PresentationFormat>On-screen Show (4:3)</PresentationFormat>
  <Paragraphs>389</Paragraphs>
  <Slides>37</Slides>
  <Notes>11</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37</vt:i4>
      </vt:variant>
    </vt:vector>
  </HeadingPairs>
  <TitlesOfParts>
    <vt:vector size="58" baseType="lpstr">
      <vt:lpstr>Arial</vt:lpstr>
      <vt:lpstr>Calibri</vt:lpstr>
      <vt:lpstr>Calibri Light</vt:lpstr>
      <vt:lpstr>Corbel</vt:lpstr>
      <vt:lpstr>Georgia</vt:lpstr>
      <vt:lpstr>Meta Offc Pro</vt:lpstr>
      <vt:lpstr>MetaSerif-Book</vt:lpstr>
      <vt:lpstr>Tahoma</vt:lpstr>
      <vt:lpstr>Times New Roman</vt:lpstr>
      <vt:lpstr>Wingdings</vt:lpstr>
      <vt:lpstr>Wingdings 2</vt:lpstr>
      <vt:lpstr>Default with exhibit #</vt:lpstr>
      <vt:lpstr>Default with figure #</vt:lpstr>
      <vt:lpstr>Title page</vt:lpstr>
      <vt:lpstr>1_Default with figure #</vt:lpstr>
      <vt:lpstr>2_Default with figure #</vt:lpstr>
      <vt:lpstr>blank</vt:lpstr>
      <vt:lpstr>30 years PowerPoint template (no header)</vt:lpstr>
      <vt:lpstr>Office Theme</vt:lpstr>
      <vt:lpstr>Banded</vt:lpstr>
      <vt:lpstr>Virginia Poverty Law Center</vt:lpstr>
      <vt:lpstr> </vt:lpstr>
      <vt:lpstr>Karen Pollitz</vt:lpstr>
      <vt:lpstr>Jennifer Tolbert</vt:lpstr>
      <vt:lpstr>Kelli Cauley</vt:lpstr>
      <vt:lpstr>Emilie Fauchet</vt:lpstr>
      <vt:lpstr>Jill Hanken</vt:lpstr>
      <vt:lpstr>Events leading up to open enrollment added to uncertainty for insurers and confusion for consumers.</vt:lpstr>
      <vt:lpstr>Most are aware the individual mandate is still in effect, but four in ten uninsured are unaware or unsure.</vt:lpstr>
      <vt:lpstr>The Affordable Care Act is still the law.</vt:lpstr>
      <vt:lpstr>Most uninsured and large shares of non-group enrollees are unaware of the timing of open enrollment.</vt:lpstr>
      <vt:lpstr>Open enrollment for 2018 will be shorter in most states.</vt:lpstr>
      <vt:lpstr>Nearly one-quarter of Marketplace enrollees auto-renewed in 2017.</vt:lpstr>
      <vt:lpstr>2018 Insurer participation changed in Kentucky, Tennessee, and Virginia.</vt:lpstr>
      <vt:lpstr>Most Marketplace enrollees worry rising deductibles, premiums will make their coverage unaffordable.  </vt:lpstr>
      <vt:lpstr>Average medical deductibles in cost sharing reduction plans are much lower than in traditional Silver plans.</vt:lpstr>
      <vt:lpstr>Though the President stopped reimbursement to insurers, insurers must still provide CSR to consumers.</vt:lpstr>
      <vt:lpstr>Most insurers raised premiums to address the termination of CSR payments</vt:lpstr>
      <vt:lpstr>2018 premiums in Kentucky are increasing, but subsidy-eligible consumers will pay the same or less.</vt:lpstr>
      <vt:lpstr>2018 premiums in Tennessee are increasing, but subsidy-eligible consumers will pay the same or less.</vt:lpstr>
      <vt:lpstr>2018 premiums in Virginia are increasing, but subsidy-eligible consumers will pay the same or less.</vt:lpstr>
      <vt:lpstr>New enrollment rules may add to confusion.</vt:lpstr>
      <vt:lpstr>Start early.  Waiting to the last minute risks delays.</vt:lpstr>
      <vt:lpstr>KFF Resources on Open Enrollment</vt:lpstr>
      <vt:lpstr>PowerPoint Presentation</vt:lpstr>
      <vt:lpstr>State-Based Marketplace – Federal Platform</vt:lpstr>
      <vt:lpstr>PowerPoint Presentation</vt:lpstr>
      <vt:lpstr>PowerPoint Presentation</vt:lpstr>
      <vt:lpstr>Tennessee Carriers</vt:lpstr>
      <vt:lpstr>Tennessee Enrollment Assistance</vt:lpstr>
      <vt:lpstr>Virginia OE5</vt:lpstr>
      <vt:lpstr>Virginia Marketplace for 2018</vt:lpstr>
      <vt:lpstr>Number of Issuers by County</vt:lpstr>
      <vt:lpstr>Issuer Options by County</vt:lpstr>
      <vt:lpstr>Tips for Consumers</vt:lpstr>
      <vt:lpstr>Tips for Consumers</vt:lpstr>
      <vt:lpstr>Questions About Open Enrollment</vt:lpstr>
      <vt:lpstr>Contact Information</vt:lpstr>
    </vt:vector>
  </TitlesOfParts>
  <Company>HERMES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Karen Pollitz</dc:creator>
  <cp:lastModifiedBy>Robin Sidel</cp:lastModifiedBy>
  <cp:revision>199</cp:revision>
  <cp:lastPrinted>2017-10-16T21:31:29Z</cp:lastPrinted>
  <dcterms:created xsi:type="dcterms:W3CDTF">2017-09-27T19:31:27Z</dcterms:created>
  <dcterms:modified xsi:type="dcterms:W3CDTF">2017-10-31T14:12:14Z</dcterms:modified>
</cp:coreProperties>
</file>