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1" r:id="rId4"/>
  </p:sldMasterIdLst>
  <p:notesMasterIdLst>
    <p:notesMasterId r:id="rId33"/>
  </p:notesMasterIdLst>
  <p:sldIdLst>
    <p:sldId id="279" r:id="rId5"/>
    <p:sldId id="265" r:id="rId6"/>
    <p:sldId id="293" r:id="rId7"/>
    <p:sldId id="290" r:id="rId8"/>
    <p:sldId id="260" r:id="rId9"/>
    <p:sldId id="257" r:id="rId10"/>
    <p:sldId id="266" r:id="rId11"/>
    <p:sldId id="264" r:id="rId12"/>
    <p:sldId id="268" r:id="rId13"/>
    <p:sldId id="289" r:id="rId14"/>
    <p:sldId id="261" r:id="rId15"/>
    <p:sldId id="282" r:id="rId16"/>
    <p:sldId id="304" r:id="rId17"/>
    <p:sldId id="299" r:id="rId18"/>
    <p:sldId id="301" r:id="rId19"/>
    <p:sldId id="269" r:id="rId20"/>
    <p:sldId id="305" r:id="rId21"/>
    <p:sldId id="303" r:id="rId22"/>
    <p:sldId id="291" r:id="rId23"/>
    <p:sldId id="302" r:id="rId24"/>
    <p:sldId id="272" r:id="rId25"/>
    <p:sldId id="273" r:id="rId26"/>
    <p:sldId id="262" r:id="rId27"/>
    <p:sldId id="284" r:id="rId28"/>
    <p:sldId id="274" r:id="rId29"/>
    <p:sldId id="275" r:id="rId30"/>
    <p:sldId id="277" r:id="rId31"/>
    <p:sldId id="280" r:id="rId32"/>
  </p:sldIdLst>
  <p:sldSz cx="9144000" cy="6858000" type="screen4x3"/>
  <p:notesSz cx="7010400" cy="92964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6265" autoAdjust="0"/>
  </p:normalViewPr>
  <p:slideViewPr>
    <p:cSldViewPr snapToGrid="0">
      <p:cViewPr varScale="1">
        <p:scale>
          <a:sx n="85" d="100"/>
          <a:sy n="85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0894075591804138E-2"/>
                  <c:y val="3.15829525003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72F0-43CA-AFCE-626DB6D399A1}"/>
                </c:ext>
              </c:extLst>
            </c:dLbl>
            <c:dLbl>
              <c:idx val="1"/>
              <c:layout>
                <c:manualLayout>
                  <c:x val="-2.7858767455738849E-2"/>
                  <c:y val="2.631912708366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72F0-43CA-AFCE-626DB6D399A1}"/>
                </c:ext>
              </c:extLst>
            </c:dLbl>
            <c:dLbl>
              <c:idx val="2"/>
              <c:layout>
                <c:manualLayout>
                  <c:x val="-2.5072890710164952E-2"/>
                  <c:y val="2.105530166693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72F0-43CA-AFCE-626DB6D399A1}"/>
                </c:ext>
              </c:extLst>
            </c:dLbl>
            <c:dLbl>
              <c:idx val="3"/>
              <c:layout>
                <c:manualLayout>
                  <c:x val="-2.3679952337378008E-2"/>
                  <c:y val="2.36872143752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72F0-43CA-AFCE-626DB6D399A1}"/>
                </c:ext>
              </c:extLst>
            </c:dLbl>
            <c:dLbl>
              <c:idx val="4"/>
              <c:layout>
                <c:manualLayout>
                  <c:x val="-2.7858767455738887E-2"/>
                  <c:y val="-2.631912708366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72F0-43CA-AFCE-626DB6D399A1}"/>
                </c:ext>
              </c:extLst>
            </c:dLbl>
            <c:dLbl>
              <c:idx val="5"/>
              <c:layout>
                <c:manualLayout>
                  <c:x val="-3.0644644201312771E-2"/>
                  <c:y val="-1.842338895856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72F0-43CA-AFCE-626DB6D399A1}"/>
                </c:ext>
              </c:extLst>
            </c:dLbl>
            <c:dLbl>
              <c:idx val="6"/>
              <c:layout>
                <c:manualLayout>
                  <c:x val="-2.6465829082951944E-2"/>
                  <c:y val="2.895103979203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72F0-43CA-AFCE-626DB6D399A1}"/>
                </c:ext>
              </c:extLst>
            </c:dLbl>
            <c:dLbl>
              <c:idx val="7"/>
              <c:layout>
                <c:manualLayout>
                  <c:x val="-2.9251705828525775E-2"/>
                  <c:y val="2.631912708366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72F0-43CA-AFCE-626DB6D399A1}"/>
                </c:ext>
              </c:extLst>
            </c:dLbl>
            <c:dLbl>
              <c:idx val="8"/>
              <c:layout>
                <c:manualLayout>
                  <c:x val="-2.0894075591804125E-2"/>
                  <c:y val="-1.579147625020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72F0-43CA-AFCE-626DB6D399A1}"/>
                </c:ext>
              </c:extLst>
            </c:dLbl>
            <c:dLbl>
              <c:idx val="9"/>
              <c:layout>
                <c:manualLayout>
                  <c:x val="-2.5072890710164952E-2"/>
                  <c:y val="-6.31659050007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72F0-43CA-AFCE-626DB6D399A1}"/>
                </c:ext>
              </c:extLst>
            </c:dLbl>
            <c:dLbl>
              <c:idx val="10"/>
              <c:layout>
                <c:manualLayout>
                  <c:x val="-1.9501137219017185E-2"/>
                  <c:y val="2.895103979203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72F0-43CA-AFCE-626DB6D399A1}"/>
                </c:ext>
              </c:extLst>
            </c:dLbl>
            <c:dLbl>
              <c:idx val="11"/>
              <c:layout>
                <c:manualLayout>
                  <c:x val="-2.5072890710165052E-2"/>
                  <c:y val="-1.579147625019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72F0-43CA-AFCE-626DB6D399A1}"/>
                </c:ext>
              </c:extLst>
            </c:dLbl>
            <c:dLbl>
              <c:idx val="12"/>
              <c:layout>
                <c:manualLayout>
                  <c:x val="-1.6715260473443301E-2"/>
                  <c:y val="-2.368721437530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72F0-43CA-AFCE-626DB6D399A1}"/>
                </c:ext>
              </c:extLst>
            </c:dLbl>
            <c:dLbl>
              <c:idx val="13"/>
              <c:layout>
                <c:manualLayout>
                  <c:x val="-2.3679952337378112E-2"/>
                  <c:y val="1.8423388958566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72F0-43CA-AFCE-626DB6D399A1}"/>
                </c:ext>
              </c:extLst>
            </c:dLbl>
            <c:dLbl>
              <c:idx val="14"/>
              <c:layout>
                <c:manualLayout>
                  <c:x val="-3.0644644201312819E-2"/>
                  <c:y val="3.15829525003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72F0-43CA-AFCE-626DB6D399A1}"/>
                </c:ext>
              </c:extLst>
            </c:dLbl>
            <c:dLbl>
              <c:idx val="15"/>
              <c:layout>
                <c:manualLayout>
                  <c:x val="-2.5072890710164952E-2"/>
                  <c:y val="-3.9478690625499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72F0-43CA-AFCE-626DB6D399A1}"/>
                </c:ext>
              </c:extLst>
            </c:dLbl>
            <c:dLbl>
              <c:idx val="16"/>
              <c:layout>
                <c:manualLayout>
                  <c:x val="-1.3929383727869418E-2"/>
                  <c:y val="2.368721437529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72F0-43CA-AFCE-626DB6D399A1}"/>
                </c:ext>
              </c:extLst>
            </c:dLbl>
            <c:dLbl>
              <c:idx val="17"/>
              <c:layout>
                <c:manualLayout>
                  <c:x val="0"/>
                  <c:y val="1.9739345312750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387616470759E-2"/>
                      <c:h val="4.0610413090097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7-72F0-43CA-AFCE-626DB6D39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0.0%</c:formatCode>
                <c:ptCount val="18"/>
                <c:pt idx="0">
                  <c:v>3.1E-2</c:v>
                </c:pt>
                <c:pt idx="1">
                  <c:v>3.3000000000000002E-2</c:v>
                </c:pt>
                <c:pt idx="2">
                  <c:v>1.6E-2</c:v>
                </c:pt>
                <c:pt idx="3">
                  <c:v>2.1999999999999999E-2</c:v>
                </c:pt>
                <c:pt idx="4">
                  <c:v>2.3E-2</c:v>
                </c:pt>
                <c:pt idx="5">
                  <c:v>3.5000000000000003E-2</c:v>
                </c:pt>
                <c:pt idx="6">
                  <c:v>3.5000000000000003E-2</c:v>
                </c:pt>
                <c:pt idx="7">
                  <c:v>2.5999999999999999E-2</c:v>
                </c:pt>
                <c:pt idx="8">
                  <c:v>3.9E-2</c:v>
                </c:pt>
                <c:pt idx="9">
                  <c:v>-7.0000000000000001E-3</c:v>
                </c:pt>
                <c:pt idx="10">
                  <c:v>2.1999999999999999E-2</c:v>
                </c:pt>
                <c:pt idx="11">
                  <c:v>3.2000000000000001E-2</c:v>
                </c:pt>
                <c:pt idx="12">
                  <c:v>2.3E-2</c:v>
                </c:pt>
                <c:pt idx="13">
                  <c:v>1.0999999999999999E-2</c:v>
                </c:pt>
                <c:pt idx="14">
                  <c:v>0.02</c:v>
                </c:pt>
                <c:pt idx="15">
                  <c:v>-2E-3</c:v>
                </c:pt>
                <c:pt idx="16">
                  <c:v>1.0999999999999999E-2</c:v>
                </c:pt>
                <c:pt idx="17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F0-43CA-AFCE-626DB6D399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Workers' Earnings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0894075591804138E-2"/>
                  <c:y val="-3.42148652087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2F0-43CA-AFCE-626DB6D399A1}"/>
                </c:ext>
              </c:extLst>
            </c:dLbl>
            <c:dLbl>
              <c:idx val="1"/>
              <c:layout>
                <c:manualLayout>
                  <c:x val="-1.3929383727869444E-2"/>
                  <c:y val="-3.42148652087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2F0-43CA-AFCE-626DB6D399A1}"/>
                </c:ext>
              </c:extLst>
            </c:dLbl>
            <c:dLbl>
              <c:idx val="2"/>
              <c:layout>
                <c:manualLayout>
                  <c:x val="-1.8108198846230241E-2"/>
                  <c:y val="-3.42148652087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2F0-43CA-AFCE-626DB6D399A1}"/>
                </c:ext>
              </c:extLst>
            </c:dLbl>
            <c:dLbl>
              <c:idx val="3"/>
              <c:layout>
                <c:manualLayout>
                  <c:x val="-2.6465829082951892E-2"/>
                  <c:y val="-2.10553016669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72F0-43CA-AFCE-626DB6D399A1}"/>
                </c:ext>
              </c:extLst>
            </c:dLbl>
            <c:dLbl>
              <c:idx val="4"/>
              <c:layout>
                <c:manualLayout>
                  <c:x val="-2.367995233737806E-2"/>
                  <c:y val="2.895103979203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72F0-43CA-AFCE-626DB6D399A1}"/>
                </c:ext>
              </c:extLst>
            </c:dLbl>
            <c:dLbl>
              <c:idx val="5"/>
              <c:layout>
                <c:manualLayout>
                  <c:x val="-2.3679952337378008E-2"/>
                  <c:y val="2.631912708366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72F0-43CA-AFCE-626DB6D399A1}"/>
                </c:ext>
              </c:extLst>
            </c:dLbl>
            <c:dLbl>
              <c:idx val="6"/>
              <c:layout>
                <c:manualLayout>
                  <c:x val="-3.2037582574099659E-2"/>
                  <c:y val="-2.631912708366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72F0-43CA-AFCE-626DB6D399A1}"/>
                </c:ext>
              </c:extLst>
            </c:dLbl>
            <c:dLbl>
              <c:idx val="7"/>
              <c:layout>
                <c:manualLayout>
                  <c:x val="-3.0644644201312667E-2"/>
                  <c:y val="-1.579147625020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72F0-43CA-AFCE-626DB6D399A1}"/>
                </c:ext>
              </c:extLst>
            </c:dLbl>
            <c:dLbl>
              <c:idx val="8"/>
              <c:layout>
                <c:manualLayout>
                  <c:x val="-3.9002274438034473E-2"/>
                  <c:y val="3.158295250040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72F0-43CA-AFCE-626DB6D399A1}"/>
                </c:ext>
              </c:extLst>
            </c:dLbl>
            <c:dLbl>
              <c:idx val="9"/>
              <c:layout>
                <c:manualLayout>
                  <c:x val="-2.6465829082951996E-2"/>
                  <c:y val="-1.842338895856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72F0-43CA-AFCE-626DB6D399A1}"/>
                </c:ext>
              </c:extLst>
            </c:dLbl>
            <c:dLbl>
              <c:idx val="10"/>
              <c:layout>
                <c:manualLayout>
                  <c:x val="-2.0894075591804125E-2"/>
                  <c:y val="-1.579147625020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2F0-43CA-AFCE-626DB6D399A1}"/>
                </c:ext>
              </c:extLst>
            </c:dLbl>
            <c:dLbl>
              <c:idx val="11"/>
              <c:layout>
                <c:manualLayout>
                  <c:x val="-2.5072890710164952E-2"/>
                  <c:y val="2.631912708366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72F0-43CA-AFCE-626DB6D399A1}"/>
                </c:ext>
              </c:extLst>
            </c:dLbl>
            <c:dLbl>
              <c:idx val="12"/>
              <c:layout>
                <c:manualLayout>
                  <c:x val="-2.2287013964591169E-2"/>
                  <c:y val="2.631912708366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72F0-43CA-AFCE-626DB6D399A1}"/>
                </c:ext>
              </c:extLst>
            </c:dLbl>
            <c:dLbl>
              <c:idx val="13"/>
              <c:layout>
                <c:manualLayout>
                  <c:x val="-2.6465829082951996E-2"/>
                  <c:y val="-2.631912708366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72F0-43CA-AFCE-626DB6D399A1}"/>
                </c:ext>
              </c:extLst>
            </c:dLbl>
            <c:dLbl>
              <c:idx val="14"/>
              <c:layout>
                <c:manualLayout>
                  <c:x val="-2.6465829082951996E-2"/>
                  <c:y val="-7.8957381251000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72F0-43CA-AFCE-626DB6D399A1}"/>
                </c:ext>
              </c:extLst>
            </c:dLbl>
            <c:dLbl>
              <c:idx val="15"/>
              <c:layout>
                <c:manualLayout>
                  <c:x val="-2.6465829082951892E-2"/>
                  <c:y val="-2.105530166693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72F0-43CA-AFCE-626DB6D399A1}"/>
                </c:ext>
              </c:extLst>
            </c:dLbl>
            <c:dLbl>
              <c:idx val="16"/>
              <c:layout>
                <c:manualLayout>
                  <c:x val="-2.7858767455738936E-2"/>
                  <c:y val="2.631912708366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72F0-43CA-AFCE-626DB6D399A1}"/>
                </c:ext>
              </c:extLst>
            </c:dLbl>
            <c:dLbl>
              <c:idx val="17"/>
              <c:layout>
                <c:manualLayout>
                  <c:x val="-4.1788151183608253E-3"/>
                  <c:y val="-5.263825416733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72F0-43CA-AFCE-626DB6D39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0.0%</c:formatCode>
                <c:ptCount val="18"/>
                <c:pt idx="0">
                  <c:v>3.9E-2</c:v>
                </c:pt>
                <c:pt idx="1">
                  <c:v>0.04</c:v>
                </c:pt>
                <c:pt idx="2">
                  <c:v>2.7E-2</c:v>
                </c:pt>
                <c:pt idx="3">
                  <c:v>0.03</c:v>
                </c:pt>
                <c:pt idx="4">
                  <c:v>0.02</c:v>
                </c:pt>
                <c:pt idx="5">
                  <c:v>2.7E-2</c:v>
                </c:pt>
                <c:pt idx="6">
                  <c:v>3.9E-2</c:v>
                </c:pt>
                <c:pt idx="7">
                  <c:v>3.7999999999999999E-2</c:v>
                </c:pt>
                <c:pt idx="8">
                  <c:v>3.6999999999999998E-2</c:v>
                </c:pt>
                <c:pt idx="9">
                  <c:v>3.3000000000000002E-2</c:v>
                </c:pt>
                <c:pt idx="10">
                  <c:v>2.4E-2</c:v>
                </c:pt>
                <c:pt idx="11">
                  <c:v>2.1000000000000001E-2</c:v>
                </c:pt>
                <c:pt idx="12">
                  <c:v>1.7000000000000001E-2</c:v>
                </c:pt>
                <c:pt idx="13">
                  <c:v>1.7999999999999999E-2</c:v>
                </c:pt>
                <c:pt idx="14">
                  <c:v>2.4E-2</c:v>
                </c:pt>
                <c:pt idx="15">
                  <c:v>0.02</c:v>
                </c:pt>
                <c:pt idx="16">
                  <c:v>2.5999999999999999E-2</c:v>
                </c:pt>
                <c:pt idx="17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F0-43CA-AFCE-626DB6D399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Premiums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0894075591804138E-2"/>
                  <c:y val="-3.1582952500400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F0-43CA-AFCE-626DB6D399A1}"/>
                </c:ext>
              </c:extLst>
            </c:dLbl>
            <c:dLbl>
              <c:idx val="1"/>
              <c:layout>
                <c:manualLayout>
                  <c:x val="-3.482345931967356E-2"/>
                  <c:y val="-3.9478690625499961E-2"/>
                </c:manualLayout>
              </c:layout>
              <c:tx>
                <c:rich>
                  <a:bodyPr/>
                  <a:lstStyle/>
                  <a:p>
                    <a:fld id="{3BF57CBF-B4D9-438B-9382-2B368A99B6E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F0-43CA-AFCE-626DB6D399A1}"/>
                </c:ext>
              </c:extLst>
            </c:dLbl>
            <c:dLbl>
              <c:idx val="2"/>
              <c:layout>
                <c:manualLayout>
                  <c:x val="-3.2037582574099659E-2"/>
                  <c:y val="-2.6319127083666641E-2"/>
                </c:manualLayout>
              </c:layout>
              <c:tx>
                <c:rich>
                  <a:bodyPr/>
                  <a:lstStyle/>
                  <a:p>
                    <a:fld id="{87F1C5D2-4A7E-49A8-84DE-A13412D0AAB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F0-43CA-AFCE-626DB6D399A1}"/>
                </c:ext>
              </c:extLst>
            </c:dLbl>
            <c:dLbl>
              <c:idx val="3"/>
              <c:layout>
                <c:manualLayout>
                  <c:x val="-1.5322322100656359E-2"/>
                  <c:y val="-2.6319127083666641E-2"/>
                </c:manualLayout>
              </c:layout>
              <c:tx>
                <c:rich>
                  <a:bodyPr/>
                  <a:lstStyle/>
                  <a:p>
                    <a:fld id="{7C1FEA2D-6EDE-4211-B0C6-6B7B4070983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2F0-43CA-AFCE-626DB6D399A1}"/>
                </c:ext>
              </c:extLst>
            </c:dLbl>
            <c:dLbl>
              <c:idx val="4"/>
              <c:layout>
                <c:manualLayout>
                  <c:x val="-1.532232210065641E-2"/>
                  <c:y val="-1.8423388958566649E-2"/>
                </c:manualLayout>
              </c:layout>
              <c:tx>
                <c:rich>
                  <a:bodyPr/>
                  <a:lstStyle/>
                  <a:p>
                    <a:fld id="{87E30DD7-F360-40C6-A2BF-5036CDFB6A16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F0-43CA-AFCE-626DB6D399A1}"/>
                </c:ext>
              </c:extLst>
            </c:dLbl>
            <c:dLbl>
              <c:idx val="5"/>
              <c:layout>
                <c:manualLayout>
                  <c:x val="-8.3576302367216505E-3"/>
                  <c:y val="-2.3687214375299977E-2"/>
                </c:manualLayout>
              </c:layout>
              <c:tx>
                <c:rich>
                  <a:bodyPr/>
                  <a:lstStyle/>
                  <a:p>
                    <a:fld id="{B821AA1A-073D-4950-BACC-E0B5DCAD30B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2F0-43CA-AFCE-626DB6D399A1}"/>
                </c:ext>
              </c:extLst>
            </c:dLbl>
            <c:dLbl>
              <c:idx val="6"/>
              <c:layout>
                <c:manualLayout>
                  <c:x val="-1.2536445355082476E-2"/>
                  <c:y val="-3.1582952500400066E-2"/>
                </c:manualLayout>
              </c:layout>
              <c:tx>
                <c:rich>
                  <a:bodyPr/>
                  <a:lstStyle/>
                  <a:p>
                    <a:fld id="{32502702-88CE-4B9B-9190-B52A8CCED7DA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F0-43CA-AFCE-626DB6D399A1}"/>
                </c:ext>
              </c:extLst>
            </c:dLbl>
            <c:dLbl>
              <c:idx val="7"/>
              <c:layout>
                <c:manualLayout>
                  <c:x val="-9.7505686095085923E-3"/>
                  <c:y val="-2.8951039792033305E-2"/>
                </c:manualLayout>
              </c:layout>
              <c:tx>
                <c:rich>
                  <a:bodyPr/>
                  <a:lstStyle/>
                  <a:p>
                    <a:fld id="{1FD461D2-804F-49C6-A94B-4E684C20735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2F0-43CA-AFCE-626DB6D399A1}"/>
                </c:ext>
              </c:extLst>
            </c:dLbl>
            <c:dLbl>
              <c:idx val="8"/>
              <c:layout>
                <c:manualLayout>
                  <c:x val="-9.7505686095086946E-3"/>
                  <c:y val="-2.8951039792033402E-2"/>
                </c:manualLayout>
              </c:layout>
              <c:tx>
                <c:rich>
                  <a:bodyPr/>
                  <a:lstStyle/>
                  <a:p>
                    <a:fld id="{867B01DF-E3B1-4118-B077-8F61EB2238E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2F0-43CA-AFCE-626DB6D399A1}"/>
                </c:ext>
              </c:extLst>
            </c:dLbl>
            <c:dLbl>
              <c:idx val="9"/>
              <c:layout>
                <c:manualLayout>
                  <c:x val="-1.6715260473443402E-2"/>
                  <c:y val="-2.8951039792033402E-2"/>
                </c:manualLayout>
              </c:layout>
              <c:tx>
                <c:rich>
                  <a:bodyPr/>
                  <a:lstStyle/>
                  <a:p>
                    <a:fld id="{EBE9C661-1D0A-4289-B4D2-7F429ADC098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2F0-43CA-AFCE-626DB6D399A1}"/>
                </c:ext>
              </c:extLst>
            </c:dLbl>
            <c:dLbl>
              <c:idx val="10"/>
              <c:layout>
                <c:manualLayout>
                  <c:x val="-3.6216397692460482E-2"/>
                  <c:y val="-6.3165905000800035E-2"/>
                </c:manualLayout>
              </c:layout>
              <c:tx>
                <c:rich>
                  <a:bodyPr/>
                  <a:lstStyle/>
                  <a:p>
                    <a:fld id="{1699D648-6747-4168-B034-CD879EDB4EE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2F0-43CA-AFCE-626DB6D399A1}"/>
                </c:ext>
              </c:extLst>
            </c:dLbl>
            <c:dLbl>
              <c:idx val="11"/>
              <c:layout>
                <c:manualLayout>
                  <c:x val="-2.5072890710165052E-2"/>
                  <c:y val="-2.1055301666933313E-2"/>
                </c:manualLayout>
              </c:layout>
              <c:tx>
                <c:rich>
                  <a:bodyPr/>
                  <a:lstStyle/>
                  <a:p>
                    <a:fld id="{349FE458-5074-43DB-A46A-281FC8937234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2F0-43CA-AFCE-626DB6D399A1}"/>
                </c:ext>
              </c:extLst>
            </c:dLbl>
            <c:dLbl>
              <c:idx val="12"/>
              <c:layout>
                <c:manualLayout>
                  <c:x val="-9.7505686095086946E-3"/>
                  <c:y val="-3.1582952500399969E-2"/>
                </c:manualLayout>
              </c:layout>
              <c:tx>
                <c:rich>
                  <a:bodyPr/>
                  <a:lstStyle/>
                  <a:p>
                    <a:fld id="{D280DE28-D6BA-45CF-9342-F2A756089A6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2F0-43CA-AFCE-626DB6D399A1}"/>
                </c:ext>
              </c:extLst>
            </c:dLbl>
            <c:dLbl>
              <c:idx val="13"/>
              <c:layout>
                <c:manualLayout>
                  <c:x val="-1.5322322100656462E-2"/>
                  <c:y val="-2.895103979203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2F0-43CA-AFCE-626DB6D399A1}"/>
                </c:ext>
              </c:extLst>
            </c:dLbl>
            <c:dLbl>
              <c:idx val="14"/>
              <c:layout>
                <c:manualLayout>
                  <c:x val="-3.0644644201312819E-2"/>
                  <c:y val="-3.42148652087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2F0-43CA-AFCE-626DB6D399A1}"/>
                </c:ext>
              </c:extLst>
            </c:dLbl>
            <c:dLbl>
              <c:idx val="15"/>
              <c:layout>
                <c:manualLayout>
                  <c:x val="-2.9251705828525879E-2"/>
                  <c:y val="-2.105530166693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2F0-43CA-AFCE-626DB6D399A1}"/>
                </c:ext>
              </c:extLst>
            </c:dLbl>
            <c:dLbl>
              <c:idx val="16"/>
              <c:layout>
                <c:manualLayout>
                  <c:x val="-1.5322322100656462E-2"/>
                  <c:y val="-2.10553016669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2F0-43CA-AFCE-626DB6D399A1}"/>
                </c:ext>
              </c:extLst>
            </c:dLbl>
            <c:dLbl>
              <c:idx val="17"/>
              <c:layout>
                <c:manualLayout>
                  <c:x val="-1.8108198846230241E-2"/>
                  <c:y val="-2.10553016669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2F0-43CA-AFCE-626DB6D39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0.11</c:v>
                </c:pt>
                <c:pt idx="1">
                  <c:v>0.1</c:v>
                </c:pt>
                <c:pt idx="2">
                  <c:v>0.13</c:v>
                </c:pt>
                <c:pt idx="3">
                  <c:v>0.13</c:v>
                </c:pt>
                <c:pt idx="4">
                  <c:v>0.1</c:v>
                </c:pt>
                <c:pt idx="5">
                  <c:v>0.09</c:v>
                </c:pt>
                <c:pt idx="6">
                  <c:v>0.06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0.03</c:v>
                </c:pt>
                <c:pt idx="11">
                  <c:v>0.09</c:v>
                </c:pt>
                <c:pt idx="12">
                  <c:v>0.04</c:v>
                </c:pt>
                <c:pt idx="13">
                  <c:v>0.04</c:v>
                </c:pt>
                <c:pt idx="14">
                  <c:v>0.03</c:v>
                </c:pt>
                <c:pt idx="15">
                  <c:v>0.04</c:v>
                </c:pt>
                <c:pt idx="16">
                  <c:v>0.03</c:v>
                </c:pt>
                <c:pt idx="17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F0-43CA-AFCE-626DB6D39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187343"/>
        <c:axId val="1023188591"/>
      </c:lineChart>
      <c:catAx>
        <c:axId val="10231873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188591"/>
        <c:crossesAt val="0"/>
        <c:auto val="1"/>
        <c:lblAlgn val="ctr"/>
        <c:lblOffset val="100"/>
        <c:noMultiLvlLbl val="0"/>
      </c:catAx>
      <c:valAx>
        <c:axId val="1023188591"/>
        <c:scaling>
          <c:orientation val="minMax"/>
          <c:max val="0.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187343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86171425126945E-2"/>
          <c:y val="8.1940563881127762E-2"/>
          <c:w val="0.90711551972012971"/>
          <c:h val="0.8476803403606808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All Small Firms (3-199 Workers)</c:v>
                </c:pt>
              </c:strCache>
            </c:strRef>
          </c:tx>
          <c:spPr>
            <a:ln w="22225">
              <a:solidFill>
                <a:schemeClr val="accent1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  <a:prstDash val="solid"/>
              </a:ln>
            </c:spPr>
          </c:marker>
          <c:dLbls>
            <c:dLbl>
              <c:idx val="12"/>
              <c:layout/>
              <c:tx>
                <c:rich>
                  <a:bodyPr/>
                  <a:lstStyle/>
                  <a:p>
                    <a:fld id="{2316AE60-BF94-4262-8E20-9C5E874AF71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C1D-4216-874B-5D278DEB8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Sheet1!$B$2:$T$2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0.56999999999999995</c:v>
                </c:pt>
                <c:pt idx="2">
                  <c:v>0.57999999999999996</c:v>
                </c:pt>
                <c:pt idx="3">
                  <c:v>0.54</c:v>
                </c:pt>
                <c:pt idx="4">
                  <c:v>0.53</c:v>
                </c:pt>
                <c:pt idx="5">
                  <c:v>0.5</c:v>
                </c:pt>
                <c:pt idx="6">
                  <c:v>0.5</c:v>
                </c:pt>
                <c:pt idx="7">
                  <c:v>0.53</c:v>
                </c:pt>
                <c:pt idx="8">
                  <c:v>0.5</c:v>
                </c:pt>
                <c:pt idx="9">
                  <c:v>0.52</c:v>
                </c:pt>
                <c:pt idx="10">
                  <c:v>0.49</c:v>
                </c:pt>
                <c:pt idx="11">
                  <c:v>0.52</c:v>
                </c:pt>
                <c:pt idx="12">
                  <c:v>0.48</c:v>
                </c:pt>
                <c:pt idx="13">
                  <c:v>0.47</c:v>
                </c:pt>
                <c:pt idx="14">
                  <c:v>0.46</c:v>
                </c:pt>
                <c:pt idx="15">
                  <c:v>0.44</c:v>
                </c:pt>
                <c:pt idx="16">
                  <c:v>0.45</c:v>
                </c:pt>
                <c:pt idx="17">
                  <c:v>0.44</c:v>
                </c:pt>
                <c:pt idx="18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C-40E5-BCB4-3794D51B2B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All Large Firms (200 or More Workers)</c:v>
                </c:pt>
              </c:strCache>
            </c:strRef>
          </c:tx>
          <c:spPr>
            <a:ln w="22225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Sheet1!$B$3:$T$3</c:f>
              <c:numCache>
                <c:formatCode>0%</c:formatCode>
                <c:ptCount val="19"/>
                <c:pt idx="0">
                  <c:v>0.66</c:v>
                </c:pt>
                <c:pt idx="1">
                  <c:v>0.67</c:v>
                </c:pt>
                <c:pt idx="2">
                  <c:v>0.69</c:v>
                </c:pt>
                <c:pt idx="3">
                  <c:v>0.69</c:v>
                </c:pt>
                <c:pt idx="4">
                  <c:v>0.68</c:v>
                </c:pt>
                <c:pt idx="5">
                  <c:v>0.68</c:v>
                </c:pt>
                <c:pt idx="6">
                  <c:v>0.66</c:v>
                </c:pt>
                <c:pt idx="7">
                  <c:v>0.63</c:v>
                </c:pt>
                <c:pt idx="8">
                  <c:v>0.65</c:v>
                </c:pt>
                <c:pt idx="9">
                  <c:v>0.66</c:v>
                </c:pt>
                <c:pt idx="10">
                  <c:v>0.65</c:v>
                </c:pt>
                <c:pt idx="11">
                  <c:v>0.63</c:v>
                </c:pt>
                <c:pt idx="12">
                  <c:v>0.64</c:v>
                </c:pt>
                <c:pt idx="13">
                  <c:v>0.62</c:v>
                </c:pt>
                <c:pt idx="14">
                  <c:v>0.61</c:v>
                </c:pt>
                <c:pt idx="15">
                  <c:v>0.62</c:v>
                </c:pt>
                <c:pt idx="16">
                  <c:v>0.63</c:v>
                </c:pt>
                <c:pt idx="17">
                  <c:v>0.61</c:v>
                </c:pt>
                <c:pt idx="18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C-40E5-BCB4-3794D51B2BD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ALL FIRMS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6"/>
            <c:spPr>
              <a:solidFill>
                <a:schemeClr val="tx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704943132108485E-2"/>
                  <c:y val="3.341401928019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1D-4216-874B-5D278DEB82F8}"/>
                </c:ext>
              </c:extLst>
            </c:dLbl>
            <c:dLbl>
              <c:idx val="1"/>
              <c:layout>
                <c:manualLayout>
                  <c:x val="-2.5704943132108499E-2"/>
                  <c:y val="3.067853736582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1D-4216-874B-5D278DEB82F8}"/>
                </c:ext>
              </c:extLst>
            </c:dLbl>
            <c:dLbl>
              <c:idx val="7"/>
              <c:layout>
                <c:manualLayout>
                  <c:x val="-2.5704943132108537E-2"/>
                  <c:y val="2.5207573537077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1D-4216-874B-5D278DEB8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Sheet1!$B$4:$T$4</c:f>
              <c:numCache>
                <c:formatCode>0%</c:formatCode>
                <c:ptCount val="19"/>
                <c:pt idx="0">
                  <c:v>0.62</c:v>
                </c:pt>
                <c:pt idx="1">
                  <c:v>0.63</c:v>
                </c:pt>
                <c:pt idx="2">
                  <c:v>0.65</c:v>
                </c:pt>
                <c:pt idx="3">
                  <c:v>0.63</c:v>
                </c:pt>
                <c:pt idx="4">
                  <c:v>0.62</c:v>
                </c:pt>
                <c:pt idx="5">
                  <c:v>0.61</c:v>
                </c:pt>
                <c:pt idx="6">
                  <c:v>0.6</c:v>
                </c:pt>
                <c:pt idx="7">
                  <c:v>0.59</c:v>
                </c:pt>
                <c:pt idx="8">
                  <c:v>0.59</c:v>
                </c:pt>
                <c:pt idx="9">
                  <c:v>0.6</c:v>
                </c:pt>
                <c:pt idx="10">
                  <c:v>0.59</c:v>
                </c:pt>
                <c:pt idx="11">
                  <c:v>0.59</c:v>
                </c:pt>
                <c:pt idx="12">
                  <c:v>0.57999999999999996</c:v>
                </c:pt>
                <c:pt idx="13">
                  <c:v>0.56000000000000005</c:v>
                </c:pt>
                <c:pt idx="14">
                  <c:v>0.56000000000000005</c:v>
                </c:pt>
                <c:pt idx="15">
                  <c:v>0.55000000000000004</c:v>
                </c:pt>
                <c:pt idx="16">
                  <c:v>0.56000000000000005</c:v>
                </c:pt>
                <c:pt idx="17">
                  <c:v>0.55000000000000004</c:v>
                </c:pt>
                <c:pt idx="18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C-40E5-BCB4-3794D51B2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658544"/>
        <c:axId val="221659104"/>
      </c:lineChart>
      <c:catAx>
        <c:axId val="22165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22165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65910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221658544"/>
        <c:crosses val="autoZero"/>
        <c:crossBetween val="between"/>
      </c:valAx>
      <c:spPr>
        <a:noFill/>
        <a:ln w="25401">
          <a:noFill/>
        </a:ln>
      </c:spPr>
    </c:plotArea>
    <c:legend>
      <c:legendPos val="t"/>
      <c:layout>
        <c:manualLayout>
          <c:xMode val="edge"/>
          <c:yMode val="edge"/>
          <c:x val="5.0000005560746207E-2"/>
          <c:y val="0"/>
          <c:w val="0.89999998887850763"/>
          <c:h val="5.5117051900770465E-2"/>
        </c:manualLayout>
      </c:layout>
      <c:overlay val="0"/>
      <c:spPr>
        <a:noFill/>
        <a:ln w="9525">
          <a:noFill/>
          <a:prstDash val="solid"/>
        </a:ln>
      </c:spPr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86171425126945E-2"/>
          <c:y val="8.1940563881127762E-2"/>
          <c:w val="0.90711551972012971"/>
          <c:h val="0.8476803403606808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Covered Workers with an OOP Maximum</c:v>
                </c:pt>
              </c:strCache>
            </c:strRef>
          </c:tx>
          <c:spPr>
            <a:ln w="22225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 w="9525">
                <a:noFill/>
                <a:prstDash val="solid"/>
              </a:ln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fld id="{77DC0D01-7DF1-49A5-9AC2-E66E53B3171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8B-45F7-9771-5A76DD4E96F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DD8766D-D16F-4EFE-86E5-224975A08CF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8B-45F7-9771-5A76DD4E9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Sheet1!$B$2:$J$2</c:f>
              <c:numCache>
                <c:formatCode>0%</c:formatCode>
                <c:ptCount val="9"/>
                <c:pt idx="0">
                  <c:v>0.81</c:v>
                </c:pt>
                <c:pt idx="1">
                  <c:v>0.82</c:v>
                </c:pt>
                <c:pt idx="2">
                  <c:v>0.83</c:v>
                </c:pt>
                <c:pt idx="3">
                  <c:v>0.87</c:v>
                </c:pt>
                <c:pt idx="4">
                  <c:v>0.88</c:v>
                </c:pt>
                <c:pt idx="5">
                  <c:v>0.94</c:v>
                </c:pt>
                <c:pt idx="6">
                  <c:v>0.98</c:v>
                </c:pt>
                <c:pt idx="7">
                  <c:v>0.98</c:v>
                </c:pt>
                <c:pt idx="8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C-40E5-BCB4-3794D51B2B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OOP Maximum Above $3,000</c:v>
                </c:pt>
              </c:strCache>
            </c:strRef>
          </c:tx>
          <c:spPr>
            <a:ln w="22225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marker>
            <c:symbol val="triang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solid"/>
              </a:ln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fld id="{9B809EF4-F339-4B18-A0A2-ED73545CB25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A8B-45F7-9771-5A76DD4E96F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7A5D3F9-2302-4A26-9E83-7CA463119CB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8B-45F7-9771-5A76DD4E9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Tahoma"/>
                    <a:cs typeface="Tahoma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Sheet1!$B$3:$J$3</c:f>
              <c:numCache>
                <c:formatCode>0%</c:formatCode>
                <c:ptCount val="9"/>
                <c:pt idx="0">
                  <c:v>0.31</c:v>
                </c:pt>
                <c:pt idx="1">
                  <c:v>0.35</c:v>
                </c:pt>
                <c:pt idx="2">
                  <c:v>0.38</c:v>
                </c:pt>
                <c:pt idx="3">
                  <c:v>0.38</c:v>
                </c:pt>
                <c:pt idx="4">
                  <c:v>0.38</c:v>
                </c:pt>
                <c:pt idx="5">
                  <c:v>0.44</c:v>
                </c:pt>
                <c:pt idx="6">
                  <c:v>0.49</c:v>
                </c:pt>
                <c:pt idx="7">
                  <c:v>0.55000000000000004</c:v>
                </c:pt>
                <c:pt idx="8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C-40E5-BCB4-3794D51B2BD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OOP Maximum Above $6,000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dLbls>
            <c:dLbl>
              <c:idx val="3"/>
              <c:layout/>
              <c:tx>
                <c:rich>
                  <a:bodyPr/>
                  <a:lstStyle/>
                  <a:p>
                    <a:fld id="{CCB3C36E-42F6-4CEC-9491-E3983D6D855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EE-43BD-B3EC-DD6CC6BE3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Tahoma"/>
                    <a:cs typeface="Tahoma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Sheet1!$B$4:$J$4</c:f>
              <c:numCache>
                <c:formatCode>0%</c:formatCode>
                <c:ptCount val="9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0.15</c:v>
                </c:pt>
                <c:pt idx="4">
                  <c:v>0.15</c:v>
                </c:pt>
                <c:pt idx="5">
                  <c:v>0.13</c:v>
                </c:pt>
                <c:pt idx="6">
                  <c:v>0.13</c:v>
                </c:pt>
                <c:pt idx="7">
                  <c:v>0.16</c:v>
                </c:pt>
                <c:pt idx="8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C-40E5-BCB4-3794D51B2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658544"/>
        <c:axId val="221659104"/>
      </c:lineChart>
      <c:catAx>
        <c:axId val="22165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22165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65910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221658544"/>
        <c:crosses val="autoZero"/>
        <c:crossBetween val="between"/>
      </c:valAx>
      <c:spPr>
        <a:noFill/>
        <a:ln w="25401">
          <a:noFill/>
        </a:ln>
      </c:spPr>
    </c:plotArea>
    <c:legend>
      <c:legendPos val="t"/>
      <c:layout>
        <c:manualLayout>
          <c:xMode val="edge"/>
          <c:yMode val="edge"/>
          <c:x val="5.0000005560746207E-2"/>
          <c:y val="0"/>
          <c:w val="0.89999998887850763"/>
          <c:h val="5.5117051900770465E-2"/>
        </c:manualLayout>
      </c:layout>
      <c:overlay val="0"/>
      <c:spPr>
        <a:noFill/>
        <a:ln w="9525">
          <a:noFill/>
          <a:prstDash val="solid"/>
        </a:ln>
      </c:spPr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087269427435762"/>
          <c:y val="9.0909090909090912E-2"/>
          <c:w val="0.5120588097710872"/>
          <c:h val="0.80259246003340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Large Firms (200 or More Workers)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C31DD1E-EE29-42EC-BFAD-10FB17E9440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83F-436D-89EF-28FB5FD01D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1B7C4AA-A04C-4336-8A81-7745BE50E069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83F-436D-89EF-28FB5FD01D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3FC48D5-2030-4F6C-BAB2-88B37143DC62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83F-436D-89EF-28FB5FD01D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219CE67-A76D-46A9-9AC9-3A1B7D99A70D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83F-436D-89EF-28FB5FD01D7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28E3653-5459-4380-B298-7EF52C7328D9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3F-436D-89EF-28FB5FD01D7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8372A76-9F04-4DF8-BE3F-C494A2524172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3F-436D-89EF-28FB5FD01D7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DFAB881-FB3E-44CA-BC44-E4A8A0672093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3F-436D-89EF-28FB5FD01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Incentive for Participating In 
or Completing Wellness Programs</c:v>
                </c:pt>
                <c:pt idx="1">
                  <c:v>Offers Specific Wellness Programs</c:v>
                </c:pt>
                <c:pt idx="2">
                  <c:v>Incentive for Meeting 
Biometric Outcomes</c:v>
                </c:pt>
                <c:pt idx="3">
                  <c:v>Incentive for Completing 
Biometric Screening</c:v>
                </c:pt>
                <c:pt idx="4">
                  <c:v>Offers Biometric Screening</c:v>
                </c:pt>
                <c:pt idx="5">
                  <c:v>Incentive for Completing 
Health Risk Assessment</c:v>
                </c:pt>
                <c:pt idx="6">
                  <c:v>Offers Health Risk Assessment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0.27</c:v>
                </c:pt>
                <c:pt idx="1">
                  <c:v>0.85</c:v>
                </c:pt>
                <c:pt idx="2">
                  <c:v>7.0000000000000007E-2</c:v>
                </c:pt>
                <c:pt idx="3">
                  <c:v>0.28000000000000003</c:v>
                </c:pt>
                <c:pt idx="4">
                  <c:v>0.52</c:v>
                </c:pt>
                <c:pt idx="5">
                  <c:v>0.32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F-4BD0-BBE3-0E9B84C5BD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Small Firms (3-199 Workers)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0A53892-18EE-45A2-A293-23F01F346C8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83F-436D-89EF-28FB5FD01D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9542B2D-EF4D-4930-8CE4-A7E46566F268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83F-436D-89EF-28FB5FD01D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7FFB612-D9D6-46B4-B03B-FE5A7E078967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83F-436D-89EF-28FB5FD01D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A171DDB-C36E-4FED-B468-393582C34402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83F-436D-89EF-28FB5FD01D7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CEE4C9D-6760-4A59-9665-FC5492F42377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83F-436D-89EF-28FB5FD01D7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5590968-7B96-4130-8500-DBA99F1B353A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83F-436D-89EF-28FB5FD01D7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E41CDD7-C828-422B-88D7-F311F0228C86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83F-436D-89EF-28FB5FD01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Incentive for Participating In 
or Completing Wellness Programs</c:v>
                </c:pt>
                <c:pt idx="1">
                  <c:v>Offers Specific Wellness Programs</c:v>
                </c:pt>
                <c:pt idx="2">
                  <c:v>Incentive for Meeting 
Biometric Outcomes</c:v>
                </c:pt>
                <c:pt idx="3">
                  <c:v>Incentive for Completing 
Biometric Screening</c:v>
                </c:pt>
                <c:pt idx="4">
                  <c:v>Offers Biometric Screening</c:v>
                </c:pt>
                <c:pt idx="5">
                  <c:v>Incentive for Completing 
Health Risk Assessment</c:v>
                </c:pt>
                <c:pt idx="6">
                  <c:v>Offers Health Risk Assessment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0.57999999999999996</c:v>
                </c:pt>
                <c:pt idx="2">
                  <c:v>0.02</c:v>
                </c:pt>
                <c:pt idx="3">
                  <c:v>0.05</c:v>
                </c:pt>
                <c:pt idx="4">
                  <c:v>0.21</c:v>
                </c:pt>
                <c:pt idx="5">
                  <c:v>0.05</c:v>
                </c:pt>
                <c:pt idx="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F-4BD0-BBE3-0E9B84C5B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4021544"/>
        <c:axId val="14021936"/>
      </c:barChart>
      <c:catAx>
        <c:axId val="14021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021936"/>
        <c:crosses val="autoZero"/>
        <c:auto val="1"/>
        <c:lblAlgn val="ctr"/>
        <c:lblOffset val="100"/>
        <c:noMultiLvlLbl val="0"/>
      </c:catAx>
      <c:valAx>
        <c:axId val="1402193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021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21676978024958532"/>
          <c:y val="0"/>
          <c:w val="0.65806604355464859"/>
          <c:h val="8.840173387417482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0.16667</cdr:y>
    </cdr:from>
    <cdr:to>
      <cdr:x>0.20455</cdr:x>
      <cdr:y>0.26472</cdr:y>
    </cdr:to>
    <cdr:sp macro="" textlink="">
      <cdr:nvSpPr>
        <cdr:cNvPr id="2" name="Title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0" y="838200"/>
          <a:ext cx="1862780" cy="493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200" b="1" kern="0" dirty="0" smtClean="0">
              <a:latin typeface="Calibri" pitchFamily="34" charset="0"/>
            </a:rPr>
            <a:t>Health Risk Assessments</a:t>
          </a:r>
          <a:endParaRPr sz="1200" b="1" kern="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0.43939</cdr:y>
    </cdr:from>
    <cdr:to>
      <cdr:x>0.1772</cdr:x>
      <cdr:y>0.51515</cdr:y>
    </cdr:to>
    <cdr:sp macro="" textlink="">
      <cdr:nvSpPr>
        <cdr:cNvPr id="3" name="Title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0" y="2209800"/>
          <a:ext cx="1613703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200" b="1" kern="0" dirty="0" smtClean="0">
              <a:latin typeface="Calibri" pitchFamily="34" charset="0"/>
            </a:rPr>
            <a:t>Biometric Screenings</a:t>
          </a:r>
          <a:endParaRPr sz="1200" b="1" kern="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0.72727</cdr:y>
    </cdr:from>
    <cdr:to>
      <cdr:x>0.16876</cdr:x>
      <cdr:y>0.82532</cdr:y>
    </cdr:to>
    <cdr:sp macro="" textlink="">
      <cdr:nvSpPr>
        <cdr:cNvPr id="4" name="Title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0" y="3657600"/>
          <a:ext cx="1536859" cy="493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200" b="1" kern="0" dirty="0" smtClean="0">
              <a:latin typeface="Calibri" pitchFamily="34" charset="0"/>
            </a:rPr>
            <a:t>Wellness Programs</a:t>
          </a:r>
          <a:endParaRPr sz="1200" b="1" kern="0" dirty="0"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C873D4-6C8B-48AA-BFC0-19C1351452E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EEA28C-13B7-4125-917A-1B2352BD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3E76084-7007-4F9A-9BF5-85CA96B02EE7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59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7024" indent="-291163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4653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513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6375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2236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8096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3958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59819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931B7F33-BF6E-48E6-ADB8-0D711E673118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9" y="4490036"/>
            <a:ext cx="5254554" cy="42527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9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7024" indent="-291163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4653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513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6375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2236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8096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3958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59819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30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B7F33-BF6E-48E6-ADB8-0D711E6731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1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9" y="4490036"/>
            <a:ext cx="5254554" cy="42527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8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7024" indent="-291163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4653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513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6375" indent="-232930" defTabSz="93010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2236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8096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3958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59819" indent="-232930" defTabSz="930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931B7F33-BF6E-48E6-ADB8-0D711E673118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9" y="4490036"/>
            <a:ext cx="5254554" cy="42527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02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Meta Offc Pro"/>
                <a:cs typeface="Meta Offc Pro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6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1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1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23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7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4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1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24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37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5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F9C8-F32A-412D-B0E4-2C3951CC15A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1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9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600" b="1" i="0" dirty="0" smtClean="0">
          <a:solidFill>
            <a:srgbClr val="000000"/>
          </a:solidFill>
          <a:latin typeface="Meta Offc Pro"/>
          <a:ea typeface="+mj-ea"/>
          <a:cs typeface="Meta Offc Pro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82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2" y="1600200"/>
            <a:ext cx="5461462" cy="2137611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Employer Health </a:t>
            </a:r>
            <a:r>
              <a:rPr lang="en-US" sz="2400" dirty="0" smtClean="0">
                <a:latin typeface="+mj-lt"/>
              </a:rPr>
              <a:t>Benefits </a:t>
            </a:r>
            <a:r>
              <a:rPr lang="en-US" sz="2400" dirty="0" smtClean="0">
                <a:latin typeface="+mj-lt"/>
              </a:rPr>
              <a:t>Survey 2017</a:t>
            </a:r>
            <a:endParaRPr lang="en-US" sz="24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4953000"/>
            <a:ext cx="5791200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Meta Offc Pro"/>
                <a:ea typeface="+mj-ea"/>
                <a:cs typeface="Meta Offc Pro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</a:rPr>
              <a:t>Release Slides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</a:rPr>
              <a:t>September 19, 2017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4" y="1815707"/>
            <a:ext cx="2970524" cy="38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/>
          <a:stretch/>
        </p:blipFill>
        <p:spPr>
          <a:xfrm>
            <a:off x="0" y="502895"/>
            <a:ext cx="9143999" cy="63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55" y="107684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1"/>
            <a:ext cx="9143999" cy="6882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7582297"/>
              </p:ext>
            </p:extLst>
          </p:nvPr>
        </p:nvGraphicFramePr>
        <p:xfrm>
          <a:off x="0" y="1295400"/>
          <a:ext cx="9144000" cy="464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838200"/>
          </a:xfrm>
        </p:spPr>
        <p:txBody>
          <a:bodyPr/>
          <a:lstStyle/>
          <a:p>
            <a:r>
              <a:rPr lang="en-US" sz="1800" dirty="0" smtClean="0"/>
              <a:t>Figure 12</a:t>
            </a:r>
            <a:r>
              <a:rPr lang="en-US" sz="2000" b="1" dirty="0" smtClean="0">
                <a:latin typeface="+mj-lt"/>
                <a:cs typeface="Tahoma" pitchFamily="34" charset="0"/>
              </a:rPr>
              <a:t/>
            </a:r>
            <a:br>
              <a:rPr lang="en-US" sz="2000" b="1" dirty="0" smtClean="0">
                <a:latin typeface="+mj-lt"/>
                <a:cs typeface="Tahoma" pitchFamily="34" charset="0"/>
              </a:rPr>
            </a:br>
            <a:r>
              <a:rPr lang="en-US" sz="2000" dirty="0">
                <a:latin typeface="+mj-lt"/>
                <a:cs typeface="Tahoma" pitchFamily="34" charset="0"/>
              </a:rPr>
              <a:t>Percentage of All Workers Covered by Their Employer's Health Benefits, Both In Firms Offering and Not Offering Health Benefits, by Firm Size, 1999-2017</a:t>
            </a:r>
            <a:endParaRPr lang="en-US" sz="2000" b="1" dirty="0" smtClean="0">
              <a:latin typeface="+mj-lt"/>
              <a:cs typeface="Tahoma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6375817"/>
            <a:ext cx="8382000" cy="482183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* Estimate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is statistically different from estimate for the previous year shown (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p &lt; 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05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).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SOURCE: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Kaiser/HRET Survey of Employer-Sponsored Health Benefits,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ahoma" pitchFamily="34" charset="0"/>
                <a:cs typeface="Tahoma" pitchFamily="34" charset="0"/>
              </a:rPr>
              <a:t>199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9-2017.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1"/>
            <a:ext cx="9143999" cy="6882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08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_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/>
          <a:stretch/>
        </p:blipFill>
        <p:spPr>
          <a:xfrm>
            <a:off x="1" y="502895"/>
            <a:ext cx="9144000" cy="63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1"/>
            <a:ext cx="9143999" cy="6882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7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66935253"/>
              </p:ext>
            </p:extLst>
          </p:nvPr>
        </p:nvGraphicFramePr>
        <p:xfrm>
          <a:off x="76200" y="1295400"/>
          <a:ext cx="89915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838200"/>
          </a:xfrm>
        </p:spPr>
        <p:txBody>
          <a:bodyPr/>
          <a:lstStyle/>
          <a:p>
            <a:r>
              <a:rPr lang="en-US" sz="1800" dirty="0" smtClean="0"/>
              <a:t>Figure 18</a:t>
            </a:r>
            <a:r>
              <a:rPr lang="en-US" sz="1800" b="1" dirty="0" smtClean="0">
                <a:latin typeface="+mj-lt"/>
                <a:cs typeface="Tahoma" pitchFamily="34" charset="0"/>
              </a:rPr>
              <a:t/>
            </a:r>
            <a:br>
              <a:rPr lang="en-US" sz="1800" b="1" dirty="0" smtClean="0">
                <a:latin typeface="+mj-lt"/>
                <a:cs typeface="Tahoma" pitchFamily="34" charset="0"/>
              </a:rPr>
            </a:br>
            <a:r>
              <a:rPr lang="en-US" sz="1800" dirty="0">
                <a:latin typeface="+mj-lt"/>
                <a:cs typeface="Tahoma" pitchFamily="34" charset="0"/>
              </a:rPr>
              <a:t>Percentage of </a:t>
            </a:r>
            <a:r>
              <a:rPr lang="en-US" sz="1800" dirty="0" smtClean="0">
                <a:latin typeface="+mj-lt"/>
                <a:cs typeface="Tahoma" pitchFamily="34" charset="0"/>
              </a:rPr>
              <a:t>Covered Workers Enrolled in a Plan with an Out-of-Pocket Maximum for Single Coverage, 2009-2017</a:t>
            </a:r>
            <a:endParaRPr lang="en-US" sz="1800" b="1" dirty="0" smtClean="0">
              <a:latin typeface="+mj-lt"/>
              <a:cs typeface="Tahoma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5824123"/>
            <a:ext cx="8382000" cy="1041311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* Estimate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is statistically different from estimate for the previous year shown (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p &lt; 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05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).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NOTE: OOP refers to ‘out-of-pocket.’ Out-of-pocket maximums reported are for in-network services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. Covered workers without an OOP maximum are considered to be exposed to at least the specified threshold. Some of these workers may be enrolled in plans whose cost-sharing structure has other limits that make it impossible to reach the specified threshold.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SOURCE: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Kaiser/HRET Survey of Employer-Sponsored Health Benefits,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2009-2017.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0" y="6124755"/>
            <a:ext cx="762000" cy="733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7510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>
          <a:xfrm>
            <a:off x="0" y="573741"/>
            <a:ext cx="9143999" cy="62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/>
          <a:stretch/>
        </p:blipFill>
        <p:spPr>
          <a:xfrm>
            <a:off x="0" y="638978"/>
            <a:ext cx="9143999" cy="621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8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/>
          <a:stretch/>
        </p:blipFill>
        <p:spPr>
          <a:xfrm>
            <a:off x="1" y="502895"/>
            <a:ext cx="9144000" cy="63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4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217920"/>
            <a:ext cx="8458200" cy="640080"/>
          </a:xfrm>
        </p:spPr>
        <p:txBody>
          <a:bodyPr/>
          <a:lstStyle/>
          <a:p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</a:rPr>
              <a:t>* </a:t>
            </a:r>
            <a:r>
              <a:rPr lang="en-US" sz="1100" dirty="0">
                <a:latin typeface="Calibri" panose="020F0502020204030204" pitchFamily="34" charset="0"/>
              </a:rPr>
              <a:t>Estimate is statistically different between All Small Firms and All Large Firms estimates (p &lt; </a:t>
            </a:r>
            <a:r>
              <a:rPr lang="en-US" sz="1100" dirty="0" smtClean="0">
                <a:latin typeface="Calibri" panose="020F0502020204030204" pitchFamily="34" charset="0"/>
              </a:rPr>
              <a:t>.</a:t>
            </a:r>
            <a:r>
              <a:rPr lang="en-US" sz="1100" dirty="0">
                <a:latin typeface="Calibri" panose="020F0502020204030204" pitchFamily="34" charset="0"/>
              </a:rPr>
              <a:t>05).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NOTE: </a:t>
            </a:r>
            <a:r>
              <a:rPr lang="en-US" sz="1100" dirty="0">
                <a:latin typeface="Calibri" panose="020F0502020204030204" pitchFamily="34" charset="0"/>
              </a:rPr>
              <a:t>'Specific Wellness Programs' include 'Programs to Help Employees Stop Smoking', 'Programs to Help Employees Lose Weight', or 'Other Lifestyle or Behavioral Coaching</a:t>
            </a:r>
            <a:r>
              <a:rPr lang="en-US" sz="1100" dirty="0" smtClean="0">
                <a:latin typeface="Calibri" panose="020F0502020204030204" pitchFamily="34" charset="0"/>
              </a:rPr>
              <a:t>'.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SOURCE</a:t>
            </a:r>
            <a:r>
              <a:rPr lang="en-US" sz="1100" dirty="0">
                <a:latin typeface="Calibri" panose="020F0502020204030204" pitchFamily="34" charset="0"/>
              </a:rPr>
              <a:t>: Kaiser Family Foundation and Health Research &amp; Educational Trust, Employer Health Benefits Survey, 2017.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</a:rPr>
              <a:t>Exhibit 6: 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Among </a:t>
            </a:r>
            <a:r>
              <a:rPr lang="en-US" sz="1800" dirty="0">
                <a:latin typeface="Calibri" panose="020F0502020204030204" pitchFamily="34" charset="0"/>
              </a:rPr>
              <a:t>Firms Offering Health Benefits, Percentage of Firms Offering </a:t>
            </a:r>
            <a:r>
              <a:rPr lang="en-US" sz="1800" dirty="0" smtClean="0">
                <a:latin typeface="Calibri" panose="020F0502020204030204" pitchFamily="34" charset="0"/>
              </a:rPr>
              <a:t>Various </a:t>
            </a:r>
            <a:r>
              <a:rPr lang="en-US" sz="1800" dirty="0">
                <a:latin typeface="Calibri" panose="020F0502020204030204" pitchFamily="34" charset="0"/>
              </a:rPr>
              <a:t>Wellness and Health Promotion </a:t>
            </a:r>
            <a:r>
              <a:rPr lang="en-US" sz="1800" dirty="0" smtClean="0">
                <a:latin typeface="Calibri" panose="020F0502020204030204" pitchFamily="34" charset="0"/>
              </a:rPr>
              <a:t>Activities and Incentives, </a:t>
            </a:r>
            <a:r>
              <a:rPr lang="en-US" sz="1800" dirty="0">
                <a:latin typeface="Calibri" panose="020F0502020204030204" pitchFamily="34" charset="0"/>
              </a:rPr>
              <a:t>by Firm Size, 2017</a:t>
            </a:r>
            <a:br>
              <a:rPr lang="en-US" sz="1800" dirty="0">
                <a:latin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08823"/>
              </p:ext>
            </p:extLst>
          </p:nvPr>
        </p:nvGraphicFramePr>
        <p:xfrm>
          <a:off x="0" y="1371600"/>
          <a:ext cx="9106786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86" y="91440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2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1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2_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8626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6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6388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_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4890" y="86264"/>
            <a:ext cx="8694691" cy="751936"/>
          </a:xfrm>
        </p:spPr>
        <p:txBody>
          <a:bodyPr/>
          <a:lstStyle/>
          <a:p>
            <a:r>
              <a:rPr lang="en-US" sz="1800" dirty="0" smtClean="0"/>
              <a:t>Figure 3</a:t>
            </a:r>
            <a:r>
              <a:rPr lang="en-US" sz="1800" b="1" dirty="0" smtClean="0">
                <a:latin typeface="+mj-lt"/>
                <a:cs typeface="Tahoma" pitchFamily="34" charset="0"/>
              </a:rPr>
              <a:t/>
            </a:r>
            <a:br>
              <a:rPr lang="en-US" sz="1800" b="1" dirty="0" smtClean="0">
                <a:latin typeface="+mj-lt"/>
                <a:cs typeface="Tahoma" pitchFamily="34" charset="0"/>
              </a:rPr>
            </a:br>
            <a:r>
              <a:rPr lang="en-US" sz="1800" b="1" dirty="0" smtClean="0">
                <a:latin typeface="+mj-lt"/>
                <a:cs typeface="Tahoma" pitchFamily="34" charset="0"/>
              </a:rPr>
              <a:t>Average Annual Increases in Premiums for Family Coverage Compared to Other Indicators, 2000-2017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6037262"/>
            <a:ext cx="8408582" cy="820738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/>
                <a:ea typeface="Tahoma" pitchFamily="34" charset="0"/>
                <a:cs typeface="Tahoma" pitchFamily="34" charset="0"/>
              </a:rPr>
              <a:t>* Estimate is statistically different from estimate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for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the previous year shown (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p &lt; 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05).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lvl="0" defTabSz="914400">
              <a:spcAft>
                <a:spcPts val="40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/>
                <a:cs typeface="Arial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Kaiser/HRET Survey of Employer-Sponsored Health 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Benefits, 1999-2017. Bureau 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of Labor Statistics, Consumer Price Index, U.S. City Average of Annual Inflation (April to 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April), 1999-2017; 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Bureau of Labor Statistics, Seasonally Adjusted Data from the Current Employment Statistics Survey, 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1999-2017 (April 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to April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).</a:t>
            </a: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72722169"/>
              </p:ext>
            </p:extLst>
          </p:nvPr>
        </p:nvGraphicFramePr>
        <p:xfrm>
          <a:off x="26582" y="1112704"/>
          <a:ext cx="9117417" cy="482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1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37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/>
          <a:stretch/>
        </p:blipFill>
        <p:spPr>
          <a:xfrm>
            <a:off x="0" y="502895"/>
            <a:ext cx="9143999" cy="63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6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2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6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9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6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0"/>
            <a:ext cx="9110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828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FF Slide Templat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436</Words>
  <Application>Microsoft Office PowerPoint</Application>
  <PresentationFormat>On-screen Show (4:3)</PresentationFormat>
  <Paragraphs>125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Meta Offc Pro</vt:lpstr>
      <vt:lpstr>MetaSerif-Book</vt:lpstr>
      <vt:lpstr>Tahoma</vt:lpstr>
      <vt:lpstr>Office Theme</vt:lpstr>
      <vt:lpstr>Custom Design</vt:lpstr>
      <vt:lpstr>1_KFF Slide Template</vt:lpstr>
      <vt:lpstr>Blank</vt:lpstr>
      <vt:lpstr>Employer Health Benefits Survey 2017</vt:lpstr>
      <vt:lpstr>PowerPoint Presentation</vt:lpstr>
      <vt:lpstr>PowerPoint Presentation</vt:lpstr>
      <vt:lpstr>Figure 3 Average Annual Increases in Premiums for Family Coverage Compared to Other Indicators, 2000-2017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12 Percentage of All Workers Covered by Their Employer's Health Benefits, Both In Firms Offering and Not Offering Health Benefits, by Firm Size, 1999-2017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18 Percentage of Covered Workers Enrolled in a Plan with an Out-of-Pocket Maximum for Single Coverage, 2009-2017</vt:lpstr>
      <vt:lpstr>PowerPoint Presentation</vt:lpstr>
      <vt:lpstr>PowerPoint Presentation</vt:lpstr>
      <vt:lpstr>PowerPoint Presentation</vt:lpstr>
      <vt:lpstr>PowerPoint Presentation</vt:lpstr>
      <vt:lpstr>Exhibit 6:  Among Firms Offering Health Benefits, Percentage of Firms Offering Various Wellness and Health Promotion Activities and Incentives, by Firm Size, 2017 </vt:lpstr>
      <vt:lpstr>PowerPoint Presentation</vt:lpstr>
      <vt:lpstr>PowerPoint Presentation</vt:lpstr>
      <vt:lpstr>PowerPoint Presentation</vt:lpstr>
      <vt:lpstr>PowerPoint Presentation</vt:lpstr>
    </vt:vector>
  </TitlesOfParts>
  <Company>HERMES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Health Benefit Survey 2017</dc:title>
  <dc:creator>Matthew Rae</dc:creator>
  <cp:lastModifiedBy>Kanani Kauka</cp:lastModifiedBy>
  <cp:revision>78</cp:revision>
  <cp:lastPrinted>2017-09-18T20:31:31Z</cp:lastPrinted>
  <dcterms:created xsi:type="dcterms:W3CDTF">2017-09-12T02:52:08Z</dcterms:created>
  <dcterms:modified xsi:type="dcterms:W3CDTF">2017-09-18T20:47:09Z</dcterms:modified>
</cp:coreProperties>
</file>