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notesSlides/notesSlide5.xml" ContentType="application/vnd.openxmlformats-officedocument.presentationml.notesSlide+xml"/>
  <Override PartName="/ppt/charts/chart9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  <p:sldMasterId id="2147483678" r:id="rId5"/>
  </p:sldMasterIdLst>
  <p:notesMasterIdLst>
    <p:notesMasterId r:id="rId12"/>
  </p:notesMasterIdLst>
  <p:sldIdLst>
    <p:sldId id="256" r:id="rId6"/>
    <p:sldId id="265" r:id="rId7"/>
    <p:sldId id="264" r:id="rId8"/>
    <p:sldId id="262" r:id="rId9"/>
    <p:sldId id="258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0" autoAdjust="0"/>
    <p:restoredTop sz="77506" autoAdjust="0"/>
  </p:normalViewPr>
  <p:slideViewPr>
    <p:cSldViewPr>
      <p:cViewPr varScale="1">
        <p:scale>
          <a:sx n="89" d="100"/>
          <a:sy n="89" d="100"/>
        </p:scale>
        <p:origin x="222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9"/>
            <c:invertIfNegative val="0"/>
            <c:bubble3D val="0"/>
            <c:spPr>
              <a:solidFill>
                <a:schemeClr val="tx1"/>
              </a:solidFill>
            </c:spPr>
            <c:extLst>
              <c:ext xmlns:c16="http://schemas.microsoft.com/office/drawing/2014/chart" uri="{C3380CC4-5D6E-409C-BE32-E72D297353CC}">
                <c16:uniqueId val="{00000001-7766-427E-94F9-C749098105A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766-427E-94F9-C749098105A7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66-427E-94F9-C749098105A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E6E0CD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766-427E-94F9-C749098105A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E6E0CD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766-427E-94F9-C749098105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484755472"/>
        <c:axId val="484740096"/>
      </c:barChart>
      <c:catAx>
        <c:axId val="48475547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solidFill>
              <a:srgbClr val="D3D3D3"/>
            </a:solidFill>
          </a:ln>
        </c:spPr>
        <c:txPr>
          <a:bodyPr/>
          <a:lstStyle/>
          <a:p>
            <a:pPr>
              <a:defRPr sz="1200">
                <a:solidFill>
                  <a:schemeClr val="accent6"/>
                </a:solidFill>
              </a:defRPr>
            </a:pPr>
            <a:endParaRPr lang="en-US"/>
          </a:p>
        </c:txPr>
        <c:crossAx val="484740096"/>
        <c:crosses val="autoZero"/>
        <c:auto val="1"/>
        <c:lblAlgn val="ctr"/>
        <c:lblOffset val="100"/>
        <c:noMultiLvlLbl val="0"/>
      </c:catAx>
      <c:valAx>
        <c:axId val="484740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>
            <a:solidFill>
              <a:srgbClr val="D3D3D3"/>
            </a:solidFill>
          </a:ln>
        </c:spPr>
        <c:txPr>
          <a:bodyPr/>
          <a:lstStyle/>
          <a:p>
            <a:pPr>
              <a:defRPr sz="1200">
                <a:solidFill>
                  <a:schemeClr val="accent6"/>
                </a:solidFill>
              </a:defRPr>
            </a:pPr>
            <a:endParaRPr lang="en-US"/>
          </a:p>
        </c:txPr>
        <c:crossAx val="48475547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1300" b="1" dirty="0"/>
              <a:t>Of those who reported not receiving care</a:t>
            </a:r>
            <a:r>
              <a:rPr lang="en-US" sz="1300" dirty="0"/>
              <a:t>, the following percentage reported the reason for foregoing care as: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Respondents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6E0-447A-8BA9-25965783AEF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6E0-447A-8BA9-25965783AEF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6E0-447A-8BA9-25965783AEF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E6E0-447A-8BA9-25965783AE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Didn't know where to go to get care</c:v>
                </c:pt>
                <c:pt idx="1">
                  <c:v>Afraid or embarrassed to seek care</c:v>
                </c:pt>
                <c:pt idx="2">
                  <c:v>Insurance wouldn't cover it</c:v>
                </c:pt>
                <c:pt idx="3">
                  <c:v>Couldn't afford the cost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0.08</c:v>
                </c:pt>
                <c:pt idx="1">
                  <c:v>0.1</c:v>
                </c:pt>
                <c:pt idx="2">
                  <c:v>0.12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8D-444F-BF7A-1C4A0E0A3B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72588160"/>
        <c:axId val="572590912"/>
      </c:barChart>
      <c:catAx>
        <c:axId val="572588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2590912"/>
        <c:crosses val="autoZero"/>
        <c:auto val="1"/>
        <c:lblAlgn val="ctr"/>
        <c:lblOffset val="100"/>
        <c:noMultiLvlLbl val="0"/>
      </c:catAx>
      <c:valAx>
        <c:axId val="5725909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2588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300">
          <a:solidFill>
            <a:srgbClr val="000000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expenditures in billions by disease category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EB08-485D-BFFA-9B3155BCDB31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EB08-485D-BFFA-9B3155BCDB31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B08-485D-BFFA-9B3155BCDB31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Dermatological</c:v>
                </c:pt>
                <c:pt idx="1">
                  <c:v>Pregnancy/childbirth complications</c:v>
                </c:pt>
                <c:pt idx="2">
                  <c:v>Infectious diseases</c:v>
                </c:pt>
                <c:pt idx="3">
                  <c:v>Mental illness </c:v>
                </c:pt>
                <c:pt idx="4">
                  <c:v>Other</c:v>
                </c:pt>
                <c:pt idx="5">
                  <c:v>Digestive </c:v>
                </c:pt>
                <c:pt idx="6">
                  <c:v>Genitourinary</c:v>
                </c:pt>
                <c:pt idx="7">
                  <c:v>Injury and poisoning</c:v>
                </c:pt>
                <c:pt idx="8">
                  <c:v>Cancers and tumors </c:v>
                </c:pt>
                <c:pt idx="9">
                  <c:v>Nervous system</c:v>
                </c:pt>
                <c:pt idx="10">
                  <c:v>Endocrine</c:v>
                </c:pt>
                <c:pt idx="11">
                  <c:v>Respiratory</c:v>
                </c:pt>
                <c:pt idx="12">
                  <c:v>Musculoskeletal</c:v>
                </c:pt>
                <c:pt idx="13">
                  <c:v>Circulatory</c:v>
                </c:pt>
                <c:pt idx="14">
                  <c:v>Ill-defined conditions</c:v>
                </c:pt>
              </c:strCache>
            </c:strRef>
          </c:cat>
          <c:val>
            <c:numRef>
              <c:f>Sheet1!$B$2:$B$16</c:f>
              <c:numCache>
                <c:formatCode>_("$"* #,##0_);_("$"* \(#,##0\);_("$"* "-"??_);_(@_)</c:formatCode>
                <c:ptCount val="15"/>
                <c:pt idx="0">
                  <c:v>45.24</c:v>
                </c:pt>
                <c:pt idx="1">
                  <c:v>46.96</c:v>
                </c:pt>
                <c:pt idx="2">
                  <c:v>70.45</c:v>
                </c:pt>
                <c:pt idx="3">
                  <c:v>89.33</c:v>
                </c:pt>
                <c:pt idx="4">
                  <c:v>89.39</c:v>
                </c:pt>
                <c:pt idx="5">
                  <c:v>114.32</c:v>
                </c:pt>
                <c:pt idx="6">
                  <c:v>114.36</c:v>
                </c:pt>
                <c:pt idx="7">
                  <c:v>118.49</c:v>
                </c:pt>
                <c:pt idx="8">
                  <c:v>126.88</c:v>
                </c:pt>
                <c:pt idx="9">
                  <c:v>135.55000000000001</c:v>
                </c:pt>
                <c:pt idx="10">
                  <c:v>141.87</c:v>
                </c:pt>
                <c:pt idx="11">
                  <c:v>160.99</c:v>
                </c:pt>
                <c:pt idx="12">
                  <c:v>190.48</c:v>
                </c:pt>
                <c:pt idx="13">
                  <c:v>236.34</c:v>
                </c:pt>
                <c:pt idx="14">
                  <c:v>254.32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08-485D-BFFA-9B3155BCDB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axId val="574227152"/>
        <c:axId val="574229632"/>
      </c:barChart>
      <c:catAx>
        <c:axId val="574227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crossAx val="574229632"/>
        <c:crosses val="autoZero"/>
        <c:auto val="1"/>
        <c:lblAlgn val="ctr"/>
        <c:lblOffset val="100"/>
        <c:noMultiLvlLbl val="0"/>
      </c:catAx>
      <c:valAx>
        <c:axId val="574229632"/>
        <c:scaling>
          <c:orientation val="minMax"/>
          <c:max val="300"/>
          <c:min val="0"/>
        </c:scaling>
        <c:delete val="0"/>
        <c:axPos val="b"/>
        <c:majorGridlines>
          <c:spPr>
            <a:ln>
              <a:noFill/>
            </a:ln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crossAx val="574227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3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9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5E7A-4598-876E-24B73A7BEF9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5E7A-4598-876E-24B73A7BEF93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1000</c:v>
                </c:pt>
                <c:pt idx="1">
                  <c:v>9000</c:v>
                </c:pt>
                <c:pt idx="2">
                  <c:v>7000</c:v>
                </c:pt>
                <c:pt idx="3">
                  <c:v>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7A-4598-876E-24B73A7BEF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E6E0CD"/>
            </a:solidFill>
            <a:ln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1000</c:v>
                </c:pt>
                <c:pt idx="1">
                  <c:v>5000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7A-4598-876E-24B73A7BEF9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E6E0CD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7A-4598-876E-24B73A7BEF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525561008"/>
        <c:axId val="486375312"/>
      </c:barChart>
      <c:catAx>
        <c:axId val="525561008"/>
        <c:scaling>
          <c:orientation val="minMax"/>
        </c:scaling>
        <c:delete val="0"/>
        <c:axPos val="b"/>
        <c:numFmt formatCode="[&gt;=1000]0,\ &quot;K&quot;;General" sourceLinked="0"/>
        <c:majorTickMark val="none"/>
        <c:minorTickMark val="none"/>
        <c:tickLblPos val="nextTo"/>
        <c:spPr>
          <a:noFill/>
          <a:ln>
            <a:solidFill>
              <a:srgbClr val="D3D3D3"/>
            </a:solidFill>
          </a:ln>
        </c:spPr>
        <c:txPr>
          <a:bodyPr/>
          <a:lstStyle/>
          <a:p>
            <a:pPr>
              <a:defRPr sz="1200">
                <a:solidFill>
                  <a:schemeClr val="accent6"/>
                </a:solidFill>
              </a:defRPr>
            </a:pPr>
            <a:endParaRPr lang="en-US"/>
          </a:p>
        </c:txPr>
        <c:crossAx val="486375312"/>
        <c:crosses val="autoZero"/>
        <c:auto val="1"/>
        <c:lblAlgn val="ctr"/>
        <c:lblOffset val="100"/>
        <c:noMultiLvlLbl val="0"/>
      </c:catAx>
      <c:valAx>
        <c:axId val="486375312"/>
        <c:scaling>
          <c:orientation val="minMax"/>
        </c:scaling>
        <c:delete val="0"/>
        <c:axPos val="l"/>
        <c:numFmt formatCode="0,\ &quot;K&quot;" sourceLinked="0"/>
        <c:majorTickMark val="none"/>
        <c:minorTickMark val="none"/>
        <c:tickLblPos val="nextTo"/>
        <c:spPr>
          <a:noFill/>
          <a:ln w="9525">
            <a:solidFill>
              <a:srgbClr val="D3D3D3"/>
            </a:solidFill>
          </a:ln>
        </c:spPr>
        <c:txPr>
          <a:bodyPr/>
          <a:lstStyle/>
          <a:p>
            <a:pPr>
              <a:defRPr sz="1200">
                <a:solidFill>
                  <a:schemeClr val="accent6"/>
                </a:solidFill>
              </a:defRPr>
            </a:pPr>
            <a:endParaRPr lang="en-US"/>
          </a:p>
        </c:txPr>
        <c:crossAx val="52556100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>
              <a:noFill/>
            </a:ln>
          </c:spPr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0-6E02-4902-9FFB-228CE019B1F6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1-6E02-4902-9FFB-228CE019B1F6}"/>
              </c:ext>
            </c:extLst>
          </c:dPt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xVal>
          <c:y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E02-4902-9FFB-228CE019B1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xVal>
          <c:y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6E02-4902-9FFB-228CE019B1F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xVal>
          <c:y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6E02-4902-9FFB-228CE019B1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6414416"/>
        <c:axId val="486416736"/>
      </c:scatterChart>
      <c:valAx>
        <c:axId val="48641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rgbClr val="D3D3D3"/>
            </a:solidFill>
          </a:ln>
        </c:spPr>
        <c:txPr>
          <a:bodyPr/>
          <a:lstStyle/>
          <a:p>
            <a:pPr>
              <a:defRPr sz="1200">
                <a:solidFill>
                  <a:schemeClr val="accent6"/>
                </a:solidFill>
              </a:defRPr>
            </a:pPr>
            <a:endParaRPr lang="en-US"/>
          </a:p>
        </c:txPr>
        <c:crossAx val="486416736"/>
        <c:crosses val="autoZero"/>
        <c:crossBetween val="midCat"/>
      </c:valAx>
      <c:valAx>
        <c:axId val="486416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>
            <a:solidFill>
              <a:srgbClr val="D3D3D3"/>
            </a:solidFill>
          </a:ln>
        </c:spPr>
        <c:txPr>
          <a:bodyPr/>
          <a:lstStyle/>
          <a:p>
            <a:pPr>
              <a:defRPr sz="1200">
                <a:solidFill>
                  <a:schemeClr val="accent6"/>
                </a:solidFill>
              </a:defRPr>
            </a:pPr>
            <a:endParaRPr lang="en-US"/>
          </a:p>
        </c:txPr>
        <c:crossAx val="486414416"/>
        <c:crosses val="autoZero"/>
        <c:crossBetween val="midCat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noFill/>
            </a:ln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12-41B0-9BAF-E449579B51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12-41B0-9BAF-E449579B517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12-41B0-9BAF-E449579B51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of adults with AMI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A127-4682-8376-504FD11F5F78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A127-4682-8376-504FD11F5F78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A127-4682-8376-504FD11F5F7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6-A127-4682-8376-504FD11F5F7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8-A127-4682-8376-504FD11F5F7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A-A127-4682-8376-504FD11F5F7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C-A127-4682-8376-504FD11F5F7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E-A127-4682-8376-504FD11F5F78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0-A127-4682-8376-504FD11F5F78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2-A127-4682-8376-504FD11F5F78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4-A127-4682-8376-504FD11F5F78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6-A127-4682-8376-504FD11F5F78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7-A127-4682-8376-504FD11F5F78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Sheet1!$A$2:$A$13</c:f>
              <c:strCache>
                <c:ptCount val="12"/>
                <c:pt idx="0">
                  <c:v>Overall</c:v>
                </c:pt>
                <c:pt idx="1">
                  <c:v>Female</c:v>
                </c:pt>
                <c:pt idx="2">
                  <c:v>Male</c:v>
                </c:pt>
                <c:pt idx="3">
                  <c:v>Ages 18-25</c:v>
                </c:pt>
                <c:pt idx="4">
                  <c:v>Ages 26-49</c:v>
                </c:pt>
                <c:pt idx="5">
                  <c:v>Ages 50+</c:v>
                </c:pt>
                <c:pt idx="6">
                  <c:v>Hispanic</c:v>
                </c:pt>
                <c:pt idx="7">
                  <c:v>White</c:v>
                </c:pt>
                <c:pt idx="8">
                  <c:v>Black</c:v>
                </c:pt>
                <c:pt idx="9">
                  <c:v>Asian</c:v>
                </c:pt>
                <c:pt idx="10">
                  <c:v>NH/OPI*</c:v>
                </c:pt>
                <c:pt idx="11">
                  <c:v>AI/AN**</c:v>
                </c:pt>
              </c:strCache>
            </c:strRef>
          </c:cat>
          <c:val>
            <c:numRef>
              <c:f>Sheet1!$B$2:$B$13</c:f>
              <c:numCache>
                <c:formatCode>0.0%</c:formatCode>
                <c:ptCount val="12"/>
                <c:pt idx="0">
                  <c:v>0.17899999999999999</c:v>
                </c:pt>
                <c:pt idx="1">
                  <c:v>0.21199999999999999</c:v>
                </c:pt>
                <c:pt idx="2">
                  <c:v>0.14299999999999999</c:v>
                </c:pt>
                <c:pt idx="3">
                  <c:v>0.217</c:v>
                </c:pt>
                <c:pt idx="4">
                  <c:v>0.20899999999999999</c:v>
                </c:pt>
                <c:pt idx="5">
                  <c:v>0.14000000000000001</c:v>
                </c:pt>
                <c:pt idx="6">
                  <c:v>0.14499999999999999</c:v>
                </c:pt>
                <c:pt idx="7">
                  <c:v>0.193</c:v>
                </c:pt>
                <c:pt idx="8">
                  <c:v>0.154</c:v>
                </c:pt>
                <c:pt idx="9">
                  <c:v>0.12</c:v>
                </c:pt>
                <c:pt idx="10">
                  <c:v>0.14799999999999999</c:v>
                </c:pt>
                <c:pt idx="11">
                  <c:v>0.21199999999999999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A127-4682-8376-504FD11F5F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6"/>
        <c:axId val="484621632"/>
        <c:axId val="484606560"/>
      </c:barChart>
      <c:catAx>
        <c:axId val="4846216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crossAx val="484606560"/>
        <c:crosses val="autoZero"/>
        <c:auto val="1"/>
        <c:lblAlgn val="ctr"/>
        <c:lblOffset val="100"/>
        <c:noMultiLvlLbl val="0"/>
      </c:catAx>
      <c:valAx>
        <c:axId val="484606560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crossAx val="484621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300" baseline="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851380279592714E-2"/>
          <c:y val="3.9513655016213858E-2"/>
          <c:w val="0.93285074737998175"/>
          <c:h val="0.846870577020107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age 12+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CB3E-4D71-9755-5AD2BB8B8612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CB3E-4D71-9755-5AD2BB8B8612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CB3E-4D71-9755-5AD2BB8B861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CB3E-4D71-9755-5AD2BB8B861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CB3E-4D71-9755-5AD2BB8B861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CB3E-4D71-9755-5AD2BB8B861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CB3E-4D71-9755-5AD2BB8B861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F-CB3E-4D71-9755-5AD2BB8B8612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1-CB3E-4D71-9755-5AD2BB8B8612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3-CB3E-4D71-9755-5AD2BB8B861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5-CB3E-4D71-9755-5AD2BB8B861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7-CB3E-4D71-9755-5AD2BB8B8612}"/>
              </c:ext>
            </c:extLst>
          </c:dPt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9-CB3E-4D71-9755-5AD2BB8B8612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Overall</c:v>
                </c:pt>
                <c:pt idx="1">
                  <c:v>Female</c:v>
                </c:pt>
                <c:pt idx="2">
                  <c:v>Male</c:v>
                </c:pt>
                <c:pt idx="3">
                  <c:v>Ages 12-17</c:v>
                </c:pt>
                <c:pt idx="4">
                  <c:v>Ages 18-25</c:v>
                </c:pt>
                <c:pt idx="5">
                  <c:v>Ages 26+</c:v>
                </c:pt>
                <c:pt idx="6">
                  <c:v>Hispanic or Latino</c:v>
                </c:pt>
                <c:pt idx="7">
                  <c:v>White</c:v>
                </c:pt>
                <c:pt idx="8">
                  <c:v>Black</c:v>
                </c:pt>
                <c:pt idx="9">
                  <c:v>Asian</c:v>
                </c:pt>
                <c:pt idx="10">
                  <c:v>NH/OPI*</c:v>
                </c:pt>
                <c:pt idx="11">
                  <c:v>AI/AN*</c:v>
                </c:pt>
              </c:strCache>
            </c:strRef>
          </c:cat>
          <c:val>
            <c:numRef>
              <c:f>Sheet1!$B$2:$B$13</c:f>
              <c:numCache>
                <c:formatCode>0.0%</c:formatCode>
                <c:ptCount val="12"/>
                <c:pt idx="0">
                  <c:v>2.9000000000000001E-2</c:v>
                </c:pt>
                <c:pt idx="1">
                  <c:v>0.02</c:v>
                </c:pt>
                <c:pt idx="2">
                  <c:v>3.7999999999999999E-2</c:v>
                </c:pt>
                <c:pt idx="3">
                  <c:v>3.4000000000000002E-2</c:v>
                </c:pt>
                <c:pt idx="4">
                  <c:v>7.1999999999999995E-2</c:v>
                </c:pt>
                <c:pt idx="5">
                  <c:v>2.1000000000000001E-2</c:v>
                </c:pt>
                <c:pt idx="6">
                  <c:v>0.03</c:v>
                </c:pt>
                <c:pt idx="7">
                  <c:v>2.8000000000000001E-2</c:v>
                </c:pt>
                <c:pt idx="8">
                  <c:v>3.5000000000000003E-2</c:v>
                </c:pt>
                <c:pt idx="9">
                  <c:v>1.2E-2</c:v>
                </c:pt>
                <c:pt idx="10">
                  <c:v>4.4999999999999998E-2</c:v>
                </c:pt>
                <c:pt idx="11">
                  <c:v>4.1000000000000002E-2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CB3E-4D71-9755-5AD2BB8B86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6"/>
        <c:axId val="572542672"/>
        <c:axId val="572545152"/>
      </c:barChart>
      <c:catAx>
        <c:axId val="572542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50" baseline="0">
                <a:latin typeface="+mn-lt"/>
                <a:ea typeface="Arial Narrow" charset="0"/>
                <a:cs typeface="Arial Narrow" charset="0"/>
              </a:defRPr>
            </a:pPr>
            <a:endParaRPr lang="en-US"/>
          </a:p>
        </c:txPr>
        <c:crossAx val="572545152"/>
        <c:crosses val="autoZero"/>
        <c:auto val="1"/>
        <c:lblAlgn val="ctr"/>
        <c:lblOffset val="100"/>
        <c:noMultiLvlLbl val="0"/>
      </c:catAx>
      <c:valAx>
        <c:axId val="572545152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crossAx val="572542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3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Australia</c:v>
                </c:pt>
              </c:strCache>
            </c:strRef>
          </c:tx>
          <c:spPr>
            <a:ln w="28575"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Sheet1!$A$2:$A$15</c:f>
              <c:strCach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4.2</c:v>
                </c:pt>
                <c:pt idx="1">
                  <c:v>3.1</c:v>
                </c:pt>
                <c:pt idx="2">
                  <c:v>2.8</c:v>
                </c:pt>
                <c:pt idx="3">
                  <c:v>3.3</c:v>
                </c:pt>
                <c:pt idx="4">
                  <c:v>3.5</c:v>
                </c:pt>
                <c:pt idx="5">
                  <c:v>3.5</c:v>
                </c:pt>
                <c:pt idx="6">
                  <c:v>3.5</c:v>
                </c:pt>
                <c:pt idx="7">
                  <c:v>3.6</c:v>
                </c:pt>
                <c:pt idx="8">
                  <c:v>4.0999999999999996</c:v>
                </c:pt>
                <c:pt idx="9">
                  <c:v>4.5999999999999996</c:v>
                </c:pt>
                <c:pt idx="10">
                  <c:v>4.3</c:v>
                </c:pt>
                <c:pt idx="11">
                  <c:v>4.5</c:v>
                </c:pt>
                <c:pt idx="12">
                  <c:v>4.2</c:v>
                </c:pt>
                <c:pt idx="13">
                  <c:v>4.5999999999999996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50-4582-8723-FD5C0E6E4EA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Austria</c:v>
                </c:pt>
              </c:strCache>
            </c:strRef>
          </c:tx>
          <c:spPr>
            <a:ln w="28575"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Sheet1!$A$2:$A$15</c:f>
              <c:strCach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1.5</c:v>
                </c:pt>
                <c:pt idx="1">
                  <c:v>1.1000000000000001</c:v>
                </c:pt>
                <c:pt idx="2">
                  <c:v>0.7</c:v>
                </c:pt>
                <c:pt idx="3">
                  <c:v>0.3</c:v>
                </c:pt>
                <c:pt idx="4">
                  <c:v>0.4</c:v>
                </c:pt>
                <c:pt idx="5">
                  <c:v>0.3</c:v>
                </c:pt>
                <c:pt idx="6">
                  <c:v>0.4</c:v>
                </c:pt>
                <c:pt idx="7">
                  <c:v>0.5</c:v>
                </c:pt>
                <c:pt idx="8">
                  <c:v>0.2</c:v>
                </c:pt>
                <c:pt idx="9">
                  <c:v>0.3</c:v>
                </c:pt>
                <c:pt idx="10">
                  <c:v>0.3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50-4582-8723-FD5C0E6E4EA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Belgium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Sheet1!$A$2:$A$15</c:f>
              <c:strCach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1.2</c:v>
                </c:pt>
                <c:pt idx="1">
                  <c:v>1.2</c:v>
                </c:pt>
                <c:pt idx="2">
                  <c:v>1.2</c:v>
                </c:pt>
                <c:pt idx="3">
                  <c:v>1.1000000000000001</c:v>
                </c:pt>
                <c:pt idx="4">
                  <c:v>1.4</c:v>
                </c:pt>
                <c:pt idx="5">
                  <c:v>1.7</c:v>
                </c:pt>
                <c:pt idx="6">
                  <c:v>1.8</c:v>
                </c:pt>
                <c:pt idx="7">
                  <c:v>2.1</c:v>
                </c:pt>
                <c:pt idx="8">
                  <c:v>2.1</c:v>
                </c:pt>
                <c:pt idx="9">
                  <c:v>2.1</c:v>
                </c:pt>
                <c:pt idx="10">
                  <c:v>2</c:v>
                </c:pt>
                <c:pt idx="11">
                  <c:v>1.6</c:v>
                </c:pt>
                <c:pt idx="12">
                  <c:v>1.7</c:v>
                </c:pt>
                <c:pt idx="13">
                  <c:v>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350-4582-8723-FD5C0E6E4EA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Canada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Sheet1!$A$2:$A$15</c:f>
              <c:strCach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strCache>
            </c:strRef>
          </c:cat>
          <c:val>
            <c:numRef>
              <c:f>Sheet1!$E$2:$E$15</c:f>
              <c:numCache>
                <c:formatCode>General</c:formatCode>
                <c:ptCount val="14"/>
                <c:pt idx="0">
                  <c:v>3</c:v>
                </c:pt>
                <c:pt idx="1">
                  <c:v>3</c:v>
                </c:pt>
                <c:pt idx="2">
                  <c:v>3.1</c:v>
                </c:pt>
                <c:pt idx="3">
                  <c:v>2.7</c:v>
                </c:pt>
                <c:pt idx="4">
                  <c:v>2.9</c:v>
                </c:pt>
                <c:pt idx="5">
                  <c:v>3</c:v>
                </c:pt>
                <c:pt idx="6">
                  <c:v>3.3</c:v>
                </c:pt>
                <c:pt idx="7">
                  <c:v>3.9</c:v>
                </c:pt>
                <c:pt idx="8">
                  <c:v>4.2</c:v>
                </c:pt>
                <c:pt idx="9">
                  <c:v>4.3</c:v>
                </c:pt>
                <c:pt idx="10">
                  <c:v>4.4000000000000004</c:v>
                </c:pt>
                <c:pt idx="11">
                  <c:v>4.5999999999999996</c:v>
                </c:pt>
                <c:pt idx="12">
                  <c:v>4.9000000000000004</c:v>
                </c:pt>
                <c:pt idx="13">
                  <c:v>4.9000000000000004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350-4582-8723-FD5C0E6E4EA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France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Sheet1!$A$2:$A$15</c:f>
              <c:strCach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strCache>
            </c:strRef>
          </c:cat>
          <c:val>
            <c:numRef>
              <c:f>Sheet1!$F$2:$F$15</c:f>
              <c:numCache>
                <c:formatCode>General</c:formatCode>
                <c:ptCount val="14"/>
                <c:pt idx="0">
                  <c:v>1.8</c:v>
                </c:pt>
                <c:pt idx="1">
                  <c:v>1.5</c:v>
                </c:pt>
                <c:pt idx="2">
                  <c:v>1.4</c:v>
                </c:pt>
                <c:pt idx="3">
                  <c:v>1.6</c:v>
                </c:pt>
                <c:pt idx="4">
                  <c:v>1.4</c:v>
                </c:pt>
                <c:pt idx="5">
                  <c:v>1.6</c:v>
                </c:pt>
                <c:pt idx="6">
                  <c:v>1.8</c:v>
                </c:pt>
                <c:pt idx="7">
                  <c:v>1.8</c:v>
                </c:pt>
                <c:pt idx="8">
                  <c:v>2.1</c:v>
                </c:pt>
                <c:pt idx="9">
                  <c:v>2.2999999999999998</c:v>
                </c:pt>
                <c:pt idx="10">
                  <c:v>2.6</c:v>
                </c:pt>
                <c:pt idx="11">
                  <c:v>2.8</c:v>
                </c:pt>
                <c:pt idx="12">
                  <c:v>2.8</c:v>
                </c:pt>
                <c:pt idx="13">
                  <c:v>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350-4582-8723-FD5C0E6E4EA3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Germany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Sheet1!$A$2:$A$15</c:f>
              <c:strCach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strCache>
            </c:strRef>
          </c:cat>
          <c:val>
            <c:numRef>
              <c:f>Sheet1!$G$2:$G$15</c:f>
              <c:numCache>
                <c:formatCode>General</c:formatCode>
                <c:ptCount val="14"/>
                <c:pt idx="0">
                  <c:v>0.7</c:v>
                </c:pt>
                <c:pt idx="1">
                  <c:v>1.2</c:v>
                </c:pt>
                <c:pt idx="2">
                  <c:v>1</c:v>
                </c:pt>
                <c:pt idx="3">
                  <c:v>0.9</c:v>
                </c:pt>
                <c:pt idx="4">
                  <c:v>0.8</c:v>
                </c:pt>
                <c:pt idx="5">
                  <c:v>0.8</c:v>
                </c:pt>
                <c:pt idx="6">
                  <c:v>0.9</c:v>
                </c:pt>
                <c:pt idx="7">
                  <c:v>0.9</c:v>
                </c:pt>
                <c:pt idx="8">
                  <c:v>0.9</c:v>
                </c:pt>
                <c:pt idx="9">
                  <c:v>0.9</c:v>
                </c:pt>
                <c:pt idx="10">
                  <c:v>0.8</c:v>
                </c:pt>
                <c:pt idx="11">
                  <c:v>0.7</c:v>
                </c:pt>
                <c:pt idx="12">
                  <c:v>0.7</c:v>
                </c:pt>
                <c:pt idx="13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350-4582-8723-FD5C0E6E4EA3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Japan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Sheet1!$A$2:$A$15</c:f>
              <c:strCach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strCache>
            </c:strRef>
          </c:cat>
          <c:val>
            <c:numRef>
              <c:f>Sheet1!$H$2:$H$15</c:f>
              <c:numCache>
                <c:formatCode>General</c:formatCode>
                <c:ptCount val="14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0.6</c:v>
                </c:pt>
                <c:pt idx="4">
                  <c:v>0.6</c:v>
                </c:pt>
                <c:pt idx="5">
                  <c:v>0.7</c:v>
                </c:pt>
                <c:pt idx="6">
                  <c:v>0.6</c:v>
                </c:pt>
                <c:pt idx="7">
                  <c:v>0.6</c:v>
                </c:pt>
                <c:pt idx="8">
                  <c:v>0.7</c:v>
                </c:pt>
                <c:pt idx="9">
                  <c:v>0.7</c:v>
                </c:pt>
                <c:pt idx="10">
                  <c:v>0.6</c:v>
                </c:pt>
                <c:pt idx="11">
                  <c:v>0.7</c:v>
                </c:pt>
                <c:pt idx="12">
                  <c:v>0.6</c:v>
                </c:pt>
                <c:pt idx="13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350-4582-8723-FD5C0E6E4EA3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Netherlands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Sheet1!$A$2:$A$15</c:f>
              <c:strCach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strCache>
            </c:strRef>
          </c:cat>
          <c:val>
            <c:numRef>
              <c:f>Sheet1!$I$2:$I$15</c:f>
              <c:numCache>
                <c:formatCode>General</c:formatCode>
                <c:ptCount val="14"/>
                <c:pt idx="0">
                  <c:v>0.7</c:v>
                </c:pt>
                <c:pt idx="1">
                  <c:v>0.7</c:v>
                </c:pt>
                <c:pt idx="2">
                  <c:v>0.8</c:v>
                </c:pt>
                <c:pt idx="3">
                  <c:v>0.7</c:v>
                </c:pt>
                <c:pt idx="4">
                  <c:v>1</c:v>
                </c:pt>
                <c:pt idx="5">
                  <c:v>0.8</c:v>
                </c:pt>
                <c:pt idx="6">
                  <c:v>0.7</c:v>
                </c:pt>
                <c:pt idx="7">
                  <c:v>0.7</c:v>
                </c:pt>
                <c:pt idx="8">
                  <c:v>0.9</c:v>
                </c:pt>
                <c:pt idx="9">
                  <c:v>1</c:v>
                </c:pt>
                <c:pt idx="10">
                  <c:v>0.7</c:v>
                </c:pt>
                <c:pt idx="11">
                  <c:v>0.8</c:v>
                </c:pt>
                <c:pt idx="12">
                  <c:v>0.8</c:v>
                </c:pt>
                <c:pt idx="13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350-4582-8723-FD5C0E6E4EA3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Sweden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Sheet1!$A$2:$A$15</c:f>
              <c:strCach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strCache>
            </c:strRef>
          </c:cat>
          <c:val>
            <c:numRef>
              <c:f>Sheet1!$J$2:$J$15</c:f>
              <c:numCache>
                <c:formatCode>General</c:formatCode>
                <c:ptCount val="14"/>
                <c:pt idx="0">
                  <c:v>2.5</c:v>
                </c:pt>
                <c:pt idx="1">
                  <c:v>3.5</c:v>
                </c:pt>
                <c:pt idx="2">
                  <c:v>2.8</c:v>
                </c:pt>
                <c:pt idx="3">
                  <c:v>3</c:v>
                </c:pt>
                <c:pt idx="4">
                  <c:v>2.8</c:v>
                </c:pt>
                <c:pt idx="5">
                  <c:v>3.3</c:v>
                </c:pt>
                <c:pt idx="6">
                  <c:v>3.3</c:v>
                </c:pt>
                <c:pt idx="7">
                  <c:v>3.8</c:v>
                </c:pt>
                <c:pt idx="8">
                  <c:v>3.8</c:v>
                </c:pt>
                <c:pt idx="9">
                  <c:v>4.0999999999999996</c:v>
                </c:pt>
                <c:pt idx="10">
                  <c:v>4.2</c:v>
                </c:pt>
                <c:pt idx="11">
                  <c:v>4.3</c:v>
                </c:pt>
                <c:pt idx="12">
                  <c:v>4.2</c:v>
                </c:pt>
                <c:pt idx="1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350-4582-8723-FD5C0E6E4EA3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United Kingdom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Sheet1!$A$2:$A$15</c:f>
              <c:strCach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strCache>
            </c:strRef>
          </c:cat>
          <c:val>
            <c:numRef>
              <c:f>Sheet1!$K$2:$K$15</c:f>
              <c:numCache>
                <c:formatCode>General</c:formatCode>
                <c:ptCount val="14"/>
                <c:pt idx="0">
                  <c:v>1.8</c:v>
                </c:pt>
                <c:pt idx="1">
                  <c:v>2</c:v>
                </c:pt>
                <c:pt idx="2">
                  <c:v>1.7</c:v>
                </c:pt>
                <c:pt idx="3">
                  <c:v>1.5</c:v>
                </c:pt>
                <c:pt idx="4">
                  <c:v>1.7</c:v>
                </c:pt>
                <c:pt idx="5">
                  <c:v>1.8</c:v>
                </c:pt>
                <c:pt idx="6">
                  <c:v>2.1</c:v>
                </c:pt>
                <c:pt idx="7">
                  <c:v>2.5</c:v>
                </c:pt>
                <c:pt idx="8">
                  <c:v>2.7</c:v>
                </c:pt>
                <c:pt idx="9">
                  <c:v>2.8</c:v>
                </c:pt>
                <c:pt idx="10">
                  <c:v>3.1</c:v>
                </c:pt>
                <c:pt idx="11">
                  <c:v>4</c:v>
                </c:pt>
                <c:pt idx="12">
                  <c:v>4.0999999999999996</c:v>
                </c:pt>
                <c:pt idx="13">
                  <c:v>4.5999999999999996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A350-4582-8723-FD5C0E6E4EA3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United States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dLbls>
            <c:dLbl>
              <c:idx val="13"/>
              <c:layout>
                <c:manualLayout>
                  <c:x val="0"/>
                  <c:y val="-2.2675736961451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F05-469C-9C29-7908B57E32E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strCache>
            </c:strRef>
          </c:cat>
          <c:val>
            <c:numRef>
              <c:f>Sheet1!$L$2:$L$15</c:f>
              <c:numCache>
                <c:formatCode>General</c:formatCode>
                <c:ptCount val="14"/>
                <c:pt idx="0">
                  <c:v>4.5</c:v>
                </c:pt>
                <c:pt idx="1">
                  <c:v>4.9000000000000004</c:v>
                </c:pt>
                <c:pt idx="2">
                  <c:v>6</c:v>
                </c:pt>
                <c:pt idx="3">
                  <c:v>6.6</c:v>
                </c:pt>
                <c:pt idx="4">
                  <c:v>7</c:v>
                </c:pt>
                <c:pt idx="5">
                  <c:v>7.9</c:v>
                </c:pt>
                <c:pt idx="6">
                  <c:v>9.3000000000000007</c:v>
                </c:pt>
                <c:pt idx="7">
                  <c:v>9.9</c:v>
                </c:pt>
                <c:pt idx="8">
                  <c:v>10.199999999999999</c:v>
                </c:pt>
                <c:pt idx="9">
                  <c:v>10.3</c:v>
                </c:pt>
                <c:pt idx="10">
                  <c:v>10.7</c:v>
                </c:pt>
                <c:pt idx="11">
                  <c:v>11.7</c:v>
                </c:pt>
                <c:pt idx="12">
                  <c:v>11.6</c:v>
                </c:pt>
                <c:pt idx="13">
                  <c:v>12.4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350-4582-8723-FD5C0E6E4EA3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Comparable Country Average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dLbls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F05-469C-9C29-7908B57E32E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strCache>
            </c:strRef>
          </c:cat>
          <c:val>
            <c:numRef>
              <c:f>Sheet1!$M$2:$M$15</c:f>
              <c:numCache>
                <c:formatCode>0.0</c:formatCode>
                <c:ptCount val="14"/>
                <c:pt idx="0">
                  <c:v>1.7900000000000003</c:v>
                </c:pt>
                <c:pt idx="1">
                  <c:v>1.7799999999999998</c:v>
                </c:pt>
                <c:pt idx="2">
                  <c:v>1.6</c:v>
                </c:pt>
                <c:pt idx="3">
                  <c:v>1.5699999999999998</c:v>
                </c:pt>
                <c:pt idx="4">
                  <c:v>1.65</c:v>
                </c:pt>
                <c:pt idx="5">
                  <c:v>1.75</c:v>
                </c:pt>
                <c:pt idx="6">
                  <c:v>1.8400000000000003</c:v>
                </c:pt>
                <c:pt idx="7">
                  <c:v>2.04</c:v>
                </c:pt>
                <c:pt idx="8">
                  <c:v>2.17</c:v>
                </c:pt>
                <c:pt idx="9">
                  <c:v>2.3100000000000005</c:v>
                </c:pt>
                <c:pt idx="10">
                  <c:v>2.2999999999999998</c:v>
                </c:pt>
                <c:pt idx="11">
                  <c:v>2.42</c:v>
                </c:pt>
                <c:pt idx="12">
                  <c:v>2.4200000000000004</c:v>
                </c:pt>
                <c:pt idx="13">
                  <c:v>2.5300000000000002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350-4582-8723-FD5C0E6E4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4905264"/>
        <c:axId val="484906896"/>
      </c:lineChart>
      <c:catAx>
        <c:axId val="484905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crossAx val="484906896"/>
        <c:crosses val="autoZero"/>
        <c:auto val="1"/>
        <c:lblAlgn val="ctr"/>
        <c:lblOffset val="100"/>
        <c:noMultiLvlLbl val="0"/>
      </c:catAx>
      <c:valAx>
        <c:axId val="484906896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ln w="9525">
            <a:solidFill>
              <a:schemeClr val="tx1"/>
            </a:solidFill>
          </a:ln>
        </c:spPr>
        <c:crossAx val="484905264"/>
        <c:crosses val="autoZero"/>
        <c:crossBetween val="midCat"/>
      </c:valAx>
      <c:spPr>
        <a:ln>
          <a:noFill/>
        </a:ln>
      </c:spPr>
    </c:plotArea>
    <c:legend>
      <c:legendPos val="t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300" baseline="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DALY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dPt>
            <c:idx val="9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695C-4430-B592-5018157FE28E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Sense organ disease</c:v>
                </c:pt>
                <c:pt idx="1">
                  <c:v>Skin diseases</c:v>
                </c:pt>
                <c:pt idx="2">
                  <c:v>Chronic respiratory </c:v>
                </c:pt>
                <c:pt idx="3">
                  <c:v>Nervous System</c:v>
                </c:pt>
                <c:pt idx="4">
                  <c:v>Endocrine (diabetes)</c:v>
                </c:pt>
                <c:pt idx="5">
                  <c:v>Musculoskeletal disorders</c:v>
                </c:pt>
                <c:pt idx="6">
                  <c:v>Injuries</c:v>
                </c:pt>
                <c:pt idx="7">
                  <c:v>Cardiovascular disease</c:v>
                </c:pt>
                <c:pt idx="8">
                  <c:v>Cancers and tumors (Neoplasms)</c:v>
                </c:pt>
                <c:pt idx="9">
                  <c:v>Mental health and substance use disorders</c:v>
                </c:pt>
              </c:strCache>
            </c:strRef>
          </c:cat>
          <c:val>
            <c:numRef>
              <c:f>Sheet1!$B$2:$B$11</c:f>
              <c:numCache>
                <c:formatCode>_(* #,##0_);_(* \(#,##0\);_(* "-"??_);_(@_)</c:formatCode>
                <c:ptCount val="10"/>
                <c:pt idx="0">
                  <c:v>623.96</c:v>
                </c:pt>
                <c:pt idx="1">
                  <c:v>642.01</c:v>
                </c:pt>
                <c:pt idx="2">
                  <c:v>1050.3900000000001</c:v>
                </c:pt>
                <c:pt idx="3">
                  <c:v>1462.87</c:v>
                </c:pt>
                <c:pt idx="4">
                  <c:v>1826.68</c:v>
                </c:pt>
                <c:pt idx="5">
                  <c:v>2357.46</c:v>
                </c:pt>
                <c:pt idx="6">
                  <c:v>2418.9499999999998</c:v>
                </c:pt>
                <c:pt idx="7">
                  <c:v>3064.83</c:v>
                </c:pt>
                <c:pt idx="8">
                  <c:v>3131.1</c:v>
                </c:pt>
                <c:pt idx="9">
                  <c:v>3354.77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5C-4430-B592-5018157FE2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4201888"/>
        <c:axId val="574204368"/>
      </c:barChart>
      <c:catAx>
        <c:axId val="57420188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crossAx val="574204368"/>
        <c:crosses val="autoZero"/>
        <c:auto val="1"/>
        <c:lblAlgn val="ctr"/>
        <c:lblOffset val="100"/>
        <c:noMultiLvlLbl val="0"/>
      </c:catAx>
      <c:valAx>
        <c:axId val="574204368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_(* #,##0_);_(* \(#,##0\);_(* &quot;-&quot;??_);_(@_)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574201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3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1300" dirty="0"/>
              <a:t>Was there ever a time when you or another family member in your household thought you might need mental health services but did not get them?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894533107858161"/>
          <c:y val="0.26807086614173226"/>
          <c:w val="0.62210955803343371"/>
          <c:h val="0.6621023153355830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5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756-4B0F-8AF2-D1CF96ADF528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756-4B0F-8AF2-D1CF96ADF528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27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756-4B0F-8AF2-D1CF96ADF528}"/>
              </c:ext>
            </c:extLst>
          </c:dPt>
          <c:dLbls>
            <c:dLbl>
              <c:idx val="0"/>
              <c:layout>
                <c:manualLayout>
                  <c:x val="-0.25715652468776973"/>
                  <c:y val="0.1255954724409448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216358090373802"/>
                      <c:h val="0.283816319835020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756-4B0F-8AF2-D1CF96ADF528}"/>
                </c:ext>
              </c:extLst>
            </c:dLbl>
            <c:dLbl>
              <c:idx val="1"/>
              <c:layout>
                <c:manualLayout>
                  <c:x val="-0.11547257305924008"/>
                  <c:y val="0.1166362017247844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756-4B0F-8AF2-D1CF96ADF528}"/>
                </c:ext>
              </c:extLst>
            </c:dLbl>
            <c:dLbl>
              <c:idx val="2"/>
              <c:layout>
                <c:manualLayout>
                  <c:x val="0.14629066920326234"/>
                  <c:y val="-0.142677868391451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026577005055576"/>
                      <c:h val="0.113749999999999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756-4B0F-8AF2-D1CF96ADF5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Don’t know/                                                                                                                               Refused</c:v>
                </c:pt>
                <c:pt idx="1">
                  <c:v>Yes</c:v>
                </c:pt>
                <c:pt idx="2">
                  <c:v>No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0.01</c:v>
                </c:pt>
                <c:pt idx="1">
                  <c:v>0.21</c:v>
                </c:pt>
                <c:pt idx="2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756-4B0F-8AF2-D1CF96ADF5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0.33221</cdr:x>
      <cdr:y>0.26786</cdr:y>
    </cdr:from>
    <cdr:to>
      <cdr:x>0.50315</cdr:x>
      <cdr:y>0.28906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1508760" y="1143000"/>
          <a:ext cx="776287" cy="90487"/>
        </a:xfrm>
        <a:prstGeom xmlns:a="http://schemas.openxmlformats.org/drawingml/2006/main" prst="line">
          <a:avLst/>
        </a:prstGeom>
        <a:ln xmlns:a="http://schemas.openxmlformats.org/drawingml/2006/main" w="12700" cmpd="sng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923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777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86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088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8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11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80160"/>
            <a:ext cx="8976360" cy="44805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+mn-lt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r>
              <a:rPr lang="en-US" dirty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4489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r>
              <a:rPr lang="en-US" dirty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0339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r>
              <a:rPr lang="en-US" dirty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 userDrawn="1">
            <p:extLst/>
          </p:nvPr>
        </p:nvGraphicFramePr>
        <p:xfrm>
          <a:off x="76200" y="1280160"/>
          <a:ext cx="8975725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2527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r>
              <a:rPr lang="en-US" dirty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 userDrawn="1">
            <p:extLst/>
          </p:nvPr>
        </p:nvGraphicFramePr>
        <p:xfrm>
          <a:off x="76200" y="1280160"/>
          <a:ext cx="8975725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73007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aphicFrame>
        <p:nvGraphicFramePr>
          <p:cNvPr id="3" name="Content Placeholder 5"/>
          <p:cNvGraphicFramePr>
            <a:graphicFrameLocks/>
          </p:cNvGraphicFramePr>
          <p:nvPr userDrawn="1">
            <p:extLst/>
          </p:nvPr>
        </p:nvGraphicFramePr>
        <p:xfrm>
          <a:off x="76200" y="1280160"/>
          <a:ext cx="8975725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r>
              <a:rPr lang="en-US" dirty="0"/>
              <a:t>Insert Source/Notes Here</a:t>
            </a:r>
          </a:p>
        </p:txBody>
      </p:sp>
    </p:spTree>
    <p:extLst>
      <p:ext uri="{BB962C8B-B14F-4D97-AF65-F5344CB8AC3E}">
        <p14:creationId xmlns:p14="http://schemas.microsoft.com/office/powerpoint/2010/main" val="1314457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r>
              <a:rPr lang="en-US" dirty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 userDrawn="1">
            <p:extLst/>
          </p:nvPr>
        </p:nvGraphicFramePr>
        <p:xfrm>
          <a:off x="76200" y="1280160"/>
          <a:ext cx="8975725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5071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461772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461772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D324E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5852160"/>
            <a:ext cx="8961120" cy="73152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Source/Notes Here</a:t>
            </a:r>
          </a:p>
        </p:txBody>
      </p:sp>
    </p:spTree>
    <p:extLst>
      <p:ext uri="{BB962C8B-B14F-4D97-AF65-F5344CB8AC3E}">
        <p14:creationId xmlns:p14="http://schemas.microsoft.com/office/powerpoint/2010/main" val="9959044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469392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469392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469392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5852160"/>
            <a:ext cx="8961120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Source/Notes Here</a:t>
            </a:r>
          </a:p>
        </p:txBody>
      </p:sp>
    </p:spTree>
    <p:extLst>
      <p:ext uri="{BB962C8B-B14F-4D97-AF65-F5344CB8AC3E}">
        <p14:creationId xmlns:p14="http://schemas.microsoft.com/office/powerpoint/2010/main" val="17967120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D324E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5852160"/>
            <a:ext cx="8961120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Source/Notes Here</a:t>
            </a:r>
          </a:p>
        </p:txBody>
      </p:sp>
    </p:spTree>
    <p:extLst>
      <p:ext uri="{BB962C8B-B14F-4D97-AF65-F5344CB8AC3E}">
        <p14:creationId xmlns:p14="http://schemas.microsoft.com/office/powerpoint/2010/main" val="183025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5852160"/>
            <a:ext cx="8979408" cy="73152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000" baseline="0">
                <a:solidFill>
                  <a:srgbClr val="3C3A3B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endParaRPr lang="en-US" dirty="0"/>
          </a:p>
          <a:p>
            <a:pPr algn="l">
              <a:spcBef>
                <a:spcPts val="0"/>
              </a:spcBef>
            </a:pPr>
            <a:r>
              <a:rPr lang="en-US" dirty="0"/>
              <a:t>Insert Source/Notes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92947"/>
                </a:solidFill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0477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  <p:sldLayoutId id="214748368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5" name="Text Placeholder 6"/>
          <p:cNvSpPr txBox="1">
            <a:spLocks/>
          </p:cNvSpPr>
          <p:nvPr userDrawn="1"/>
        </p:nvSpPr>
        <p:spPr>
          <a:xfrm>
            <a:off x="76200" y="6553200"/>
            <a:ext cx="7299960" cy="274320"/>
          </a:xfrm>
          <a:prstGeom prst="rect">
            <a:avLst/>
          </a:prstGeom>
        </p:spPr>
        <p:txBody>
          <a:bodyPr anchor="b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100" b="1" dirty="0">
                <a:solidFill>
                  <a:srgbClr val="DC7A27"/>
                </a:solidFill>
                <a:latin typeface="Arial" pitchFamily="34" charset="0"/>
                <a:cs typeface="Arial" pitchFamily="34" charset="0"/>
              </a:rPr>
              <a:t>Peterson-Kaiser Health System Tracker</a:t>
            </a:r>
          </a:p>
        </p:txBody>
      </p:sp>
    </p:spTree>
    <p:extLst>
      <p:ext uri="{BB962C8B-B14F-4D97-AF65-F5344CB8AC3E}">
        <p14:creationId xmlns:p14="http://schemas.microsoft.com/office/powerpoint/2010/main" val="3611743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D324E"/>
          </a:solidFill>
          <a:latin typeface="Georgia" pitchFamily="18" charset="0"/>
          <a:ea typeface="+mj-ea"/>
          <a:cs typeface="Georgia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0986424"/>
              </p:ext>
            </p:extLst>
          </p:nvPr>
        </p:nvGraphicFramePr>
        <p:xfrm>
          <a:off x="182880" y="1227700"/>
          <a:ext cx="8366125" cy="4618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126480"/>
            <a:ext cx="8961120" cy="731520"/>
          </a:xfrm>
        </p:spPr>
        <p:txBody>
          <a:bodyPr/>
          <a:lstStyle/>
          <a:p>
            <a:r>
              <a:rPr lang="en-US" sz="1100" dirty="0" smtClean="0">
                <a:solidFill>
                  <a:srgbClr val="000000"/>
                </a:solidFill>
              </a:rPr>
              <a:t>*NH/OPI </a:t>
            </a:r>
            <a:r>
              <a:rPr lang="en-US" sz="1100" dirty="0">
                <a:solidFill>
                  <a:srgbClr val="000000"/>
                </a:solidFill>
              </a:rPr>
              <a:t>= Native Hawaiian/Other Pacific Islander ** AI/AN = American Indian/Alaska Native </a:t>
            </a:r>
            <a:endParaRPr lang="en-US" sz="1100" dirty="0" smtClean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000000"/>
              </a:solidFill>
            </a:endParaRPr>
          </a:p>
          <a:p>
            <a:r>
              <a:rPr lang="en-US" sz="1100" b="1" dirty="0">
                <a:solidFill>
                  <a:srgbClr val="000000"/>
                </a:solidFill>
              </a:rPr>
              <a:t>Source: </a:t>
            </a:r>
            <a:r>
              <a:rPr lang="en-US" sz="1100" dirty="0">
                <a:solidFill>
                  <a:srgbClr val="000000"/>
                </a:solidFill>
              </a:rPr>
              <a:t>National Institute of Mental Health, Health and Education Statistics, available </a:t>
            </a:r>
            <a:r>
              <a:rPr lang="en-US" sz="1100" dirty="0" smtClean="0">
                <a:solidFill>
                  <a:srgbClr val="000000"/>
                </a:solidFill>
              </a:rPr>
              <a:t>at</a:t>
            </a:r>
            <a:r>
              <a:rPr lang="en-US" sz="1100" dirty="0" smtClean="0">
                <a:solidFill>
                  <a:srgbClr val="000000"/>
                </a:solidFill>
              </a:rPr>
              <a:t>: </a:t>
            </a:r>
            <a:r>
              <a:rPr lang="en-US" sz="1100" dirty="0" smtClean="0"/>
              <a:t>http</a:t>
            </a:r>
            <a:r>
              <a:rPr lang="en-US" sz="1100" dirty="0" smtClean="0"/>
              <a:t>://</a:t>
            </a:r>
            <a:r>
              <a:rPr lang="en-US" sz="1100" dirty="0"/>
              <a:t>www.nimh.nih.gov/health/statistics/prevalence/any-mental-illness-ami-among-us-adults.shtml  </a:t>
            </a:r>
            <a:r>
              <a:rPr lang="en-US" sz="1100" dirty="0" smtClean="0">
                <a:solidFill>
                  <a:srgbClr val="000000"/>
                </a:solidFill>
              </a:rPr>
              <a:t>(</a:t>
            </a:r>
            <a:r>
              <a:rPr lang="en-US" sz="1100" dirty="0">
                <a:solidFill>
                  <a:srgbClr val="000000"/>
                </a:solidFill>
              </a:rPr>
              <a:t>Accessed on </a:t>
            </a:r>
            <a:r>
              <a:rPr lang="en-US" sz="1100" dirty="0" smtClean="0">
                <a:solidFill>
                  <a:srgbClr val="000000"/>
                </a:solidFill>
              </a:rPr>
              <a:t>February 13, 2017); and </a:t>
            </a:r>
            <a:r>
              <a:rPr lang="en-US" sz="1100" dirty="0" smtClean="0">
                <a:solidFill>
                  <a:srgbClr val="000000"/>
                </a:solidFill>
              </a:rPr>
              <a:t>SAMHSA </a:t>
            </a:r>
            <a:r>
              <a:rPr lang="en-US" sz="1100" dirty="0" smtClean="0">
                <a:solidFill>
                  <a:srgbClr val="000000"/>
                </a:solidFill>
              </a:rPr>
              <a:t>2015 </a:t>
            </a:r>
            <a:r>
              <a:rPr lang="en-US" sz="1100" dirty="0">
                <a:solidFill>
                  <a:srgbClr val="000000"/>
                </a:solidFill>
              </a:rPr>
              <a:t>NSDUH, available </a:t>
            </a:r>
            <a:r>
              <a:rPr lang="en-US" sz="1100" dirty="0" smtClean="0">
                <a:solidFill>
                  <a:srgbClr val="000000"/>
                </a:solidFill>
              </a:rPr>
              <a:t>at:</a:t>
            </a:r>
          </a:p>
          <a:p>
            <a:r>
              <a:rPr lang="en-US" sz="1100" dirty="0" smtClean="0">
                <a:solidFill>
                  <a:srgbClr val="000000"/>
                </a:solidFill>
              </a:rPr>
              <a:t> https</a:t>
            </a:r>
            <a:r>
              <a:rPr lang="en-US" sz="1100" dirty="0">
                <a:solidFill>
                  <a:srgbClr val="000000"/>
                </a:solidFill>
              </a:rPr>
              <a:t>://</a:t>
            </a:r>
            <a:r>
              <a:rPr lang="en-US" sz="1100" dirty="0" smtClean="0">
                <a:solidFill>
                  <a:srgbClr val="000000"/>
                </a:solidFill>
              </a:rPr>
              <a:t>www.samhsa.gov/data/sites/default/files/NSDUH-DetTabs-2015/NSDUH-DetTabs-2015/NSDUH-DetTabs-2015.pdf </a:t>
            </a:r>
          </a:p>
          <a:p>
            <a:r>
              <a:rPr lang="en-US" sz="1100" dirty="0" smtClean="0">
                <a:solidFill>
                  <a:srgbClr val="000000"/>
                </a:solidFill>
              </a:rPr>
              <a:t>(Accessed on February 13, 2017)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Eighteen percent of adults in the United States have a mental, behavioral, or emotional disorder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33338" y="966090"/>
            <a:ext cx="59009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12-month prevalence of any mental illness among adults ages 18+, by gender, age, and race, </a:t>
            </a:r>
            <a:r>
              <a:rPr lang="en-US" sz="1100" b="1" dirty="0" smtClean="0"/>
              <a:t>2015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324334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026106"/>
              </p:ext>
            </p:extLst>
          </p:nvPr>
        </p:nvGraphicFramePr>
        <p:xfrm>
          <a:off x="274320" y="1158272"/>
          <a:ext cx="8595360" cy="4800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337935"/>
            <a:ext cx="8321040" cy="54864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*NH/OPI </a:t>
            </a:r>
            <a:r>
              <a:rPr lang="en-US" dirty="0">
                <a:solidFill>
                  <a:srgbClr val="000000"/>
                </a:solidFill>
              </a:rPr>
              <a:t>= Native Hawaiian/Other Pacific Islander </a:t>
            </a:r>
            <a:r>
              <a:rPr lang="en-US" dirty="0" smtClean="0">
                <a:solidFill>
                  <a:srgbClr val="000000"/>
                </a:solidFill>
              </a:rPr>
              <a:t> **AI/AN </a:t>
            </a:r>
            <a:r>
              <a:rPr lang="en-US" dirty="0">
                <a:solidFill>
                  <a:srgbClr val="000000"/>
                </a:solidFill>
              </a:rPr>
              <a:t>= American Indian/Alaska Native </a:t>
            </a:r>
            <a:endParaRPr lang="en-US" dirty="0" smtClean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Source</a:t>
            </a:r>
            <a:r>
              <a:rPr lang="en-US" dirty="0">
                <a:solidFill>
                  <a:srgbClr val="000000"/>
                </a:solidFill>
              </a:rPr>
              <a:t>: Substance Abuse and Mental Health Services Administration</a:t>
            </a:r>
            <a:r>
              <a:rPr lang="en-US" dirty="0" smtClean="0">
                <a:solidFill>
                  <a:srgbClr val="000000"/>
                </a:solidFill>
              </a:rPr>
              <a:t>, National Survey on Drug Use and Health. Available at: https</a:t>
            </a:r>
            <a:r>
              <a:rPr lang="en-US" dirty="0">
                <a:solidFill>
                  <a:srgbClr val="000000"/>
                </a:solidFill>
              </a:rPr>
              <a:t>://</a:t>
            </a:r>
            <a:r>
              <a:rPr lang="en-US" dirty="0" smtClean="0">
                <a:solidFill>
                  <a:srgbClr val="000000"/>
                </a:solidFill>
              </a:rPr>
              <a:t>www.samhsa.gov/data/sites/default/files/NSDUH-DetTabs-2015/NSDUH-DetTabs-2015/NSDUH-DetTabs-2015.pdf (Accessed on February 14, 2017) </a:t>
            </a:r>
            <a:r>
              <a:rPr lang="en-US" b="1" dirty="0" smtClean="0">
                <a:solidFill>
                  <a:srgbClr val="000000"/>
                </a:solidFill>
              </a:rPr>
              <a:t>Note:</a:t>
            </a:r>
            <a:r>
              <a:rPr lang="en-US" dirty="0" smtClean="0">
                <a:solidFill>
                  <a:srgbClr val="000000"/>
                </a:solidFill>
              </a:rPr>
              <a:t> Includes marijuana use.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28083"/>
            <a:ext cx="8961120" cy="914400"/>
          </a:xfrm>
        </p:spPr>
        <p:txBody>
          <a:bodyPr/>
          <a:lstStyle/>
          <a:p>
            <a:r>
              <a:rPr lang="en-US" dirty="0" smtClean="0"/>
              <a:t>Three percent of </a:t>
            </a:r>
            <a:r>
              <a:rPr lang="en-US" dirty="0"/>
              <a:t>people age 12 or older reported illicit drug dependence or abuse in the past year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896662"/>
            <a:ext cx="54649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12-month </a:t>
            </a:r>
            <a:r>
              <a:rPr lang="en-US" sz="1100" b="1" dirty="0" smtClean="0"/>
              <a:t>prevalence </a:t>
            </a:r>
            <a:r>
              <a:rPr lang="en-US" sz="1100" b="1" dirty="0"/>
              <a:t>among population age 12+, by gender, age, and race/ethnicity, </a:t>
            </a:r>
            <a:r>
              <a:rPr lang="en-US" sz="1100" b="1" dirty="0" smtClean="0"/>
              <a:t>2015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514545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409097"/>
              </p:ext>
            </p:extLst>
          </p:nvPr>
        </p:nvGraphicFramePr>
        <p:xfrm>
          <a:off x="76200" y="1279525"/>
          <a:ext cx="8979408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6200" y="6309360"/>
            <a:ext cx="8321040" cy="548640"/>
          </a:xfrm>
        </p:spPr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+mj-lt"/>
              </a:rPr>
              <a:t>Source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: </a:t>
            </a:r>
            <a:r>
              <a:rPr lang="en-US" dirty="0"/>
              <a:t>Kaiser Family Foundation analysis of data from OECD (2017), </a:t>
            </a:r>
            <a:r>
              <a:rPr lang="en-US" dirty="0" smtClean="0"/>
              <a:t>“Health Status", </a:t>
            </a:r>
            <a:r>
              <a:rPr lang="en-US" dirty="0"/>
              <a:t>OECD Health Statistics (database) (Accessed on 13 </a:t>
            </a:r>
            <a:r>
              <a:rPr lang="en-US" dirty="0" smtClean="0"/>
              <a:t>February </a:t>
            </a:r>
            <a:r>
              <a:rPr lang="en-US" dirty="0"/>
              <a:t>2017). </a:t>
            </a:r>
            <a:r>
              <a:rPr lang="en-US" b="1" dirty="0" smtClean="0">
                <a:solidFill>
                  <a:srgbClr val="000000"/>
                </a:solidFill>
                <a:latin typeface="+mj-lt"/>
              </a:rPr>
              <a:t>Notes</a:t>
            </a:r>
            <a:r>
              <a:rPr lang="en-US" b="1" dirty="0">
                <a:solidFill>
                  <a:srgbClr val="000000"/>
                </a:solidFill>
                <a:latin typeface="+mj-lt"/>
              </a:rPr>
              <a:t>: </a:t>
            </a:r>
            <a:r>
              <a:rPr lang="en-US" dirty="0"/>
              <a:t>Comparable countries are defined as those with above median GDP and above median GDP per capita in at least one of the past 10 </a:t>
            </a:r>
            <a:r>
              <a:rPr lang="en-US" dirty="0" smtClean="0"/>
              <a:t>years.</a:t>
            </a:r>
            <a:r>
              <a:rPr lang="en-US" dirty="0"/>
              <a:t> </a:t>
            </a:r>
            <a:r>
              <a:rPr lang="en-US" dirty="0" smtClean="0">
                <a:solidFill>
                  <a:srgbClr val="000000"/>
                </a:solidFill>
                <a:latin typeface="+mj-lt"/>
              </a:rPr>
              <a:t>Where 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data were unavailable (United Kingdom in </a:t>
            </a:r>
            <a:r>
              <a:rPr lang="en-US" dirty="0" smtClean="0">
                <a:solidFill>
                  <a:srgbClr val="000000"/>
                </a:solidFill>
                <a:latin typeface="+mj-lt"/>
              </a:rPr>
              <a:t>2000, Australia in 2005, and Canada from 2012-2013), 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the previous year’s data were used. Data for Switzerland omitted. Break in series for Austria in 2002, Canada and France in 2000, and the United Kingdom in 2001.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/>
              <a:t>Relative to comparable countries, the U.S. has higher rates of death from accidental poisonings, such as drug overdoses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014984"/>
            <a:ext cx="54489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/>
              <a:t>Standardized mortality rate for accidental poisonings per 100,000 population, </a:t>
            </a:r>
            <a:r>
              <a:rPr lang="en-US" sz="1100" b="1" dirty="0" smtClean="0"/>
              <a:t>2000-2013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186054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8427981"/>
              </p:ext>
            </p:extLst>
          </p:nvPr>
        </p:nvGraphicFramePr>
        <p:xfrm>
          <a:off x="-9525" y="1212288"/>
          <a:ext cx="8822690" cy="4846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</a:rPr>
              <a:t>Source</a:t>
            </a:r>
            <a:r>
              <a:rPr lang="en-US" dirty="0">
                <a:solidFill>
                  <a:srgbClr val="000000"/>
                </a:solidFill>
              </a:rPr>
              <a:t>: Institute for Health Metrics and Evaluation. Global Burden of Disease Study </a:t>
            </a:r>
            <a:r>
              <a:rPr lang="en-US" dirty="0" smtClean="0">
                <a:solidFill>
                  <a:srgbClr val="000000"/>
                </a:solidFill>
              </a:rPr>
              <a:t>2015 </a:t>
            </a:r>
            <a:r>
              <a:rPr lang="en-US" dirty="0">
                <a:solidFill>
                  <a:srgbClr val="000000"/>
                </a:solidFill>
              </a:rPr>
              <a:t>(GBD </a:t>
            </a:r>
            <a:r>
              <a:rPr lang="en-US" dirty="0" smtClean="0">
                <a:solidFill>
                  <a:srgbClr val="000000"/>
                </a:solidFill>
              </a:rPr>
              <a:t>2015). Available at: </a:t>
            </a:r>
            <a:r>
              <a:rPr lang="en-US" dirty="0">
                <a:solidFill>
                  <a:srgbClr val="000000"/>
                </a:solidFill>
              </a:rPr>
              <a:t>http://</a:t>
            </a:r>
            <a:r>
              <a:rPr lang="en-US" dirty="0" smtClean="0">
                <a:solidFill>
                  <a:srgbClr val="000000"/>
                </a:solidFill>
              </a:rPr>
              <a:t>ghdx.healthdata.org/gbd-2015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health and substance use disorders are the leading </a:t>
            </a:r>
            <a:r>
              <a:rPr lang="en-US" dirty="0" smtClean="0"/>
              <a:t>cause </a:t>
            </a:r>
            <a:r>
              <a:rPr lang="en-US" dirty="0"/>
              <a:t>of disease burden in the U.S.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9525" y="1081483"/>
            <a:ext cx="60692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Age standardized disability adjusted life years (DALYs) rate per 100,000 population, both sexes, </a:t>
            </a:r>
            <a:r>
              <a:rPr lang="en-US" sz="1100" b="1" dirty="0" smtClean="0"/>
              <a:t>2015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3176052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6964" y="6072187"/>
            <a:ext cx="8979408" cy="731520"/>
          </a:xfrm>
        </p:spPr>
        <p:txBody>
          <a:bodyPr/>
          <a:lstStyle/>
          <a:p>
            <a:r>
              <a:rPr lang="en-US" sz="1200" b="1" dirty="0" smtClean="0">
                <a:solidFill>
                  <a:schemeClr val="tx1"/>
                </a:solidFill>
                <a:latin typeface="+mj-lt"/>
              </a:rPr>
              <a:t>Source:</a:t>
            </a:r>
            <a:r>
              <a:rPr lang="en-US" sz="1200" dirty="0" smtClean="0">
                <a:solidFill>
                  <a:schemeClr val="tx1"/>
                </a:solidFill>
                <a:latin typeface="+mj-lt"/>
              </a:rPr>
              <a:t> Kaiser Family Foundation Health Tracking Poll: April 2016. Available at: </a:t>
            </a:r>
          </a:p>
          <a:p>
            <a:r>
              <a:rPr lang="en-US" sz="1200" dirty="0" smtClean="0">
                <a:solidFill>
                  <a:schemeClr val="tx1"/>
                </a:solidFill>
                <a:latin typeface="+mj-lt"/>
              </a:rPr>
              <a:t>http://kff.org/report-section/kaiser-health-tracking-poll-april-2016-substance-abuse-and-mental-health/</a:t>
            </a:r>
            <a:endParaRPr 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One in five Americans report they or a family member did not receive </a:t>
            </a:r>
            <a:r>
              <a:rPr lang="en-US" dirty="0" smtClean="0">
                <a:solidFill>
                  <a:schemeClr val="tx1"/>
                </a:solidFill>
              </a:rPr>
              <a:t>needed mental </a:t>
            </a:r>
            <a:r>
              <a:rPr lang="en-US" dirty="0">
                <a:solidFill>
                  <a:schemeClr val="tx1"/>
                </a:solidFill>
              </a:rPr>
              <a:t>health services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766583108"/>
              </p:ext>
            </p:extLst>
          </p:nvPr>
        </p:nvGraphicFramePr>
        <p:xfrm>
          <a:off x="91440" y="1533525"/>
          <a:ext cx="454152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769320384"/>
              </p:ext>
            </p:extLst>
          </p:nvPr>
        </p:nvGraphicFramePr>
        <p:xfrm>
          <a:off x="4541520" y="1588770"/>
          <a:ext cx="3505200" cy="416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Right Brace 12"/>
          <p:cNvSpPr/>
          <p:nvPr/>
        </p:nvSpPr>
        <p:spPr>
          <a:xfrm>
            <a:off x="4038600" y="2676525"/>
            <a:ext cx="533400" cy="990600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1014984"/>
            <a:ext cx="52822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Percentage of respondents with the following answers to questions asked in April 2016:</a:t>
            </a:r>
          </a:p>
        </p:txBody>
      </p:sp>
    </p:spTree>
    <p:extLst>
      <p:ext uri="{BB962C8B-B14F-4D97-AF65-F5344CB8AC3E}">
        <p14:creationId xmlns:p14="http://schemas.microsoft.com/office/powerpoint/2010/main" val="2753948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192557"/>
              </p:ext>
            </p:extLst>
          </p:nvPr>
        </p:nvGraphicFramePr>
        <p:xfrm>
          <a:off x="4762" y="1466606"/>
          <a:ext cx="8975725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b="1" dirty="0"/>
              <a:t>Source</a:t>
            </a:r>
            <a:r>
              <a:rPr lang="en-US" dirty="0"/>
              <a:t>: Bureau of Economic Analysis Health Care Satellite Account (Blended </a:t>
            </a:r>
            <a:r>
              <a:rPr lang="en-US" dirty="0" smtClean="0"/>
              <a:t>Account) (Accessed February 14, 2017). </a:t>
            </a:r>
            <a:r>
              <a:rPr lang="en-US" b="1" dirty="0"/>
              <a:t>Note</a:t>
            </a:r>
            <a:r>
              <a:rPr lang="en-US" dirty="0"/>
              <a:t>: Expenditures on nursing home and dental care are not included in health services spending by disease. Data does not include spending on institutionalized population.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Spending on mental illness treatment accounts for $</a:t>
            </a:r>
            <a:r>
              <a:rPr lang="en-US" dirty="0" smtClean="0"/>
              <a:t>89 </a:t>
            </a:r>
            <a:r>
              <a:rPr lang="en-US" dirty="0"/>
              <a:t>billion of total health spending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62" y="1105418"/>
            <a:ext cx="35237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Total expenditures in $ billions by disease category, </a:t>
            </a:r>
            <a:r>
              <a:rPr lang="en-US" sz="1100" b="1" dirty="0" smtClean="0"/>
              <a:t>2013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6876098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KFF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D65C98CA-BAF9-447F-9753-9317ABEA03AC}" vid="{8EBC3AB8-6593-4530-AC33-2C769ADA65BE}"/>
    </a:ext>
  </a:ext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D65C98CA-BAF9-447F-9753-9317ABEA03AC}" vid="{5FEDB439-BB30-4CBA-B9B7-C6B324801CFA}"/>
    </a:ext>
  </a:ext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D65C98CA-BAF9-447F-9753-9317ABEA03AC}" vid="{0F6006EE-FDEF-4FE6-9C32-2700B5741987}"/>
    </a:ext>
  </a:ext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FF_Template" id="{D65C98CA-BAF9-447F-9753-9317ABEA03AC}" vid="{7076EB50-CE3A-4D0C-A500-19D8F5ECB66F}"/>
    </a:ext>
  </a:extLst>
</a:theme>
</file>

<file path=ppt/theme/theme5.xml><?xml version="1.0" encoding="utf-8"?>
<a:theme xmlns:a="http://schemas.openxmlformats.org/drawingml/2006/main" name="Blank">
  <a:themeElements>
    <a:clrScheme name="P-K Tracker Colors">
      <a:dk1>
        <a:srgbClr val="0D324E"/>
      </a:dk1>
      <a:lt1>
        <a:srgbClr val="0D324E"/>
      </a:lt1>
      <a:dk2>
        <a:srgbClr val="FFFFFF"/>
      </a:dk2>
      <a:lt2>
        <a:srgbClr val="FFFFFF"/>
      </a:lt2>
      <a:accent1>
        <a:srgbClr val="E6E0CD"/>
      </a:accent1>
      <a:accent2>
        <a:srgbClr val="4B78A1"/>
      </a:accent2>
      <a:accent3>
        <a:srgbClr val="8696A5"/>
      </a:accent3>
      <a:accent4>
        <a:srgbClr val="D3D3D3"/>
      </a:accent4>
      <a:accent5>
        <a:srgbClr val="DC7A27"/>
      </a:accent5>
      <a:accent6>
        <a:srgbClr val="3C3A3B"/>
      </a:accent6>
      <a:hlink>
        <a:srgbClr val="0072C0"/>
      </a:hlink>
      <a:folHlink>
        <a:srgbClr val="0072C0"/>
      </a:folHlink>
    </a:clrScheme>
    <a:fontScheme name="P-K Tracker Fonts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-K Tracker Colors">
    <a:dk1>
      <a:srgbClr val="0D324E"/>
    </a:dk1>
    <a:lt1>
      <a:srgbClr val="0D324E"/>
    </a:lt1>
    <a:dk2>
      <a:srgbClr val="FFFFFF"/>
    </a:dk2>
    <a:lt2>
      <a:srgbClr val="FFFFFF"/>
    </a:lt2>
    <a:accent1>
      <a:srgbClr val="E6E0CD"/>
    </a:accent1>
    <a:accent2>
      <a:srgbClr val="4B78A1"/>
    </a:accent2>
    <a:accent3>
      <a:srgbClr val="8696A5"/>
    </a:accent3>
    <a:accent4>
      <a:srgbClr val="D3D3D3"/>
    </a:accent4>
    <a:accent5>
      <a:srgbClr val="DC7A27"/>
    </a:accent5>
    <a:accent6>
      <a:srgbClr val="3C3A3B"/>
    </a:accent6>
    <a:hlink>
      <a:srgbClr val="0072C0"/>
    </a:hlink>
    <a:folHlink>
      <a:srgbClr val="0072C0"/>
    </a:folHlink>
  </a:clrScheme>
  <a:fontScheme name="P-K Tracker Fonts">
    <a:majorFont>
      <a:latin typeface="Georgia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-K Tracker Colors">
    <a:dk1>
      <a:srgbClr val="0D324E"/>
    </a:dk1>
    <a:lt1>
      <a:srgbClr val="0D324E"/>
    </a:lt1>
    <a:dk2>
      <a:srgbClr val="FFFFFF"/>
    </a:dk2>
    <a:lt2>
      <a:srgbClr val="FFFFFF"/>
    </a:lt2>
    <a:accent1>
      <a:srgbClr val="E6E0CD"/>
    </a:accent1>
    <a:accent2>
      <a:srgbClr val="4B78A1"/>
    </a:accent2>
    <a:accent3>
      <a:srgbClr val="8696A5"/>
    </a:accent3>
    <a:accent4>
      <a:srgbClr val="D3D3D3"/>
    </a:accent4>
    <a:accent5>
      <a:srgbClr val="DC7A27"/>
    </a:accent5>
    <a:accent6>
      <a:srgbClr val="3C3A3B"/>
    </a:accent6>
    <a:hlink>
      <a:srgbClr val="0072C0"/>
    </a:hlink>
    <a:folHlink>
      <a:srgbClr val="0072C0"/>
    </a:folHlink>
  </a:clrScheme>
  <a:fontScheme name="P-K Tracker Fonts">
    <a:majorFont>
      <a:latin typeface="Georgia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-K Tracker Colors">
    <a:dk1>
      <a:srgbClr val="0D324E"/>
    </a:dk1>
    <a:lt1>
      <a:srgbClr val="0D324E"/>
    </a:lt1>
    <a:dk2>
      <a:srgbClr val="FFFFFF"/>
    </a:dk2>
    <a:lt2>
      <a:srgbClr val="FFFFFF"/>
    </a:lt2>
    <a:accent1>
      <a:srgbClr val="E6E0CD"/>
    </a:accent1>
    <a:accent2>
      <a:srgbClr val="4B78A1"/>
    </a:accent2>
    <a:accent3>
      <a:srgbClr val="8696A5"/>
    </a:accent3>
    <a:accent4>
      <a:srgbClr val="D3D3D3"/>
    </a:accent4>
    <a:accent5>
      <a:srgbClr val="DC7A27"/>
    </a:accent5>
    <a:accent6>
      <a:srgbClr val="3C3A3B"/>
    </a:accent6>
    <a:hlink>
      <a:srgbClr val="0072C0"/>
    </a:hlink>
    <a:folHlink>
      <a:srgbClr val="0072C0"/>
    </a:folHlink>
  </a:clrScheme>
  <a:fontScheme name="P-K Tracker Fonts">
    <a:majorFont>
      <a:latin typeface="Georgia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P-K Tracker Colors">
    <a:dk1>
      <a:srgbClr val="0D324E"/>
    </a:dk1>
    <a:lt1>
      <a:srgbClr val="0D324E"/>
    </a:lt1>
    <a:dk2>
      <a:srgbClr val="FFFFFF"/>
    </a:dk2>
    <a:lt2>
      <a:srgbClr val="FFFFFF"/>
    </a:lt2>
    <a:accent1>
      <a:srgbClr val="E6E0CD"/>
    </a:accent1>
    <a:accent2>
      <a:srgbClr val="4B78A1"/>
    </a:accent2>
    <a:accent3>
      <a:srgbClr val="8696A5"/>
    </a:accent3>
    <a:accent4>
      <a:srgbClr val="D3D3D3"/>
    </a:accent4>
    <a:accent5>
      <a:srgbClr val="DC7A27"/>
    </a:accent5>
    <a:accent6>
      <a:srgbClr val="3C3A3B"/>
    </a:accent6>
    <a:hlink>
      <a:srgbClr val="0072C0"/>
    </a:hlink>
    <a:folHlink>
      <a:srgbClr val="0072C0"/>
    </a:folHlink>
  </a:clrScheme>
  <a:fontScheme name="P-K Tracker Fonts">
    <a:majorFont>
      <a:latin typeface="Georgia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2912</TotalTime>
  <Words>564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Calibri</vt:lpstr>
      <vt:lpstr>Georgia</vt:lpstr>
      <vt:lpstr>Meta Offc Pro</vt:lpstr>
      <vt:lpstr>MetaSerif-Book</vt:lpstr>
      <vt:lpstr>Tahoma</vt:lpstr>
      <vt:lpstr>Default</vt:lpstr>
      <vt:lpstr>Default with exhibit #</vt:lpstr>
      <vt:lpstr>Default with figure #</vt:lpstr>
      <vt:lpstr>Title page</vt:lpstr>
      <vt:lpstr>Blank</vt:lpstr>
      <vt:lpstr>Eighteen percent of adults in the United States have a mental, behavioral, or emotional disorder</vt:lpstr>
      <vt:lpstr>Three percent of people age 12 or older reported illicit drug dependence or abuse in the past year</vt:lpstr>
      <vt:lpstr>Relative to comparable countries, the U.S. has higher rates of death from accidental poisonings, such as drug overdoses</vt:lpstr>
      <vt:lpstr>Mental health and substance use disorders are the leading cause of disease burden in the U.S.</vt:lpstr>
      <vt:lpstr>One in five Americans report they or a family member did not receive needed mental health services</vt:lpstr>
      <vt:lpstr>Spending on mental illness treatment accounts for $89 billion of total health spending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Eighteen percent of adults in the United States have a mental, behavioral, or emotional disorder</dc:title>
  <dc:creator>Rabah Kamal</dc:creator>
  <cp:lastModifiedBy>Rabah Kamal</cp:lastModifiedBy>
  <cp:revision>50</cp:revision>
  <dcterms:created xsi:type="dcterms:W3CDTF">2016-05-13T16:03:14Z</dcterms:created>
  <dcterms:modified xsi:type="dcterms:W3CDTF">2017-07-31T21:43:48Z</dcterms:modified>
</cp:coreProperties>
</file>