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</p:sldMasterIdLst>
  <p:notesMasterIdLst>
    <p:notesMasterId r:id="rId16"/>
  </p:notesMasterIdLst>
  <p:handoutMasterIdLst>
    <p:handoutMasterId r:id="rId17"/>
  </p:handoutMasterIdLst>
  <p:sldIdLst>
    <p:sldId id="315" r:id="rId4"/>
    <p:sldId id="317" r:id="rId5"/>
    <p:sldId id="297" r:id="rId6"/>
    <p:sldId id="309" r:id="rId7"/>
    <p:sldId id="307" r:id="rId8"/>
    <p:sldId id="306" r:id="rId9"/>
    <p:sldId id="303" r:id="rId10"/>
    <p:sldId id="308" r:id="rId11"/>
    <p:sldId id="311" r:id="rId12"/>
    <p:sldId id="318" r:id="rId13"/>
    <p:sldId id="319" r:id="rId14"/>
    <p:sldId id="32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hley Semanskee" initials="AS" lastIdx="4" clrIdx="0">
    <p:extLst/>
  </p:cmAuthor>
  <p:cmAuthor id="2" name="john" initials="js" lastIdx="7" clrIdx="1"/>
  <p:cmAuthor id="3" name="Julia Zur" initials="JZ" lastIdx="1" clrIdx="2">
    <p:extLst>
      <p:ext uri="{19B8F6BF-5375-455C-9EA6-DF929625EA0E}">
        <p15:presenceInfo xmlns:p15="http://schemas.microsoft.com/office/powerpoint/2012/main" userId="Julia Z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9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17997314289201"/>
          <c:y val="9.6041657502309405E-2"/>
          <c:w val="0.85890328389183901"/>
          <c:h val="0.734674701975102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75968992248062E-3"/>
                  <c:y val="1.39664804469272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227k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1CE-4C6A-8D05-43A2CDC958CB}"/>
                </c:ext>
              </c:extLst>
            </c:dLbl>
            <c:dLbl>
              <c:idx val="1"/>
              <c:layout>
                <c:manualLayout>
                  <c:x val="-6.0706581058475179E-3"/>
                  <c:y val="1.26246719160104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1.5M</a:t>
                    </a:r>
                    <a:endParaRPr lang="en-US" sz="160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039721052310321"/>
                      <c:h val="5.89106145251396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1CE-4C6A-8D05-43A2CDC958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Heroin</c:v>
                </c:pt>
                <c:pt idx="1">
                  <c:v>Prescription Opioid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227000</c:v>
                </c:pt>
                <c:pt idx="1">
                  <c:v>1500000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CE-4C6A-8D05-43A2CDC958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875968992248062E-3"/>
                  <c:y val="2.793296089385372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359k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1CE-4C6A-8D05-43A2CDC958CB}"/>
                </c:ext>
              </c:extLst>
            </c:dLbl>
            <c:dLbl>
              <c:idx val="1"/>
              <c:layout>
                <c:manualLayout>
                  <c:x val="-1.937984496124031E-3"/>
                  <c:y val="-2.793296089385474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1.9M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1CE-4C6A-8D05-43A2CDC958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Heroin</c:v>
                </c:pt>
                <c:pt idx="1">
                  <c:v>Prescription Opioid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359000</c:v>
                </c:pt>
                <c:pt idx="1">
                  <c:v>1900000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CE-4C6A-8D05-43A2CDC958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solidFill>
                          <a:schemeClr val="tx1"/>
                        </a:solidFill>
                      </a:rPr>
                      <a:t>591k</a:t>
                    </a:r>
                    <a:endParaRPr lang="en-US" sz="1600" b="1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1CE-4C6A-8D05-43A2CDC958C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2M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1CE-4C6A-8D05-43A2CDC958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Heroin</c:v>
                </c:pt>
                <c:pt idx="1">
                  <c:v>Prescription Opioid</c:v>
                </c:pt>
              </c:strCache>
            </c:strRef>
          </c:cat>
          <c:val>
            <c:numRef>
              <c:f>Sheet1!$D$2:$D$3</c:f>
              <c:numCache>
                <c:formatCode>#,##0</c:formatCode>
                <c:ptCount val="2"/>
                <c:pt idx="0">
                  <c:v>591000</c:v>
                </c:pt>
                <c:pt idx="1">
                  <c:v>2000000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CE-4C6A-8D05-43A2CDC958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76915583"/>
        <c:axId val="1276919327"/>
      </c:barChart>
      <c:catAx>
        <c:axId val="1276915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919327"/>
        <c:crosses val="autoZero"/>
        <c:auto val="1"/>
        <c:lblAlgn val="ctr"/>
        <c:lblOffset val="100"/>
        <c:noMultiLvlLbl val="0"/>
      </c:catAx>
      <c:valAx>
        <c:axId val="1276919327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76915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57641614016489"/>
          <c:y val="0.92805812876331639"/>
          <c:w val="0.32584361401078937"/>
          <c:h val="6.2094719777674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00477952304155"/>
          <c:y val="4.2742942608186819E-2"/>
          <c:w val="0.85890328389183901"/>
          <c:h val="0.734674701975102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Inpatient Stays
(per 100,000)</c:v>
                </c:pt>
                <c:pt idx="1">
                  <c:v>Emergency Department Visits
(per 100,000)</c:v>
                </c:pt>
              </c:strCache>
            </c:strRef>
          </c:cat>
          <c:val>
            <c:numRef>
              <c:f>Sheet1!$B$2:$B$3</c:f>
              <c:numCache>
                <c:formatCode>#,##0.0</c:formatCode>
                <c:ptCount val="2"/>
                <c:pt idx="0">
                  <c:v>136.80000000000001</c:v>
                </c:pt>
                <c:pt idx="1">
                  <c:v>89.1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CE-4C6A-8D05-43A2CDC958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Inpatient Stays
(per 100,000)</c:v>
                </c:pt>
                <c:pt idx="1">
                  <c:v>Emergency Department Visits
(per 100,000)</c:v>
                </c:pt>
              </c:strCache>
            </c:strRef>
          </c:cat>
          <c:val>
            <c:numRef>
              <c:f>Sheet1!$C$2:$C$3</c:f>
              <c:numCache>
                <c:formatCode>#,##0.0</c:formatCode>
                <c:ptCount val="2"/>
                <c:pt idx="0">
                  <c:v>197.1</c:v>
                </c:pt>
                <c:pt idx="1">
                  <c:v>117.5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CE-4C6A-8D05-43A2CDC958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Inpatient Stays
(per 100,000)</c:v>
                </c:pt>
                <c:pt idx="1">
                  <c:v>Emergency Department Visits
(per 100,000)</c:v>
                </c:pt>
              </c:strCache>
            </c:strRef>
          </c:cat>
          <c:val>
            <c:numRef>
              <c:f>Sheet1!$D$2:$D$3</c:f>
              <c:numCache>
                <c:formatCode>#,##0.0</c:formatCode>
                <c:ptCount val="2"/>
                <c:pt idx="0">
                  <c:v>224.6</c:v>
                </c:pt>
                <c:pt idx="1">
                  <c:v>177.7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CE-4C6A-8D05-43A2CDC958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76915583"/>
        <c:axId val="1276919327"/>
      </c:barChart>
      <c:catAx>
        <c:axId val="1276915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919327"/>
        <c:crosses val="autoZero"/>
        <c:auto val="1"/>
        <c:lblAlgn val="ctr"/>
        <c:lblOffset val="100"/>
        <c:noMultiLvlLbl val="0"/>
      </c:catAx>
      <c:valAx>
        <c:axId val="1276919327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276915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133630886500628"/>
          <c:y val="0.92533850852606991"/>
          <c:w val="0.32584361401078937"/>
          <c:h val="6.20947197776748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(1.4 million)</c:v>
                </c:pt>
                <c:pt idx="1">
                  <c:v>2010 
(1.9 million)</c:v>
                </c:pt>
                <c:pt idx="2">
                  <c:v>2015
(2.3 million)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0.17</c:v>
                </c:pt>
                <c:pt idx="1">
                  <c:v>0.23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53-4C4F-BF23-DED313846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(1.4 million)</c:v>
                </c:pt>
                <c:pt idx="1">
                  <c:v>2010 
(1.9 million)</c:v>
                </c:pt>
                <c:pt idx="2">
                  <c:v>2015
(2.3 million)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0.42</c:v>
                </c:pt>
                <c:pt idx="1">
                  <c:v>0.37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53-4C4F-BF23-DED313846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(1.4 million)</c:v>
                </c:pt>
                <c:pt idx="1">
                  <c:v>2010 
(1.9 million)</c:v>
                </c:pt>
                <c:pt idx="2">
                  <c:v>2015
(2.3 million)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0.08</c:v>
                </c:pt>
                <c:pt idx="1">
                  <c:v>0.08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53-4C4F-BF23-DED3138464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(1.4 million)</c:v>
                </c:pt>
                <c:pt idx="1">
                  <c:v>2010 
(1.9 million)</c:v>
                </c:pt>
                <c:pt idx="2">
                  <c:v>2015
(2.3 million)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0.33</c:v>
                </c:pt>
                <c:pt idx="1">
                  <c:v>0.32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53-4C4F-BF23-DED313846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4214047"/>
        <c:axId val="594209471"/>
      </c:barChart>
      <c:catAx>
        <c:axId val="59421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209471"/>
        <c:crosses val="autoZero"/>
        <c:auto val="1"/>
        <c:lblAlgn val="ctr"/>
        <c:lblOffset val="100"/>
        <c:noMultiLvlLbl val="0"/>
      </c:catAx>
      <c:valAx>
        <c:axId val="59420947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9421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(191,000)</c:v>
                </c:pt>
                <c:pt idx="1">
                  <c:v>2010
(380,000)</c:v>
                </c:pt>
                <c:pt idx="2">
                  <c:v>2015
(581,000)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0.27</c:v>
                </c:pt>
                <c:pt idx="1">
                  <c:v>0.31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53-4C4F-BF23-DED313846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(191,000)</c:v>
                </c:pt>
                <c:pt idx="1">
                  <c:v>2010
(380,000)</c:v>
                </c:pt>
                <c:pt idx="2">
                  <c:v>2015
(581,000)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0.34</c:v>
                </c:pt>
                <c:pt idx="1">
                  <c:v>0.28000000000000003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53-4C4F-BF23-DED313846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(191,000)</c:v>
                </c:pt>
                <c:pt idx="1">
                  <c:v>2010
(380,000)</c:v>
                </c:pt>
                <c:pt idx="2">
                  <c:v>2015
(581,000)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0.06</c:v>
                </c:pt>
                <c:pt idx="1">
                  <c:v>0.12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53-4C4F-BF23-DED3138464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(191,000)</c:v>
                </c:pt>
                <c:pt idx="1">
                  <c:v>2010
(380,000)</c:v>
                </c:pt>
                <c:pt idx="2">
                  <c:v>2015
(581,000)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0.34</c:v>
                </c:pt>
                <c:pt idx="1">
                  <c:v>0.3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53-4C4F-BF23-DED313846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4214047"/>
        <c:axId val="594209471"/>
      </c:barChart>
      <c:catAx>
        <c:axId val="59421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209471"/>
        <c:crosses val="autoZero"/>
        <c:auto val="1"/>
        <c:lblAlgn val="ctr"/>
        <c:lblOffset val="100"/>
        <c:noMultiLvlLbl val="0"/>
      </c:catAx>
      <c:valAx>
        <c:axId val="59420947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9421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(146,000)</c:v>
                </c:pt>
                <c:pt idx="1">
                  <c:v>2010
(274,000)</c:v>
                </c:pt>
                <c:pt idx="2">
                  <c:v>2015
(299,000)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0.26</c:v>
                </c:pt>
                <c:pt idx="1">
                  <c:v>0.31</c:v>
                </c:pt>
                <c:pt idx="2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53-4C4F-BF23-DED313846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(146,000)</c:v>
                </c:pt>
                <c:pt idx="1">
                  <c:v>2010
(274,000)</c:v>
                </c:pt>
                <c:pt idx="2">
                  <c:v>2015
(299,000)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0.23</c:v>
                </c:pt>
                <c:pt idx="1">
                  <c:v>0.21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53-4C4F-BF23-DED313846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(146,000)</c:v>
                </c:pt>
                <c:pt idx="1">
                  <c:v>2010
(274,000)</c:v>
                </c:pt>
                <c:pt idx="2">
                  <c:v>2015
(299,000)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0.04</c:v>
                </c:pt>
                <c:pt idx="1">
                  <c:v>0.18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53-4C4F-BF23-DED31384645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2005
(146,000)</c:v>
                </c:pt>
                <c:pt idx="1">
                  <c:v>2010
(274,000)</c:v>
                </c:pt>
                <c:pt idx="2">
                  <c:v>2015
(299,000)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0.48</c:v>
                </c:pt>
                <c:pt idx="1">
                  <c:v>0.3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53-4C4F-BF23-DED313846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4214047"/>
        <c:axId val="594209471"/>
      </c:barChart>
      <c:catAx>
        <c:axId val="59421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4209471"/>
        <c:crosses val="autoZero"/>
        <c:auto val="1"/>
        <c:lblAlgn val="ctr"/>
        <c:lblOffset val="100"/>
        <c:noMultiLvlLbl val="0"/>
      </c:catAx>
      <c:valAx>
        <c:axId val="59420947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9421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5" tIns="44067" rIns="88135" bIns="440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5" y="1"/>
            <a:ext cx="3038145" cy="464205"/>
          </a:xfrm>
          <a:prstGeom prst="rect">
            <a:avLst/>
          </a:prstGeom>
        </p:spPr>
        <p:txBody>
          <a:bodyPr vert="horz" lIns="88135" tIns="44067" rIns="88135" bIns="44067" rtlCol="0"/>
          <a:lstStyle>
            <a:lvl1pPr algn="r">
              <a:defRPr sz="1200"/>
            </a:lvl1pPr>
          </a:lstStyle>
          <a:p>
            <a:fld id="{3FD308D5-8B16-442F-A0BB-D2E048266774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5" tIns="44067" rIns="88135" bIns="440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5" y="8830659"/>
            <a:ext cx="3038145" cy="464205"/>
          </a:xfrm>
          <a:prstGeom prst="rect">
            <a:avLst/>
          </a:prstGeom>
        </p:spPr>
        <p:txBody>
          <a:bodyPr vert="horz" lIns="88135" tIns="44067" rIns="88135" bIns="44067" rtlCol="0" anchor="b"/>
          <a:lstStyle>
            <a:lvl1pPr algn="r">
              <a:defRPr sz="1200"/>
            </a:lvl1pPr>
          </a:lstStyle>
          <a:p>
            <a:fld id="{4869DD8B-0DC6-42F4-A480-A20580519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06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6" tIns="46584" rIns="93166" bIns="4658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6" tIns="46584" rIns="93166" bIns="46584" rtlCol="0"/>
          <a:lstStyle>
            <a:lvl1pPr algn="r">
              <a:defRPr sz="1300"/>
            </a:lvl1pPr>
          </a:lstStyle>
          <a:p>
            <a:fld id="{1A4D92E5-9FFA-458A-9BEA-BDF5C2EF3530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4" rIns="93166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4" rIns="93166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6" tIns="46584" rIns="93166" bIns="4658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6" tIns="46584" rIns="93166" bIns="46584" rtlCol="0" anchor="b"/>
          <a:lstStyle>
            <a:lvl1pPr algn="r">
              <a:defRPr sz="13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97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6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1378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FF Logo Regula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2879"/>
            <a:ext cx="9144000" cy="9144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22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91440" y="1188720"/>
            <a:ext cx="8961120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0" baseline="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782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9" r:id="rId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7526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cs typeface="Meta Offc Pro"/>
              </a:rPr>
              <a:t>The Opioid Epidemic and Medicaid’s Role in Treatment: A Look at Changes Over Time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46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 bwMode="auto">
          <a:xfrm>
            <a:off x="106680" y="36048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kern="0" dirty="0" smtClean="0"/>
              <a:t>Medicaid coverage of nonelderly adults receiving outpatient treatment for opioid addiction grew from 27% in 2005 to 39% in 2015. </a:t>
            </a:r>
            <a:endParaRPr lang="en-US" sz="2600" kern="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61417049"/>
              </p:ext>
            </p:extLst>
          </p:nvPr>
        </p:nvGraphicFramePr>
        <p:xfrm>
          <a:off x="1287236" y="1722120"/>
          <a:ext cx="6408420" cy="460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2"/>
          <p:cNvSpPr txBox="1">
            <a:spLocks/>
          </p:cNvSpPr>
          <p:nvPr/>
        </p:nvSpPr>
        <p:spPr>
          <a:xfrm>
            <a:off x="106680" y="5974080"/>
            <a:ext cx="8214360" cy="7010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  <a:p>
            <a:r>
              <a:rPr lang="en-US" dirty="0" smtClean="0"/>
              <a:t>SOURCE: Kaiser Family Foundation Analysis of 2015 National Survey on Drug Use and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 bwMode="auto">
          <a:xfrm>
            <a:off x="106680" y="36048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kern="0" dirty="0" smtClean="0"/>
              <a:t>The share of nonelderly adults receiving inpatient treatment for opioid addiction who were covered by Medicaid doubled from 2005 to 2015. </a:t>
            </a:r>
            <a:endParaRPr lang="en-US" sz="2600" kern="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978453297"/>
              </p:ext>
            </p:extLst>
          </p:nvPr>
        </p:nvGraphicFramePr>
        <p:xfrm>
          <a:off x="1287236" y="1722120"/>
          <a:ext cx="6408420" cy="460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Placeholder 2"/>
          <p:cNvSpPr txBox="1">
            <a:spLocks/>
          </p:cNvSpPr>
          <p:nvPr/>
        </p:nvSpPr>
        <p:spPr>
          <a:xfrm>
            <a:off x="106680" y="5974080"/>
            <a:ext cx="8214360" cy="7010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  <a:p>
            <a:r>
              <a:rPr lang="en-US" dirty="0" smtClean="0"/>
              <a:t>SOURCE: Kaiser Family Foundation Analysis of 2015 National Survey on Drug Use and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9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8881110" cy="6172200"/>
          </a:xfrm>
        </p:spPr>
        <p:txBody>
          <a:bodyPr/>
          <a:lstStyle/>
          <a:p>
            <a:r>
              <a:rPr lang="en-US" sz="2400" dirty="0" smtClean="0">
                <a:cs typeface="Meta Offc Pro"/>
              </a:rPr>
              <a:t>The BCRA includes </a:t>
            </a:r>
            <a:r>
              <a:rPr lang="en-US" sz="2400" b="1" dirty="0" smtClean="0">
                <a:solidFill>
                  <a:schemeClr val="accent3"/>
                </a:solidFill>
                <a:cs typeface="Meta Offc Pro"/>
              </a:rPr>
              <a:t>3 big changes </a:t>
            </a:r>
            <a:r>
              <a:rPr lang="en-US" sz="2400" dirty="0" smtClean="0">
                <a:cs typeface="Meta Offc Pro"/>
              </a:rPr>
              <a:t>to Medicaid that could impact states’ ability to address the opioid epidemic: </a:t>
            </a:r>
          </a:p>
          <a:p>
            <a:endParaRPr lang="en-US" sz="1000" dirty="0" smtClean="0">
              <a:cs typeface="Meta Offc Pro"/>
            </a:endParaRPr>
          </a:p>
          <a:p>
            <a:pPr lvl="1"/>
            <a:r>
              <a:rPr lang="en-US" sz="2200" dirty="0" smtClean="0">
                <a:cs typeface="Meta Offc Pro"/>
              </a:rPr>
              <a:t>The </a:t>
            </a:r>
            <a:r>
              <a:rPr lang="en-US" sz="2200" b="1" dirty="0" smtClean="0">
                <a:solidFill>
                  <a:schemeClr val="accent3"/>
                </a:solidFill>
                <a:cs typeface="Meta Offc Pro"/>
              </a:rPr>
              <a:t>enhanced federal financing </a:t>
            </a:r>
            <a:r>
              <a:rPr lang="en-US" sz="2200" dirty="0" smtClean="0">
                <a:cs typeface="Meta Offc Pro"/>
              </a:rPr>
              <a:t>for the Medicaid expansion population will be </a:t>
            </a:r>
            <a:r>
              <a:rPr lang="en-US" sz="2200" b="1" dirty="0" smtClean="0">
                <a:solidFill>
                  <a:schemeClr val="accent3"/>
                </a:solidFill>
                <a:cs typeface="Meta Offc Pro"/>
              </a:rPr>
              <a:t>phased out.</a:t>
            </a:r>
          </a:p>
          <a:p>
            <a:pPr lvl="1"/>
            <a:endParaRPr lang="en-US" sz="500" dirty="0" smtClean="0">
              <a:cs typeface="Meta Offc Pro"/>
            </a:endParaRPr>
          </a:p>
          <a:p>
            <a:pPr lvl="1"/>
            <a:r>
              <a:rPr lang="en-US" sz="2200" dirty="0" smtClean="0">
                <a:cs typeface="Meta Offc Pro"/>
              </a:rPr>
              <a:t>Medicaid will be converted to a </a:t>
            </a:r>
            <a:r>
              <a:rPr lang="en-US" sz="2200" b="1" dirty="0" smtClean="0">
                <a:solidFill>
                  <a:schemeClr val="accent3"/>
                </a:solidFill>
                <a:cs typeface="Meta Offc Pro"/>
              </a:rPr>
              <a:t>per capita cap allotment</a:t>
            </a:r>
            <a:r>
              <a:rPr lang="en-US" sz="2200" b="1" dirty="0" smtClean="0">
                <a:cs typeface="Meta Offc Pro"/>
              </a:rPr>
              <a:t>, </a:t>
            </a:r>
            <a:r>
              <a:rPr lang="en-US" sz="2200" dirty="0" smtClean="0">
                <a:cs typeface="Meta Offc Pro"/>
              </a:rPr>
              <a:t>limiting available funds to states. </a:t>
            </a:r>
          </a:p>
          <a:p>
            <a:pPr lvl="1"/>
            <a:endParaRPr lang="en-US" sz="500" dirty="0" smtClean="0">
              <a:cs typeface="Meta Offc Pro"/>
            </a:endParaRPr>
          </a:p>
          <a:p>
            <a:pPr lvl="1"/>
            <a:r>
              <a:rPr lang="en-US" sz="2200" dirty="0" smtClean="0">
                <a:cs typeface="Meta Offc Pro"/>
              </a:rPr>
              <a:t>Medicaid expansion plans will </a:t>
            </a:r>
            <a:r>
              <a:rPr lang="en-US" sz="2200" b="1" dirty="0" smtClean="0">
                <a:solidFill>
                  <a:schemeClr val="accent3"/>
                </a:solidFill>
                <a:cs typeface="Meta Offc Pro"/>
              </a:rPr>
              <a:t>no longer be required to cover addiction treatment services</a:t>
            </a:r>
            <a:r>
              <a:rPr lang="en-US" sz="2200" dirty="0" smtClean="0">
                <a:cs typeface="Meta Offc Pro"/>
              </a:rPr>
              <a:t>, limiting enrollees’ access to care. </a:t>
            </a:r>
          </a:p>
          <a:p>
            <a:pPr lvl="1"/>
            <a:endParaRPr lang="en-US" sz="1000" dirty="0" smtClean="0">
              <a:cs typeface="Meta Offc Pro"/>
            </a:endParaRPr>
          </a:p>
          <a:p>
            <a:r>
              <a:rPr lang="en-US" sz="2400" dirty="0" smtClean="0">
                <a:cs typeface="Meta Offc Pro"/>
              </a:rPr>
              <a:t>Although the BCRA allots $44.7 billion in grants over </a:t>
            </a:r>
            <a:r>
              <a:rPr lang="en-US" sz="2400" dirty="0">
                <a:cs typeface="Meta Offc Pro"/>
              </a:rPr>
              <a:t>9</a:t>
            </a:r>
            <a:r>
              <a:rPr lang="en-US" sz="2400" dirty="0" smtClean="0">
                <a:cs typeface="Meta Offc Pro"/>
              </a:rPr>
              <a:t> years to provide addiction treatment, Medicaid spending on treatment is much higher.</a:t>
            </a:r>
          </a:p>
          <a:p>
            <a:endParaRPr lang="en-US" sz="1000" dirty="0" smtClean="0">
              <a:cs typeface="Meta Offc Pro"/>
            </a:endParaRPr>
          </a:p>
          <a:p>
            <a:r>
              <a:rPr lang="en-US" sz="2400" dirty="0" smtClean="0">
                <a:cs typeface="Meta Offc Pro"/>
              </a:rPr>
              <a:t>Medicaid also facilitates access to </a:t>
            </a:r>
            <a:r>
              <a:rPr lang="en-US" sz="2400" b="1" dirty="0" smtClean="0">
                <a:solidFill>
                  <a:schemeClr val="accent3"/>
                </a:solidFill>
                <a:cs typeface="Meta Offc Pro"/>
              </a:rPr>
              <a:t>other medical and behavioral health preventative and treatment services </a:t>
            </a:r>
            <a:r>
              <a:rPr lang="en-US" sz="2400" dirty="0" smtClean="0">
                <a:cs typeface="Meta Offc Pro"/>
              </a:rPr>
              <a:t>not covered by these grants. </a:t>
            </a:r>
            <a:endParaRPr lang="en-US" sz="2400" dirty="0">
              <a:cs typeface="Meta Offc Pro"/>
            </a:endParaRPr>
          </a:p>
          <a:p>
            <a:pPr marL="0" indent="0">
              <a:buNone/>
            </a:pPr>
            <a:endParaRPr lang="en-US" sz="2800" dirty="0"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50274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3400"/>
            <a:ext cx="8881110" cy="6172200"/>
          </a:xfrm>
        </p:spPr>
        <p:txBody>
          <a:bodyPr/>
          <a:lstStyle/>
          <a:p>
            <a:r>
              <a:rPr lang="en-US" sz="2800" dirty="0">
                <a:cs typeface="Meta Offc Pro"/>
              </a:rPr>
              <a:t>The US is facing an unprecedented opioid epidemic, which has resulted in increases health care services utilization and a surge in overdose deaths. </a:t>
            </a:r>
          </a:p>
          <a:p>
            <a:pPr marL="0" indent="0">
              <a:buNone/>
            </a:pPr>
            <a:endParaRPr lang="en-US" sz="2800" dirty="0">
              <a:cs typeface="Meta Offc Pro"/>
            </a:endParaRPr>
          </a:p>
          <a:p>
            <a:r>
              <a:rPr lang="en-US" sz="2800" dirty="0">
                <a:cs typeface="Meta Offc Pro"/>
              </a:rPr>
              <a:t>Medicaid plays an important role in addressing the epidemic, covering 3 in 10 people with opioid addiction in 2015. </a:t>
            </a:r>
          </a:p>
          <a:p>
            <a:pPr marL="0" indent="0">
              <a:buNone/>
            </a:pPr>
            <a:endParaRPr lang="en-US" sz="2800" dirty="0">
              <a:cs typeface="Meta Offc Pro"/>
            </a:endParaRPr>
          </a:p>
          <a:p>
            <a:r>
              <a:rPr lang="en-US" sz="2800" dirty="0">
                <a:cs typeface="Meta Offc Pro"/>
              </a:rPr>
              <a:t>However, the proposed changes to Medicaid as proposed in Better Care Reconciliation Act could set back states’ efforts to address the epidemic.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152400" y="6019800"/>
            <a:ext cx="8214360" cy="7010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  <a:p>
            <a:r>
              <a:rPr lang="en-US" dirty="0" smtClean="0"/>
              <a:t>SOURCE: Center for Behavioral Health Statistics and Quality, Substance Abuse and Mental Health Services Administration, </a:t>
            </a:r>
            <a:r>
              <a:rPr lang="en-US" i="1" dirty="0" smtClean="0"/>
              <a:t>Results from the 2005 National Survey on Drug Use and Health. </a:t>
            </a:r>
            <a:r>
              <a:rPr lang="en-US" dirty="0" smtClean="0"/>
              <a:t>Center for Behavioral Health Statistics and Quality, Substance Abuse and Mental Health Services Administration, </a:t>
            </a:r>
            <a:r>
              <a:rPr lang="en-US" i="1" dirty="0" smtClean="0"/>
              <a:t>Results from the 2010 National Survey on Drug Use and Health: Summary of National Findings. </a:t>
            </a:r>
            <a:r>
              <a:rPr lang="en-US" dirty="0" smtClean="0"/>
              <a:t>Center for Behavioral Health Statistics and Quality, Substance Abuse and Mental Health Services Administration</a:t>
            </a:r>
          </a:p>
          <a:p>
            <a:r>
              <a:rPr lang="en-US" i="1" dirty="0" smtClean="0"/>
              <a:t>Results from the 2015 National Survey on Drug Use and Health: Detailed Tables</a:t>
            </a:r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106680" y="333102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lvl="0">
              <a:defRPr/>
            </a:pPr>
            <a:r>
              <a:rPr lang="en-US" sz="2600" dirty="0"/>
              <a:t>From 2005 to 2015, the number of people with heroin and prescription opioid addiction increased substantially.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29789986"/>
              </p:ext>
            </p:extLst>
          </p:nvPr>
        </p:nvGraphicFramePr>
        <p:xfrm>
          <a:off x="685800" y="533400"/>
          <a:ext cx="701802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9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/>
          </p:cNvSpPr>
          <p:nvPr/>
        </p:nvSpPr>
        <p:spPr>
          <a:xfrm>
            <a:off x="127635" y="6156271"/>
            <a:ext cx="8214360" cy="7010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  <a:p>
            <a:r>
              <a:rPr lang="en-US" dirty="0" smtClean="0"/>
              <a:t>SOURCE: Audrey J. Weiss, et al., </a:t>
            </a:r>
            <a:r>
              <a:rPr lang="en-US" i="1" dirty="0" smtClean="0"/>
              <a:t>Opioid-Related Inpatient Stays and Emergency Department Visits by State, 2009-2014</a:t>
            </a:r>
            <a:r>
              <a:rPr lang="en-US" dirty="0" smtClean="0"/>
              <a:t> (Rockville, MD: Agency for Healthcare Research and Quality</a:t>
            </a:r>
            <a:r>
              <a:rPr lang="en-US" dirty="0"/>
              <a:t>, December 2016), https://www.hcup-us.ahrq.gov/reports/statbriefs/sb219-Opioid-Hospital-Stays-ED-Visits-by-State.jsp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106680" y="333102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lvl="0">
              <a:defRPr/>
            </a:pPr>
            <a:r>
              <a:rPr lang="en-US" sz="2600" dirty="0"/>
              <a:t>Opioid-related inpatient stays and emergency department visits also increased dramatically during this time. 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86246929"/>
              </p:ext>
            </p:extLst>
          </p:nvPr>
        </p:nvGraphicFramePr>
        <p:xfrm>
          <a:off x="914400" y="1244533"/>
          <a:ext cx="6640830" cy="5003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377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 Placeholder 14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Kaiser </a:t>
            </a:r>
            <a:r>
              <a:rPr lang="en-US" dirty="0"/>
              <a:t>Family Foundation analysis of Centers for Disease Control and Prevention (CDC), National Center for Health Statistics. Multiple Cause of Death 1999-2015 on CDC WONDER Online Database</a:t>
            </a:r>
            <a:endParaRPr lang="en-US" sz="11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solidFill>
                  <a:schemeClr val="tx1"/>
                </a:solidFill>
              </a:rPr>
              <a:t>In </a:t>
            </a:r>
            <a:r>
              <a:rPr lang="en-US" kern="1200" dirty="0">
                <a:solidFill>
                  <a:schemeClr val="accent3"/>
                </a:solidFill>
              </a:rPr>
              <a:t>2005</a:t>
            </a:r>
            <a:r>
              <a:rPr lang="en-US" kern="1200" dirty="0">
                <a:solidFill>
                  <a:schemeClr val="tx1"/>
                </a:solidFill>
              </a:rPr>
              <a:t>, about half of states had an opioid overdose death rate less than 5.0/100,000, and the states with the highest death rates were in the southwest.</a:t>
            </a: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7699" y="1647825"/>
            <a:ext cx="7848602" cy="4524375"/>
            <a:chOff x="887411" y="973956"/>
            <a:chExt cx="7848602" cy="4524375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latin typeface="+mj-lt"/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latin typeface="+mj-lt"/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latin typeface="+mj-lt"/>
                <a:cs typeface="+mn-cs"/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WV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WA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UT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TX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PA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OR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OH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ND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NJ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NH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MO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MN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ME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LA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IA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ID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HI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GA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FL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latin typeface="+mj-lt"/>
                  <a:cs typeface="Times New Roman" charset="0"/>
                </a:rPr>
                <a:t>  DC  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DE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CT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CO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AL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</p:grp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7559309" y="4400942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7559309" y="4627110"/>
            <a:ext cx="152400" cy="152400"/>
          </a:xfrm>
          <a:prstGeom prst="rect">
            <a:avLst/>
          </a:prstGeom>
          <a:solidFill>
            <a:schemeClr val="accent4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4" name="Text Box 133"/>
          <p:cNvSpPr txBox="1">
            <a:spLocks noChangeArrowheads="1"/>
          </p:cNvSpPr>
          <p:nvPr/>
        </p:nvSpPr>
        <p:spPr bwMode="auto">
          <a:xfrm>
            <a:off x="7768763" y="4575566"/>
            <a:ext cx="792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5.1-10.0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7559309" y="4858142"/>
            <a:ext cx="152400" cy="1524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6" name="Text Box 135"/>
          <p:cNvSpPr txBox="1">
            <a:spLocks noChangeArrowheads="1"/>
          </p:cNvSpPr>
          <p:nvPr/>
        </p:nvSpPr>
        <p:spPr bwMode="auto">
          <a:xfrm>
            <a:off x="7768763" y="4346967"/>
            <a:ext cx="7008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1.0-5.0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7768763" y="4804167"/>
            <a:ext cx="8835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10.1-15.0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04085" y="4042278"/>
            <a:ext cx="1822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latin typeface="Calibri" pitchFamily="34" charset="0"/>
                <a:cs typeface="Meta Offc Pro"/>
              </a:rPr>
              <a:t>Deaths per 100,000</a:t>
            </a:r>
          </a:p>
        </p:txBody>
      </p:sp>
    </p:spTree>
    <p:extLst>
      <p:ext uri="{BB962C8B-B14F-4D97-AF65-F5344CB8AC3E}">
        <p14:creationId xmlns:p14="http://schemas.microsoft.com/office/powerpoint/2010/main" val="242329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solidFill>
                  <a:schemeClr val="tx1"/>
                </a:solidFill>
              </a:rPr>
              <a:t>By </a:t>
            </a:r>
            <a:r>
              <a:rPr lang="en-US" kern="1200" dirty="0">
                <a:solidFill>
                  <a:schemeClr val="accent3"/>
                </a:solidFill>
              </a:rPr>
              <a:t>2010</a:t>
            </a:r>
            <a:r>
              <a:rPr lang="en-US" kern="1200" dirty="0">
                <a:solidFill>
                  <a:schemeClr val="tx1"/>
                </a:solidFill>
              </a:rPr>
              <a:t>, the majority of states had death rates exceeding 5.0/100,000, and the death rate in two states exceeded 15.0/100,000.</a:t>
            </a: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7699" y="1647825"/>
            <a:ext cx="7848602" cy="4524375"/>
            <a:chOff x="887411" y="973956"/>
            <a:chExt cx="7848602" cy="4524375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latin typeface="+mj-lt"/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latin typeface="+mj-lt"/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latin typeface="+mj-lt"/>
                <a:cs typeface="+mn-cs"/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WA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UT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TX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PA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OR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OK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OH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ND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NM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NJ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NH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MO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MN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ME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LA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IA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ID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HI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GA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FL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latin typeface="+mj-lt"/>
                  <a:cs typeface="Times New Roman" charset="0"/>
                </a:rPr>
                <a:t>  DC  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DE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CT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CO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AL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</p:grp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7559309" y="5103324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7769487" y="5040239"/>
            <a:ext cx="5966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15.1+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0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548640"/>
          </a:xfrm>
        </p:spPr>
        <p:txBody>
          <a:bodyPr/>
          <a:lstStyle/>
          <a:p>
            <a:r>
              <a:rPr lang="en-US" dirty="0" smtClean="0"/>
              <a:t>SOURCE: Kaiser </a:t>
            </a:r>
            <a:r>
              <a:rPr lang="en-US" dirty="0"/>
              <a:t>Family Foundation analysis of Centers for Disease Control and Prevention (CDC), National Center for Health Statistics. Multiple Cause of Death 1999-2015 on CDC WONDER Online Database</a:t>
            </a:r>
            <a:endParaRPr lang="en-US" sz="1100" dirty="0"/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7559309" y="4400942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7559309" y="4627110"/>
            <a:ext cx="152400" cy="152400"/>
          </a:xfrm>
          <a:prstGeom prst="rect">
            <a:avLst/>
          </a:prstGeom>
          <a:solidFill>
            <a:schemeClr val="accent4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3" name="Text Box 133"/>
          <p:cNvSpPr txBox="1">
            <a:spLocks noChangeArrowheads="1"/>
          </p:cNvSpPr>
          <p:nvPr/>
        </p:nvSpPr>
        <p:spPr bwMode="auto">
          <a:xfrm>
            <a:off x="7768763" y="4575566"/>
            <a:ext cx="792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5.1-10.0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7559309" y="4858142"/>
            <a:ext cx="152400" cy="1524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5" name="Text Box 135"/>
          <p:cNvSpPr txBox="1">
            <a:spLocks noChangeArrowheads="1"/>
          </p:cNvSpPr>
          <p:nvPr/>
        </p:nvSpPr>
        <p:spPr bwMode="auto">
          <a:xfrm>
            <a:off x="7768763" y="4346967"/>
            <a:ext cx="7008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1.0-5.0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6" name="Text Box 136"/>
          <p:cNvSpPr txBox="1">
            <a:spLocks noChangeArrowheads="1"/>
          </p:cNvSpPr>
          <p:nvPr/>
        </p:nvSpPr>
        <p:spPr bwMode="auto">
          <a:xfrm>
            <a:off x="7768763" y="4804167"/>
            <a:ext cx="8835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10.1-15.0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304085" y="4042278"/>
            <a:ext cx="1822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latin typeface="Calibri" pitchFamily="34" charset="0"/>
                <a:cs typeface="Meta Offc Pro"/>
              </a:rPr>
              <a:t>Deaths per 100,000</a:t>
            </a:r>
          </a:p>
        </p:txBody>
      </p:sp>
    </p:spTree>
    <p:extLst>
      <p:ext uri="{BB962C8B-B14F-4D97-AF65-F5344CB8AC3E}">
        <p14:creationId xmlns:p14="http://schemas.microsoft.com/office/powerpoint/2010/main" val="42222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solidFill>
                  <a:schemeClr val="tx1"/>
                </a:solidFill>
              </a:rPr>
              <a:t>In </a:t>
            </a:r>
            <a:r>
              <a:rPr lang="en-US" kern="1200" dirty="0">
                <a:solidFill>
                  <a:schemeClr val="accent3"/>
                </a:solidFill>
              </a:rPr>
              <a:t>2015</a:t>
            </a:r>
            <a:r>
              <a:rPr lang="en-US" kern="1200" dirty="0">
                <a:solidFill>
                  <a:schemeClr val="tx1"/>
                </a:solidFill>
              </a:rPr>
              <a:t>, nearly a quarter of states had death rates exceeding 15.0/100,000, most of which were in Appalachia and New England.</a:t>
            </a: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7699" y="1647825"/>
            <a:ext cx="7848602" cy="4524375"/>
            <a:chOff x="887411" y="973956"/>
            <a:chExt cx="7848602" cy="4524375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5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latin typeface="+mj-lt"/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latin typeface="+mj-lt"/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3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latin typeface="+mj-lt"/>
                <a:cs typeface="+mn-cs"/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WI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WA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UT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TX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TN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SC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PA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OR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OK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OH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ND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NC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NM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NJ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NH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MO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MN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MI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ME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LA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IA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IL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ID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HI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GA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FL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latin typeface="+mj-lt"/>
                  <a:cs typeface="Times New Roman" charset="0"/>
                </a:rPr>
                <a:t>  DC  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DE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CT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CO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AK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AL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</p:grpSp>
      <p:sp>
        <p:nvSpPr>
          <p:cNvPr id="140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548640"/>
          </a:xfrm>
        </p:spPr>
        <p:txBody>
          <a:bodyPr/>
          <a:lstStyle/>
          <a:p>
            <a:r>
              <a:rPr lang="en-US" dirty="0" smtClean="0"/>
              <a:t>SOURCE: Kaiser </a:t>
            </a:r>
            <a:r>
              <a:rPr lang="en-US" dirty="0"/>
              <a:t>Family Foundation analysis of Centers for Disease Control and Prevention (CDC), National Center for Health Statistics. Multiple Cause of Death 1999-2015 on CDC WONDER Online Database</a:t>
            </a:r>
            <a:endParaRPr lang="en-US" sz="1100" dirty="0"/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7559309" y="5103324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2" name="Text Box 136"/>
          <p:cNvSpPr txBox="1">
            <a:spLocks noChangeArrowheads="1"/>
          </p:cNvSpPr>
          <p:nvPr/>
        </p:nvSpPr>
        <p:spPr bwMode="auto">
          <a:xfrm>
            <a:off x="7769487" y="5040239"/>
            <a:ext cx="5966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15.1+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7559309" y="4400942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7559309" y="4627110"/>
            <a:ext cx="152400" cy="152400"/>
          </a:xfrm>
          <a:prstGeom prst="rect">
            <a:avLst/>
          </a:prstGeom>
          <a:solidFill>
            <a:schemeClr val="accent4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5" name="Text Box 133"/>
          <p:cNvSpPr txBox="1">
            <a:spLocks noChangeArrowheads="1"/>
          </p:cNvSpPr>
          <p:nvPr/>
        </p:nvSpPr>
        <p:spPr bwMode="auto">
          <a:xfrm>
            <a:off x="7768763" y="4575566"/>
            <a:ext cx="792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5.1-10.0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6" name="Rectangle 145"/>
          <p:cNvSpPr>
            <a:spLocks noChangeArrowheads="1"/>
          </p:cNvSpPr>
          <p:nvPr/>
        </p:nvSpPr>
        <p:spPr bwMode="auto">
          <a:xfrm>
            <a:off x="7559309" y="4858142"/>
            <a:ext cx="152400" cy="1524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7" name="Text Box 135"/>
          <p:cNvSpPr txBox="1">
            <a:spLocks noChangeArrowheads="1"/>
          </p:cNvSpPr>
          <p:nvPr/>
        </p:nvSpPr>
        <p:spPr bwMode="auto">
          <a:xfrm>
            <a:off x="7768763" y="4346967"/>
            <a:ext cx="7008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1.0-5.0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8" name="Text Box 136"/>
          <p:cNvSpPr txBox="1">
            <a:spLocks noChangeArrowheads="1"/>
          </p:cNvSpPr>
          <p:nvPr/>
        </p:nvSpPr>
        <p:spPr bwMode="auto">
          <a:xfrm>
            <a:off x="7768763" y="4804167"/>
            <a:ext cx="8835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10.1-15.0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304085" y="4042278"/>
            <a:ext cx="1822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latin typeface="Calibri" pitchFamily="34" charset="0"/>
                <a:cs typeface="Meta Offc Pro"/>
              </a:rPr>
              <a:t>Deaths per 100,000</a:t>
            </a:r>
          </a:p>
        </p:txBody>
      </p:sp>
    </p:spTree>
    <p:extLst>
      <p:ext uri="{BB962C8B-B14F-4D97-AF65-F5344CB8AC3E}">
        <p14:creationId xmlns:p14="http://schemas.microsoft.com/office/powerpoint/2010/main" val="344294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1200" dirty="0">
                <a:solidFill>
                  <a:schemeClr val="tx1"/>
                </a:solidFill>
              </a:rPr>
              <a:t>Between 2005 and 2015, the increases in the opioid overdose death rate were particularly prominent </a:t>
            </a:r>
            <a:r>
              <a:rPr lang="en-US" kern="1200" dirty="0" smtClean="0">
                <a:solidFill>
                  <a:schemeClr val="tx1"/>
                </a:solidFill>
              </a:rPr>
              <a:t>in CT, DE, MS, NH, NY, OH, and WV. </a:t>
            </a:r>
            <a:endParaRPr lang="en-US" dirty="0">
              <a:latin typeface="+mj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7699" y="1752600"/>
            <a:ext cx="7848602" cy="4524375"/>
            <a:chOff x="887411" y="973956"/>
            <a:chExt cx="7848602" cy="4524375"/>
          </a:xfrm>
        </p:grpSpPr>
        <p:sp>
          <p:nvSpPr>
            <p:cNvPr id="5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6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7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8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9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129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30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4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10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1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2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latin typeface="+mj-lt"/>
                <a:cs typeface="Calibri" pitchFamily="34" charset="0"/>
              </a:endParaRPr>
            </a:p>
          </p:txBody>
        </p:sp>
        <p:sp>
          <p:nvSpPr>
            <p:cNvPr id="13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4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5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6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7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18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19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0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21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2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23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127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  <p:sp>
            <p:nvSpPr>
              <p:cNvPr id="128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24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5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6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27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8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29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0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31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2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3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grpSp>
          <p:nvGrpSpPr>
            <p:cNvPr id="34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125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6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35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6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37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8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39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0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1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2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43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grpSp>
          <p:nvGrpSpPr>
            <p:cNvPr id="44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117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8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19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0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1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2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3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  <p:sp>
            <p:nvSpPr>
              <p:cNvPr id="124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latin typeface="+mj-lt"/>
                </a:endParaRPr>
              </a:p>
            </p:txBody>
          </p:sp>
        </p:grpSp>
        <p:sp>
          <p:nvSpPr>
            <p:cNvPr id="45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6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8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47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  <a:latin typeface="+mj-lt"/>
              </a:endParaRPr>
            </a:p>
          </p:txBody>
        </p:sp>
        <p:sp>
          <p:nvSpPr>
            <p:cNvPr id="49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0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1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latin typeface="+mj-lt"/>
              </a:endParaRPr>
            </a:p>
          </p:txBody>
        </p:sp>
        <p:sp>
          <p:nvSpPr>
            <p:cNvPr id="52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3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>
                <a:latin typeface="+mj-lt"/>
              </a:endParaRPr>
            </a:p>
          </p:txBody>
        </p:sp>
        <p:sp>
          <p:nvSpPr>
            <p:cNvPr id="54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55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4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latin typeface="+mj-lt"/>
                <a:cs typeface="+mn-cs"/>
              </a:endParaRPr>
            </a:p>
          </p:txBody>
        </p:sp>
        <p:sp>
          <p:nvSpPr>
            <p:cNvPr id="56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WY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7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WI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58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WV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59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WA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0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1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VT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2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UT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3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TX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4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TN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5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SD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6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SC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7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68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PA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69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OR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0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OK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1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OH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2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ND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3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NC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4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NY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75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NM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6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NJ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7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NH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8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NV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79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NE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0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1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MO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2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MS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3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MN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4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MI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85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6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MD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7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ME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8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LA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89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0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KS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1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IA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2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IN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3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IL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4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ID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5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HI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6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GA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97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FL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8" name="Text - District of Columbia"/>
            <p:cNvSpPr txBox="1">
              <a:spLocks noChangeArrowheads="1"/>
            </p:cNvSpPr>
            <p:nvPr/>
          </p:nvSpPr>
          <p:spPr bwMode="auto">
            <a:xfrm>
              <a:off x="7334249" y="2779769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latin typeface="+mj-lt"/>
                  <a:cs typeface="Times New Roman" charset="0"/>
                </a:rPr>
                <a:t>  DC  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99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DE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0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latin typeface="+mj-lt"/>
                  <a:cs typeface="Times New Roman" charset="0"/>
                </a:rPr>
                <a:t>CT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1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CO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2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</a:b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CA</a:t>
              </a:r>
              <a:endParaRPr lang="en-US" sz="1200" b="1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3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ysClr val="windowText" lastClr="000000"/>
                  </a:solidFill>
                  <a:latin typeface="+mj-lt"/>
                  <a:cs typeface="Times New Roman" charset="0"/>
                </a:rPr>
                <a:t>AR</a:t>
              </a:r>
              <a:endParaRPr lang="en-US" sz="1200" b="1" baseline="30000" dirty="0">
                <a:solidFill>
                  <a:sysClr val="windowText" lastClr="000000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4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43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AZ</a:t>
              </a:r>
            </a:p>
          </p:txBody>
        </p:sp>
        <p:sp>
          <p:nvSpPr>
            <p:cNvPr id="105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/>
              </a:r>
              <a:br>
                <a:rPr lang="en-US" sz="1200" b="1" dirty="0">
                  <a:latin typeface="+mj-lt"/>
                  <a:cs typeface="Times New Roman" charset="0"/>
                </a:rPr>
              </a:br>
              <a:r>
                <a:rPr lang="en-US" sz="1200" b="1" dirty="0" smtClean="0">
                  <a:latin typeface="+mj-lt"/>
                  <a:cs typeface="Times New Roman" charset="0"/>
                </a:rPr>
                <a:t>AK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106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latin typeface="+mj-lt"/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latin typeface="+mj-lt"/>
                  <a:cs typeface="Times New Roman" charset="0"/>
                </a:rPr>
                <a:t>AL</a:t>
              </a:r>
              <a:endParaRPr lang="en-US" sz="1200" b="1" dirty="0">
                <a:solidFill>
                  <a:schemeClr val="bg1"/>
                </a:solidFill>
                <a:latin typeface="+mj-lt"/>
                <a:cs typeface="Times New Roman" charset="0"/>
              </a:endParaRPr>
            </a:p>
          </p:txBody>
        </p:sp>
        <p:sp>
          <p:nvSpPr>
            <p:cNvPr id="107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8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09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0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1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2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3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4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5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  <p:sp>
          <p:nvSpPr>
            <p:cNvPr id="116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latin typeface="+mj-lt"/>
              </a:endParaRPr>
            </a:p>
          </p:txBody>
        </p:sp>
      </p:grp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7117394" y="4352349"/>
            <a:ext cx="152400" cy="152400"/>
          </a:xfrm>
          <a:prstGeom prst="rect">
            <a:avLst/>
          </a:prstGeom>
          <a:solidFill>
            <a:schemeClr val="accent6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7117394" y="4578517"/>
            <a:ext cx="152400" cy="152400"/>
          </a:xfrm>
          <a:prstGeom prst="rect">
            <a:avLst/>
          </a:prstGeom>
          <a:solidFill>
            <a:schemeClr val="accent4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4" name="Text Box 133"/>
          <p:cNvSpPr txBox="1">
            <a:spLocks noChangeArrowheads="1"/>
          </p:cNvSpPr>
          <p:nvPr/>
        </p:nvSpPr>
        <p:spPr bwMode="auto">
          <a:xfrm>
            <a:off x="7326848" y="4526973"/>
            <a:ext cx="82747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50-149%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7117394" y="4809549"/>
            <a:ext cx="152400" cy="1524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6" name="Text Box 135"/>
          <p:cNvSpPr txBox="1">
            <a:spLocks noChangeArrowheads="1"/>
          </p:cNvSpPr>
          <p:nvPr/>
        </p:nvSpPr>
        <p:spPr bwMode="auto">
          <a:xfrm>
            <a:off x="7326848" y="4298374"/>
            <a:ext cx="58862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&lt;50%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7" name="Text Box 136"/>
          <p:cNvSpPr txBox="1">
            <a:spLocks noChangeArrowheads="1"/>
          </p:cNvSpPr>
          <p:nvPr/>
        </p:nvSpPr>
        <p:spPr bwMode="auto">
          <a:xfrm>
            <a:off x="7326848" y="4755574"/>
            <a:ext cx="9188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150-249%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7117394" y="5038149"/>
            <a:ext cx="152400" cy="152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39" name="Text Box 136"/>
          <p:cNvSpPr txBox="1">
            <a:spLocks noChangeArrowheads="1"/>
          </p:cNvSpPr>
          <p:nvPr/>
        </p:nvSpPr>
        <p:spPr bwMode="auto">
          <a:xfrm>
            <a:off x="7326848" y="4984174"/>
            <a:ext cx="6799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≥250%</a:t>
            </a:r>
            <a:endParaRPr lang="en-US" sz="1400" b="1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48928" y="4062868"/>
            <a:ext cx="2511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smtClean="0">
                <a:latin typeface="Calibri" pitchFamily="34" charset="0"/>
                <a:cs typeface="Meta Offc Pro"/>
              </a:rPr>
              <a:t>Percent Increase in Death Rate</a:t>
            </a:r>
          </a:p>
        </p:txBody>
      </p:sp>
      <p:sp>
        <p:nvSpPr>
          <p:cNvPr id="140" name="Text Placeholder 14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548640"/>
          </a:xfrm>
        </p:spPr>
        <p:txBody>
          <a:bodyPr/>
          <a:lstStyle/>
          <a:p>
            <a:r>
              <a:rPr lang="en-US" dirty="0" smtClean="0"/>
              <a:t>SOURCE: Kaiser </a:t>
            </a:r>
            <a:r>
              <a:rPr lang="en-US" dirty="0"/>
              <a:t>Family Foundation analysis of Centers for Disease Control and Prevention (CDC), National Center for Health Statistics. Multiple Cause of Death 1999-2015 on CDC WONDER Online Database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0128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/>
          <p:cNvSpPr txBox="1">
            <a:spLocks/>
          </p:cNvSpPr>
          <p:nvPr/>
        </p:nvSpPr>
        <p:spPr bwMode="auto">
          <a:xfrm>
            <a:off x="106680" y="36048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kern="0" dirty="0" smtClean="0"/>
              <a:t>Medicaid covered 3 in 10 nonelderly adults with opioid addiction in 2015, nearly double the share covered in 2005. This increase was largely due to the ACA’s Medicaid expansion.</a:t>
            </a:r>
            <a:endParaRPr lang="en-US" sz="2600" kern="0" dirty="0"/>
          </a:p>
        </p:txBody>
      </p:sp>
      <p:sp>
        <p:nvSpPr>
          <p:cNvPr id="24" name="Text Placeholder 2"/>
          <p:cNvSpPr txBox="1">
            <a:spLocks/>
          </p:cNvSpPr>
          <p:nvPr/>
        </p:nvSpPr>
        <p:spPr>
          <a:xfrm>
            <a:off x="106680" y="5974080"/>
            <a:ext cx="8214360" cy="701040"/>
          </a:xfrm>
          <a:prstGeom prst="rect">
            <a:avLst/>
          </a:prstGeom>
        </p:spPr>
        <p:txBody>
          <a:bodyPr anchor="b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  <a:p>
            <a:r>
              <a:rPr lang="en-US" dirty="0" smtClean="0"/>
              <a:t>SOURCE: Kaiser Family Foundation Analysis of 2015 National Survey on Drug Use and Health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71580807"/>
              </p:ext>
            </p:extLst>
          </p:nvPr>
        </p:nvGraphicFramePr>
        <p:xfrm>
          <a:off x="1287236" y="1722120"/>
          <a:ext cx="6408420" cy="460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345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Kaiser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3654</TotalTime>
  <Words>1054</Words>
  <Application>Microsoft Office PowerPoint</Application>
  <PresentationFormat>On-screen Show (4:3)</PresentationFormat>
  <Paragraphs>272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Meta Offc Pro</vt:lpstr>
      <vt:lpstr>MetaSerif-Book</vt:lpstr>
      <vt:lpstr>Tahoma</vt:lpstr>
      <vt:lpstr>Times New Roman</vt:lpstr>
      <vt:lpstr>Default with exhibit #</vt:lpstr>
      <vt:lpstr>Default with figure #</vt:lpstr>
      <vt:lpstr>Title page</vt:lpstr>
      <vt:lpstr>PowerPoint Presentation</vt:lpstr>
      <vt:lpstr>PowerPoint Presentation</vt:lpstr>
      <vt:lpstr>PowerPoint Presentation</vt:lpstr>
      <vt:lpstr>PowerPoint Presentation</vt:lpstr>
      <vt:lpstr>In 2005, about half of states had an opioid overdose death rate less than 5.0/100,000, and the states with the highest death rates were in the southwest.</vt:lpstr>
      <vt:lpstr>By 2010, the majority of states had death rates exceeding 5.0/100,000, and the death rate in two states exceeded 15.0/100,000.</vt:lpstr>
      <vt:lpstr>In 2015, nearly a quarter of states had death rates exceeding 15.0/100,000, most of which were in Appalachia and New England.</vt:lpstr>
      <vt:lpstr>Between 2005 and 2015, the increases in the opioid overdose death rate were particularly prominent in CT, DE, MS, NH, NY, OH, and WV. </vt:lpstr>
      <vt:lpstr>PowerPoint Presentation</vt:lpstr>
      <vt:lpstr>PowerPoint Presentation</vt:lpstr>
      <vt:lpstr>PowerPoint Presentation</vt:lpstr>
      <vt:lpstr>PowerPoint Presentation</vt:lpstr>
    </vt:vector>
  </TitlesOfParts>
  <Company>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D spending is projected to increase more rapidly in the future, and rise as share of total Medicare spending</dc:title>
  <dc:creator>Juliette Cubanski</dc:creator>
  <cp:lastModifiedBy>Kanani Kauka</cp:lastModifiedBy>
  <cp:revision>205</cp:revision>
  <cp:lastPrinted>2017-06-19T18:24:58Z</cp:lastPrinted>
  <dcterms:created xsi:type="dcterms:W3CDTF">2016-01-29T00:51:05Z</dcterms:created>
  <dcterms:modified xsi:type="dcterms:W3CDTF">2017-07-13T20:48:33Z</dcterms:modified>
</cp:coreProperties>
</file>