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2.xml" ContentType="application/vnd.openxmlformats-officedocument.presentationml.notesSlide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0"/>
  </p:notesMasterIdLst>
  <p:sldIdLst>
    <p:sldId id="278" r:id="rId5"/>
    <p:sldId id="279" r:id="rId6"/>
    <p:sldId id="281" r:id="rId7"/>
    <p:sldId id="280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1" d="100"/>
          <a:sy n="71" d="100"/>
        </p:scale>
        <p:origin x="82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6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541869307672664"/>
          <c:y val="0"/>
          <c:w val="0.61682764528124556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 priority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0B56-4D7C-A72D-37B7AA95C6E5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0B56-4D7C-A72D-37B7AA95C6E5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B56-4D7C-A72D-37B7AA95C6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Lowering the amount individuals pay for health care</c:v>
                </c:pt>
                <c:pt idx="1">
                  <c:v>Lowering the cost of prescription drugs</c:v>
                </c:pt>
                <c:pt idx="2">
                  <c:v>Dealing with the prescription painkiller addiction epidemic</c:v>
                </c:pt>
                <c:pt idx="3">
                  <c:v>Repealing the 2010 health care law</c:v>
                </c:pt>
                <c:pt idx="4">
                  <c:v>Decreasing how much the federal government spends on health care over time </c:v>
                </c:pt>
                <c:pt idx="5">
                  <c:v>Decreasing the role of the federal government in health care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0.67</c:v>
                </c:pt>
                <c:pt idx="1">
                  <c:v>0.61</c:v>
                </c:pt>
                <c:pt idx="2">
                  <c:v>0.45</c:v>
                </c:pt>
                <c:pt idx="3">
                  <c:v>0.37</c:v>
                </c:pt>
                <c:pt idx="4">
                  <c:v>0.35</c:v>
                </c:pt>
                <c:pt idx="5">
                  <c:v>0.35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B56-4D7C-A72D-37B7AA95C6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280382344"/>
        <c:axId val="280379208"/>
      </c:barChart>
      <c:valAx>
        <c:axId val="28037920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280382344"/>
        <c:crosses val="autoZero"/>
        <c:crossBetween val="between"/>
      </c:valAx>
      <c:catAx>
        <c:axId val="280382344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280379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521073035258932E-2"/>
          <c:y val="0"/>
          <c:w val="0.61682764528124556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 priority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425D-4AE2-8333-4E07E74A1F12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425D-4AE2-8333-4E07E74A1F1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425D-4AE2-8333-4E07E74A1F1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Lowering the amount individuals pay for health care</c:v>
                </c:pt>
                <c:pt idx="1">
                  <c:v>Lowering the cost of prescription drugs</c:v>
                </c:pt>
                <c:pt idx="2">
                  <c:v>Dealing with the prescription painkiller addiction epidemic</c:v>
                </c:pt>
                <c:pt idx="3">
                  <c:v>Repealing the 2010 health care law</c:v>
                </c:pt>
                <c:pt idx="4">
                  <c:v>Decreasing how much the federal government spends on health care over time </c:v>
                </c:pt>
                <c:pt idx="5">
                  <c:v>Decreasing the role of the federal government in health care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0.7</c:v>
                </c:pt>
                <c:pt idx="1">
                  <c:v>0.67</c:v>
                </c:pt>
                <c:pt idx="2">
                  <c:v>0.51</c:v>
                </c:pt>
                <c:pt idx="3">
                  <c:v>0.21</c:v>
                </c:pt>
                <c:pt idx="4">
                  <c:v>0.35</c:v>
                </c:pt>
                <c:pt idx="5">
                  <c:v>0.26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25D-4AE2-8333-4E07E74A1F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280382344"/>
        <c:axId val="280379208"/>
      </c:barChart>
      <c:valAx>
        <c:axId val="28037920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280382344"/>
        <c:crosses val="autoZero"/>
        <c:crossBetween val="between"/>
      </c:valAx>
      <c:catAx>
        <c:axId val="28038234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280379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2714880100214745"/>
          <c:y val="0"/>
          <c:w val="0.61682764528124556"/>
          <c:h val="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Top priority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0-6C0C-442F-82E3-A478DBBBEF90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6C0C-442F-82E3-A478DBBBEF90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6C0C-442F-82E3-A478DBBBEF9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Sheet1!$A$2:$A$7</c:f>
              <c:strCache>
                <c:ptCount val="6"/>
                <c:pt idx="0">
                  <c:v>Lowering the amount individuals pay for health care</c:v>
                </c:pt>
                <c:pt idx="1">
                  <c:v>Lowering the cost of prescription drugs</c:v>
                </c:pt>
                <c:pt idx="2">
                  <c:v>Dealing with the prescription painkiller addiction epidemic</c:v>
                </c:pt>
                <c:pt idx="3">
                  <c:v>Repealing the 2010 health care law</c:v>
                </c:pt>
                <c:pt idx="4">
                  <c:v>Decreasing how much the federal government spends on health care over time </c:v>
                </c:pt>
                <c:pt idx="5">
                  <c:v>Decreasing the role of the federal government in health care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0.64</c:v>
                </c:pt>
                <c:pt idx="1">
                  <c:v>0.55000000000000004</c:v>
                </c:pt>
                <c:pt idx="2">
                  <c:v>0.39</c:v>
                </c:pt>
                <c:pt idx="3">
                  <c:v>0.63</c:v>
                </c:pt>
                <c:pt idx="4">
                  <c:v>0.43</c:v>
                </c:pt>
                <c:pt idx="5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0C-442F-82E3-A478DBBBEF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280382344"/>
        <c:axId val="280379208"/>
      </c:barChart>
      <c:valAx>
        <c:axId val="28037920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280382344"/>
        <c:crosses val="autoZero"/>
        <c:crossBetween val="between"/>
      </c:valAx>
      <c:catAx>
        <c:axId val="28038234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28037920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5877553753690063E-2"/>
          <c:y val="0.10267259726643822"/>
          <c:w val="0.9382960652243062"/>
          <c:h val="0.79817345989526267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Favorable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Pt>
            <c:idx val="35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DEA-4304-9E2B-83BE864B5434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Jul</a:t>
                    </a:r>
                  </a:p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50%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DEA-4304-9E2B-83BE864B5434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Jan</a:t>
                    </a:r>
                  </a:p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41%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DEA-4304-9E2B-83BE864B5434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Oct</a:t>
                    </a:r>
                  </a:p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34%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DEA-4304-9E2B-83BE864B5434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Sep</a:t>
                    </a:r>
                  </a:p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45%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DEA-4304-9E2B-83BE864B5434}"/>
                </c:ext>
              </c:extLst>
            </c:dLbl>
            <c:dLbl>
              <c:idx val="43"/>
              <c:layout>
                <c:manualLayout>
                  <c:x val="-3.7703756201275702E-2"/>
                  <c:y val="7.2593120121528146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Oct</a:t>
                    </a:r>
                  </a:p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38%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DEA-4304-9E2B-83BE864B5434}"/>
                </c:ext>
              </c:extLst>
            </c:dLbl>
            <c:dLbl>
              <c:idx val="44"/>
              <c:layout>
                <c:manualLayout>
                  <c:x val="-1.6442239546420986E-2"/>
                  <c:y val="6.9699811228681241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Nov</a:t>
                    </a:r>
                  </a:p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33%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DEA-4304-9E2B-83BE864B5434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Jul</a:t>
                    </a:r>
                  </a:p>
                  <a:p>
                    <a:r>
                      <a:rPr lang="en-US" sz="1100" dirty="0" smtClean="0">
                        <a:solidFill>
                          <a:schemeClr val="accent1"/>
                        </a:solidFill>
                      </a:rPr>
                      <a:t>37%</a:t>
                    </a:r>
                    <a:endParaRPr lang="en-US" sz="1400" dirty="0">
                      <a:solidFill>
                        <a:schemeClr val="accent1"/>
                      </a:solidFill>
                    </a:endParaRP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4DEA-4304-9E2B-83BE864B5434}"/>
                </c:ext>
              </c:extLst>
            </c:dLbl>
            <c:dLbl>
              <c:idx val="58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Jan</a:t>
                    </a:r>
                    <a:r>
                      <a:rPr lang="en-US" dirty="0">
                        <a:solidFill>
                          <a:schemeClr val="accent1"/>
                        </a:solidFill>
                      </a:rPr>
                      <a:t>
</a:t>
                    </a:r>
                    <a:r>
                      <a:rPr lang="en-US" dirty="0" smtClean="0">
                        <a:solidFill>
                          <a:schemeClr val="accent1"/>
                        </a:solidFill>
                      </a:rPr>
                      <a:t>40%</a:t>
                    </a:r>
                    <a:endParaRPr lang="en-US" dirty="0">
                      <a:solidFill>
                        <a:schemeClr val="accent1"/>
                      </a:solidFill>
                    </a:endParaRPr>
                  </a:p>
                </c:rich>
              </c:tx>
              <c:dLblPos val="b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DEA-4304-9E2B-83BE864B5434}"/>
                </c:ext>
              </c:extLst>
            </c:dLbl>
            <c:dLbl>
              <c:idx val="81"/>
              <c:layout>
                <c:manualLayout>
                  <c:x val="-4.1105598866052445E-2"/>
                  <c:y val="6.410683799962267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Dec</a:t>
                    </a:r>
                  </a:p>
                  <a:p>
                    <a:r>
                      <a:rPr lang="en-US" dirty="0" smtClean="0"/>
                      <a:t>43%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E0E-441F-AEF4-E656FFA4F089}"/>
                </c:ext>
              </c:extLst>
            </c:dLbl>
            <c:dLbl>
              <c:idx val="83"/>
              <c:layout>
                <c:manualLayout>
                  <c:x val="-2.2678951098511695E-2"/>
                  <c:y val="-4.006677374976422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Feb</a:t>
                    </a:r>
                  </a:p>
                  <a:p>
                    <a:fld id="{2B23F7FC-16BC-4708-A36D-0B845EB788C7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B5F6-4421-904F-4AC28B886BB2}"/>
                </c:ext>
              </c:extLst>
            </c:dLbl>
            <c:dLbl>
              <c:idx val="84"/>
              <c:layout>
                <c:manualLayout>
                  <c:x val="0"/>
                  <c:y val="-6.944907449959122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Mar</a:t>
                    </a:r>
                  </a:p>
                  <a:p>
                    <a:r>
                      <a:rPr lang="en-US" dirty="0" smtClean="0"/>
                      <a:t>49%</a:t>
                    </a:r>
                  </a:p>
                  <a:p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930-40F4-A283-CED4D21CE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Sheet1!$A$2:$B$86</c:f>
              <c:multiLvlStrCache>
                <c:ptCount val="85"/>
                <c:lvl>
                  <c:pt idx="1">
                    <c:v>Apr</c:v>
                  </c:pt>
                  <c:pt idx="4">
                    <c:v>Jul</c:v>
                  </c:pt>
                  <c:pt idx="7">
                    <c:v>Oct</c:v>
                  </c:pt>
                  <c:pt idx="10">
                    <c:v>Jan</c:v>
                  </c:pt>
                  <c:pt idx="13">
                    <c:v>Apr</c:v>
                  </c:pt>
                  <c:pt idx="16">
                    <c:v>Jul</c:v>
                  </c:pt>
                  <c:pt idx="19">
                    <c:v>Oct</c:v>
                  </c:pt>
                  <c:pt idx="22">
                    <c:v>Jan</c:v>
                  </c:pt>
                  <c:pt idx="25">
                    <c:v>Apr</c:v>
                  </c:pt>
                  <c:pt idx="28">
                    <c:v>Jul</c:v>
                  </c:pt>
                  <c:pt idx="31">
                    <c:v>Oct</c:v>
                  </c:pt>
                  <c:pt idx="34">
                    <c:v>Jan</c:v>
                  </c:pt>
                  <c:pt idx="37">
                    <c:v>Apr</c:v>
                  </c:pt>
                  <c:pt idx="40">
                    <c:v>Jul</c:v>
                  </c:pt>
                  <c:pt idx="43">
                    <c:v>Oct</c:v>
                  </c:pt>
                  <c:pt idx="46">
                    <c:v>Jan</c:v>
                  </c:pt>
                  <c:pt idx="49">
                    <c:v>Apr</c:v>
                  </c:pt>
                  <c:pt idx="52">
                    <c:v>Jul</c:v>
                  </c:pt>
                  <c:pt idx="55">
                    <c:v>Oct</c:v>
                  </c:pt>
                  <c:pt idx="58">
                    <c:v>Jan</c:v>
                  </c:pt>
                  <c:pt idx="61">
                    <c:v>Apr</c:v>
                  </c:pt>
                  <c:pt idx="64">
                    <c:v>Jul</c:v>
                  </c:pt>
                  <c:pt idx="67">
                    <c:v>Oct</c:v>
                  </c:pt>
                  <c:pt idx="70">
                    <c:v>Jan</c:v>
                  </c:pt>
                  <c:pt idx="73">
                    <c:v>Apr</c:v>
                  </c:pt>
                  <c:pt idx="76">
                    <c:v>Jul</c:v>
                  </c:pt>
                  <c:pt idx="79">
                    <c:v>Oct</c:v>
                  </c:pt>
                  <c:pt idx="82">
                    <c:v>Jan</c:v>
                  </c:pt>
                  <c:pt idx="84">
                    <c:v>Mar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  <c:pt idx="58">
                    <c:v>2015</c:v>
                  </c:pt>
                  <c:pt idx="70">
                    <c:v>2016</c:v>
                  </c:pt>
                  <c:pt idx="82">
                    <c:v>2017</c:v>
                  </c:pt>
                </c:lvl>
              </c:multiLvlStrCache>
            </c:multiLvlStrRef>
          </c:cat>
          <c:val>
            <c:numRef>
              <c:f>Sheet1!$C$2:$C$86</c:f>
              <c:numCache>
                <c:formatCode>General</c:formatCode>
                <c:ptCount val="85"/>
                <c:pt idx="1">
                  <c:v>46</c:v>
                </c:pt>
                <c:pt idx="2">
                  <c:v>41</c:v>
                </c:pt>
                <c:pt idx="3">
                  <c:v>48</c:v>
                </c:pt>
                <c:pt idx="4">
                  <c:v>50</c:v>
                </c:pt>
                <c:pt idx="5">
                  <c:v>43</c:v>
                </c:pt>
                <c:pt idx="6">
                  <c:v>49</c:v>
                </c:pt>
                <c:pt idx="7">
                  <c:v>42</c:v>
                </c:pt>
                <c:pt idx="8">
                  <c:v>42</c:v>
                </c:pt>
                <c:pt idx="9">
                  <c:v>42</c:v>
                </c:pt>
                <c:pt idx="10">
                  <c:v>41</c:v>
                </c:pt>
                <c:pt idx="11">
                  <c:v>43</c:v>
                </c:pt>
                <c:pt idx="12">
                  <c:v>42</c:v>
                </c:pt>
                <c:pt idx="13">
                  <c:v>41</c:v>
                </c:pt>
                <c:pt idx="14">
                  <c:v>42</c:v>
                </c:pt>
                <c:pt idx="15">
                  <c:v>42</c:v>
                </c:pt>
                <c:pt idx="16">
                  <c:v>42</c:v>
                </c:pt>
                <c:pt idx="17">
                  <c:v>39</c:v>
                </c:pt>
                <c:pt idx="18">
                  <c:v>41</c:v>
                </c:pt>
                <c:pt idx="19">
                  <c:v>34</c:v>
                </c:pt>
                <c:pt idx="20">
                  <c:v>37</c:v>
                </c:pt>
                <c:pt idx="21">
                  <c:v>41</c:v>
                </c:pt>
                <c:pt idx="22">
                  <c:v>37</c:v>
                </c:pt>
                <c:pt idx="23">
                  <c:v>42</c:v>
                </c:pt>
                <c:pt idx="24">
                  <c:v>41</c:v>
                </c:pt>
                <c:pt idx="25">
                  <c:v>42</c:v>
                </c:pt>
                <c:pt idx="26">
                  <c:v>37</c:v>
                </c:pt>
                <c:pt idx="27">
                  <c:v>41</c:v>
                </c:pt>
                <c:pt idx="28">
                  <c:v>38</c:v>
                </c:pt>
                <c:pt idx="29">
                  <c:v>38</c:v>
                </c:pt>
                <c:pt idx="30">
                  <c:v>45</c:v>
                </c:pt>
                <c:pt idx="31">
                  <c:v>38</c:v>
                </c:pt>
                <c:pt idx="32">
                  <c:v>43</c:v>
                </c:pt>
                <c:pt idx="35">
                  <c:v>36</c:v>
                </c:pt>
                <c:pt idx="36">
                  <c:v>37</c:v>
                </c:pt>
                <c:pt idx="37">
                  <c:v>35</c:v>
                </c:pt>
                <c:pt idx="39">
                  <c:v>35</c:v>
                </c:pt>
                <c:pt idx="41">
                  <c:v>37</c:v>
                </c:pt>
                <c:pt idx="42">
                  <c:v>39</c:v>
                </c:pt>
                <c:pt idx="43">
                  <c:v>38</c:v>
                </c:pt>
                <c:pt idx="44">
                  <c:v>33</c:v>
                </c:pt>
                <c:pt idx="45">
                  <c:v>34</c:v>
                </c:pt>
                <c:pt idx="46">
                  <c:v>34</c:v>
                </c:pt>
                <c:pt idx="47">
                  <c:v>35</c:v>
                </c:pt>
                <c:pt idx="48">
                  <c:v>38</c:v>
                </c:pt>
                <c:pt idx="49">
                  <c:v>38</c:v>
                </c:pt>
                <c:pt idx="50">
                  <c:v>38</c:v>
                </c:pt>
                <c:pt idx="51">
                  <c:v>39</c:v>
                </c:pt>
                <c:pt idx="52">
                  <c:v>37</c:v>
                </c:pt>
                <c:pt idx="54">
                  <c:v>35</c:v>
                </c:pt>
                <c:pt idx="55">
                  <c:v>36</c:v>
                </c:pt>
                <c:pt idx="56">
                  <c:v>37</c:v>
                </c:pt>
                <c:pt idx="57">
                  <c:v>41</c:v>
                </c:pt>
                <c:pt idx="58">
                  <c:v>40</c:v>
                </c:pt>
                <c:pt idx="60">
                  <c:v>41</c:v>
                </c:pt>
                <c:pt idx="61">
                  <c:v>43</c:v>
                </c:pt>
                <c:pt idx="63">
                  <c:v>39</c:v>
                </c:pt>
                <c:pt idx="64">
                  <c:v>43</c:v>
                </c:pt>
                <c:pt idx="65">
                  <c:v>44</c:v>
                </c:pt>
                <c:pt idx="66">
                  <c:v>41</c:v>
                </c:pt>
                <c:pt idx="67">
                  <c:v>42</c:v>
                </c:pt>
                <c:pt idx="68">
                  <c:v>38</c:v>
                </c:pt>
                <c:pt idx="69">
                  <c:v>40</c:v>
                </c:pt>
                <c:pt idx="70">
                  <c:v>41</c:v>
                </c:pt>
                <c:pt idx="71" formatCode="0">
                  <c:v>41</c:v>
                </c:pt>
                <c:pt idx="72" formatCode="0">
                  <c:v>41</c:v>
                </c:pt>
                <c:pt idx="73" formatCode="0">
                  <c:v>38</c:v>
                </c:pt>
                <c:pt idx="75" formatCode="0">
                  <c:v>42</c:v>
                </c:pt>
                <c:pt idx="76" formatCode="0">
                  <c:v>40.1</c:v>
                </c:pt>
                <c:pt idx="77" formatCode="0">
                  <c:v>40</c:v>
                </c:pt>
                <c:pt idx="78" formatCode="0">
                  <c:v>44</c:v>
                </c:pt>
                <c:pt idx="79" formatCode="0">
                  <c:v>45</c:v>
                </c:pt>
                <c:pt idx="80" formatCode="0">
                  <c:v>43</c:v>
                </c:pt>
                <c:pt idx="81">
                  <c:v>43</c:v>
                </c:pt>
                <c:pt idx="83" formatCode="0">
                  <c:v>48</c:v>
                </c:pt>
                <c:pt idx="84" formatCode="0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4DEA-4304-9E2B-83BE864B5434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Unfavorable</c:v>
                </c:pt>
              </c:strCache>
            </c:strRef>
          </c:tx>
          <c:spPr>
            <a:ln>
              <a:solidFill>
                <a:srgbClr val="E05C26"/>
              </a:solidFill>
            </a:ln>
          </c:spPr>
          <c:marker>
            <c:symbol val="none"/>
          </c:marker>
          <c:dPt>
            <c:idx val="35"/>
            <c:bubble3D val="0"/>
            <c:spPr>
              <a:ln>
                <a:solidFill>
                  <a:srgbClr val="E05C26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4DEA-4304-9E2B-83BE864B5434}"/>
              </c:ext>
            </c:extLst>
          </c:dPt>
          <c:dLbls>
            <c:dLbl>
              <c:idx val="4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Jul</a:t>
                    </a:r>
                  </a:p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35%</a:t>
                    </a:r>
                    <a:endParaRPr lang="en-US" sz="1400" dirty="0">
                      <a:solidFill>
                        <a:schemeClr val="bg2"/>
                      </a:solidFill>
                    </a:endParaRP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4DEA-4304-9E2B-83BE864B5434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Jan</a:t>
                    </a:r>
                  </a:p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50%</a:t>
                    </a:r>
                    <a:endParaRPr lang="en-US" sz="1400" dirty="0">
                      <a:solidFill>
                        <a:schemeClr val="bg2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DEA-4304-9E2B-83BE864B5434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Oct</a:t>
                    </a:r>
                  </a:p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51%</a:t>
                    </a:r>
                    <a:endParaRPr lang="en-US" sz="1400" dirty="0">
                      <a:solidFill>
                        <a:schemeClr val="bg2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4DEA-4304-9E2B-83BE864B5434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Sep</a:t>
                    </a:r>
                  </a:p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40%</a:t>
                    </a:r>
                    <a:endParaRPr lang="en-US" sz="1400" dirty="0">
                      <a:solidFill>
                        <a:schemeClr val="bg2"/>
                      </a:solidFill>
                    </a:endParaRP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4DEA-4304-9E2B-83BE864B5434}"/>
                </c:ext>
              </c:extLst>
            </c:dLbl>
            <c:dLbl>
              <c:idx val="43"/>
              <c:layout>
                <c:manualLayout>
                  <c:x val="-4.3373493975903649E-2"/>
                  <c:y val="-6.9699811228681241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Oct</a:t>
                    </a:r>
                  </a:p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44%</a:t>
                    </a:r>
                    <a:endParaRPr lang="en-US" sz="1400" dirty="0">
                      <a:solidFill>
                        <a:schemeClr val="bg2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4DEA-4304-9E2B-83BE864B5434}"/>
                </c:ext>
              </c:extLst>
            </c:dLbl>
            <c:dLbl>
              <c:idx val="44"/>
              <c:layout>
                <c:manualLayout>
                  <c:x val="-2.3529411764705879E-2"/>
                  <c:y val="-6.9699811228681241E-2"/>
                </c:manualLayout>
              </c:layout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Nov</a:t>
                    </a:r>
                  </a:p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49%</a:t>
                    </a:r>
                    <a:endParaRPr lang="en-US" sz="1400" dirty="0">
                      <a:solidFill>
                        <a:schemeClr val="bg2"/>
                      </a:solidFill>
                    </a:endParaRP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4DEA-4304-9E2B-83BE864B5434}"/>
                </c:ext>
              </c:extLst>
            </c:dLbl>
            <c:dLbl>
              <c:idx val="52"/>
              <c:tx>
                <c:rich>
                  <a:bodyPr/>
                  <a:lstStyle/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Jul</a:t>
                    </a:r>
                  </a:p>
                  <a:p>
                    <a:r>
                      <a:rPr lang="en-US" sz="1100" dirty="0" smtClean="0">
                        <a:solidFill>
                          <a:srgbClr val="E05C26"/>
                        </a:solidFill>
                      </a:rPr>
                      <a:t>53%</a:t>
                    </a:r>
                    <a:endParaRPr lang="en-US" sz="1400" dirty="0">
                      <a:solidFill>
                        <a:schemeClr val="bg2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4DEA-4304-9E2B-83BE864B5434}"/>
                </c:ext>
              </c:extLst>
            </c:dLbl>
            <c:dLbl>
              <c:idx val="58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Jan</a:t>
                    </a:r>
                    <a:r>
                      <a:rPr lang="en-US" dirty="0">
                        <a:solidFill>
                          <a:srgbClr val="E05C26"/>
                        </a:solidFill>
                      </a:rPr>
                      <a:t>
</a:t>
                    </a:r>
                    <a:r>
                      <a:rPr lang="en-US" dirty="0" smtClean="0">
                        <a:solidFill>
                          <a:srgbClr val="E05C26"/>
                        </a:solidFill>
                      </a:rPr>
                      <a:t>46%</a:t>
                    </a:r>
                    <a:endParaRPr lang="en-US" dirty="0">
                      <a:solidFill>
                        <a:schemeClr val="bg2"/>
                      </a:solidFill>
                    </a:endParaRPr>
                  </a:p>
                </c:rich>
              </c:tx>
              <c:dLblPos val="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4DEA-4304-9E2B-83BE864B5434}"/>
                </c:ext>
              </c:extLst>
            </c:dLbl>
            <c:dLbl>
              <c:idx val="81"/>
              <c:layout>
                <c:manualLayout>
                  <c:x val="-4.1105598866052445E-2"/>
                  <c:y val="-5.609348324966989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Dec</a:t>
                    </a:r>
                  </a:p>
                  <a:p>
                    <a:fld id="{CFCCF575-8D08-4529-B1A1-240858D28EE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7178412585034E-2"/>
                      <c:h val="8.5101827444499109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CE0E-441F-AEF4-E656FFA4F089}"/>
                </c:ext>
              </c:extLst>
            </c:dLbl>
            <c:dLbl>
              <c:idx val="83"/>
              <c:layout>
                <c:manualLayout>
                  <c:x val="-2.5513819985825654E-2"/>
                  <c:y val="8.0133547499528349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Feb</a:t>
                    </a:r>
                  </a:p>
                  <a:p>
                    <a:fld id="{4C5114E1-7AD2-4855-ADF3-3E6F1CEE6C11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B5F6-4421-904F-4AC28B886BB2}"/>
                </c:ext>
              </c:extLst>
            </c:dLbl>
            <c:dLbl>
              <c:idx val="84"/>
              <c:layout>
                <c:manualLayout>
                  <c:x val="0"/>
                  <c:y val="6.9449179661727062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Mar</a:t>
                    </a:r>
                  </a:p>
                  <a:p>
                    <a:fld id="{63284537-0DCE-47B5-97D2-447FA009372D}" type="VALUE">
                      <a:rPr lang="en-US" smtClean="0"/>
                      <a:pPr/>
                      <a:t>[VALUE]</a:t>
                    </a:fld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7178412585034E-2"/>
                      <c:h val="7.9759590944530542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F930-40F4-A283-CED4D21CE068}"/>
                </c:ext>
              </c:extLst>
            </c:dLbl>
            <c:numFmt formatCode="0&quot;%&quot;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100">
                    <a:solidFill>
                      <a:srgbClr val="E05C26"/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Sheet1!$A$2:$B$86</c:f>
              <c:multiLvlStrCache>
                <c:ptCount val="85"/>
                <c:lvl>
                  <c:pt idx="1">
                    <c:v>Apr</c:v>
                  </c:pt>
                  <c:pt idx="4">
                    <c:v>Jul</c:v>
                  </c:pt>
                  <c:pt idx="7">
                    <c:v>Oct</c:v>
                  </c:pt>
                  <c:pt idx="10">
                    <c:v>Jan</c:v>
                  </c:pt>
                  <c:pt idx="13">
                    <c:v>Apr</c:v>
                  </c:pt>
                  <c:pt idx="16">
                    <c:v>Jul</c:v>
                  </c:pt>
                  <c:pt idx="19">
                    <c:v>Oct</c:v>
                  </c:pt>
                  <c:pt idx="22">
                    <c:v>Jan</c:v>
                  </c:pt>
                  <c:pt idx="25">
                    <c:v>Apr</c:v>
                  </c:pt>
                  <c:pt idx="28">
                    <c:v>Jul</c:v>
                  </c:pt>
                  <c:pt idx="31">
                    <c:v>Oct</c:v>
                  </c:pt>
                  <c:pt idx="34">
                    <c:v>Jan</c:v>
                  </c:pt>
                  <c:pt idx="37">
                    <c:v>Apr</c:v>
                  </c:pt>
                  <c:pt idx="40">
                    <c:v>Jul</c:v>
                  </c:pt>
                  <c:pt idx="43">
                    <c:v>Oct</c:v>
                  </c:pt>
                  <c:pt idx="46">
                    <c:v>Jan</c:v>
                  </c:pt>
                  <c:pt idx="49">
                    <c:v>Apr</c:v>
                  </c:pt>
                  <c:pt idx="52">
                    <c:v>Jul</c:v>
                  </c:pt>
                  <c:pt idx="55">
                    <c:v>Oct</c:v>
                  </c:pt>
                  <c:pt idx="58">
                    <c:v>Jan</c:v>
                  </c:pt>
                  <c:pt idx="61">
                    <c:v>Apr</c:v>
                  </c:pt>
                  <c:pt idx="64">
                    <c:v>Jul</c:v>
                  </c:pt>
                  <c:pt idx="67">
                    <c:v>Oct</c:v>
                  </c:pt>
                  <c:pt idx="70">
                    <c:v>Jan</c:v>
                  </c:pt>
                  <c:pt idx="73">
                    <c:v>Apr</c:v>
                  </c:pt>
                  <c:pt idx="76">
                    <c:v>Jul</c:v>
                  </c:pt>
                  <c:pt idx="79">
                    <c:v>Oct</c:v>
                  </c:pt>
                  <c:pt idx="82">
                    <c:v>Jan</c:v>
                  </c:pt>
                  <c:pt idx="84">
                    <c:v>Mar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  <c:pt idx="58">
                    <c:v>2015</c:v>
                  </c:pt>
                  <c:pt idx="70">
                    <c:v>2016</c:v>
                  </c:pt>
                  <c:pt idx="82">
                    <c:v>2017</c:v>
                  </c:pt>
                </c:lvl>
              </c:multiLvlStrCache>
            </c:multiLvlStrRef>
          </c:cat>
          <c:val>
            <c:numRef>
              <c:f>Sheet1!$D$2:$D$86</c:f>
              <c:numCache>
                <c:formatCode>General</c:formatCode>
                <c:ptCount val="85"/>
                <c:pt idx="1">
                  <c:v>40</c:v>
                </c:pt>
                <c:pt idx="2">
                  <c:v>44</c:v>
                </c:pt>
                <c:pt idx="3">
                  <c:v>41</c:v>
                </c:pt>
                <c:pt idx="4">
                  <c:v>35</c:v>
                </c:pt>
                <c:pt idx="5">
                  <c:v>45</c:v>
                </c:pt>
                <c:pt idx="6">
                  <c:v>40</c:v>
                </c:pt>
                <c:pt idx="7">
                  <c:v>44</c:v>
                </c:pt>
                <c:pt idx="8">
                  <c:v>40</c:v>
                </c:pt>
                <c:pt idx="9">
                  <c:v>41</c:v>
                </c:pt>
                <c:pt idx="10">
                  <c:v>50</c:v>
                </c:pt>
                <c:pt idx="11">
                  <c:v>48</c:v>
                </c:pt>
                <c:pt idx="12">
                  <c:v>46</c:v>
                </c:pt>
                <c:pt idx="13">
                  <c:v>41</c:v>
                </c:pt>
                <c:pt idx="14">
                  <c:v>44</c:v>
                </c:pt>
                <c:pt idx="15">
                  <c:v>46</c:v>
                </c:pt>
                <c:pt idx="16">
                  <c:v>43</c:v>
                </c:pt>
                <c:pt idx="17">
                  <c:v>44</c:v>
                </c:pt>
                <c:pt idx="18">
                  <c:v>43</c:v>
                </c:pt>
                <c:pt idx="19">
                  <c:v>51</c:v>
                </c:pt>
                <c:pt idx="20">
                  <c:v>44</c:v>
                </c:pt>
                <c:pt idx="21">
                  <c:v>43</c:v>
                </c:pt>
                <c:pt idx="22">
                  <c:v>44</c:v>
                </c:pt>
                <c:pt idx="23">
                  <c:v>43</c:v>
                </c:pt>
                <c:pt idx="24">
                  <c:v>40</c:v>
                </c:pt>
                <c:pt idx="25">
                  <c:v>43</c:v>
                </c:pt>
                <c:pt idx="26">
                  <c:v>44</c:v>
                </c:pt>
                <c:pt idx="27">
                  <c:v>41</c:v>
                </c:pt>
                <c:pt idx="28">
                  <c:v>44</c:v>
                </c:pt>
                <c:pt idx="29">
                  <c:v>43</c:v>
                </c:pt>
                <c:pt idx="30">
                  <c:v>40</c:v>
                </c:pt>
                <c:pt idx="31">
                  <c:v>43</c:v>
                </c:pt>
                <c:pt idx="32">
                  <c:v>39</c:v>
                </c:pt>
                <c:pt idx="35">
                  <c:v>42</c:v>
                </c:pt>
                <c:pt idx="36">
                  <c:v>40</c:v>
                </c:pt>
                <c:pt idx="37">
                  <c:v>40</c:v>
                </c:pt>
                <c:pt idx="39">
                  <c:v>43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49</c:v>
                </c:pt>
                <c:pt idx="45">
                  <c:v>48</c:v>
                </c:pt>
                <c:pt idx="46">
                  <c:v>50</c:v>
                </c:pt>
                <c:pt idx="47">
                  <c:v>47</c:v>
                </c:pt>
                <c:pt idx="48">
                  <c:v>46</c:v>
                </c:pt>
                <c:pt idx="49">
                  <c:v>46</c:v>
                </c:pt>
                <c:pt idx="50">
                  <c:v>45</c:v>
                </c:pt>
                <c:pt idx="51">
                  <c:v>45</c:v>
                </c:pt>
                <c:pt idx="52">
                  <c:v>53</c:v>
                </c:pt>
                <c:pt idx="54">
                  <c:v>47</c:v>
                </c:pt>
                <c:pt idx="55">
                  <c:v>43</c:v>
                </c:pt>
                <c:pt idx="56">
                  <c:v>46</c:v>
                </c:pt>
                <c:pt idx="57">
                  <c:v>46</c:v>
                </c:pt>
                <c:pt idx="58">
                  <c:v>46</c:v>
                </c:pt>
                <c:pt idx="60">
                  <c:v>43</c:v>
                </c:pt>
                <c:pt idx="61">
                  <c:v>42</c:v>
                </c:pt>
                <c:pt idx="63">
                  <c:v>42</c:v>
                </c:pt>
                <c:pt idx="64">
                  <c:v>40</c:v>
                </c:pt>
                <c:pt idx="65">
                  <c:v>41</c:v>
                </c:pt>
                <c:pt idx="66">
                  <c:v>45</c:v>
                </c:pt>
                <c:pt idx="67">
                  <c:v>42</c:v>
                </c:pt>
                <c:pt idx="68">
                  <c:v>45</c:v>
                </c:pt>
                <c:pt idx="69">
                  <c:v>46</c:v>
                </c:pt>
                <c:pt idx="70">
                  <c:v>44</c:v>
                </c:pt>
                <c:pt idx="71" formatCode="0">
                  <c:v>46</c:v>
                </c:pt>
                <c:pt idx="72" formatCode="0">
                  <c:v>47</c:v>
                </c:pt>
                <c:pt idx="73" formatCode="0">
                  <c:v>49</c:v>
                </c:pt>
                <c:pt idx="75" formatCode="0">
                  <c:v>44</c:v>
                </c:pt>
                <c:pt idx="76" formatCode="0">
                  <c:v>45.8</c:v>
                </c:pt>
                <c:pt idx="77" formatCode="0">
                  <c:v>42</c:v>
                </c:pt>
                <c:pt idx="78" formatCode="0">
                  <c:v>47</c:v>
                </c:pt>
                <c:pt idx="79" formatCode="0">
                  <c:v>45</c:v>
                </c:pt>
                <c:pt idx="80" formatCode="0">
                  <c:v>45</c:v>
                </c:pt>
                <c:pt idx="81">
                  <c:v>46</c:v>
                </c:pt>
                <c:pt idx="83" formatCode="0">
                  <c:v>42</c:v>
                </c:pt>
                <c:pt idx="84" formatCode="0">
                  <c:v>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4DEA-4304-9E2B-83BE864B5434}"/>
            </c:ext>
          </c:extLst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Don't know/Refused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solid"/>
            </a:ln>
          </c:spPr>
          <c:marker>
            <c:symbol val="none"/>
          </c:marker>
          <c:dLbls>
            <c:dLbl>
              <c:idx val="84"/>
              <c:layout>
                <c:manualLayout>
                  <c:x val="0"/>
                  <c:y val="-6.944907449959132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Mar</a:t>
                    </a:r>
                  </a:p>
                  <a:p>
                    <a:fld id="{EE04F9F5-9EA0-44D1-8DF2-BB69EEEDA6ED}" type="VALUE">
                      <a:rPr lang="en-US" smtClean="0"/>
                      <a:pPr/>
                      <a:t>[VALUE]</a:t>
                    </a:fld>
                    <a:r>
                      <a:rPr lang="en-US" dirty="0" smtClean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F930-40F4-A283-CED4D21CE0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100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multiLvlStrRef>
              <c:f>Sheet1!$A$2:$B$86</c:f>
              <c:multiLvlStrCache>
                <c:ptCount val="85"/>
                <c:lvl>
                  <c:pt idx="1">
                    <c:v>Apr</c:v>
                  </c:pt>
                  <c:pt idx="4">
                    <c:v>Jul</c:v>
                  </c:pt>
                  <c:pt idx="7">
                    <c:v>Oct</c:v>
                  </c:pt>
                  <c:pt idx="10">
                    <c:v>Jan</c:v>
                  </c:pt>
                  <c:pt idx="13">
                    <c:v>Apr</c:v>
                  </c:pt>
                  <c:pt idx="16">
                    <c:v>Jul</c:v>
                  </c:pt>
                  <c:pt idx="19">
                    <c:v>Oct</c:v>
                  </c:pt>
                  <c:pt idx="22">
                    <c:v>Jan</c:v>
                  </c:pt>
                  <c:pt idx="25">
                    <c:v>Apr</c:v>
                  </c:pt>
                  <c:pt idx="28">
                    <c:v>Jul</c:v>
                  </c:pt>
                  <c:pt idx="31">
                    <c:v>Oct</c:v>
                  </c:pt>
                  <c:pt idx="34">
                    <c:v>Jan</c:v>
                  </c:pt>
                  <c:pt idx="37">
                    <c:v>Apr</c:v>
                  </c:pt>
                  <c:pt idx="40">
                    <c:v>Jul</c:v>
                  </c:pt>
                  <c:pt idx="43">
                    <c:v>Oct</c:v>
                  </c:pt>
                  <c:pt idx="46">
                    <c:v>Jan</c:v>
                  </c:pt>
                  <c:pt idx="49">
                    <c:v>Apr</c:v>
                  </c:pt>
                  <c:pt idx="52">
                    <c:v>Jul</c:v>
                  </c:pt>
                  <c:pt idx="55">
                    <c:v>Oct</c:v>
                  </c:pt>
                  <c:pt idx="58">
                    <c:v>Jan</c:v>
                  </c:pt>
                  <c:pt idx="61">
                    <c:v>Apr</c:v>
                  </c:pt>
                  <c:pt idx="64">
                    <c:v>Jul</c:v>
                  </c:pt>
                  <c:pt idx="67">
                    <c:v>Oct</c:v>
                  </c:pt>
                  <c:pt idx="70">
                    <c:v>Jan</c:v>
                  </c:pt>
                  <c:pt idx="73">
                    <c:v>Apr</c:v>
                  </c:pt>
                  <c:pt idx="76">
                    <c:v>Jul</c:v>
                  </c:pt>
                  <c:pt idx="79">
                    <c:v>Oct</c:v>
                  </c:pt>
                  <c:pt idx="82">
                    <c:v>Jan</c:v>
                  </c:pt>
                  <c:pt idx="84">
                    <c:v>Mar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  <c:pt idx="58">
                    <c:v>2015</c:v>
                  </c:pt>
                  <c:pt idx="70">
                    <c:v>2016</c:v>
                  </c:pt>
                  <c:pt idx="82">
                    <c:v>2017</c:v>
                  </c:pt>
                </c:lvl>
              </c:multiLvlStrCache>
            </c:multiLvlStrRef>
          </c:cat>
          <c:val>
            <c:numRef>
              <c:f>Sheet1!$E$2:$E$86</c:f>
              <c:numCache>
                <c:formatCode>General</c:formatCode>
                <c:ptCount val="85"/>
                <c:pt idx="1">
                  <c:v>14.000000000000002</c:v>
                </c:pt>
                <c:pt idx="2">
                  <c:v>14.000000000000002</c:v>
                </c:pt>
                <c:pt idx="3">
                  <c:v>10</c:v>
                </c:pt>
                <c:pt idx="4">
                  <c:v>14.000000000000002</c:v>
                </c:pt>
                <c:pt idx="5">
                  <c:v>12</c:v>
                </c:pt>
                <c:pt idx="6">
                  <c:v>11</c:v>
                </c:pt>
                <c:pt idx="7">
                  <c:v>15</c:v>
                </c:pt>
                <c:pt idx="8">
                  <c:v>18</c:v>
                </c:pt>
                <c:pt idx="9">
                  <c:v>18</c:v>
                </c:pt>
                <c:pt idx="10">
                  <c:v>9</c:v>
                </c:pt>
                <c:pt idx="11">
                  <c:v>8</c:v>
                </c:pt>
                <c:pt idx="12">
                  <c:v>13</c:v>
                </c:pt>
                <c:pt idx="13">
                  <c:v>18</c:v>
                </c:pt>
                <c:pt idx="14">
                  <c:v>14.000000000000002</c:v>
                </c:pt>
                <c:pt idx="15">
                  <c:v>12</c:v>
                </c:pt>
                <c:pt idx="16">
                  <c:v>15</c:v>
                </c:pt>
                <c:pt idx="17">
                  <c:v>17</c:v>
                </c:pt>
                <c:pt idx="18">
                  <c:v>16</c:v>
                </c:pt>
                <c:pt idx="19">
                  <c:v>15</c:v>
                </c:pt>
                <c:pt idx="20">
                  <c:v>19</c:v>
                </c:pt>
                <c:pt idx="21">
                  <c:v>17</c:v>
                </c:pt>
                <c:pt idx="22">
                  <c:v>19</c:v>
                </c:pt>
                <c:pt idx="23">
                  <c:v>15</c:v>
                </c:pt>
                <c:pt idx="24">
                  <c:v>19</c:v>
                </c:pt>
                <c:pt idx="25">
                  <c:v>15</c:v>
                </c:pt>
                <c:pt idx="26">
                  <c:v>19</c:v>
                </c:pt>
                <c:pt idx="27">
                  <c:v>18</c:v>
                </c:pt>
                <c:pt idx="28">
                  <c:v>17</c:v>
                </c:pt>
                <c:pt idx="29">
                  <c:v>19</c:v>
                </c:pt>
                <c:pt idx="30">
                  <c:v>14.000000000000002</c:v>
                </c:pt>
                <c:pt idx="31">
                  <c:v>19</c:v>
                </c:pt>
                <c:pt idx="32">
                  <c:v>19</c:v>
                </c:pt>
                <c:pt idx="35">
                  <c:v>23</c:v>
                </c:pt>
                <c:pt idx="36">
                  <c:v>23</c:v>
                </c:pt>
                <c:pt idx="37">
                  <c:v>24</c:v>
                </c:pt>
                <c:pt idx="39">
                  <c:v>23</c:v>
                </c:pt>
                <c:pt idx="41">
                  <c:v>20</c:v>
                </c:pt>
                <c:pt idx="42">
                  <c:v>17</c:v>
                </c:pt>
                <c:pt idx="43">
                  <c:v>18</c:v>
                </c:pt>
                <c:pt idx="44">
                  <c:v>18</c:v>
                </c:pt>
                <c:pt idx="45">
                  <c:v>18</c:v>
                </c:pt>
                <c:pt idx="46">
                  <c:v>16</c:v>
                </c:pt>
                <c:pt idx="47">
                  <c:v>18</c:v>
                </c:pt>
                <c:pt idx="48">
                  <c:v>15</c:v>
                </c:pt>
                <c:pt idx="49">
                  <c:v>16</c:v>
                </c:pt>
                <c:pt idx="50">
                  <c:v>17</c:v>
                </c:pt>
                <c:pt idx="51">
                  <c:v>16</c:v>
                </c:pt>
                <c:pt idx="52">
                  <c:v>11</c:v>
                </c:pt>
                <c:pt idx="54">
                  <c:v>19</c:v>
                </c:pt>
                <c:pt idx="55">
                  <c:v>20</c:v>
                </c:pt>
                <c:pt idx="56">
                  <c:v>18</c:v>
                </c:pt>
                <c:pt idx="57">
                  <c:v>14</c:v>
                </c:pt>
                <c:pt idx="58">
                  <c:v>15</c:v>
                </c:pt>
                <c:pt idx="60">
                  <c:v>16</c:v>
                </c:pt>
                <c:pt idx="61">
                  <c:v>14</c:v>
                </c:pt>
                <c:pt idx="63">
                  <c:v>19</c:v>
                </c:pt>
                <c:pt idx="64">
                  <c:v>17</c:v>
                </c:pt>
                <c:pt idx="65">
                  <c:v>14</c:v>
                </c:pt>
                <c:pt idx="66">
                  <c:v>14</c:v>
                </c:pt>
                <c:pt idx="67">
                  <c:v>16</c:v>
                </c:pt>
                <c:pt idx="68">
                  <c:v>17</c:v>
                </c:pt>
                <c:pt idx="69">
                  <c:v>14</c:v>
                </c:pt>
                <c:pt idx="70">
                  <c:v>16</c:v>
                </c:pt>
                <c:pt idx="71" formatCode="0">
                  <c:v>14</c:v>
                </c:pt>
                <c:pt idx="72" formatCode="0">
                  <c:v>13</c:v>
                </c:pt>
                <c:pt idx="73" formatCode="0">
                  <c:v>13</c:v>
                </c:pt>
                <c:pt idx="75" formatCode="0">
                  <c:v>14</c:v>
                </c:pt>
                <c:pt idx="76" formatCode="0">
                  <c:v>13.9</c:v>
                </c:pt>
                <c:pt idx="77" formatCode="0">
                  <c:v>17</c:v>
                </c:pt>
                <c:pt idx="78" formatCode="0">
                  <c:v>9</c:v>
                </c:pt>
                <c:pt idx="79" formatCode="0">
                  <c:v>10</c:v>
                </c:pt>
                <c:pt idx="80" formatCode="0">
                  <c:v>11</c:v>
                </c:pt>
                <c:pt idx="81">
                  <c:v>11</c:v>
                </c:pt>
                <c:pt idx="83">
                  <c:v>10</c:v>
                </c:pt>
                <c:pt idx="84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4DEA-4304-9E2B-83BE864B54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9873896"/>
        <c:axId val="409880952"/>
      </c:lineChart>
      <c:catAx>
        <c:axId val="40987389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 rot="-5400000" vert="horz"/>
          <a:lstStyle/>
          <a:p>
            <a:pPr>
              <a:defRPr sz="1000"/>
            </a:pPr>
            <a:endParaRPr lang="en-US"/>
          </a:p>
        </c:txPr>
        <c:crossAx val="409880952"/>
        <c:crosses val="autoZero"/>
        <c:auto val="1"/>
        <c:lblAlgn val="ctr"/>
        <c:lblOffset val="0"/>
        <c:noMultiLvlLbl val="0"/>
      </c:catAx>
      <c:valAx>
        <c:axId val="409880952"/>
        <c:scaling>
          <c:orientation val="minMax"/>
          <c:max val="80"/>
        </c:scaling>
        <c:delete val="0"/>
        <c:axPos val="l"/>
        <c:numFmt formatCode="0&quot;%&quot;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409873896"/>
        <c:crosses val="autoZero"/>
        <c:crossBetween val="between"/>
        <c:majorUnit val="20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22494178787547406"/>
          <c:y val="8.333333333333337E-2"/>
          <c:w val="0.60875164041994789"/>
          <c:h val="6.8866196412948444E-2"/>
        </c:manualLayout>
      </c:layout>
      <c:overlay val="0"/>
      <c:spPr>
        <a:ln>
          <a:noFill/>
        </a:ln>
      </c:spPr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6334605002512827E-2"/>
          <c:y val="2.3713640646810103E-2"/>
          <c:w val="0.92918763808896743"/>
          <c:h val="0.9339535672614897"/>
        </c:manualLayout>
      </c:layout>
      <c:scatterChart>
        <c:scatterStyle val="lineMarker"/>
        <c:varyColors val="0"/>
        <c:ser>
          <c:idx val="1"/>
          <c:order val="0"/>
          <c:tx>
            <c:strRef>
              <c:f>Sheet1!$A$1</c:f>
              <c:strCache>
                <c:ptCount val="1"/>
                <c:pt idx="0">
                  <c:v>Democrats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accent1"/>
              </a:solidFill>
              <a:ln>
                <a:noFill/>
              </a:ln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r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xVal>
            <c:numRef>
              <c:f>Sheet1!$A$2:$A$8</c:f>
              <c:numCache>
                <c:formatCode>0%</c:formatCode>
                <c:ptCount val="7"/>
                <c:pt idx="0">
                  <c:v>0.9</c:v>
                </c:pt>
                <c:pt idx="1">
                  <c:v>0.9</c:v>
                </c:pt>
                <c:pt idx="2">
                  <c:v>0.91</c:v>
                </c:pt>
                <c:pt idx="3">
                  <c:v>0.9</c:v>
                </c:pt>
                <c:pt idx="4">
                  <c:v>0.75</c:v>
                </c:pt>
                <c:pt idx="5">
                  <c:v>0.83</c:v>
                </c:pt>
                <c:pt idx="6">
                  <c:v>0.56999999999999995</c:v>
                </c:pt>
              </c:numCache>
            </c:numRef>
          </c:xVal>
          <c:yVal>
            <c:numRef>
              <c:f>Sheet1!$D$2:$D$8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D84D-4737-A2BB-95E2A617F3A7}"/>
            </c:ext>
          </c:extLst>
        </c:ser>
        <c:ser>
          <c:idx val="0"/>
          <c:order val="1"/>
          <c:tx>
            <c:strRef>
              <c:f>Sheet1!$B$1</c:f>
              <c:strCache>
                <c:ptCount val="1"/>
                <c:pt idx="0">
                  <c:v>Independents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bg1">
                  <a:lumMod val="65000"/>
                </a:schemeClr>
              </a:solidFill>
              <a:ln>
                <a:noFill/>
              </a:ln>
            </c:spPr>
          </c:marker>
          <c:dLbls>
            <c:dLbl>
              <c:idx val="0"/>
              <c:layout>
                <c:manualLayout>
                  <c:x val="-2.7599127091061666E-2"/>
                  <c:y val="-2.8327027303405257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139-4FC1-96B8-CCFF1B59ED6A}"/>
                </c:ext>
              </c:extLst>
            </c:dLbl>
            <c:dLbl>
              <c:idx val="1"/>
              <c:layout>
                <c:manualLayout>
                  <c:x val="-1.2589611228453151E-2"/>
                  <c:y val="-3.529264418218852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noAutofit/>
                </a:bodyPr>
                <a:lstStyle/>
                <a:p>
                  <a:pPr>
                    <a:defRPr sz="1400"/>
                  </a:pPr>
                  <a:endParaRPr lang="en-US"/>
                </a:p>
              </c:txPr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582837819867387E-2"/>
                      <c:h val="2.976502572885451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8139-4FC1-96B8-CCFF1B59ED6A}"/>
                </c:ext>
              </c:extLst>
            </c:dLbl>
            <c:dLbl>
              <c:idx val="2"/>
              <c:layout>
                <c:manualLayout>
                  <c:x val="-1.3812290639307374E-2"/>
                  <c:y val="-2.1645021645021645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139-4FC1-96B8-CCFF1B59ED6A}"/>
                </c:ext>
              </c:extLst>
            </c:dLbl>
            <c:dLbl>
              <c:idx val="3"/>
              <c:layout>
                <c:manualLayout>
                  <c:x val="5.7026504717364219E-4"/>
                  <c:y val="0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39-4FC1-96B8-CCFF1B59ED6A}"/>
                </c:ext>
              </c:extLst>
            </c:dLbl>
            <c:dLbl>
              <c:idx val="4"/>
              <c:layout>
                <c:manualLayout>
                  <c:x val="-3.8163891618554911E-3"/>
                  <c:y val="2.3529664607789273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139-4FC1-96B8-CCFF1B59ED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Sheet1!$B$2:$B$8</c:f>
              <c:numCache>
                <c:formatCode>0%</c:formatCode>
                <c:ptCount val="7"/>
                <c:pt idx="0">
                  <c:v>0.85</c:v>
                </c:pt>
                <c:pt idx="1">
                  <c:v>0.8</c:v>
                </c:pt>
                <c:pt idx="2">
                  <c:v>0.81</c:v>
                </c:pt>
                <c:pt idx="3">
                  <c:v>0.79</c:v>
                </c:pt>
                <c:pt idx="4">
                  <c:v>0.65</c:v>
                </c:pt>
                <c:pt idx="5">
                  <c:v>0.6</c:v>
                </c:pt>
                <c:pt idx="6">
                  <c:v>0.3</c:v>
                </c:pt>
              </c:numCache>
            </c:numRef>
          </c:xVal>
          <c:yVal>
            <c:numRef>
              <c:f>Sheet1!$D$2:$D$8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F75-4149-B4E7-56F2B228DBAE}"/>
            </c:ext>
          </c:extLst>
        </c:ser>
        <c:ser>
          <c:idx val="2"/>
          <c:order val="2"/>
          <c:tx>
            <c:strRef>
              <c:f>Sheet1!$C$1</c:f>
              <c:strCache>
                <c:ptCount val="1"/>
                <c:pt idx="0">
                  <c:v>Republicans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chemeClr val="bg2"/>
              </a:solidFill>
              <a:ln cap="flat">
                <a:noFill/>
              </a:ln>
            </c:spPr>
          </c:marker>
          <c:dLbls>
            <c:dLbl>
              <c:idx val="5"/>
              <c:layout>
                <c:manualLayout>
                  <c:x val="-9.3223416494992356E-2"/>
                  <c:y val="4.1405051641272908E-3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95-452C-9EAC-D325D924C50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/>
                </a:pPr>
                <a:endParaRPr lang="en-US"/>
              </a:p>
            </c:txPr>
            <c:dLblPos val="l"/>
            <c:showLegendKey val="0"/>
            <c:showVal val="0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xVal>
            <c:numRef>
              <c:f>Sheet1!$C$2:$C$8</c:f>
              <c:numCache>
                <c:formatCode>0%</c:formatCode>
                <c:ptCount val="7"/>
                <c:pt idx="0">
                  <c:v>0.82</c:v>
                </c:pt>
                <c:pt idx="1">
                  <c:v>0.72</c:v>
                </c:pt>
                <c:pt idx="2">
                  <c:v>0.67</c:v>
                </c:pt>
                <c:pt idx="3">
                  <c:v>0.67</c:v>
                </c:pt>
                <c:pt idx="4">
                  <c:v>0.63</c:v>
                </c:pt>
                <c:pt idx="5">
                  <c:v>0.45</c:v>
                </c:pt>
                <c:pt idx="6">
                  <c:v>0.21</c:v>
                </c:pt>
              </c:numCache>
            </c:numRef>
          </c:xVal>
          <c:yVal>
            <c:numRef>
              <c:f>Sheet1!$D$2:$D$8</c:f>
              <c:numCache>
                <c:formatCode>General</c:formatCode>
                <c:ptCount val="7"/>
                <c:pt idx="0">
                  <c:v>7</c:v>
                </c:pt>
                <c:pt idx="1">
                  <c:v>6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FD72-4111-ACE1-C32912EF379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70774256"/>
        <c:axId val="370777392"/>
      </c:scatterChart>
      <c:valAx>
        <c:axId val="370774256"/>
        <c:scaling>
          <c:orientation val="minMax"/>
          <c:max val="1"/>
          <c:min val="0.1"/>
        </c:scaling>
        <c:delete val="1"/>
        <c:axPos val="b"/>
        <c:numFmt formatCode="0%" sourceLinked="1"/>
        <c:majorTickMark val="out"/>
        <c:minorTickMark val="none"/>
        <c:tickLblPos val="nextTo"/>
        <c:crossAx val="370777392"/>
        <c:crosses val="autoZero"/>
        <c:crossBetween val="midCat"/>
        <c:majorUnit val="0.30000000000000004"/>
      </c:valAx>
      <c:valAx>
        <c:axId val="37077739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370774256"/>
        <c:crosses val="autoZero"/>
        <c:crossBetween val="midCat"/>
      </c:valAx>
    </c:plotArea>
    <c:legend>
      <c:legendPos val="t"/>
      <c:layout>
        <c:manualLayout>
          <c:xMode val="edge"/>
          <c:yMode val="edge"/>
          <c:x val="0.19364527723004138"/>
          <c:y val="2.3809523809523808E-2"/>
          <c:w val="0.79792601051085021"/>
          <c:h val="5.4251861074558545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582007244795908E-2"/>
          <c:y val="4.0061988482868849E-2"/>
          <c:w val="0.8801334921578533"/>
          <c:h val="0.8351830598498635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chemeClr val="bg1">
                  <a:lumMod val="65000"/>
                </a:schemeClr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D168-4194-B246-F582E4CCE10C}"/>
              </c:ext>
            </c:extLst>
          </c:dPt>
          <c:dPt>
            <c:idx val="1"/>
            <c:bubble3D val="0"/>
            <c:spPr>
              <a:solidFill>
                <a:schemeClr val="bg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D168-4194-B246-F582E4CCE10C}"/>
              </c:ext>
            </c:extLst>
          </c:dPt>
          <c:dPt>
            <c:idx val="2"/>
            <c:bubble3D val="0"/>
            <c:spPr>
              <a:solidFill>
                <a:schemeClr val="tx2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5-D168-4194-B246-F582E4CCE10C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6-D168-4194-B246-F582E4CCE10C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8-D168-4194-B246-F582E4CCE10C}"/>
              </c:ext>
            </c:extLst>
          </c:dPt>
          <c:dPt>
            <c:idx val="5"/>
            <c:bubble3D val="0"/>
            <c:spPr>
              <a:solidFill>
                <a:schemeClr val="accent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A-D168-4194-B246-F582E4CCE10C}"/>
              </c:ext>
            </c:extLst>
          </c:dPt>
          <c:dLbls>
            <c:dLbl>
              <c:idx val="0"/>
              <c:layout>
                <c:manualLayout>
                  <c:x val="-8.0040800188437983E-2"/>
                  <c:y val="-3.5748517175322875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bg1"/>
                        </a:solidFill>
                      </a:defRPr>
                    </a:pPr>
                    <a:fld id="{24F19FDC-9EC0-47A9-9021-6FFF87B2F4BD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B149D421-5E7A-4D17-96F8-F217268E0C32}" type="VALU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bg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547008547008544"/>
                      <c:h val="0.10992221784493433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168-4194-B246-F582E4CCE10C}"/>
                </c:ext>
              </c:extLst>
            </c:dLbl>
            <c:dLbl>
              <c:idx val="1"/>
              <c:layout>
                <c:manualLayout>
                  <c:x val="0.19551282051282051"/>
                  <c:y val="-0.17603648171815511"/>
                </c:manualLayout>
              </c:layout>
              <c:tx>
                <c:rich>
                  <a:bodyPr/>
                  <a:lstStyle/>
                  <a:p>
                    <a:fld id="{872CB446-4D35-4EE4-8CA9-9E28A4C9EDF0}" type="CATEGORYNAME">
                      <a:rPr lang="en-US" dirty="0">
                        <a:solidFill>
                          <a:schemeClr val="bg1"/>
                        </a:solidFill>
                      </a:rPr>
                      <a:pPr/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FB2E0E0F-7F1E-4617-BDE6-78769D051CD7}" type="VALUE">
                      <a:rPr lang="en-US" baseline="0" dirty="0">
                        <a:solidFill>
                          <a:schemeClr val="bg1"/>
                        </a:solidFill>
                      </a:rPr>
                      <a:pPr/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6621946295174642"/>
                      <c:h val="0.36112221208988399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168-4194-B246-F582E4CCE10C}"/>
                </c:ext>
              </c:extLst>
            </c:dLbl>
            <c:dLbl>
              <c:idx val="2"/>
              <c:layout>
                <c:manualLayout>
                  <c:x val="0.20940170940170941"/>
                  <c:y val="0.16882771329323856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fld id="{C0209D35-9BF5-4D65-8999-849D3FEA964E}" type="CATEGORYNAME">
                      <a:rPr lang="en-US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tx1"/>
                        </a:solidFill>
                      </a:rPr>
                      <a:t>
</a:t>
                    </a:r>
                    <a:fld id="{3D6845FA-14FF-4FC8-8BB6-FE0228E220E8}" type="VALUE">
                      <a:rPr lang="en-US" baseline="0">
                        <a:solidFill>
                          <a:schemeClr val="tx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tx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834258698431928"/>
                      <c:h val="0.2991130596668090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D168-4194-B246-F582E4CCE10C}"/>
                </c:ext>
              </c:extLst>
            </c:dLbl>
            <c:dLbl>
              <c:idx val="3"/>
              <c:layout>
                <c:manualLayout>
                  <c:x val="-0.17948717948717957"/>
                  <c:y val="-4.0339684271125761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solidFill>
                          <a:schemeClr val="tx1"/>
                        </a:solidFill>
                      </a:defRPr>
                    </a:pPr>
                    <a:fld id="{4956D9C6-AFB9-4952-ABFF-55F9092960E9}" type="CATEGORYNAME">
                      <a:rPr lang="en-US" dirty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[CATEGORY NAME]</a:t>
                    </a:fld>
                    <a:r>
                      <a:rPr lang="en-US" baseline="0" dirty="0">
                        <a:solidFill>
                          <a:schemeClr val="bg1"/>
                        </a:solidFill>
                      </a:rPr>
                      <a:t>
</a:t>
                    </a:r>
                    <a:fld id="{C93B9FD0-AE50-4130-B9F2-2E3E892D294F}" type="VALUE">
                      <a:rPr lang="en-US" baseline="0" dirty="0">
                        <a:solidFill>
                          <a:schemeClr val="bg1"/>
                        </a:solidFill>
                      </a:rPr>
                      <a:pPr>
                        <a:defRPr sz="1400">
                          <a:solidFill>
                            <a:schemeClr val="tx1"/>
                          </a:solidFill>
                        </a:defRPr>
                      </a:pPr>
                      <a:t>[VALUE]</a:t>
                    </a:fld>
                    <a:endParaRPr lang="en-US" baseline="0" dirty="0">
                      <a:solidFill>
                        <a:schemeClr val="bg1"/>
                      </a:solidFill>
                    </a:endParaRPr>
                  </a:p>
                </c:rich>
              </c:tx>
              <c:spPr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>
                    <c:manualLayout>
                      <c:w val="0.24349501985328756"/>
                      <c:h val="0.19491957790492317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D168-4194-B246-F582E4CCE10C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168-4194-B246-F582E4CCE10C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 sz="1400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ctr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D168-4194-B246-F582E4CCE1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ctr"/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Sheet1!$A$2:$A$5</c:f>
              <c:strCache>
                <c:ptCount val="4"/>
                <c:pt idx="0">
                  <c:v>Don’t know/Refused</c:v>
                </c:pt>
                <c:pt idx="1">
                  <c:v>Vote to repeal the law immediately and work out the details of a replacement plan later</c:v>
                </c:pt>
                <c:pt idx="2">
                  <c:v>Wait to vote to repeal the law until the details of replacement plan have been announced </c:v>
                </c:pt>
                <c:pt idx="3">
                  <c:v>Should not vote to repeal </c:v>
                </c:pt>
              </c:strCache>
            </c:strRef>
          </c:cat>
          <c:val>
            <c:numRef>
              <c:f>Sheet1!$B$2:$B$5</c:f>
              <c:numCache>
                <c:formatCode>0%</c:formatCode>
                <c:ptCount val="4"/>
                <c:pt idx="0">
                  <c:v>0.06</c:v>
                </c:pt>
                <c:pt idx="1">
                  <c:v>0.19</c:v>
                </c:pt>
                <c:pt idx="2">
                  <c:v>0.24</c:v>
                </c:pt>
                <c:pt idx="3">
                  <c:v>0.51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D168-4194-B246-F582E4CCE10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184"/>
      </c:pieChart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2.2235142414164841E-2"/>
          <c:y val="0.28461494807115284"/>
          <c:w val="0.96278670445584724"/>
          <c:h val="0.6580178778238513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Limiting federal health spending, decreasing the federal government’s role, and giving state governments and individuals </c:v>
                </c:pt>
              </c:strCache>
            </c:strRef>
          </c:tx>
          <c:spPr>
            <a:solidFill>
              <a:srgbClr val="133559"/>
            </a:solidFill>
            <a:ln w="9525">
              <a:solidFill>
                <a:srgbClr val="000000"/>
              </a:solidFill>
            </a:ln>
          </c:spPr>
          <c:invertIfNegative val="0"/>
          <c:dLbls>
            <c:dLbl>
              <c:idx val="3"/>
              <c:layout>
                <c:manualLayout>
                  <c:x val="-1.3616557734204794E-3"/>
                  <c:y val="2.6952160537019724E-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844-4D6A-9E08-D56CF90F4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Democrats</c:v>
                </c:pt>
                <c:pt idx="1">
                  <c:v>Independents</c:v>
                </c:pt>
                <c:pt idx="2">
                  <c:v>Republicans</c:v>
                </c:pt>
                <c:pt idx="4">
                  <c:v>Total</c:v>
                </c:pt>
              </c:strCache>
            </c:strRef>
          </c:cat>
          <c:val>
            <c:numRef>
              <c:f>Sheet1!$B$2:$B$6</c:f>
              <c:numCache>
                <c:formatCode>0%;0%</c:formatCode>
                <c:ptCount val="5"/>
                <c:pt idx="0">
                  <c:v>-0.12</c:v>
                </c:pt>
                <c:pt idx="1">
                  <c:v>-0.32</c:v>
                </c:pt>
                <c:pt idx="2">
                  <c:v>-0.55000000000000004</c:v>
                </c:pt>
                <c:pt idx="4">
                  <c:v>-0.31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44-4D6A-9E08-D56CF90F430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Guaranteeing a certain level of health coverage and financial help for seniors and lower-income Americans, even if this means more federal health spending and a larger role for the federal government</c:v>
                </c:pt>
              </c:strCache>
            </c:strRef>
          </c:tx>
          <c:spPr>
            <a:solidFill>
              <a:srgbClr val="E05C26"/>
            </a:solidFill>
            <a:ln>
              <a:solidFill>
                <a:prstClr val="black"/>
              </a:solidFill>
            </a:ln>
          </c:spPr>
          <c:invertIfNegative val="0"/>
          <c:dLbls>
            <c:dLbl>
              <c:idx val="1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844-4D6A-9E08-D56CF90F430F}"/>
                </c:ext>
              </c:extLst>
            </c:dLbl>
            <c:dLbl>
              <c:idx val="5"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844-4D6A-9E08-D56CF90F43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Democrats</c:v>
                </c:pt>
                <c:pt idx="1">
                  <c:v>Independents</c:v>
                </c:pt>
                <c:pt idx="2">
                  <c:v>Republicans</c:v>
                </c:pt>
                <c:pt idx="4">
                  <c:v>Total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0.86</c:v>
                </c:pt>
                <c:pt idx="1">
                  <c:v>0.64</c:v>
                </c:pt>
                <c:pt idx="2">
                  <c:v>0.37</c:v>
                </c:pt>
                <c:pt idx="4">
                  <c:v>0.64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44-4D6A-9E08-D56CF90F43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5"/>
        <c:overlap val="100"/>
        <c:axId val="401353040"/>
        <c:axId val="401348728"/>
      </c:barChart>
      <c:catAx>
        <c:axId val="40135304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401348728"/>
        <c:crosses val="autoZero"/>
        <c:auto val="1"/>
        <c:lblAlgn val="ctr"/>
        <c:lblOffset val="100"/>
        <c:noMultiLvlLbl val="0"/>
      </c:catAx>
      <c:valAx>
        <c:axId val="401348728"/>
        <c:scaling>
          <c:orientation val="minMax"/>
          <c:max val="1.1000000000000001"/>
          <c:min val="-1.1000000000000001"/>
        </c:scaling>
        <c:delete val="1"/>
        <c:axPos val="b"/>
        <c:numFmt formatCode="0%;0%" sourceLinked="1"/>
        <c:majorTickMark val="out"/>
        <c:minorTickMark val="none"/>
        <c:tickLblPos val="none"/>
        <c:crossAx val="401353040"/>
        <c:crosses val="autoZero"/>
        <c:crossBetween val="between"/>
        <c:majorUnit val="0.1"/>
      </c:valAx>
    </c:plotArea>
    <c:legend>
      <c:legendPos val="t"/>
      <c:layout>
        <c:manualLayout>
          <c:xMode val="edge"/>
          <c:yMode val="edge"/>
          <c:x val="5.800010666300965E-2"/>
          <c:y val="7.2801467341280859E-3"/>
          <c:w val="0.84892470353397409"/>
          <c:h val="0.26493887065242916"/>
        </c:manualLayout>
      </c:layout>
      <c:overlay val="0"/>
      <c:txPr>
        <a:bodyPr/>
        <a:lstStyle/>
        <a:p>
          <a:pPr>
            <a:defRPr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+mn-lt"/>
          <a:cs typeface="Calibri" pitchFamily="34" charset="0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0.06912</cdr:x>
      <cdr:y>0.06137</cdr:y>
    </cdr:from>
    <cdr:to>
      <cdr:x>0.92117</cdr:x>
      <cdr:y>0.16135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5808" y="321173"/>
          <a:ext cx="8946832" cy="52323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rtlCol="0">
          <a:spAutoFit/>
        </a:bodyPr>
        <a:lstStyle xmlns:a="http://schemas.openxmlformats.org/drawingml/2006/main"/>
        <a:p xmlns:a="http://schemas.openxmlformats.org/drawingml/2006/main">
          <a:pPr algn="l"/>
          <a:r>
            <a:rPr lang="en-US" sz="1400" dirty="0" smtClean="0">
              <a:latin typeface="Calibri" pitchFamily="34" charset="0"/>
              <a:cs typeface="Meta Offc Pro"/>
            </a:rPr>
            <a:t>more control over health insurance, even if this means some seniors and lower-income Americans would get less financial help than they do today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3/27/2017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762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E76084-7007-4F9A-9BF5-85CA96B02EE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710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8" y="1817603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1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8" y="4644234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One horizontal bar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hart Placeholder 5"/>
          <p:cNvSpPr>
            <a:spLocks noGrp="1"/>
          </p:cNvSpPr>
          <p:nvPr>
            <p:ph type="chart" sz="quarter" idx="11"/>
          </p:nvPr>
        </p:nvSpPr>
        <p:spPr>
          <a:xfrm>
            <a:off x="4297680" y="2286000"/>
            <a:ext cx="4663440" cy="3931920"/>
          </a:xfrm>
          <a:prstGeom prst="rect">
            <a:avLst/>
          </a:prstGeom>
        </p:spPr>
        <p:txBody>
          <a:bodyPr/>
          <a:lstStyle>
            <a:lvl1pPr>
              <a:defRPr sz="1400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icon to add chart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6576" y="320040"/>
            <a:ext cx="9098280" cy="56356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200" b="1">
                <a:latin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0"/>
          </p:nvPr>
        </p:nvSpPr>
        <p:spPr>
          <a:xfrm>
            <a:off x="73152" y="914400"/>
            <a:ext cx="8942388" cy="338554"/>
          </a:xfrm>
          <a:prstGeom prst="rect">
            <a:avLst/>
          </a:prstGeom>
        </p:spPr>
        <p:txBody>
          <a:bodyPr anchor="t" anchorCtr="0">
            <a:spAutoFit/>
          </a:bodyPr>
          <a:lstStyle>
            <a:lvl1pPr marL="0" indent="0">
              <a:spcBef>
                <a:spcPts val="0"/>
              </a:spcBef>
              <a:buNone/>
              <a:defRPr sz="1600" b="1" baseline="0">
                <a:latin typeface="+mn-lt"/>
                <a:cs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945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  <p:sldLayoutId id="2147483678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2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" y="91442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2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00414622"/>
              </p:ext>
            </p:extLst>
          </p:nvPr>
        </p:nvGraphicFramePr>
        <p:xfrm>
          <a:off x="152400" y="1330373"/>
          <a:ext cx="4994365" cy="5150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 Placeholder 2"/>
          <p:cNvSpPr txBox="1">
            <a:spLocks/>
          </p:cNvSpPr>
          <p:nvPr/>
        </p:nvSpPr>
        <p:spPr>
          <a:xfrm>
            <a:off x="-61823" y="871015"/>
            <a:ext cx="8942388" cy="30777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Percent who say each is a top priority:</a:t>
            </a:r>
            <a:endParaRPr lang="en-US" sz="1400" kern="0" dirty="0">
              <a:latin typeface="Calibri" pitchFamily="34" charset="0"/>
              <a:cs typeface="Meta Offc Pro"/>
            </a:endParaRP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0" y="16284"/>
            <a:ext cx="9067800" cy="914400"/>
          </a:xfrm>
        </p:spPr>
        <p:txBody>
          <a:bodyPr anchor="ctr"/>
          <a:lstStyle/>
          <a:p>
            <a:r>
              <a:rPr lang="en-US" sz="2600" dirty="0"/>
              <a:t>Lowering Out-of-Pocket Costs Tops Health Care </a:t>
            </a:r>
            <a:r>
              <a:rPr lang="en-US" sz="2600" dirty="0" smtClean="0"/>
              <a:t>Priorities; </a:t>
            </a:r>
            <a:r>
              <a:rPr lang="en-US" sz="2600" dirty="0"/>
              <a:t>Other Priorities Vary by Party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476239" y="1024903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alibri" pitchFamily="34" charset="0"/>
                <a:cs typeface="Meta Offc Pro"/>
              </a:rPr>
              <a:t>Total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849586" y="997665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alibri" pitchFamily="34" charset="0"/>
                <a:cs typeface="Meta Offc Pro"/>
              </a:rPr>
              <a:t>Democrats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886104" y="997665"/>
            <a:ext cx="1981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u="sng" dirty="0">
                <a:latin typeface="Calibri" pitchFamily="34" charset="0"/>
                <a:cs typeface="Meta Offc Pro"/>
              </a:rPr>
              <a:t>Republicans </a:t>
            </a:r>
          </a:p>
        </p:txBody>
      </p:sp>
      <p:graphicFrame>
        <p:nvGraphicFramePr>
          <p:cNvPr id="1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3834368"/>
              </p:ext>
            </p:extLst>
          </p:nvPr>
        </p:nvGraphicFramePr>
        <p:xfrm>
          <a:off x="5033788" y="1353376"/>
          <a:ext cx="3762375" cy="51505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3949344"/>
              </p:ext>
            </p:extLst>
          </p:nvPr>
        </p:nvGraphicFramePr>
        <p:xfrm>
          <a:off x="5723114" y="1353376"/>
          <a:ext cx="3788525" cy="5256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1304" y="6292934"/>
            <a:ext cx="8321040" cy="548640"/>
          </a:xfrm>
        </p:spPr>
        <p:txBody>
          <a:bodyPr/>
          <a:lstStyle/>
          <a:p>
            <a:endParaRPr lang="en-US" sz="1100" dirty="0"/>
          </a:p>
          <a:p>
            <a:endParaRPr lang="en-US" sz="1100" dirty="0"/>
          </a:p>
          <a:p>
            <a:r>
              <a:rPr lang="en-US" sz="1100" dirty="0"/>
              <a:t>NOTE: Question wording abbreviated. See topline for full question wording. Don’t know/Refused responses not shown. </a:t>
            </a:r>
          </a:p>
          <a:p>
            <a:r>
              <a:rPr lang="en-US" sz="1100" dirty="0"/>
              <a:t>SOURCE: Kaiser Family Foundation Health Tracking Poll (conducted December 13-19, 2016)</a:t>
            </a:r>
          </a:p>
        </p:txBody>
      </p:sp>
    </p:spTree>
    <p:extLst>
      <p:ext uri="{BB962C8B-B14F-4D97-AF65-F5344CB8AC3E}">
        <p14:creationId xmlns:p14="http://schemas.microsoft.com/office/powerpoint/2010/main" val="377101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2379235"/>
              </p:ext>
            </p:extLst>
          </p:nvPr>
        </p:nvGraphicFramePr>
        <p:xfrm>
          <a:off x="0" y="990600"/>
          <a:ext cx="9051925" cy="51355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3"/>
          <p:cNvSpPr>
            <a:spLocks noGrp="1"/>
          </p:cNvSpPr>
          <p:nvPr>
            <p:ph type="title"/>
          </p:nvPr>
        </p:nvSpPr>
        <p:spPr>
          <a:xfrm>
            <a:off x="90805" y="-86935"/>
            <a:ext cx="8961120" cy="914400"/>
          </a:xfrm>
        </p:spPr>
        <p:txBody>
          <a:bodyPr anchor="ctr"/>
          <a:lstStyle/>
          <a:p>
            <a:r>
              <a:rPr lang="en-US" sz="2600" dirty="0"/>
              <a:t>More of the Public Now Views ACA Favorably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8" name="Text Placeholder 3"/>
          <p:cNvSpPr txBox="1">
            <a:spLocks/>
          </p:cNvSpPr>
          <p:nvPr/>
        </p:nvSpPr>
        <p:spPr>
          <a:xfrm>
            <a:off x="75565" y="550894"/>
            <a:ext cx="896112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>
                <a:latin typeface="+mn-lt"/>
              </a:rPr>
              <a:t>As you may know, a health reform bill was signed into law in 2010. Given what you know about the health reform law, do you have a generally favorable or generally unfavorable opinion of it?</a:t>
            </a:r>
          </a:p>
        </p:txBody>
      </p:sp>
      <p:grpSp>
        <p:nvGrpSpPr>
          <p:cNvPr id="9" name="Group 45"/>
          <p:cNvGrpSpPr/>
          <p:nvPr/>
        </p:nvGrpSpPr>
        <p:grpSpPr>
          <a:xfrm>
            <a:off x="554863" y="1733592"/>
            <a:ext cx="1295153" cy="3920892"/>
            <a:chOff x="1078983" y="2842546"/>
            <a:chExt cx="1295153" cy="4021971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078983" y="3290222"/>
              <a:ext cx="2411" cy="357429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ounded Rectangle 10"/>
            <p:cNvSpPr/>
            <p:nvPr/>
          </p:nvSpPr>
          <p:spPr>
            <a:xfrm>
              <a:off x="1078983" y="2842546"/>
              <a:ext cx="1295153" cy="447676"/>
            </a:xfrm>
            <a:prstGeom prst="round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0"/>
            <a:lstStyle/>
            <a:p>
              <a:pPr algn="ctr" defTabSz="457200"/>
              <a:r>
                <a:rPr 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Calibri" pitchFamily="34" charset="0"/>
                </a:rPr>
                <a:t>ACA signed into law on March 23, 2010</a:t>
              </a:r>
            </a:p>
          </p:txBody>
        </p:sp>
      </p:grpSp>
      <p:sp>
        <p:nvSpPr>
          <p:cNvPr id="12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98179" y="6348847"/>
            <a:ext cx="8321040" cy="344668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/>
              <a:t>NOTE: Data not collected for Dec 2012, Jan 2013, May 2013, Jul 2013, Aug 2014, Feb 2015, May 2015, Jul 2015, May 2016, and Jan 2017.</a:t>
            </a:r>
            <a:r>
              <a:rPr lang="en-US" sz="1100" dirty="0">
                <a:latin typeface="+mj-lt"/>
              </a:rPr>
              <a:t/>
            </a:r>
            <a:br>
              <a:rPr lang="en-US" sz="1100" dirty="0">
                <a:latin typeface="+mj-lt"/>
              </a:rPr>
            </a:br>
            <a:r>
              <a:rPr lang="en-US" sz="1100" dirty="0">
                <a:latin typeface="+mj-lt"/>
              </a:rPr>
              <a:t>SOURCE: Kaiser Family Foundation Health Tracking Polls</a:t>
            </a:r>
          </a:p>
        </p:txBody>
      </p:sp>
    </p:spTree>
    <p:extLst>
      <p:ext uri="{BB962C8B-B14F-4D97-AF65-F5344CB8AC3E}">
        <p14:creationId xmlns:p14="http://schemas.microsoft.com/office/powerpoint/2010/main" val="2850467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Content Placeholder 1"/>
          <p:cNvGraphicFramePr>
            <a:graphicFrameLocks/>
          </p:cNvGraphicFramePr>
          <p:nvPr>
            <p:extLst/>
          </p:nvPr>
        </p:nvGraphicFramePr>
        <p:xfrm>
          <a:off x="3054563" y="942770"/>
          <a:ext cx="5892940" cy="5867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/>
              <a:t>NOTE: Question wording abbreviated. See topline for full question wording. </a:t>
            </a:r>
            <a:r>
              <a:rPr lang="en-US" sz="1100" dirty="0">
                <a:solidFill>
                  <a:prstClr val="black"/>
                </a:solidFill>
              </a:rPr>
              <a:t>Items asked of half samples</a:t>
            </a:r>
            <a:r>
              <a:rPr lang="en-US" sz="1100" dirty="0" smtClean="0">
                <a:solidFill>
                  <a:prstClr val="black"/>
                </a:solidFill>
              </a:rPr>
              <a:t>.</a:t>
            </a:r>
            <a:endParaRPr lang="en-US" sz="1100" dirty="0" smtClean="0"/>
          </a:p>
          <a:p>
            <a:r>
              <a:rPr lang="en-US" sz="1100" dirty="0" smtClean="0"/>
              <a:t>SOURCE</a:t>
            </a:r>
            <a:r>
              <a:rPr lang="en-US" sz="1100" dirty="0"/>
              <a:t>: Kaiser Family Foundation Health Tracking Poll (conducted </a:t>
            </a:r>
            <a:r>
              <a:rPr lang="en-US" sz="1100" dirty="0" smtClean="0"/>
              <a:t>December 13-19, </a:t>
            </a:r>
            <a:r>
              <a:rPr lang="en-US" sz="1100" dirty="0"/>
              <a:t>2016</a:t>
            </a:r>
            <a:r>
              <a:rPr lang="en-US" sz="1100" dirty="0" smtClean="0"/>
              <a:t>)</a:t>
            </a:r>
          </a:p>
        </p:txBody>
      </p:sp>
      <p:sp>
        <p:nvSpPr>
          <p:cNvPr id="28" name="Title 3"/>
          <p:cNvSpPr>
            <a:spLocks noGrp="1"/>
          </p:cNvSpPr>
          <p:nvPr>
            <p:ph type="title"/>
          </p:nvPr>
        </p:nvSpPr>
        <p:spPr>
          <a:xfrm>
            <a:off x="60960" y="-91075"/>
            <a:ext cx="8961120" cy="914400"/>
          </a:xfrm>
        </p:spPr>
        <p:txBody>
          <a:bodyPr anchor="ctr"/>
          <a:lstStyle/>
          <a:p>
            <a:r>
              <a:rPr lang="en-US" sz="2600" dirty="0" smtClean="0"/>
              <a:t>Public Views Majority of ACA Provisions Favorably</a:t>
            </a:r>
            <a:endParaRPr lang="en-US" sz="2600" dirty="0">
              <a:solidFill>
                <a:srgbClr val="FF0000"/>
              </a:solidFill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 flipV="1">
            <a:off x="218497" y="2006349"/>
            <a:ext cx="8302997" cy="26126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 Placeholder 2"/>
          <p:cNvSpPr txBox="1">
            <a:spLocks/>
          </p:cNvSpPr>
          <p:nvPr/>
        </p:nvSpPr>
        <p:spPr>
          <a:xfrm>
            <a:off x="91440" y="703879"/>
            <a:ext cx="8942388" cy="30777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00" dirty="0"/>
              <a:t>Percent who say they have a FAVORABLE opinion of each of the following provisions of the law</a:t>
            </a:r>
            <a:r>
              <a:rPr lang="en-US" sz="1400" dirty="0" smtClean="0"/>
              <a:t>: </a:t>
            </a:r>
            <a:endParaRPr lang="en-US" sz="1400" kern="0" dirty="0">
              <a:latin typeface="Calibri" pitchFamily="34" charset="0"/>
              <a:cs typeface="Meta Offc Pro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27640" y="2800735"/>
            <a:ext cx="2892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Provides financial help to low- and moderate-income Americans </a:t>
            </a:r>
            <a:r>
              <a:rPr lang="en-US" sz="1400" dirty="0" smtClean="0"/>
              <a:t>help </a:t>
            </a:r>
            <a:r>
              <a:rPr lang="en-US" sz="1400" dirty="0"/>
              <a:t>them purchase coverage</a:t>
            </a:r>
            <a:endParaRPr lang="en-US" sz="1400" dirty="0">
              <a:solidFill>
                <a:srgbClr val="313231"/>
              </a:solidFill>
              <a:latin typeface="Lucida Sans" panose="020B0602030504020204" pitchFamily="34" charset="0"/>
              <a:ea typeface="MS PGothic"/>
              <a:cs typeface="Times New Roman" panose="02020603050405020304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5349" y="1299094"/>
            <a:ext cx="27404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Allows young adults to stay on their parents’ insurance plans until age 26</a:t>
            </a:r>
            <a:endParaRPr lang="en-US" sz="1400" dirty="0">
              <a:solidFill>
                <a:srgbClr val="313231"/>
              </a:solidFill>
              <a:latin typeface="Lucida Sans" panose="020B0602030504020204" pitchFamily="34" charset="0"/>
              <a:ea typeface="MS PGothic"/>
              <a:cs typeface="Times New Roman" panose="02020603050405020304" pitchFamily="18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8960" y="3507138"/>
            <a:ext cx="25815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Gives states the option of expanding their existing Medicaid </a:t>
            </a:r>
            <a:r>
              <a:rPr lang="en-US" sz="1400" dirty="0" smtClean="0"/>
              <a:t>program</a:t>
            </a:r>
            <a:endParaRPr lang="en-US" sz="1400" dirty="0">
              <a:solidFill>
                <a:srgbClr val="313231"/>
              </a:solidFill>
              <a:latin typeface="Lucida Sans" panose="020B0602030504020204" pitchFamily="34" charset="0"/>
              <a:ea typeface="MS PGothic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38545" y="2024528"/>
            <a:ext cx="275626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Creates health insurance exchanges where small businesses and people can shop for </a:t>
            </a:r>
            <a:r>
              <a:rPr lang="en-US" sz="1400" dirty="0" smtClean="0"/>
              <a:t>insurance</a:t>
            </a:r>
            <a:endParaRPr lang="en-US" sz="1400" dirty="0">
              <a:solidFill>
                <a:srgbClr val="313231"/>
              </a:solidFill>
              <a:latin typeface="Lucida Sans" panose="020B0602030504020204" pitchFamily="34" charset="0"/>
              <a:ea typeface="MS PGothic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8960" y="4202767"/>
            <a:ext cx="28921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Prohibits insurance companies from denying coverage because of a person's medical history</a:t>
            </a:r>
            <a:endParaRPr lang="en-US" sz="1400" dirty="0">
              <a:solidFill>
                <a:srgbClr val="313231"/>
              </a:solidFill>
              <a:latin typeface="Lucida Sans" panose="020B0602030504020204" pitchFamily="34" charset="0"/>
              <a:ea typeface="MS PGothic"/>
              <a:cs typeface="Times New Roman" panose="02020603050405020304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1749" y="4908507"/>
            <a:ext cx="2754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Requires </a:t>
            </a:r>
            <a:r>
              <a:rPr lang="en-US" sz="1400" dirty="0" smtClean="0"/>
              <a:t>nearly all employers to </a:t>
            </a:r>
            <a:r>
              <a:rPr lang="en-US" sz="1400" dirty="0"/>
              <a:t>pay a fine if they don't offer health insurance</a:t>
            </a:r>
            <a:endParaRPr lang="en-US" sz="1400" dirty="0">
              <a:solidFill>
                <a:srgbClr val="313231"/>
              </a:solidFill>
              <a:latin typeface="Lucida Sans" panose="020B0602030504020204" pitchFamily="34" charset="0"/>
              <a:ea typeface="MS PGothic"/>
              <a:cs typeface="Times New Roman" panose="02020603050405020304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V="1">
            <a:off x="184265" y="2789446"/>
            <a:ext cx="8302997" cy="26126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184264" y="3509039"/>
            <a:ext cx="8302997" cy="26126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218496" y="4199960"/>
            <a:ext cx="8302997" cy="26126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66502" y="4888791"/>
            <a:ext cx="8302997" cy="26126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99564" y="5582092"/>
            <a:ext cx="8302997" cy="26126"/>
          </a:xfrm>
          <a:prstGeom prst="line">
            <a:avLst/>
          </a:prstGeom>
          <a:ln w="3175" cmpd="sng">
            <a:solidFill>
              <a:schemeClr val="bg1">
                <a:lumMod val="50000"/>
              </a:schemeClr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91440" y="5557906"/>
            <a:ext cx="275499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Requires nearly all Americans to have health insurance or else pay a fine</a:t>
            </a:r>
            <a:endParaRPr lang="en-US" sz="1400" dirty="0">
              <a:solidFill>
                <a:srgbClr val="313231"/>
              </a:solidFill>
              <a:latin typeface="Lucida Sans" panose="020B0602030504020204" pitchFamily="34" charset="0"/>
              <a:ea typeface="MS PGothic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160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3"/>
          <p:cNvSpPr>
            <a:spLocks noGrp="1"/>
          </p:cNvSpPr>
          <p:nvPr>
            <p:ph type="title"/>
          </p:nvPr>
        </p:nvSpPr>
        <p:spPr>
          <a:xfrm>
            <a:off x="91440" y="-7490"/>
            <a:ext cx="9052560" cy="914400"/>
          </a:xfrm>
        </p:spPr>
        <p:txBody>
          <a:bodyPr anchor="ctr"/>
          <a:lstStyle/>
          <a:p>
            <a:r>
              <a:rPr lang="en-US" sz="2600" dirty="0">
                <a:solidFill>
                  <a:schemeClr val="tx1"/>
                </a:solidFill>
                <a:latin typeface="+mj-lt"/>
              </a:rPr>
              <a:t/>
            </a:r>
            <a:br>
              <a:rPr lang="en-US" sz="2600" dirty="0">
                <a:solidFill>
                  <a:schemeClr val="tx1"/>
                </a:solidFill>
                <a:latin typeface="+mj-lt"/>
              </a:rPr>
            </a:br>
            <a:r>
              <a:rPr lang="en-US" sz="2600" dirty="0">
                <a:solidFill>
                  <a:schemeClr val="tx1"/>
                </a:solidFill>
                <a:latin typeface="+mj-lt"/>
              </a:rPr>
              <a:t>Public Divided on ACA Repeal and Replacement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91440" y="931189"/>
            <a:ext cx="88735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Percent who say they would like to see lawmakers do each of the following with the 2010 health care law:  </a:t>
            </a:r>
            <a:endParaRPr lang="en-US" sz="1400" dirty="0">
              <a:solidFill>
                <a:srgbClr val="000000"/>
              </a:solidFill>
            </a:endParaRPr>
          </a:p>
        </p:txBody>
      </p:sp>
      <p:graphicFrame>
        <p:nvGraphicFramePr>
          <p:cNvPr id="6" name="Content Placeholder 8"/>
          <p:cNvGraphicFramePr>
            <a:graphicFrameLocks/>
          </p:cNvGraphicFramePr>
          <p:nvPr>
            <p:extLst/>
          </p:nvPr>
        </p:nvGraphicFramePr>
        <p:xfrm>
          <a:off x="2057400" y="1263243"/>
          <a:ext cx="5943600" cy="52823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ight Brace 6"/>
          <p:cNvSpPr/>
          <p:nvPr/>
        </p:nvSpPr>
        <p:spPr>
          <a:xfrm flipH="1">
            <a:off x="2590800" y="1990191"/>
            <a:ext cx="315884" cy="3099460"/>
          </a:xfrm>
          <a:prstGeom prst="rightBrace">
            <a:avLst/>
          </a:prstGeom>
          <a:ln w="12700" cmpd="sng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02080" y="2955147"/>
            <a:ext cx="118872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45% </a:t>
            </a:r>
          </a:p>
          <a:p>
            <a:pPr algn="ctr"/>
            <a:r>
              <a:rPr lang="en-US" sz="1400" dirty="0"/>
              <a:t>NET who say lawmakers should vote to repeal 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1440" y="6504986"/>
            <a:ext cx="8321040" cy="297862"/>
          </a:xfrm>
        </p:spPr>
        <p:txBody>
          <a:bodyPr/>
          <a:lstStyle/>
          <a:p>
            <a:pPr marL="0" indent="0">
              <a:buNone/>
            </a:pPr>
            <a:r>
              <a:rPr lang="en-US" sz="1100" dirty="0"/>
              <a:t>SOURCE: Kaiser Family Foundation Health Tracking Poll (conducted March 6-12, 2017)</a:t>
            </a:r>
          </a:p>
        </p:txBody>
      </p:sp>
    </p:spTree>
    <p:extLst>
      <p:ext uri="{BB962C8B-B14F-4D97-AF65-F5344CB8AC3E}">
        <p14:creationId xmlns:p14="http://schemas.microsoft.com/office/powerpoint/2010/main" val="4169644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2388483"/>
              </p:ext>
            </p:extLst>
          </p:nvPr>
        </p:nvGraphicFramePr>
        <p:xfrm>
          <a:off x="-457201" y="1296236"/>
          <a:ext cx="10500360" cy="5233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defTabSz="457200"/>
            <a:r>
              <a:rPr lang="en-US" sz="1100" dirty="0" smtClean="0">
                <a:solidFill>
                  <a:prstClr val="black"/>
                </a:solidFill>
              </a:rPr>
              <a:t>NOTE: Question wording abbreviated. See topline for full question wording. Don’t know/Refused responses not shown. </a:t>
            </a:r>
          </a:p>
          <a:p>
            <a:r>
              <a:rPr lang="en-US" sz="1100" dirty="0"/>
              <a:t>SOURCE: Kaiser Family Foundation Health Tracking Poll (conducted February 13-19, 2017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1742" y="99699"/>
            <a:ext cx="8961120" cy="914400"/>
          </a:xfrm>
        </p:spPr>
        <p:txBody>
          <a:bodyPr anchor="ctr"/>
          <a:lstStyle/>
          <a:p>
            <a:r>
              <a:rPr lang="en-US" sz="2600" dirty="0" smtClean="0"/>
              <a:t>Majority Supports Guaranteeing Some Coverage for Seniors and Lower-Income Individuals</a:t>
            </a:r>
            <a:endParaRPr lang="en-US" sz="2600" dirty="0"/>
          </a:p>
        </p:txBody>
      </p:sp>
      <p:sp>
        <p:nvSpPr>
          <p:cNvPr id="7" name="Title 5"/>
          <p:cNvSpPr txBox="1">
            <a:spLocks/>
          </p:cNvSpPr>
          <p:nvPr/>
        </p:nvSpPr>
        <p:spPr bwMode="auto">
          <a:xfrm>
            <a:off x="99230" y="1019510"/>
            <a:ext cx="805593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1400" b="0" dirty="0" smtClean="0"/>
              <a:t>Here are two approaches to the future of health care in the U.S. Which of these approaches do you prefer?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230" y="3835002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u="sng" dirty="0" smtClean="0"/>
              <a:t>Party ID</a:t>
            </a:r>
            <a:endParaRPr lang="en-US" sz="1400" u="sng" dirty="0">
              <a:latin typeface="Calibri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68608" y="5751592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Democrats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65662" y="3021544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Total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9503" y="5092344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Independents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8609" y="4435681"/>
            <a:ext cx="184631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latin typeface="Calibri" pitchFamily="34" charset="0"/>
              </a:rPr>
              <a:t>Republicans</a:t>
            </a:r>
            <a:endParaRPr lang="en-US" sz="1400" dirty="0">
              <a:latin typeface="Calibri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 flipH="1">
            <a:off x="4792979" y="2821435"/>
            <a:ext cx="45719" cy="339648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65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KFF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BA14D85E-B2CC-4DF5-9F62-7FA4458210FD}"/>
    </a:ext>
  </a:ext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55846413-6813-402F-8EED-F24FAFEB1DE0}"/>
    </a:ext>
  </a:ext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blank.potx" id="{0598852B-4E78-4B5A-B280-85BEE378C35A}" vid="{E134CA96-1627-4A82-A690-7313938D0EE1}"/>
    </a:ext>
  </a:ext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blank.potx" id="{0598852B-4E78-4B5A-B280-85BEE378C35A}" vid="{57167A35-8D45-481A-9620-D4FE7C9DD778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23</TotalTime>
  <Words>509</Words>
  <Application>Microsoft Office PowerPoint</Application>
  <PresentationFormat>On-screen Show (4:3)</PresentationFormat>
  <Paragraphs>89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</vt:i4>
      </vt:variant>
    </vt:vector>
  </HeadingPairs>
  <TitlesOfParts>
    <vt:vector size="17" baseType="lpstr">
      <vt:lpstr>MS PGothic</vt:lpstr>
      <vt:lpstr>Arial</vt:lpstr>
      <vt:lpstr>Calibri</vt:lpstr>
      <vt:lpstr>Lucida Sans</vt:lpstr>
      <vt:lpstr>Meta Offc Pro</vt:lpstr>
      <vt:lpstr>MetaSerif-Book</vt:lpstr>
      <vt:lpstr>Tahoma</vt:lpstr>
      <vt:lpstr>Times New Roman</vt:lpstr>
      <vt:lpstr>Default</vt:lpstr>
      <vt:lpstr>Default with exhibit #</vt:lpstr>
      <vt:lpstr>Default with figure #</vt:lpstr>
      <vt:lpstr>Title page</vt:lpstr>
      <vt:lpstr>Lowering Out-of-Pocket Costs Tops Health Care Priorities; Other Priorities Vary by Party</vt:lpstr>
      <vt:lpstr>More of the Public Now Views ACA Favorably</vt:lpstr>
      <vt:lpstr>Public Views Majority of ACA Provisions Favorably</vt:lpstr>
      <vt:lpstr> Public Divided on ACA Repeal and Replacement</vt:lpstr>
      <vt:lpstr>Majority Supports Guaranteeing Some Coverage for Seniors and Lower-Income Individuals</vt:lpstr>
    </vt:vector>
  </TitlesOfParts>
  <Company>Henry J. Kaiser Family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Ashley Kirzinger</dc:creator>
  <cp:lastModifiedBy>Kanani Kauka</cp:lastModifiedBy>
  <cp:revision>5</cp:revision>
  <dcterms:created xsi:type="dcterms:W3CDTF">2017-02-07T23:30:17Z</dcterms:created>
  <dcterms:modified xsi:type="dcterms:W3CDTF">2017-03-27T19:44:49Z</dcterms:modified>
</cp:coreProperties>
</file>