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26" autoAdjust="0"/>
    <p:restoredTop sz="94660"/>
  </p:normalViewPr>
  <p:slideViewPr>
    <p:cSldViewPr>
      <p:cViewPr varScale="1">
        <p:scale>
          <a:sx n="56" d="100"/>
          <a:sy n="56" d="100"/>
        </p:scale>
        <p:origin x="7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Sheet1!$A$3:$A$140</cx:f>
        <cx:lvl ptCount="138">
          <cx:pt idx="0">All Eligibility Groups</cx:pt>
          <cx:pt idx="1">All Eligibility Groups</cx:pt>
          <cx:pt idx="2">All Eligibility Groups</cx:pt>
          <cx:pt idx="3">All Eligibility Groups</cx:pt>
          <cx:pt idx="4">All Eligibility Groups</cx:pt>
          <cx:pt idx="5">All Eligibility Groups</cx:pt>
          <cx:pt idx="6">All Eligibility Groups</cx:pt>
          <cx:pt idx="7">All Eligibility Groups</cx:pt>
          <cx:pt idx="8">All Eligibility Groups</cx:pt>
          <cx:pt idx="9">All Eligibility Groups</cx:pt>
          <cx:pt idx="10">All Eligibility Groups</cx:pt>
          <cx:pt idx="11">All Eligibility Groups</cx:pt>
          <cx:pt idx="12">All Eligibility Groups</cx:pt>
          <cx:pt idx="13">All Eligibility Groups</cx:pt>
          <cx:pt idx="14">All Eligibility Groups</cx:pt>
          <cx:pt idx="15">All Eligibility Groups</cx:pt>
          <cx:pt idx="16">All Eligibility Groups</cx:pt>
          <cx:pt idx="17">All Eligibility Groups</cx:pt>
          <cx:pt idx="18">All Eligibility Groups</cx:pt>
          <cx:pt idx="19">All Eligibility Groups</cx:pt>
          <cx:pt idx="20">All Eligibility Groups</cx:pt>
          <cx:pt idx="21">All Eligibility Groups</cx:pt>
          <cx:pt idx="22">All Eligibility Groups</cx:pt>
          <cx:pt idx="23">All Eligibility Groups</cx:pt>
          <cx:pt idx="24">All Eligibility Groups</cx:pt>
          <cx:pt idx="25">All Eligibility Groups</cx:pt>
          <cx:pt idx="26">All Eligibility Groups</cx:pt>
          <cx:pt idx="27">All Eligibility Groups</cx:pt>
          <cx:pt idx="28">All Eligibility Groups</cx:pt>
          <cx:pt idx="29">All Eligibility Groups</cx:pt>
          <cx:pt idx="30">All Eligibility Groups</cx:pt>
          <cx:pt idx="31">All Eligibility Groups</cx:pt>
          <cx:pt idx="32">All Eligibility Groups</cx:pt>
          <cx:pt idx="33">All Eligibility Groups</cx:pt>
          <cx:pt idx="34">All Eligibility Groups</cx:pt>
          <cx:pt idx="35">All Eligibility Groups</cx:pt>
          <cx:pt idx="36">All Eligibility Groups</cx:pt>
          <cx:pt idx="37">All Eligibility Groups</cx:pt>
          <cx:pt idx="38">All Eligibility Groups</cx:pt>
          <cx:pt idx="39">All Eligibility Groups</cx:pt>
          <cx:pt idx="40">All Eligibility Groups</cx:pt>
          <cx:pt idx="41">All Eligibility Groups</cx:pt>
          <cx:pt idx="42">All Eligibility Groups</cx:pt>
          <cx:pt idx="43">All Eligibility Groups</cx:pt>
          <cx:pt idx="44">All Eligibility Groups</cx:pt>
          <cx:pt idx="45">Seniors</cx:pt>
          <cx:pt idx="46">Seniors</cx:pt>
          <cx:pt idx="47">Seniors</cx:pt>
          <cx:pt idx="48">Seniors</cx:pt>
          <cx:pt idx="49">Seniors</cx:pt>
          <cx:pt idx="50">Seniors</cx:pt>
          <cx:pt idx="51">Seniors</cx:pt>
          <cx:pt idx="52">Seniors</cx:pt>
          <cx:pt idx="53">Seniors</cx:pt>
          <cx:pt idx="54">Seniors</cx:pt>
          <cx:pt idx="55">Seniors</cx:pt>
          <cx:pt idx="56">Seniors</cx:pt>
          <cx:pt idx="57">Seniors</cx:pt>
          <cx:pt idx="58">Seniors</cx:pt>
          <cx:pt idx="59">Seniors</cx:pt>
          <cx:pt idx="60">Seniors</cx:pt>
          <cx:pt idx="61">Seniors</cx:pt>
          <cx:pt idx="62">Seniors</cx:pt>
          <cx:pt idx="63">Seniors</cx:pt>
          <cx:pt idx="64">Seniors</cx:pt>
          <cx:pt idx="65">Seniors</cx:pt>
          <cx:pt idx="66">Seniors</cx:pt>
          <cx:pt idx="67">Seniors</cx:pt>
          <cx:pt idx="68">Seniors</cx:pt>
          <cx:pt idx="69">Seniors</cx:pt>
          <cx:pt idx="70">Seniors</cx:pt>
          <cx:pt idx="71">Seniors</cx:pt>
          <cx:pt idx="72">Seniors</cx:pt>
          <cx:pt idx="73">Seniors</cx:pt>
          <cx:pt idx="74">Seniors</cx:pt>
          <cx:pt idx="75">Seniors</cx:pt>
          <cx:pt idx="76">Seniors</cx:pt>
          <cx:pt idx="77">Seniors</cx:pt>
          <cx:pt idx="78">Seniors</cx:pt>
          <cx:pt idx="79">Seniors</cx:pt>
          <cx:pt idx="80">Seniors</cx:pt>
          <cx:pt idx="81">Seniors</cx:pt>
          <cx:pt idx="82">Seniors</cx:pt>
          <cx:pt idx="83">Seniors</cx:pt>
          <cx:pt idx="84">Seniors</cx:pt>
          <cx:pt idx="85">Seniors</cx:pt>
          <cx:pt idx="86">Seniors</cx:pt>
          <cx:pt idx="87">Seniors</cx:pt>
          <cx:pt idx="88">Seniors</cx:pt>
          <cx:pt idx="89">Seniors</cx:pt>
          <cx:pt idx="90">Seniors</cx:pt>
          <cx:pt idx="91">Individuals with Disabilities</cx:pt>
          <cx:pt idx="92">Individuals with Disabilities</cx:pt>
          <cx:pt idx="93">Individuals with Disabilities</cx:pt>
          <cx:pt idx="94">Individuals with Disabilities</cx:pt>
          <cx:pt idx="95">Individuals with Disabilities</cx:pt>
          <cx:pt idx="96">Individuals with Disabilities</cx:pt>
          <cx:pt idx="97">Individuals with Disabilities</cx:pt>
          <cx:pt idx="98">Individuals with Disabilities</cx:pt>
          <cx:pt idx="99">Individuals with Disabilities</cx:pt>
          <cx:pt idx="100">Individuals with Disabilities</cx:pt>
          <cx:pt idx="101">Individuals with Disabilities</cx:pt>
          <cx:pt idx="102">Individuals with Disabilities</cx:pt>
          <cx:pt idx="103">Individuals with Disabilities</cx:pt>
          <cx:pt idx="104">Individuals with Disabilities</cx:pt>
          <cx:pt idx="105">Individuals with Disabilities</cx:pt>
          <cx:pt idx="106">Individuals with Disabilities</cx:pt>
          <cx:pt idx="107">Individuals with Disabilities</cx:pt>
          <cx:pt idx="108">Individuals with Disabilities</cx:pt>
          <cx:pt idx="109">Individuals with Disabilities</cx:pt>
          <cx:pt idx="110">Individuals with Disabilities</cx:pt>
          <cx:pt idx="111">Individuals with Disabilities</cx:pt>
          <cx:pt idx="112">Individuals with Disabilities</cx:pt>
          <cx:pt idx="113">Individuals with Disabilities</cx:pt>
          <cx:pt idx="114">Individuals with Disabilities</cx:pt>
          <cx:pt idx="115">Individuals with Disabilities</cx:pt>
          <cx:pt idx="116">Individuals with Disabilities</cx:pt>
          <cx:pt idx="117">Individuals with Disabilities</cx:pt>
          <cx:pt idx="118">Individuals with Disabilities</cx:pt>
          <cx:pt idx="119">Individuals with Disabilities</cx:pt>
          <cx:pt idx="120">Individuals with Disabilities</cx:pt>
          <cx:pt idx="121">Individuals with Disabilities</cx:pt>
          <cx:pt idx="122">Individuals with Disabilities</cx:pt>
          <cx:pt idx="123">Individuals with Disabilities</cx:pt>
          <cx:pt idx="124">Individuals with Disabilities</cx:pt>
          <cx:pt idx="125">Individuals with Disabilities</cx:pt>
          <cx:pt idx="126">Individuals with Disabilities</cx:pt>
          <cx:pt idx="127">Individuals with Disabilities</cx:pt>
          <cx:pt idx="128">Individuals with Disabilities</cx:pt>
          <cx:pt idx="129">Individuals with Disabilities</cx:pt>
          <cx:pt idx="130">Individuals with Disabilities</cx:pt>
          <cx:pt idx="131">Individuals with Disabilities</cx:pt>
          <cx:pt idx="132">Individuals with Disabilities</cx:pt>
          <cx:pt idx="133">Individuals with Disabilities</cx:pt>
          <cx:pt idx="134">Individuals with Disabilities</cx:pt>
          <cx:pt idx="135">Individuals with Disabilities</cx:pt>
          <cx:pt idx="136">Individuals with Disabilities</cx:pt>
          <cx:pt idx="137">Individuals with Disabilities</cx:pt>
        </cx:lvl>
      </cx:strDim>
      <cx:numDim type="val">
        <cx:f>Sheet1!$B$3:$B$140</cx:f>
        <cx:lvl ptCount="138" formatCode="&quot;$&quot;#,##0.00">
          <cx:pt idx="0">2731.7950031999999</cx:pt>
          <cx:pt idx="1">6136.0364503000001</cx:pt>
          <cx:pt idx="2">3347.0376391</cx:pt>
          <cx:pt idx="3">3352.4281771999999</cx:pt>
          <cx:pt idx="4">3775.5055281999998</cx:pt>
          <cx:pt idx="5">3833.5312294999999</cx:pt>
          <cx:pt idx="6">4577.9999380999998</cx:pt>
          <cx:pt idx="7">5837.6711957999996</cx:pt>
          <cx:pt idx="8">3138.3692996999998</cx:pt>
          <cx:pt idx="9">2940.8669610000002</cx:pt>
          <cx:pt idx="10">3979.4538911999998</cx:pt>
          <cx:pt idx="11">3169.9858064</cx:pt>
          <cx:pt idx="12">3358.0464661000001</cx:pt>
          <cx:pt idx="13">3067.1284679</cx:pt>
          <cx:pt idx="14">3356.8657208</cx:pt>
          <cx:pt idx="15">4221.1813156999997</cx:pt>
          <cx:pt idx="16">3248.6671365000002</cx:pt>
          <cx:pt idx="17">4052.9541580999999</cx:pt>
          <cx:pt idx="18">4934.0489440000001</cx:pt>
          <cx:pt idx="19">6297.0509742000004</cx:pt>
          <cx:pt idx="20">3931.3508133999999</cx:pt>
          <cx:pt idx="21">3664.2615411000002</cx:pt>
          <cx:pt idx="22">4523.6759357000001</cx:pt>
          <cx:pt idx="23">4339.0713088000002</cx:pt>
          <cx:pt idx="24">3343.0925342999999</cx:pt>
          <cx:pt idx="25">2703.1160857999998</cx:pt>
          <cx:pt idx="26">3775.5731403999998</cx:pt>
          <cx:pt idx="27">4578.9967839000001</cx:pt>
          <cx:pt idx="28">5029.8045433999996</cx:pt>
          <cx:pt idx="29">3673.1465226999999</cx:pt>
          <cx:pt idx="30">3197.7730505999998</cx:pt>
          <cx:pt idx="31">4150.2601513</cx:pt>
          <cx:pt idx="32">3348.5400456000002</cx:pt>
          <cx:pt idx="33">4021.1386653</cx:pt>
          <cx:pt idx="34">4932.2947984000002</cx:pt>
          <cx:pt idx="35">7706.0436312000002</cx:pt>
          <cx:pt idx="36">3567.9097360000001</cx:pt>
          <cx:pt idx="37">3533.6142829999999</cx:pt>
          <cx:pt idx="38">3970.2284141</cx:pt>
          <cx:pt idx="39">3650.8227748999998</cx:pt>
          <cx:pt idx="40">4044.7986654000001</cx:pt>
          <cx:pt idx="41">3359.8043733</cx:pt>
          <cx:pt idx="42">3782.5843869999999</cx:pt>
          <cx:pt idx="43">4113.8991690000003</cx:pt>
          <cx:pt idx="44">3309.6184011999999</cx:pt>
          <cx:pt idx="45">4091.3254879000001</cx:pt>
          <cx:pt idx="46">1231.8431098999999</cx:pt>
          <cx:pt idx="47">4723.8447979000002</cx:pt>
          <cx:pt idx="48">3465.6186704000002</cx:pt>
          <cx:pt idx="49">5574.2265600999999</cx:pt>
          <cx:pt idx="50">5116.7618860000002</cx:pt>
          <cx:pt idx="51">1714.3451924999999</cx:pt>
          <cx:pt idx="52">2501.1977606999999</cx:pt>
          <cx:pt idx="53">3852.5540721000002</cx:pt>
          <cx:pt idx="54">2947.6192073000002</cx:pt>
          <cx:pt idx="55">1284.5276618</cx:pt>
          <cx:pt idx="56">1816.1355370000001</cx:pt>
          <cx:pt idx="57">2919.7055157</cx:pt>
          <cx:pt idx="58">2796.6571386000001</cx:pt>
          <cx:pt idx="59">2561.4996242000002</cx:pt>
          <cx:pt idx="60">2304.4915721000002</cx:pt>
          <cx:pt idx="61">1560.1088482</cx:pt>
          <cx:pt idx="62">1722.8621880999999</cx:pt>
          <cx:pt idx="63">3759.9241390000002</cx:pt>
          <cx:pt idx="64">3182.0215843999999</cx:pt>
          <cx:pt idx="65">8497.1578203999998</cx:pt>
          <cx:pt idx="66">2647.6512461000002</cx:pt>
          <cx:pt idx="67">2248.4330804000001</cx:pt>
          <cx:pt idx="68">4477.8921891999998</cx:pt>
          <cx:pt idx="69">2130.5613506</cx:pt>
          <cx:pt idx="70">3018.8157167999998</cx:pt>
          <cx:pt idx="71">1563.6647247000001</cx:pt>
          <cx:pt idx="72">1724.6436100999999</cx:pt>
          <cx:pt idx="73">4146.5831169000003</cx:pt>
          <cx:pt idx="74">5707.7346599000002</cx:pt>
          <cx:pt idx="75">1633.6874696</cx:pt>
          <cx:pt idx="76">2418.3708142</cx:pt>
          <cx:pt idx="77">3528.0862249000002</cx:pt>
          <cx:pt idx="78">1858.8713226</cx:pt>
          <cx:pt idx="79">2047.7110608999999</cx:pt>
          <cx:pt idx="80">2119.9278442</cx:pt>
          <cx:pt idx="81">5615.2470901999995</cx:pt>
          <cx:pt idx="82">2066.2539387000002</cx:pt>
          <cx:pt idx="83">1810.6692597000001</cx:pt>
          <cx:pt idx="84">3577.1558304</cx:pt>
          <cx:pt idx="85">3656.0554701000001</cx:pt>
          <cx:pt idx="86">2329.8170316000001</cx:pt>
          <cx:pt idx="87">1445.0113022</cx:pt>
          <cx:pt idx="88">1342.5297347000001</cx:pt>
          <cx:pt idx="89">7432.4289368</cx:pt>
          <cx:pt idx="90">5375.7230689999997</cx:pt>
          <cx:pt idx="91">10505.36577</cx:pt>
          <cx:pt idx="92">5388.4608159999998</cx:pt>
          <cx:pt idx="93">15309.638418</cx:pt>
          <cx:pt idx="94">7667.2977615</cx:pt>
          <cx:pt idx="95">13982.481136</cx:pt>
          <cx:pt idx="96">10761.935532</cx:pt>
          <cx:pt idx="97">8005.1537334000004</cx:pt>
          <cx:pt idx="98">10796.46119</cx:pt>
          <cx:pt idx="99">16705.568947</cx:pt>
          <cx:pt idx="100">8427.9825987999993</cx:pt>
          <cx:pt idx="101">6001.5768317000002</cx:pt>
          <cx:pt idx="102">11635.645726999999</cx:pt>
          <cx:pt idx="103">9464.1005771</cx:pt>
          <cx:pt idx="104">9029.7413780000006</cx:pt>
          <cx:pt idx="105">9228.3220789000006</cx:pt>
          <cx:pt idx="106">7427.1282331000002</cx:pt>
          <cx:pt idx="107">7507.7007796999997</cx:pt>
          <cx:pt idx="108">7940.6270549999999</cx:pt>
          <cx:pt idx="109">9547.4728990000003</cx:pt>
          <cx:pt idx="110">14481.884898</cx:pt>
          <cx:pt idx="111">11945.587066</cx:pt>
          <cx:pt idx="112">12257.002038000001</cx:pt>
          <cx:pt idx="113">9966.6572969000008</cx:pt>
          <cx:pt idx="114">7347.7982804000003</cx:pt>
          <cx:pt idx="115">10663.101219</cx:pt>
          <cx:pt idx="116">10925.290537000001</cx:pt>
          <cx:pt idx="117">8954.4713140999993</cx:pt>
          <cx:pt idx="118">8173.0246942000003</cx:pt>
          <cx:pt idx="119">7301.8563745000001</cx:pt>
          <cx:pt idx="120">11882.614449999999</cx:pt>
          <cx:pt idx="121">13555.107706999999</cx:pt>
          <cx:pt idx="122">9205.7207252000007</cx:pt>
          <cx:pt idx="123">7505.8774641999998</cx:pt>
          <cx:pt idx="124">10403.303690000001</cx:pt>
          <cx:pt idx="125">8774.6240789999993</cx:pt>
          <cx:pt idx="126">10007.05733</cx:pt>
          <cx:pt idx="127">10238.50799</cx:pt>
          <cx:pt idx="128">18118.047916</cx:pt>
          <cx:pt idx="129">9363.7840526</cx:pt>
          <cx:pt idx="130">9167.9967696999993</cx:pt>
          <cx:pt idx="131">9831.3068223999999</cx:pt>
          <cx:pt idx="132">12777.80197</cx:pt>
          <cx:pt idx="133">9410.6775952999997</cx:pt>
          <cx:pt idx="134">8613.3581622999991</cx:pt>
          <cx:pt idx="135">6948.6085749000003</cx:pt>
          <cx:pt idx="136">12416.676966999999</cx:pt>
          <cx:pt idx="137">9303.8189375999991</cx:pt>
        </cx:lvl>
      </cx:numDim>
    </cx:data>
    <cx:data id="1">
      <cx:strDim type="cat">
        <cx:f>Sheet1!$A$3:$A$140</cx:f>
        <cx:lvl ptCount="138">
          <cx:pt idx="0">All Eligibility Groups</cx:pt>
          <cx:pt idx="1">All Eligibility Groups</cx:pt>
          <cx:pt idx="2">All Eligibility Groups</cx:pt>
          <cx:pt idx="3">All Eligibility Groups</cx:pt>
          <cx:pt idx="4">All Eligibility Groups</cx:pt>
          <cx:pt idx="5">All Eligibility Groups</cx:pt>
          <cx:pt idx="6">All Eligibility Groups</cx:pt>
          <cx:pt idx="7">All Eligibility Groups</cx:pt>
          <cx:pt idx="8">All Eligibility Groups</cx:pt>
          <cx:pt idx="9">All Eligibility Groups</cx:pt>
          <cx:pt idx="10">All Eligibility Groups</cx:pt>
          <cx:pt idx="11">All Eligibility Groups</cx:pt>
          <cx:pt idx="12">All Eligibility Groups</cx:pt>
          <cx:pt idx="13">All Eligibility Groups</cx:pt>
          <cx:pt idx="14">All Eligibility Groups</cx:pt>
          <cx:pt idx="15">All Eligibility Groups</cx:pt>
          <cx:pt idx="16">All Eligibility Groups</cx:pt>
          <cx:pt idx="17">All Eligibility Groups</cx:pt>
          <cx:pt idx="18">All Eligibility Groups</cx:pt>
          <cx:pt idx="19">All Eligibility Groups</cx:pt>
          <cx:pt idx="20">All Eligibility Groups</cx:pt>
          <cx:pt idx="21">All Eligibility Groups</cx:pt>
          <cx:pt idx="22">All Eligibility Groups</cx:pt>
          <cx:pt idx="23">All Eligibility Groups</cx:pt>
          <cx:pt idx="24">All Eligibility Groups</cx:pt>
          <cx:pt idx="25">All Eligibility Groups</cx:pt>
          <cx:pt idx="26">All Eligibility Groups</cx:pt>
          <cx:pt idx="27">All Eligibility Groups</cx:pt>
          <cx:pt idx="28">All Eligibility Groups</cx:pt>
          <cx:pt idx="29">All Eligibility Groups</cx:pt>
          <cx:pt idx="30">All Eligibility Groups</cx:pt>
          <cx:pt idx="31">All Eligibility Groups</cx:pt>
          <cx:pt idx="32">All Eligibility Groups</cx:pt>
          <cx:pt idx="33">All Eligibility Groups</cx:pt>
          <cx:pt idx="34">All Eligibility Groups</cx:pt>
          <cx:pt idx="35">All Eligibility Groups</cx:pt>
          <cx:pt idx="36">All Eligibility Groups</cx:pt>
          <cx:pt idx="37">All Eligibility Groups</cx:pt>
          <cx:pt idx="38">All Eligibility Groups</cx:pt>
          <cx:pt idx="39">All Eligibility Groups</cx:pt>
          <cx:pt idx="40">All Eligibility Groups</cx:pt>
          <cx:pt idx="41">All Eligibility Groups</cx:pt>
          <cx:pt idx="42">All Eligibility Groups</cx:pt>
          <cx:pt idx="43">All Eligibility Groups</cx:pt>
          <cx:pt idx="44">All Eligibility Groups</cx:pt>
          <cx:pt idx="45">Seniors</cx:pt>
          <cx:pt idx="46">Seniors</cx:pt>
          <cx:pt idx="47">Seniors</cx:pt>
          <cx:pt idx="48">Seniors</cx:pt>
          <cx:pt idx="49">Seniors</cx:pt>
          <cx:pt idx="50">Seniors</cx:pt>
          <cx:pt idx="51">Seniors</cx:pt>
          <cx:pt idx="52">Seniors</cx:pt>
          <cx:pt idx="53">Seniors</cx:pt>
          <cx:pt idx="54">Seniors</cx:pt>
          <cx:pt idx="55">Seniors</cx:pt>
          <cx:pt idx="56">Seniors</cx:pt>
          <cx:pt idx="57">Seniors</cx:pt>
          <cx:pt idx="58">Seniors</cx:pt>
          <cx:pt idx="59">Seniors</cx:pt>
          <cx:pt idx="60">Seniors</cx:pt>
          <cx:pt idx="61">Seniors</cx:pt>
          <cx:pt idx="62">Seniors</cx:pt>
          <cx:pt idx="63">Seniors</cx:pt>
          <cx:pt idx="64">Seniors</cx:pt>
          <cx:pt idx="65">Seniors</cx:pt>
          <cx:pt idx="66">Seniors</cx:pt>
          <cx:pt idx="67">Seniors</cx:pt>
          <cx:pt idx="68">Seniors</cx:pt>
          <cx:pt idx="69">Seniors</cx:pt>
          <cx:pt idx="70">Seniors</cx:pt>
          <cx:pt idx="71">Seniors</cx:pt>
          <cx:pt idx="72">Seniors</cx:pt>
          <cx:pt idx="73">Seniors</cx:pt>
          <cx:pt idx="74">Seniors</cx:pt>
          <cx:pt idx="75">Seniors</cx:pt>
          <cx:pt idx="76">Seniors</cx:pt>
          <cx:pt idx="77">Seniors</cx:pt>
          <cx:pt idx="78">Seniors</cx:pt>
          <cx:pt idx="79">Seniors</cx:pt>
          <cx:pt idx="80">Seniors</cx:pt>
          <cx:pt idx="81">Seniors</cx:pt>
          <cx:pt idx="82">Seniors</cx:pt>
          <cx:pt idx="83">Seniors</cx:pt>
          <cx:pt idx="84">Seniors</cx:pt>
          <cx:pt idx="85">Seniors</cx:pt>
          <cx:pt idx="86">Seniors</cx:pt>
          <cx:pt idx="87">Seniors</cx:pt>
          <cx:pt idx="88">Seniors</cx:pt>
          <cx:pt idx="89">Seniors</cx:pt>
          <cx:pt idx="90">Seniors</cx:pt>
          <cx:pt idx="91">Individuals with Disabilities</cx:pt>
          <cx:pt idx="92">Individuals with Disabilities</cx:pt>
          <cx:pt idx="93">Individuals with Disabilities</cx:pt>
          <cx:pt idx="94">Individuals with Disabilities</cx:pt>
          <cx:pt idx="95">Individuals with Disabilities</cx:pt>
          <cx:pt idx="96">Individuals with Disabilities</cx:pt>
          <cx:pt idx="97">Individuals with Disabilities</cx:pt>
          <cx:pt idx="98">Individuals with Disabilities</cx:pt>
          <cx:pt idx="99">Individuals with Disabilities</cx:pt>
          <cx:pt idx="100">Individuals with Disabilities</cx:pt>
          <cx:pt idx="101">Individuals with Disabilities</cx:pt>
          <cx:pt idx="102">Individuals with Disabilities</cx:pt>
          <cx:pt idx="103">Individuals with Disabilities</cx:pt>
          <cx:pt idx="104">Individuals with Disabilities</cx:pt>
          <cx:pt idx="105">Individuals with Disabilities</cx:pt>
          <cx:pt idx="106">Individuals with Disabilities</cx:pt>
          <cx:pt idx="107">Individuals with Disabilities</cx:pt>
          <cx:pt idx="108">Individuals with Disabilities</cx:pt>
          <cx:pt idx="109">Individuals with Disabilities</cx:pt>
          <cx:pt idx="110">Individuals with Disabilities</cx:pt>
          <cx:pt idx="111">Individuals with Disabilities</cx:pt>
          <cx:pt idx="112">Individuals with Disabilities</cx:pt>
          <cx:pt idx="113">Individuals with Disabilities</cx:pt>
          <cx:pt idx="114">Individuals with Disabilities</cx:pt>
          <cx:pt idx="115">Individuals with Disabilities</cx:pt>
          <cx:pt idx="116">Individuals with Disabilities</cx:pt>
          <cx:pt idx="117">Individuals with Disabilities</cx:pt>
          <cx:pt idx="118">Individuals with Disabilities</cx:pt>
          <cx:pt idx="119">Individuals with Disabilities</cx:pt>
          <cx:pt idx="120">Individuals with Disabilities</cx:pt>
          <cx:pt idx="121">Individuals with Disabilities</cx:pt>
          <cx:pt idx="122">Individuals with Disabilities</cx:pt>
          <cx:pt idx="123">Individuals with Disabilities</cx:pt>
          <cx:pt idx="124">Individuals with Disabilities</cx:pt>
          <cx:pt idx="125">Individuals with Disabilities</cx:pt>
          <cx:pt idx="126">Individuals with Disabilities</cx:pt>
          <cx:pt idx="127">Individuals with Disabilities</cx:pt>
          <cx:pt idx="128">Individuals with Disabilities</cx:pt>
          <cx:pt idx="129">Individuals with Disabilities</cx:pt>
          <cx:pt idx="130">Individuals with Disabilities</cx:pt>
          <cx:pt idx="131">Individuals with Disabilities</cx:pt>
          <cx:pt idx="132">Individuals with Disabilities</cx:pt>
          <cx:pt idx="133">Individuals with Disabilities</cx:pt>
          <cx:pt idx="134">Individuals with Disabilities</cx:pt>
          <cx:pt idx="135">Individuals with Disabilities</cx:pt>
          <cx:pt idx="136">Individuals with Disabilities</cx:pt>
          <cx:pt idx="137">Individuals with Disabilities</cx:pt>
        </cx:lvl>
      </cx:strDim>
      <cx:numDim type="val">
        <cx:f>Sheet1!$C$3:$C$140</cx:f>
        <cx:lvl ptCount="138" formatCode="&quot;$&quot;#,##0.00">
          <cx:pt idx="0">1379.0404351</cx:pt>
          <cx:pt idx="1">3338.2912636000001</cx:pt>
          <cx:pt idx="2">1917.4100501999999</cx:pt>
          <cx:pt idx="3">1115.7115957000001</cx:pt>
          <cx:pt idx="4">1903.2561677000001</cx:pt>
          <cx:pt idx="5">3631.0485027999998</cx:pt>
          <cx:pt idx="6">1370.5868298</cx:pt>
          <cx:pt idx="7">3037.6732249000002</cx:pt>
          <cx:pt idx="8">1295.6913107</cx:pt>
          <cx:pt idx="9">1050.7987591000001</cx:pt>
          <cx:pt idx="10">1720.7465706999999</cx:pt>
          <cx:pt idx="11">1307.5075342</cx:pt>
          <cx:pt idx="12">1897.5972830000001</cx:pt>
          <cx:pt idx="13">2423.9201287000001</cx:pt>
          <cx:pt idx="14">2639.3122152000001</cx:pt>
          <cx:pt idx="15">1716.1641966</cx:pt>
          <cx:pt idx="16">1620.4554241000001</cx:pt>
          <cx:pt idx="17">1914.5662533</cx:pt>
          <cx:pt idx="18">2112.0914984000001</cx:pt>
          <cx:pt idx="19">2419.7442556000001</cx:pt>
          <cx:pt idx="20">1135.8099420000001</cx:pt>
          <cx:pt idx="21">1670.0724287999999</cx:pt>
          <cx:pt idx="22">1964.5303091999999</cx:pt>
          <cx:pt idx="23">2800.8031089000001</cx:pt>
          <cx:pt idx="24">2419.8826453000001</cx:pt>
          <cx:pt idx="25">1025.1595339</cx:pt>
          <cx:pt idx="26">3478.232833</cx:pt>
          <cx:pt idx="27">3729.7995341000001</cx:pt>
          <cx:pt idx="28">3871.1469646999999</cx:pt>
          <cx:pt idx="29">1553.1105497000001</cx:pt>
          <cx:pt idx="30">5140.4528706999999</cx:pt>
          <cx:pt idx="31">2704.9503515000001</cx:pt>
          <cx:pt idx="32">1433.1901158999999</cx:pt>
          <cx:pt idx="33">1887.199685</cx:pt>
          <cx:pt idx="34">2879.1616017000001</cx:pt>
          <cx:pt idx="35">1541.1092925</cx:pt>
          <cx:pt idx="36">1237.2308266</cx:pt>
          <cx:pt idx="37">1951.1107939999999</cx:pt>
          <cx:pt idx="38">1307.5075257999999</cx:pt>
          <cx:pt idx="39">1239.521841</cx:pt>
          <cx:pt idx="40">2179.3331290000001</cx:pt>
          <cx:pt idx="41">1633.1389868000001</cx:pt>
          <cx:pt idx="42">2532.2646665000002</cx:pt>
          <cx:pt idx="43">1300.4704151999999</cx:pt>
          <cx:pt idx="44">2800.5003929</cx:pt>
          <cx:pt idx="45">9158.1714362999992</cx:pt>
          <cx:pt idx="46">7126.4238894</cx:pt>
          <cx:pt idx="47">18597.072117</cx:pt>
          <cx:pt idx="48">9528.3699016999999</cx:pt>
          <cx:pt idx="49">6174.8279562999996</cx:pt>
          <cx:pt idx="50">11826.347352000001</cx:pt>
          <cx:pt idx="51">12937.521135999999</cx:pt>
          <cx:pt idx="52">10937.544929</cx:pt>
          <cx:pt idx="53">16576.995094000002</cx:pt>
          <cx:pt idx="54">5584.2873958999999</cx:pt>
          <cx:pt idx="55">6319.4463460999996</cx:pt>
          <cx:pt idx="56">8507.6937182999991</cx:pt>
          <cx:pt idx="57">7006.1216612999997</cx:pt>
          <cx:pt idx="58">12194.157663</cx:pt>
          <cx:pt idx="59">13303.919222</cx:pt>
          <cx:pt idx="60">11338.910233000001</cx:pt>
          <cx:pt idx="61">8046.6956382999997</cx:pt>
          <cx:pt idx="62">6893.3785502000001</cx:pt>
          <cx:pt idx="63">5172.1929536999996</cx:pt>
          <cx:pt idx="64">13409.281669</cx:pt>
          <cx:pt idx="65">12631.753428</cx:pt>
          <cx:pt idx="66">12755.847909</cx:pt>
          <cx:pt idx="67">8098.6379537000003</cx:pt>
          <cx:pt idx="68">10227.802516</cx:pt>
          <cx:pt idx="69">20412.899122999999</cx:pt>
          <cx:pt idx="70">11774.807765</cx:pt>
          <cx:pt idx="71">5605.4277586999997</cx:pt>
          <cx:pt idx="72">16616.467203</cx:pt>
          <cx:pt idx="73">13499.273664</cx:pt>
          <cx:pt idx="74">15912.474582000001</cx:pt>
          <cx:pt idx="75">7523.0094853000001</cx:pt>
          <cx:pt idx="76">21391.166343000001</cx:pt>
          <cx:pt idx="77">16329.898442</cx:pt>
          <cx:pt idx="78">8226.0104001</cx:pt>
          <cx:pt idx="79">13578.692552</cx:pt>
          <cx:pt idx="80">15342.510721000001</cx:pt>
          <cx:pt idx="81">8204.6232263999991</cx:pt>
          <cx:pt idx="82">8280.1787884999994</cx:pt>
          <cx:pt idx="83">9105.3808857000004</cx:pt>
          <cx:pt idx="84">6173.8191852999998</cx:pt>
          <cx:pt idx="85">7968.0677753</cx:pt>
          <cx:pt idx="86">9117.5232708999993</cx:pt>
          <cx:pt idx="87">10694.683842</cx:pt>
          <cx:pt idx="88">12812.498887</cx:pt>
          <cx:pt idx="89">7433.9917378</cx:pt>
          <cx:pt idx="90">15350.339008000001</cx:pt>
          <cx:pt idx="91">6137.3566607000002</cx:pt>
          <cx:pt idx="92">2600.5734628</cx:pt>
          <cx:pt idx="93">13244.785674000001</cx:pt>
          <cx:pt idx="94">3897.0910890999999</cx:pt>
          <cx:pt idx="95">6123.1734571999996</cx:pt>
          <cx:pt idx="96">8246.4069242000005</cx:pt>
          <cx:pt idx="97">16562.316180000002</cx:pt>
          <cx:pt idx="98">6171.1034857000004</cx:pt>
          <cx:pt idx="99">10252.566344000001</cx:pt>
          <cx:pt idx="100">3702.3793086999999</cx:pt>
          <cx:pt idx="101">2773.8626812000002</cx:pt>
          <cx:pt idx="102">6873.9202809999997</cx:pt>
          <cx:pt idx="103">6231.6135421999998</cx:pt>
          <cx:pt idx="104">6225.3214851000002</cx:pt>
          <cx:pt idx="105">9664.5696943999992</cx:pt>
          <cx:pt idx="106">7402.1587946999998</cx:pt>
          <cx:pt idx="107">3261.4889293000001</cx:pt>
          <cx:pt idx="108">5108.0108286000004</cx:pt>
          <cx:pt idx="109">4838.4629740999999</cx:pt>
          <cx:pt idx="110">6479.7898490999996</cx:pt>
          <cx:pt idx="111">4852.7654675000003</cx:pt>
          <cx:pt idx="112">1976.7742076</cx:pt>
          <cx:pt idx="113">15605.937839</cx:pt>
          <cx:pt idx="114">3102.6231938000001</cx:pt>
          <cx:pt idx="115">5737.5547505000004</cx:pt>
          <cx:pt idx="116">5301.0086723000004</cx:pt>
          <cx:pt idx="117">8458.2138328000001</cx:pt>
          <cx:pt idx="118">3817.5997579</cx:pt>
          <cx:pt idx="119">9469.6430290000008</cx:pt>
          <cx:pt idx="120">10241.547495999999</cx:pt>
          <cx:pt idx="121">16665.739957999998</cx:pt>
          <cx:pt idx="122">4604.1034035000002</cx:pt>
          <cx:pt idx="123">17630.265520000001</cx:pt>
          <cx:pt idx="124">8161.9516184000004</cx:pt>
          <cx:pt idx="125">5045.0185250000004</cx:pt>
          <cx:pt idx="126">4870.5058326999997</cx:pt>
          <cx:pt idx="127">5287.5720350000001</cx:pt>
          <cx:pt idx="128">2482.8805312</cx:pt>
          <cx:pt idx="129">2704.2954761999999</cx:pt>
          <cx:pt idx="130">6591.4957592999999</cx:pt>
          <cx:pt idx="131">5427.416706</cx:pt>
          <cx:pt idx="132">6819.6797716000001</cx:pt>
          <cx:pt idx="133">6631.7474527000004</cx:pt>
          <cx:pt idx="134">5533.9429434000003</cx:pt>
          <cx:pt idx="135">4082.1140666000001</cx:pt>
          <cx:pt idx="136">3276.3957538999998</cx:pt>
          <cx:pt idx="137">12396.466646999999</cx:pt>
        </cx:lvl>
      </cx:numDim>
    </cx:data>
  </cx:chartData>
  <cx:chart>
    <cx:plotArea>
      <cx:plotAreaRegion>
        <cx:series layoutId="boxWhisker" uniqueId="{15852664-0410-44DD-B31A-C019CD09AE6C}">
          <cx:tx>
            <cx:txData>
              <cx:f>Sheet1!$B$1</cx:f>
              <cx:v>Acute Care</cx:v>
            </cx:txData>
          </cx:tx>
          <cx:spPr>
            <a:solidFill>
              <a:schemeClr val="tx2"/>
            </a:solidFill>
          </cx:spPr>
          <cx:dataPt idx="84"/>
          <cx:dataId val="0"/>
          <cx:layoutPr>
            <cx:visibility meanMarker="0"/>
            <cx:statistics quartileMethod="exclusive"/>
          </cx:layoutPr>
        </cx:series>
        <cx:series layoutId="boxWhisker" uniqueId="{30D8C321-AB83-4AF5-9692-B63095C8C53C}">
          <cx:tx>
            <cx:txData>
              <cx:f>Sheet1!$C$1</cx:f>
              <cx:v>Long-Term Care</cx:v>
            </cx:txData>
          </cx:tx>
          <cx:spPr>
            <a:solidFill>
              <a:schemeClr val="accent4"/>
            </a:solidFill>
          </cx:spPr>
          <cx:dataPt idx="20"/>
          <cx:dataId val="1"/>
          <cx:layoutPr>
            <cx:visibility meanMarker="0"/>
            <cx:statistics quartileMethod="exclusive"/>
          </cx:layoutPr>
        </cx:series>
      </cx:plotAreaRegion>
      <cx:axis id="0">
        <cx:catScaling gapWidth="1"/>
        <cx:tickLabels/>
        <cx:txPr>
          <a:bodyPr rot="-60000000" spcFirstLastPara="1" vertOverflow="ellipsis" vert="horz" wrap="square" lIns="0" tIns="0" rIns="0" bIns="0" anchor="ctr" anchorCtr="1"/>
          <a:lstStyle/>
          <a:p>
            <a:pPr>
              <a:defRPr b="1">
                <a:solidFill>
                  <a:schemeClr val="tx1"/>
                </a:solidFill>
              </a:defRPr>
            </a:pPr>
            <a:endParaRPr lang="en-US" b="1">
              <a:solidFill>
                <a:schemeClr val="tx1"/>
              </a:solidFill>
            </a:endParaRPr>
          </a:p>
        </cx:txPr>
      </cx:axis>
      <cx:axis id="1">
        <cx:valScaling/>
        <cx:majorGridlines/>
        <cx:tickLabels/>
        <cx:numFmt formatCode="$#,##0" sourceLinked="0"/>
      </cx:axis>
    </cx:plotArea>
    <cx:legend pos="t" align="ctr" overlay="0">
      <cx:txPr>
        <a:bodyPr spcFirstLastPara="1" vertOverflow="ellipsis" wrap="square" lIns="0" tIns="0" rIns="0" bIns="0" anchor="ctr" anchorCtr="1"/>
        <a:lstStyle/>
        <a:p>
          <a:pPr>
            <a:defRPr b="1">
              <a:solidFill>
                <a:schemeClr val="tx1"/>
              </a:solidFill>
            </a:defRPr>
          </a:pPr>
          <a:endParaRPr lang="en-US" b="1">
            <a:solidFill>
              <a:schemeClr val="tx1"/>
            </a:solidFill>
          </a:endParaRPr>
        </a:p>
      </cx:txPr>
    </cx:legend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  <cs:bodyPr rot="-60000000" vert="horz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  <cs:bodyPr rot="-60000000" vert="horz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  <cs:bodyPr rot="0" vert="horz"/>
  </cs:title>
  <cs:trendline>
    <cs:lnRef idx="0"/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  <cs:bodyPr rot="-60000000" vert="horz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="http://schemas.microsoft.com/office/drawing/2014/chartex" xmlns="" Requires="cx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513039735"/>
                  </p:ext>
                </p:extLst>
              </p:nvPr>
            </p:nvGraphicFramePr>
            <p:xfrm>
              <a:off x="152400" y="967047"/>
              <a:ext cx="8880764" cy="4724400"/>
            </p:xfrm>
            <a:graphic>
              <a:graphicData uri="http://schemas.microsoft.com/office/drawing/2014/chartex">
                <c:chart xmlns:c="http://schemas.openxmlformats.org/drawingml/2006/chart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ontent Placeholder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400" y="967047"/>
                <a:ext cx="8880764" cy="47244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0" y="6309360"/>
            <a:ext cx="8321040" cy="548640"/>
          </a:xfrm>
        </p:spPr>
        <p:txBody>
          <a:bodyPr/>
          <a:lstStyle/>
          <a:p>
            <a:r>
              <a:rPr lang="en-US" dirty="0"/>
              <a:t>Note: Includes </a:t>
            </a:r>
            <a:r>
              <a:rPr lang="en-US" dirty="0" smtClean="0"/>
              <a:t>spending per enrollee for full and partial enrollees. </a:t>
            </a:r>
            <a:r>
              <a:rPr lang="en-US" dirty="0"/>
              <a:t>Excludes spending for AZ, HI, </a:t>
            </a:r>
            <a:r>
              <a:rPr lang="en-US" dirty="0" smtClean="0"/>
              <a:t>MN for “All Eligibility Groups” and “Seniors”, </a:t>
            </a:r>
            <a:r>
              <a:rPr lang="en-US" dirty="0"/>
              <a:t>TN, NM, </a:t>
            </a:r>
            <a:r>
              <a:rPr lang="en-US" dirty="0" smtClean="0"/>
              <a:t>and VT </a:t>
            </a:r>
            <a:r>
              <a:rPr lang="en-US" dirty="0"/>
              <a:t>due to data reliability issues.</a:t>
            </a:r>
          </a:p>
          <a:p>
            <a:r>
              <a:rPr lang="en-US" dirty="0" smtClean="0"/>
              <a:t>Source</a:t>
            </a:r>
            <a:r>
              <a:rPr lang="en-US" dirty="0"/>
              <a:t>: Kaiser Family Foundation and Urban Institute estimates based on data from FY 2011 and CMS-64 </a:t>
            </a:r>
            <a:r>
              <a:rPr lang="en-US" dirty="0" smtClean="0"/>
              <a:t>reports. 2010 </a:t>
            </a:r>
            <a:r>
              <a:rPr lang="en-US" dirty="0"/>
              <a:t>data were used for FL, KS, ME, MD, MT, </a:t>
            </a:r>
            <a:r>
              <a:rPr lang="en-US" dirty="0" smtClean="0"/>
              <a:t>NJ</a:t>
            </a:r>
            <a:r>
              <a:rPr lang="en-US" dirty="0"/>
              <a:t>, OK, TX, and UT because 2011 data were unavailable.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235803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  <a:cs typeface="Meta Offc Pro"/>
              </a:rPr>
              <a:t>State Variation in </a:t>
            </a:r>
            <a:r>
              <a:rPr lang="en-US" sz="2400" b="1" dirty="0">
                <a:latin typeface="Calibri" pitchFamily="34" charset="0"/>
                <a:cs typeface="Meta Offc Pro"/>
              </a:rPr>
              <a:t>Medicaid Acute </a:t>
            </a:r>
            <a:r>
              <a:rPr lang="en-US" sz="2400" b="1" dirty="0" smtClean="0">
                <a:latin typeface="Calibri" pitchFamily="34" charset="0"/>
                <a:cs typeface="Meta Offc Pro"/>
              </a:rPr>
              <a:t>and Long-Term Care Spending Per Enrollee, FY 2011</a:t>
            </a:r>
          </a:p>
        </p:txBody>
      </p:sp>
    </p:spTree>
    <p:extLst>
      <p:ext uri="{BB962C8B-B14F-4D97-AF65-F5344CB8AC3E}">
        <p14:creationId xmlns:p14="http://schemas.microsoft.com/office/powerpoint/2010/main" val="388289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KFF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15624149-D536-4485-BFA2-098F079AC01A}" vid="{D1D1E42F-4AB4-4731-82A3-A6F1C7515508}"/>
    </a:ext>
  </a:ext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15624149-D536-4485-BFA2-098F079AC01A}" vid="{AB17F953-BADE-46AE-A6CD-3B7184799CA4}"/>
    </a:ext>
  </a:ext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15624149-D536-4485-BFA2-098F079AC01A}" vid="{1AA1E98A-82E3-4FD5-8CA0-41746412034A}"/>
    </a:ext>
  </a:ext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FF_Template" id="{15624149-D536-4485-BFA2-098F079AC01A}" vid="{CFFF624F-939D-473C-8451-11D17185C46B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KFF_Template</Template>
  <TotalTime>708</TotalTime>
  <Words>105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Meta Offc Pro</vt:lpstr>
      <vt:lpstr>MetaSerif-Book</vt:lpstr>
      <vt:lpstr>Tahoma</vt:lpstr>
      <vt:lpstr>Default</vt:lpstr>
      <vt:lpstr>Default with exhibit #</vt:lpstr>
      <vt:lpstr>Default with figure #</vt:lpstr>
      <vt:lpstr>Title page</vt:lpstr>
      <vt:lpstr> </vt:lpstr>
    </vt:vector>
  </TitlesOfParts>
  <Company>HERMES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Rachel Garfield</dc:creator>
  <cp:lastModifiedBy>Kanani Kauka</cp:lastModifiedBy>
  <cp:revision>20</cp:revision>
  <cp:lastPrinted>2017-03-24T19:35:47Z</cp:lastPrinted>
  <dcterms:created xsi:type="dcterms:W3CDTF">2017-03-23T17:21:50Z</dcterms:created>
  <dcterms:modified xsi:type="dcterms:W3CDTF">2017-03-29T15:15:52Z</dcterms:modified>
</cp:coreProperties>
</file>