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slideLayouts/slideLayout13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60" r:id="rId1"/>
    <p:sldMasterId id="2147483668" r:id="rId2"/>
    <p:sldMasterId id="2147483673" r:id="rId3"/>
    <p:sldMasterId id="2147483666" r:id="rId4"/>
  </p:sldMasterIdLst>
  <p:notesMasterIdLst>
    <p:notesMasterId r:id="rId6"/>
  </p:notesMasterIdLst>
  <p:sldIdLst>
    <p:sldId id="277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73" d="100"/>
          <a:sy n="73" d="100"/>
        </p:scale>
        <p:origin x="127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4D92E5-9FFA-458A-9BEA-BDF5C2EF3530}" type="datetimeFigureOut">
              <a:rPr lang="en-US" smtClean="0"/>
              <a:t>3/18/2017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E76084-7007-4F9A-9BF5-85CA96B02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093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078686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653234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708896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240752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2347" y="1817601"/>
            <a:ext cx="8223439" cy="1000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b="1" i="0">
                <a:latin typeface="Calibri" pitchFamily="34" charset="0"/>
                <a:cs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444467" y="2946400"/>
            <a:ext cx="6391275" cy="88423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600" b="0" i="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lvl="0"/>
            <a:r>
              <a:rPr lang="en-US" dirty="0" smtClean="0"/>
              <a:t>SUBTITLE STYLE</a:t>
            </a:r>
            <a:endParaRPr lang="en-US" dirty="0"/>
          </a:p>
        </p:txBody>
      </p:sp>
      <p:sp>
        <p:nvSpPr>
          <p:cNvPr id="22" name="Content Placeholder 21"/>
          <p:cNvSpPr>
            <a:spLocks noGrp="1"/>
          </p:cNvSpPr>
          <p:nvPr>
            <p:ph sz="quarter" idx="13" hasCustomPrompt="1"/>
          </p:nvPr>
        </p:nvSpPr>
        <p:spPr>
          <a:xfrm>
            <a:off x="444467" y="4238484"/>
            <a:ext cx="3352800" cy="284362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600" b="0" i="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lvl="0"/>
            <a:r>
              <a:rPr lang="en-US" dirty="0" smtClean="0"/>
              <a:t>Authors</a:t>
            </a:r>
            <a:endParaRPr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14" hasCustomPrompt="1"/>
          </p:nvPr>
        </p:nvSpPr>
        <p:spPr>
          <a:xfrm>
            <a:off x="4480280" y="6174160"/>
            <a:ext cx="4416425" cy="531440"/>
          </a:xfrm>
          <a:prstGeom prst="rect">
            <a:avLst/>
          </a:prstGeom>
        </p:spPr>
        <p:txBody>
          <a:bodyPr vert="horz"/>
          <a:lstStyle>
            <a:lvl1pPr marL="0" indent="0" algn="r">
              <a:buFontTx/>
              <a:buNone/>
              <a:defRPr sz="1200" b="0" i="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lvl="0"/>
            <a:r>
              <a:rPr lang="en-US" dirty="0" smtClean="0"/>
              <a:t>Date: January 23, 2013</a:t>
            </a:r>
          </a:p>
          <a:p>
            <a:pPr lvl="0"/>
            <a:r>
              <a:rPr lang="en-US" dirty="0" smtClean="0"/>
              <a:t>Location: Washington D.C.</a:t>
            </a:r>
            <a:endParaRPr lang="en-US" dirty="0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16" hasCustomPrompt="1"/>
          </p:nvPr>
        </p:nvSpPr>
        <p:spPr>
          <a:xfrm>
            <a:off x="444467" y="4644232"/>
            <a:ext cx="5984875" cy="849313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2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lvl="0"/>
            <a:r>
              <a:rPr lang="en-US" dirty="0" smtClean="0"/>
              <a:t>Multiple Author Names, Name Last Name, Name </a:t>
            </a:r>
            <a:r>
              <a:rPr lang="en-US" dirty="0" err="1" smtClean="0"/>
              <a:t>lastname</a:t>
            </a:r>
            <a:r>
              <a:rPr lang="en-US" dirty="0" smtClean="0"/>
              <a:t> &amp; name </a:t>
            </a:r>
            <a:r>
              <a:rPr lang="en-US" dirty="0" err="1" smtClean="0"/>
              <a:t>lastname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47948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599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341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23123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896112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3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375117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24979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88167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147119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896112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3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157723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.pn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2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503920" y="6217920"/>
            <a:ext cx="548640" cy="55143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41716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4" r:id="rId2"/>
    <p:sldLayoutId id="2147483665" r:id="rId3"/>
    <p:sldLayoutId id="2147483663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1" i="0" dirty="0" smtClean="0">
          <a:solidFill>
            <a:srgbClr val="000000"/>
          </a:solidFill>
          <a:latin typeface="Calibri" pitchFamily="34" charset="0"/>
          <a:ea typeface="+mj-ea"/>
          <a:cs typeface="Calibri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503920" y="6217920"/>
            <a:ext cx="548640" cy="551434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91440" y="91440"/>
            <a:ext cx="8961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b="1" dirty="0" smtClean="0">
                <a:latin typeface="Calibri" pitchFamily="34" charset="0"/>
                <a:cs typeface="Meta Offc Pro"/>
              </a:rPr>
              <a:t>Exhibit </a:t>
            </a:r>
            <a:fld id="{0C16F13B-3659-4888-B784-82F22626CC5F}" type="slidenum">
              <a:rPr lang="en-US" sz="1400" b="1" smtClean="0">
                <a:latin typeface="Calibri" pitchFamily="34" charset="0"/>
                <a:cs typeface="Meta Offc Pro"/>
              </a:rPr>
              <a:pPr algn="l"/>
              <a:t>‹#›</a:t>
            </a:fld>
            <a:endParaRPr lang="en-US" sz="1400" b="1" dirty="0" err="1" smtClean="0">
              <a:latin typeface="Calibri" pitchFamily="34" charset="0"/>
              <a:cs typeface="Meta Offc Pro"/>
            </a:endParaRPr>
          </a:p>
        </p:txBody>
      </p:sp>
    </p:spTree>
    <p:extLst>
      <p:ext uri="{BB962C8B-B14F-4D97-AF65-F5344CB8AC3E}">
        <p14:creationId xmlns:p14="http://schemas.microsoft.com/office/powerpoint/2010/main" val="648246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1" i="0" dirty="0" smtClean="0">
          <a:solidFill>
            <a:srgbClr val="000000"/>
          </a:solidFill>
          <a:latin typeface="Calibri" pitchFamily="34" charset="0"/>
          <a:ea typeface="+mj-ea"/>
          <a:cs typeface="Calibri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503920" y="6217920"/>
            <a:ext cx="548640" cy="551434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91440" y="91440"/>
            <a:ext cx="8961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b="1" dirty="0" smtClean="0">
                <a:latin typeface="Calibri" pitchFamily="34" charset="0"/>
                <a:cs typeface="Meta Offc Pro"/>
              </a:rPr>
              <a:t>Figure </a:t>
            </a:r>
            <a:fld id="{0C16F13B-3659-4888-B784-82F22626CC5F}" type="slidenum">
              <a:rPr lang="en-US" sz="1400" b="1" smtClean="0">
                <a:latin typeface="Calibri" pitchFamily="34" charset="0"/>
                <a:cs typeface="Meta Offc Pro"/>
              </a:rPr>
              <a:pPr algn="l"/>
              <a:t>‹#›</a:t>
            </a:fld>
            <a:endParaRPr lang="en-US" sz="1400" b="1" dirty="0" err="1" smtClean="0">
              <a:latin typeface="Calibri" pitchFamily="34" charset="0"/>
              <a:cs typeface="Meta Offc Pro"/>
            </a:endParaRPr>
          </a:p>
        </p:txBody>
      </p:sp>
    </p:spTree>
    <p:extLst>
      <p:ext uri="{BB962C8B-B14F-4D97-AF65-F5344CB8AC3E}">
        <p14:creationId xmlns:p14="http://schemas.microsoft.com/office/powerpoint/2010/main" val="1882789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1" i="0" dirty="0" smtClean="0">
          <a:solidFill>
            <a:srgbClr val="000000"/>
          </a:solidFill>
          <a:latin typeface="Calibri" pitchFamily="34" charset="0"/>
          <a:ea typeface="+mj-ea"/>
          <a:cs typeface="Calibri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30541" y="1554480"/>
            <a:ext cx="8682918" cy="4481320"/>
          </a:xfrm>
          <a:prstGeom prst="rect">
            <a:avLst/>
          </a:prstGeom>
          <a:solidFill>
            <a:srgbClr val="0B78B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0541" y="228600"/>
            <a:ext cx="1087719" cy="10932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6593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 baseline="0">
          <a:solidFill>
            <a:schemeClr val="bg1"/>
          </a:solidFill>
          <a:latin typeface="MetaSerif-Book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1722120" y="3560857"/>
            <a:ext cx="2729232" cy="1005756"/>
          </a:xfrm>
          <a:prstGeom prst="roundRect">
            <a:avLst/>
          </a:prstGeom>
          <a:solidFill>
            <a:schemeClr val="accent6">
              <a:lumMod val="9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FEDERAL SPENDING </a:t>
            </a:r>
            <a:r>
              <a:rPr lang="en-US" sz="11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COVERAGE </a:t>
            </a:r>
            <a:r>
              <a:rPr lang="en-US" sz="1050" dirty="0">
                <a:solidFill>
                  <a:schemeClr val="tx1"/>
                </a:solidFill>
              </a:rPr>
              <a:t/>
            </a:r>
            <a:br>
              <a:rPr lang="en-US" sz="1050" dirty="0">
                <a:solidFill>
                  <a:schemeClr val="tx1"/>
                </a:solidFill>
              </a:rPr>
            </a:br>
            <a:r>
              <a:rPr lang="en-US" sz="700" i="1" dirty="0" smtClean="0">
                <a:solidFill>
                  <a:schemeClr val="tx1"/>
                </a:solidFill>
              </a:rPr>
              <a:t>(After tax credit)</a:t>
            </a:r>
            <a:endParaRPr lang="en-US" sz="700" i="1" dirty="0">
              <a:solidFill>
                <a:schemeClr val="tx1"/>
              </a:solidFill>
            </a:endParaRPr>
          </a:p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DECREASE OF $</a:t>
            </a:r>
            <a:r>
              <a:rPr lang="en-US" sz="1000" dirty="0">
                <a:solidFill>
                  <a:schemeClr val="tx1"/>
                </a:solidFill>
              </a:rPr>
              <a:t>1.2 TRILLION </a:t>
            </a:r>
            <a:r>
              <a:rPr lang="en-US" sz="1000" dirty="0" smtClean="0">
                <a:solidFill>
                  <a:schemeClr val="tx1"/>
                </a:solidFill>
              </a:rPr>
              <a:t>($880 BILLION IN MEDICAID AND $312 BILLION IN TAX CREDITS)</a:t>
            </a:r>
          </a:p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OVER 10 YEARS.</a:t>
            </a:r>
            <a:endParaRPr lang="en-US" sz="1000" i="1" dirty="0" smtClean="0">
              <a:solidFill>
                <a:srgbClr val="FF0000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4588817" y="3560856"/>
            <a:ext cx="2695901" cy="1001767"/>
          </a:xfrm>
          <a:prstGeom prst="roundRect">
            <a:avLst/>
          </a:prstGeom>
          <a:solidFill>
            <a:schemeClr val="accent6">
              <a:lumMod val="9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IMPACT </a:t>
            </a:r>
            <a:r>
              <a:rPr lang="en-US" sz="11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 FEDERAL DEFICIT</a:t>
            </a:r>
          </a:p>
          <a:p>
            <a:pPr lvl="0" algn="ctr">
              <a:defRPr/>
            </a:pPr>
            <a:r>
              <a:rPr lang="en-US" sz="900" dirty="0" smtClean="0">
                <a:solidFill>
                  <a:schemeClr val="tx1"/>
                </a:solidFill>
              </a:rPr>
              <a:t>DECREASE OF $337 BILLION OVER 10 YEARS. 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10" name="Up Arrow 9"/>
          <p:cNvSpPr/>
          <p:nvPr/>
        </p:nvSpPr>
        <p:spPr>
          <a:xfrm rot="10800000">
            <a:off x="2439427" y="4585079"/>
            <a:ext cx="1294618" cy="1128769"/>
          </a:xfrm>
          <a:prstGeom prst="upArrow">
            <a:avLst>
              <a:gd name="adj1" fmla="val 50000"/>
              <a:gd name="adj2" fmla="val 48442"/>
            </a:avLst>
          </a:prstGeom>
          <a:solidFill>
            <a:schemeClr val="bg1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Up Arrow 10"/>
          <p:cNvSpPr/>
          <p:nvPr/>
        </p:nvSpPr>
        <p:spPr>
          <a:xfrm rot="10800000">
            <a:off x="5289458" y="4585079"/>
            <a:ext cx="1294618" cy="1128769"/>
          </a:xfrm>
          <a:prstGeom prst="upArrow">
            <a:avLst>
              <a:gd name="adj1" fmla="val 50000"/>
              <a:gd name="adj2" fmla="val 48442"/>
            </a:avLst>
          </a:prstGeom>
          <a:solidFill>
            <a:schemeClr val="bg1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595837" y="2378854"/>
            <a:ext cx="2513115" cy="1093407"/>
          </a:xfrm>
          <a:prstGeom prst="roundRect">
            <a:avLst/>
          </a:prstGeom>
          <a:solidFill>
            <a:schemeClr val="accent6">
              <a:lumMod val="9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u="sng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THE UNINSURED</a:t>
            </a:r>
            <a:r>
              <a:rPr lang="en-US" sz="11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/>
            </a:r>
            <a:br>
              <a:rPr lang="en-US" sz="11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en-US" sz="1000" dirty="0" smtClean="0">
                <a:solidFill>
                  <a:schemeClr val="tx1"/>
                </a:solidFill>
              </a:rPr>
              <a:t>NUMBER </a:t>
            </a:r>
            <a:r>
              <a:rPr lang="en-US" sz="1000" dirty="0" smtClean="0">
                <a:solidFill>
                  <a:schemeClr val="tx1"/>
                </a:solidFill>
              </a:rPr>
              <a:t>OF UNINSURED WOULD INCREASE </a:t>
            </a:r>
            <a:r>
              <a:rPr lang="en-US" sz="1000" dirty="0" smtClean="0">
                <a:solidFill>
                  <a:schemeClr val="tx1"/>
                </a:solidFill>
              </a:rPr>
              <a:t>BY</a:t>
            </a:r>
            <a:r>
              <a:rPr lang="en-US" sz="1000" dirty="0" smtClean="0">
                <a:solidFill>
                  <a:schemeClr val="tx1"/>
                </a:solidFill>
              </a:rPr>
              <a:t> </a:t>
            </a:r>
            <a:r>
              <a:rPr lang="en-US" sz="1000" dirty="0" smtClean="0">
                <a:solidFill>
                  <a:schemeClr val="tx1"/>
                </a:solidFill>
              </a:rPr>
              <a:t>24 </a:t>
            </a:r>
            <a:r>
              <a:rPr lang="en-US" sz="1000" dirty="0" smtClean="0">
                <a:solidFill>
                  <a:schemeClr val="tx1"/>
                </a:solidFill>
              </a:rPr>
              <a:t>MILLION BY 2026.</a:t>
            </a:r>
            <a:endParaRPr lang="en-US" sz="1000" dirty="0" smtClean="0">
              <a:solidFill>
                <a:schemeClr val="tx1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216716" y="2380209"/>
            <a:ext cx="2585819" cy="1092052"/>
          </a:xfrm>
          <a:prstGeom prst="roundRect">
            <a:avLst/>
          </a:prstGeom>
          <a:solidFill>
            <a:schemeClr val="accent6">
              <a:lumMod val="9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INITIAL CONSUMER IMPACT</a:t>
            </a:r>
          </a:p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AVERAGE PREMIUMS IN NEW GROUP MARKET RISE 15% - 20% IN 2018 AND 2019. </a:t>
            </a:r>
            <a:br>
              <a:rPr lang="en-US" sz="1000" dirty="0" smtClean="0">
                <a:solidFill>
                  <a:schemeClr val="tx1"/>
                </a:solidFill>
              </a:rPr>
            </a:br>
            <a:r>
              <a:rPr lang="en-US" sz="700" i="1" dirty="0" smtClean="0">
                <a:solidFill>
                  <a:schemeClr val="tx1"/>
                </a:solidFill>
              </a:rPr>
              <a:t>(Relative to projections under the ACA)</a:t>
            </a:r>
            <a:endParaRPr lang="en-US" sz="800" i="1" dirty="0">
              <a:solidFill>
                <a:schemeClr val="tx1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5913119" y="2380209"/>
            <a:ext cx="2474707" cy="1092052"/>
          </a:xfrm>
          <a:prstGeom prst="roundRect">
            <a:avLst/>
          </a:prstGeom>
          <a:solidFill>
            <a:schemeClr val="accent6">
              <a:lumMod val="9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CONSUMER IMPACT</a:t>
            </a:r>
          </a:p>
          <a:p>
            <a:pPr algn="ctr">
              <a:defRPr/>
            </a:pPr>
            <a:r>
              <a:rPr lang="en-US" sz="1000" dirty="0">
                <a:solidFill>
                  <a:schemeClr val="tx1"/>
                </a:solidFill>
              </a:rPr>
              <a:t>DEDUCTIBLES RISE ON </a:t>
            </a:r>
            <a:r>
              <a:rPr lang="en-US" sz="1000" dirty="0" smtClean="0">
                <a:solidFill>
                  <a:schemeClr val="tx1"/>
                </a:solidFill>
              </a:rPr>
              <a:t>AVERAGE. </a:t>
            </a:r>
            <a:r>
              <a:rPr lang="en-US" sz="1000" dirty="0">
                <a:solidFill>
                  <a:schemeClr val="tx1"/>
                </a:solidFill>
              </a:rPr>
              <a:t>AVERAGE </a:t>
            </a:r>
            <a:r>
              <a:rPr lang="en-US" sz="1000" dirty="0" smtClean="0">
                <a:solidFill>
                  <a:schemeClr val="tx1"/>
                </a:solidFill>
              </a:rPr>
              <a:t>PREMIUMS FALL ROUGHLY 10% BY 2026 AS FEWER OLDER CONSUMERS BUY COVERAGE.</a:t>
            </a:r>
            <a:br>
              <a:rPr lang="en-US" sz="1000" dirty="0" smtClean="0">
                <a:solidFill>
                  <a:schemeClr val="tx1"/>
                </a:solidFill>
              </a:rPr>
            </a:br>
            <a:r>
              <a:rPr lang="en-US" sz="700" i="1" dirty="0" smtClean="0">
                <a:solidFill>
                  <a:schemeClr val="tx1"/>
                </a:solidFill>
              </a:rPr>
              <a:t>(</a:t>
            </a:r>
            <a:r>
              <a:rPr lang="en-US" sz="700" i="1" dirty="0">
                <a:solidFill>
                  <a:schemeClr val="tx1"/>
                </a:solidFill>
              </a:rPr>
              <a:t>Relative to </a:t>
            </a:r>
            <a:r>
              <a:rPr lang="en-US" sz="700" i="1" dirty="0" smtClean="0">
                <a:solidFill>
                  <a:schemeClr val="tx1"/>
                </a:solidFill>
              </a:rPr>
              <a:t>projections </a:t>
            </a:r>
            <a:r>
              <a:rPr lang="en-US" sz="700" i="1" dirty="0">
                <a:solidFill>
                  <a:schemeClr val="tx1"/>
                </a:solidFill>
              </a:rPr>
              <a:t>under the ACA</a:t>
            </a:r>
            <a:r>
              <a:rPr lang="en-US" sz="700" i="1" dirty="0" smtClean="0">
                <a:solidFill>
                  <a:schemeClr val="tx1"/>
                </a:solidFill>
              </a:rPr>
              <a:t>)</a:t>
            </a:r>
            <a:endParaRPr lang="en-US" sz="700" i="1" dirty="0">
              <a:solidFill>
                <a:schemeClr val="tx1"/>
              </a:solidFill>
            </a:endParaRPr>
          </a:p>
        </p:txBody>
      </p:sp>
      <p:sp>
        <p:nvSpPr>
          <p:cNvPr id="15" name="Up Arrow 14"/>
          <p:cNvSpPr/>
          <p:nvPr/>
        </p:nvSpPr>
        <p:spPr>
          <a:xfrm>
            <a:off x="3862317" y="1238019"/>
            <a:ext cx="1294618" cy="1128769"/>
          </a:xfrm>
          <a:prstGeom prst="upArrow">
            <a:avLst>
              <a:gd name="adj1" fmla="val 50000"/>
              <a:gd name="adj2" fmla="val 48442"/>
            </a:avLst>
          </a:prstGeom>
          <a:solidFill>
            <a:schemeClr val="bg1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Up Arrow 15"/>
          <p:cNvSpPr/>
          <p:nvPr/>
        </p:nvSpPr>
        <p:spPr>
          <a:xfrm>
            <a:off x="6508736" y="1233261"/>
            <a:ext cx="1294618" cy="1138286"/>
          </a:xfrm>
          <a:prstGeom prst="upArrow">
            <a:avLst>
              <a:gd name="adj1" fmla="val 50000"/>
              <a:gd name="adj2" fmla="val 48442"/>
            </a:avLst>
          </a:prstGeom>
          <a:solidFill>
            <a:schemeClr val="bg1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Up Arrow 16"/>
          <p:cNvSpPr/>
          <p:nvPr/>
        </p:nvSpPr>
        <p:spPr>
          <a:xfrm>
            <a:off x="1241490" y="1244543"/>
            <a:ext cx="1294618" cy="1128769"/>
          </a:xfrm>
          <a:prstGeom prst="upArrow">
            <a:avLst>
              <a:gd name="adj1" fmla="val 50000"/>
              <a:gd name="adj2" fmla="val 48442"/>
            </a:avLst>
          </a:prstGeom>
          <a:solidFill>
            <a:schemeClr val="bg1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53340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Key Points From CBO Analysis of American Health Care Act (AHCA)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6241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">
  <a:themeElements>
    <a:clrScheme name="KFF">
      <a:dk1>
        <a:srgbClr val="000000"/>
      </a:dk1>
      <a:lt1>
        <a:srgbClr val="FFFFFF"/>
      </a:lt1>
      <a:dk2>
        <a:srgbClr val="FF8811"/>
      </a:dk2>
      <a:lt2>
        <a:srgbClr val="E05C26"/>
      </a:lt2>
      <a:accent1>
        <a:srgbClr val="133559"/>
      </a:accent1>
      <a:accent2>
        <a:srgbClr val="025189"/>
      </a:accent2>
      <a:accent3>
        <a:srgbClr val="0072C0"/>
      </a:accent3>
      <a:accent4>
        <a:srgbClr val="31A3E3"/>
      </a:accent4>
      <a:accent5>
        <a:srgbClr val="7BC7ED"/>
      </a:accent5>
      <a:accent6>
        <a:srgbClr val="B0DDF4"/>
      </a:accent6>
      <a:hlink>
        <a:srgbClr val="ADA07A"/>
      </a:hlink>
      <a:folHlink>
        <a:srgbClr val="CDC6AF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blank.potx" id="{0598852B-4E78-4B5A-B280-85BEE378C35A}" vid="{BA14D85E-B2CC-4DF5-9F62-7FA4458210FD}"/>
    </a:ext>
  </a:extLst>
</a:theme>
</file>

<file path=ppt/theme/theme2.xml><?xml version="1.0" encoding="utf-8"?>
<a:theme xmlns:a="http://schemas.openxmlformats.org/drawingml/2006/main" name="Default with exhibit #">
  <a:themeElements>
    <a:clrScheme name="Custom 1">
      <a:dk1>
        <a:srgbClr val="000000"/>
      </a:dk1>
      <a:lt1>
        <a:srgbClr val="FFFFFF"/>
      </a:lt1>
      <a:dk2>
        <a:srgbClr val="FF8811"/>
      </a:dk2>
      <a:lt2>
        <a:srgbClr val="FFD204"/>
      </a:lt2>
      <a:accent1>
        <a:srgbClr val="133559"/>
      </a:accent1>
      <a:accent2>
        <a:srgbClr val="025189"/>
      </a:accent2>
      <a:accent3>
        <a:srgbClr val="0072C0"/>
      </a:accent3>
      <a:accent4>
        <a:srgbClr val="31A3E3"/>
      </a:accent4>
      <a:accent5>
        <a:srgbClr val="7BC7ED"/>
      </a:accent5>
      <a:accent6>
        <a:srgbClr val="B0DDF4"/>
      </a:accent6>
      <a:hlink>
        <a:srgbClr val="0072C0"/>
      </a:hlink>
      <a:folHlink>
        <a:srgbClr val="0072C0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blank.potx" id="{0598852B-4E78-4B5A-B280-85BEE378C35A}" vid="{55846413-6813-402F-8EED-F24FAFEB1DE0}"/>
    </a:ext>
  </a:extLst>
</a:theme>
</file>

<file path=ppt/theme/theme3.xml><?xml version="1.0" encoding="utf-8"?>
<a:theme xmlns:a="http://schemas.openxmlformats.org/drawingml/2006/main" name="Default with figure #">
  <a:themeElements>
    <a:clrScheme name="Custom 1">
      <a:dk1>
        <a:srgbClr val="000000"/>
      </a:dk1>
      <a:lt1>
        <a:srgbClr val="FFFFFF"/>
      </a:lt1>
      <a:dk2>
        <a:srgbClr val="FF8811"/>
      </a:dk2>
      <a:lt2>
        <a:srgbClr val="FFD204"/>
      </a:lt2>
      <a:accent1>
        <a:srgbClr val="133559"/>
      </a:accent1>
      <a:accent2>
        <a:srgbClr val="025189"/>
      </a:accent2>
      <a:accent3>
        <a:srgbClr val="0072C0"/>
      </a:accent3>
      <a:accent4>
        <a:srgbClr val="31A3E3"/>
      </a:accent4>
      <a:accent5>
        <a:srgbClr val="7BC7ED"/>
      </a:accent5>
      <a:accent6>
        <a:srgbClr val="B0DDF4"/>
      </a:accent6>
      <a:hlink>
        <a:srgbClr val="0072C0"/>
      </a:hlink>
      <a:folHlink>
        <a:srgbClr val="0072C0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blank.potx" id="{0598852B-4E78-4B5A-B280-85BEE378C35A}" vid="{E134CA96-1627-4A82-A690-7313938D0EE1}"/>
    </a:ext>
  </a:extLst>
</a:theme>
</file>

<file path=ppt/theme/theme4.xml><?xml version="1.0" encoding="utf-8"?>
<a:theme xmlns:a="http://schemas.openxmlformats.org/drawingml/2006/main" name="Title page">
  <a:themeElements>
    <a:clrScheme name="Default KFF theme colors">
      <a:dk1>
        <a:srgbClr val="000000"/>
      </a:dk1>
      <a:lt1>
        <a:srgbClr val="FFFFFF"/>
      </a:lt1>
      <a:dk2>
        <a:srgbClr val="FF8811"/>
      </a:dk2>
      <a:lt2>
        <a:srgbClr val="FFD204"/>
      </a:lt2>
      <a:accent1>
        <a:srgbClr val="133559"/>
      </a:accent1>
      <a:accent2>
        <a:srgbClr val="025189"/>
      </a:accent2>
      <a:accent3>
        <a:srgbClr val="0072C0"/>
      </a:accent3>
      <a:accent4>
        <a:srgbClr val="31A3E3"/>
      </a:accent4>
      <a:accent5>
        <a:srgbClr val="7BC7ED"/>
      </a:accent5>
      <a:accent6>
        <a:srgbClr val="B0DDF4"/>
      </a:accent6>
      <a:hlink>
        <a:srgbClr val="ADA07A"/>
      </a:hlink>
      <a:folHlink>
        <a:srgbClr val="CDC6AF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lank.potx" id="{0598852B-4E78-4B5A-B280-85BEE378C35A}" vid="{57167A35-8D45-481A-9620-D4FE7C9DD778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25</TotalTime>
  <Words>75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Meta Offc Pro</vt:lpstr>
      <vt:lpstr>MetaSerif-Book</vt:lpstr>
      <vt:lpstr>Tahoma</vt:lpstr>
      <vt:lpstr>Default</vt:lpstr>
      <vt:lpstr>Default with exhibit #</vt:lpstr>
      <vt:lpstr>Default with figure #</vt:lpstr>
      <vt:lpstr>Title page</vt:lpstr>
      <vt:lpstr> </vt:lpstr>
    </vt:vector>
  </TitlesOfParts>
  <Company>Henry J. Kaiser Family Foundation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Amy Jeter</dc:creator>
  <cp:lastModifiedBy>Amy Jeter</cp:lastModifiedBy>
  <cp:revision>4</cp:revision>
  <dcterms:created xsi:type="dcterms:W3CDTF">2017-03-17T22:10:42Z</dcterms:created>
  <dcterms:modified xsi:type="dcterms:W3CDTF">2017-03-18T16:16:37Z</dcterms:modified>
</cp:coreProperties>
</file>