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5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6.xml" ContentType="application/vnd.openxmlformats-officedocument.theme+xml"/>
  <Override PartName="/ppt/slideLayouts/slideLayout2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8" r:id="rId1"/>
    <p:sldMasterId id="2147483673" r:id="rId2"/>
    <p:sldMasterId id="2147483666" r:id="rId3"/>
    <p:sldMasterId id="2147483680" r:id="rId4"/>
    <p:sldMasterId id="2147483685" r:id="rId5"/>
    <p:sldMasterId id="2147483690" r:id="rId6"/>
    <p:sldMasterId id="2147483695" r:id="rId7"/>
  </p:sldMasterIdLst>
  <p:notesMasterIdLst>
    <p:notesMasterId r:id="rId19"/>
  </p:notesMasterIdLst>
  <p:sldIdLst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3" autoAdjust="0"/>
    <p:restoredTop sz="94660"/>
  </p:normalViewPr>
  <p:slideViewPr>
    <p:cSldViewPr>
      <p:cViewPr varScale="1">
        <p:scale>
          <a:sx n="71" d="100"/>
          <a:sy n="71" d="100"/>
        </p:scale>
        <p:origin x="79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38128986534373"/>
          <c:y val="2.5252525252525252E-2"/>
          <c:w val="0.52799433026222542"/>
          <c:h val="0.832902250855006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Seniors &amp; people with disabilities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7A9-445D-B311-CE33EE04B48D}"/>
              </c:ext>
            </c:extLst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A9-445D-B311-CE33EE04B4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Enrollment</c:v>
                </c:pt>
                <c:pt idx="1">
                  <c:v> 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0.24</c:v>
                </c:pt>
                <c:pt idx="1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8C-44AB-B328-73BAA7AAA8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Children &amp; Adults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7A9-445D-B311-CE33EE04B48D}"/>
              </c:ext>
            </c:extLst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A9-445D-B311-CE33EE04B4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Enrollment</c:v>
                </c:pt>
                <c:pt idx="1">
                  <c:v> 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0.76</c:v>
                </c:pt>
                <c:pt idx="1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8C-44AB-B328-73BAA7AAA8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100"/>
        <c:axId val="1780639855"/>
        <c:axId val="1780643183"/>
      </c:barChart>
      <c:catAx>
        <c:axId val="1780639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0643183"/>
        <c:crosses val="autoZero"/>
        <c:auto val="1"/>
        <c:lblAlgn val="ctr"/>
        <c:lblOffset val="100"/>
        <c:noMultiLvlLbl val="0"/>
      </c:catAx>
      <c:valAx>
        <c:axId val="1780643183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7806398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38128986534373"/>
          <c:y val="2.5252525252525252E-2"/>
          <c:w val="0.52799433026222542"/>
          <c:h val="0.832902250855006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Seniors &amp; people with disabilities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Enrollment</c:v>
                </c:pt>
                <c:pt idx="1">
                  <c:v>Spending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0.24</c:v>
                </c:pt>
                <c:pt idx="1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8C-44AB-B328-73BAA7AAA8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Children &amp; Adults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Enrollment</c:v>
                </c:pt>
                <c:pt idx="1">
                  <c:v>Spending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0.76</c:v>
                </c:pt>
                <c:pt idx="1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8C-44AB-B328-73BAA7AAA8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100"/>
        <c:axId val="1780639855"/>
        <c:axId val="1780643183"/>
      </c:barChart>
      <c:catAx>
        <c:axId val="1780639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0643183"/>
        <c:crosses val="autoZero"/>
        <c:auto val="1"/>
        <c:lblAlgn val="ctr"/>
        <c:lblOffset val="100"/>
        <c:noMultiLvlLbl val="0"/>
      </c:catAx>
      <c:valAx>
        <c:axId val="1780643183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7806398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Long-term Care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4A0-4643-A81F-B31C128DDF7E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712-4C3F-8F71-88A787C15532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712-4C3F-8F71-88A787C15532}"/>
              </c:ext>
            </c:extLst>
          </c:dPt>
          <c:cat>
            <c:strRef>
              <c:f>Sheet1!$A$2:$A$5</c:f>
              <c:strCache>
                <c:ptCount val="4"/>
                <c:pt idx="0">
                  <c:v>Children</c:v>
                </c:pt>
                <c:pt idx="1">
                  <c:v>Adults</c:v>
                </c:pt>
                <c:pt idx="2">
                  <c:v>People with disabilities</c:v>
                </c:pt>
                <c:pt idx="3">
                  <c:v>Seniors</c:v>
                </c:pt>
              </c:strCache>
            </c:strRef>
          </c:cat>
          <c:val>
            <c:numRef>
              <c:f>Sheet1!$B$2:$B$5</c:f>
              <c:numCache>
                <c:formatCode>"$"#,##0</c:formatCode>
                <c:ptCount val="4"/>
                <c:pt idx="0">
                  <c:v>64</c:v>
                </c:pt>
                <c:pt idx="1">
                  <c:v>13</c:v>
                </c:pt>
                <c:pt idx="2">
                  <c:v>6137</c:v>
                </c:pt>
                <c:pt idx="3">
                  <c:v>9158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12-4C3F-8F71-88A787C1553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Acute Care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D82-4ECD-8DBD-CC170D74292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FD82-4ECD-8DBD-CC170D74292C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B67B-4F65-81A2-9C0997290605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67B-4F65-81A2-9C0997290605}"/>
              </c:ext>
            </c:extLst>
          </c:dPt>
          <c:cat>
            <c:strRef>
              <c:f>Sheet1!$A$2:$A$5</c:f>
              <c:strCache>
                <c:ptCount val="4"/>
                <c:pt idx="0">
                  <c:v>Children</c:v>
                </c:pt>
                <c:pt idx="1">
                  <c:v>Adults</c:v>
                </c:pt>
                <c:pt idx="2">
                  <c:v>People with disabilities</c:v>
                </c:pt>
                <c:pt idx="3">
                  <c:v>Seniors</c:v>
                </c:pt>
              </c:strCache>
            </c:strRef>
          </c:cat>
          <c:val>
            <c:numRef>
              <c:f>Sheet1!$C$2:$C$5</c:f>
              <c:numCache>
                <c:formatCode>"$"#,##0</c:formatCode>
                <c:ptCount val="4"/>
                <c:pt idx="0">
                  <c:v>2399</c:v>
                </c:pt>
                <c:pt idx="1">
                  <c:v>3234</c:v>
                </c:pt>
                <c:pt idx="2">
                  <c:v>10505</c:v>
                </c:pt>
                <c:pt idx="3">
                  <c:v>4091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67B-4F65-81A2-9C09972906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3"/>
        <c:overlap val="100"/>
        <c:axId val="258893951"/>
        <c:axId val="258896863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Children</c:v>
                </c:pt>
                <c:pt idx="1">
                  <c:v>Adults</c:v>
                </c:pt>
                <c:pt idx="2">
                  <c:v>People with disabilities</c:v>
                </c:pt>
                <c:pt idx="3">
                  <c:v>Seniors</c:v>
                </c:pt>
              </c:strCache>
            </c:strRef>
          </c:cat>
          <c:val>
            <c:numRef>
              <c:f>Sheet1!$D$2:$D$5</c:f>
              <c:numCache>
                <c:formatCode>"$"#,##0</c:formatCode>
                <c:ptCount val="4"/>
                <c:pt idx="0">
                  <c:v>2463</c:v>
                </c:pt>
                <c:pt idx="1">
                  <c:v>3247</c:v>
                </c:pt>
                <c:pt idx="2">
                  <c:v>16643</c:v>
                </c:pt>
                <c:pt idx="3">
                  <c:v>13249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67B-4F65-81A2-9C09972906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8893951"/>
        <c:axId val="258896863"/>
      </c:lineChart>
      <c:catAx>
        <c:axId val="25889395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b="1" dirty="0" smtClean="0">
                    <a:solidFill>
                      <a:schemeClr val="tx1"/>
                    </a:solidFill>
                  </a:rPr>
                  <a:t>Spending</a:t>
                </a:r>
                <a:r>
                  <a:rPr lang="en-US" sz="2000" b="1" baseline="0" dirty="0" smtClean="0">
                    <a:solidFill>
                      <a:schemeClr val="tx1"/>
                    </a:solidFill>
                  </a:rPr>
                  <a:t> per person, FY 2011</a:t>
                </a:r>
                <a:endParaRPr lang="en-US" sz="2000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30495744906443745"/>
              <c:y val="0.9001885268394932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8896863"/>
        <c:crosses val="autoZero"/>
        <c:auto val="1"/>
        <c:lblAlgn val="ctr"/>
        <c:lblOffset val="100"/>
        <c:noMultiLvlLbl val="0"/>
      </c:catAx>
      <c:valAx>
        <c:axId val="258896863"/>
        <c:scaling>
          <c:orientation val="minMax"/>
          <c:max val="20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out"/>
        <c:minorTickMark val="none"/>
        <c:tickLblPos val="nextTo"/>
        <c:crossAx val="2588939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Long-term Care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4A0-4643-A81F-B31C128DDF7E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712-4C3F-8F71-88A787C15532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712-4C3F-8F71-88A787C15532}"/>
              </c:ext>
            </c:extLst>
          </c:dPt>
          <c:cat>
            <c:strRef>
              <c:f>Sheet1!$A$2:$A$5</c:f>
              <c:strCache>
                <c:ptCount val="4"/>
                <c:pt idx="0">
                  <c:v>Children</c:v>
                </c:pt>
                <c:pt idx="1">
                  <c:v>Adults</c:v>
                </c:pt>
                <c:pt idx="2">
                  <c:v>People with disabilities</c:v>
                </c:pt>
                <c:pt idx="3">
                  <c:v>Seniors</c:v>
                </c:pt>
              </c:strCache>
            </c:strRef>
          </c:cat>
          <c:val>
            <c:numRef>
              <c:f>Sheet1!$B$2:$B$5</c:f>
              <c:numCache>
                <c:formatCode>"$"#,##0</c:formatCode>
                <c:ptCount val="4"/>
                <c:pt idx="0">
                  <c:v>64</c:v>
                </c:pt>
                <c:pt idx="1">
                  <c:v>13</c:v>
                </c:pt>
                <c:pt idx="2">
                  <c:v>6137</c:v>
                </c:pt>
                <c:pt idx="3">
                  <c:v>9158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12-4C3F-8F71-88A787C1553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Acute Care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3A0-45DA-BAEC-FE94141E98C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E3A0-45DA-BAEC-FE94141E98CD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B67B-4F65-81A2-9C0997290605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67B-4F65-81A2-9C0997290605}"/>
              </c:ext>
            </c:extLst>
          </c:dPt>
          <c:cat>
            <c:strRef>
              <c:f>Sheet1!$A$2:$A$5</c:f>
              <c:strCache>
                <c:ptCount val="4"/>
                <c:pt idx="0">
                  <c:v>Children</c:v>
                </c:pt>
                <c:pt idx="1">
                  <c:v>Adults</c:v>
                </c:pt>
                <c:pt idx="2">
                  <c:v>People with disabilities</c:v>
                </c:pt>
                <c:pt idx="3">
                  <c:v>Seniors</c:v>
                </c:pt>
              </c:strCache>
            </c:strRef>
          </c:cat>
          <c:val>
            <c:numRef>
              <c:f>Sheet1!$C$2:$C$5</c:f>
              <c:numCache>
                <c:formatCode>"$"#,##0</c:formatCode>
                <c:ptCount val="4"/>
                <c:pt idx="0">
                  <c:v>2399</c:v>
                </c:pt>
                <c:pt idx="1">
                  <c:v>3234</c:v>
                </c:pt>
                <c:pt idx="2">
                  <c:v>10505</c:v>
                </c:pt>
                <c:pt idx="3">
                  <c:v>4091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67B-4F65-81A2-9C09972906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3"/>
        <c:overlap val="100"/>
        <c:axId val="258893951"/>
        <c:axId val="258896863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Children</c:v>
                </c:pt>
                <c:pt idx="1">
                  <c:v>Adults</c:v>
                </c:pt>
                <c:pt idx="2">
                  <c:v>People with disabilities</c:v>
                </c:pt>
                <c:pt idx="3">
                  <c:v>Seniors</c:v>
                </c:pt>
              </c:strCache>
            </c:strRef>
          </c:cat>
          <c:val>
            <c:numRef>
              <c:f>Sheet1!$D$2:$D$5</c:f>
              <c:numCache>
                <c:formatCode>"$"#,##0</c:formatCode>
                <c:ptCount val="4"/>
                <c:pt idx="0">
                  <c:v>2463</c:v>
                </c:pt>
                <c:pt idx="1">
                  <c:v>3247</c:v>
                </c:pt>
                <c:pt idx="2">
                  <c:v>16643</c:v>
                </c:pt>
                <c:pt idx="3">
                  <c:v>13249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67B-4F65-81A2-9C09972906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8893951"/>
        <c:axId val="258896863"/>
      </c:lineChart>
      <c:catAx>
        <c:axId val="25889395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b="1" dirty="0" smtClean="0">
                    <a:solidFill>
                      <a:schemeClr val="tx1"/>
                    </a:solidFill>
                  </a:rPr>
                  <a:t>Spending</a:t>
                </a:r>
                <a:r>
                  <a:rPr lang="en-US" sz="2000" b="1" baseline="0" dirty="0" smtClean="0">
                    <a:solidFill>
                      <a:schemeClr val="tx1"/>
                    </a:solidFill>
                  </a:rPr>
                  <a:t> per person, FY 2011</a:t>
                </a:r>
                <a:endParaRPr lang="en-US" sz="2000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30495744906443745"/>
              <c:y val="0.9001885268394932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8896863"/>
        <c:crosses val="autoZero"/>
        <c:auto val="1"/>
        <c:lblAlgn val="ctr"/>
        <c:lblOffset val="100"/>
        <c:noMultiLvlLbl val="0"/>
      </c:catAx>
      <c:valAx>
        <c:axId val="258896863"/>
        <c:scaling>
          <c:orientation val="minMax"/>
          <c:max val="20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out"/>
        <c:minorTickMark val="none"/>
        <c:tickLblPos val="nextTo"/>
        <c:crossAx val="2588939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261549967544379"/>
          <c:y val="3.8453248031496065E-2"/>
          <c:w val="0.78455098354641151"/>
          <c:h val="0.7929785925196850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noFill/>
              <a:round/>
              <a:tailEnd type="triangle"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cat>
            <c:numRef>
              <c:f>Sheet1!$A$2:$A$3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2026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350</c:v>
                </c:pt>
                <c:pt idx="1">
                  <c:v>640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56-4BBB-9F28-CABC367CF97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noFill/>
              <a:round/>
              <a:tailEnd type="triangle"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cat>
            <c:numRef>
              <c:f>Sheet1!$A$2:$A$3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2026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350</c:v>
                </c:pt>
                <c:pt idx="1">
                  <c:v>427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756-4BBB-9F28-CABC367CF9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29523311"/>
        <c:axId val="1329525807"/>
      </c:lineChart>
      <c:dateAx>
        <c:axId val="132952331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dirty="0" smtClean="0">
                    <a:solidFill>
                      <a:schemeClr val="tx1"/>
                    </a:solidFill>
                  </a:rPr>
                  <a:t>Year</a:t>
                </a:r>
                <a:endParaRPr lang="en-US" sz="1600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526632691746865"/>
              <c:y val="0.8586405019685039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9525807"/>
        <c:crosses val="autoZero"/>
        <c:auto val="0"/>
        <c:lblOffset val="100"/>
        <c:baseTimeUnit val="days"/>
      </c:dateAx>
      <c:valAx>
        <c:axId val="1329525807"/>
        <c:scaling>
          <c:orientation val="minMax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dirty="0" smtClean="0">
                    <a:solidFill>
                      <a:schemeClr val="tx1"/>
                    </a:solidFill>
                  </a:rPr>
                  <a:t>Federal </a:t>
                </a:r>
              </a:p>
              <a:p>
                <a:pPr>
                  <a:defRPr sz="1800" b="1">
                    <a:solidFill>
                      <a:schemeClr val="tx1"/>
                    </a:solidFill>
                  </a:defRPr>
                </a:pPr>
                <a:r>
                  <a:rPr lang="en-US" sz="1800" b="1" dirty="0" smtClean="0">
                    <a:solidFill>
                      <a:schemeClr val="tx1"/>
                    </a:solidFill>
                  </a:rPr>
                  <a:t>Spending</a:t>
                </a:r>
                <a:endParaRPr lang="en-US" sz="1800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2.2222222222222223E-2"/>
              <c:y val="0.3826456692913385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9523311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9177888022679E-2"/>
          <c:y val="0"/>
          <c:w val="0.96881644223954644"/>
          <c:h val="0.820654279330439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California 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79A-4401-835C-1FD3A125D6E2}"/>
              </c:ext>
            </c:extLst>
          </c:dPt>
          <c:dPt>
            <c:idx val="7"/>
            <c:invertIfNegative val="0"/>
            <c:bubble3D val="0"/>
            <c:spPr>
              <a:noFill/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B79A-4401-835C-1FD3A125D6E2}"/>
              </c:ext>
            </c:extLst>
          </c:dPt>
          <c:dPt>
            <c:idx val="8"/>
            <c:invertIfNegative val="0"/>
            <c:bubble3D val="0"/>
            <c:spPr>
              <a:noFill/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4-B79A-4401-835C-1FD3A125D6E2}"/>
              </c:ext>
            </c:extLst>
          </c:dPt>
          <c:dPt>
            <c:idx val="9"/>
            <c:invertIfNegative val="0"/>
            <c:bubble3D val="0"/>
            <c:spPr>
              <a:noFill/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5-B79A-4401-835C-1FD3A125D6E2}"/>
              </c:ext>
            </c:extLst>
          </c:dPt>
          <c:dLbls>
            <c:delete val="1"/>
          </c:dLbls>
          <c:cat>
            <c:numRef>
              <c:f>Sheet1!$A$2:$A$11</c:f>
              <c:numCache>
                <c:formatCode>General</c:formatCode>
                <c:ptCount val="10"/>
              </c:numCache>
            </c:numRef>
          </c:cat>
          <c:val>
            <c:numRef>
              <c:f>Sheet1!$B$2:$B$11</c:f>
              <c:numCache>
                <c:formatCode>#,##0.0</c:formatCode>
                <c:ptCount val="10"/>
                <c:pt idx="0">
                  <c:v>20</c:v>
                </c:pt>
                <c:pt idx="1">
                  <c:v>25</c:v>
                </c:pt>
                <c:pt idx="2">
                  <c:v>30</c:v>
                </c:pt>
                <c:pt idx="3">
                  <c:v>37</c:v>
                </c:pt>
                <c:pt idx="4">
                  <c:v>45</c:v>
                </c:pt>
                <c:pt idx="5">
                  <c:v>54</c:v>
                </c:pt>
                <c:pt idx="6">
                  <c:v>68</c:v>
                </c:pt>
                <c:pt idx="7">
                  <c:v>70</c:v>
                </c:pt>
                <c:pt idx="8">
                  <c:v>72</c:v>
                </c:pt>
                <c:pt idx="9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9A-4401-835C-1FD3A125D6E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1"/>
        <c:axId val="436912928"/>
        <c:axId val="436913712"/>
      </c:barChart>
      <c:catAx>
        <c:axId val="4369129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12700">
            <a:solidFill>
              <a:schemeClr val="accent1"/>
            </a:solidFill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436913712"/>
        <c:crosses val="autoZero"/>
        <c:auto val="1"/>
        <c:lblAlgn val="ctr"/>
        <c:lblOffset val="100"/>
        <c:noMultiLvlLbl val="0"/>
      </c:catAx>
      <c:valAx>
        <c:axId val="436913712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436912928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9177888022679E-2"/>
          <c:y val="0"/>
          <c:w val="0.96881644223954644"/>
          <c:h val="0.820654279330439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California 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1F0-416F-921E-A8A6241720F7}"/>
              </c:ext>
            </c:extLst>
          </c:dPt>
          <c:dLbls>
            <c:delete val="1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#,##0.0</c:formatCode>
                <c:ptCount val="3"/>
                <c:pt idx="0">
                  <c:v>70</c:v>
                </c:pt>
                <c:pt idx="1">
                  <c:v>72</c:v>
                </c:pt>
                <c:pt idx="2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F0-416F-921E-A8A6241720F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1"/>
        <c:axId val="436912928"/>
        <c:axId val="436913712"/>
      </c:barChart>
      <c:catAx>
        <c:axId val="436912928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nextTo"/>
        <c:crossAx val="436913712"/>
        <c:crosses val="autoZero"/>
        <c:auto val="1"/>
        <c:lblAlgn val="ctr"/>
        <c:lblOffset val="100"/>
        <c:noMultiLvlLbl val="0"/>
      </c:catAx>
      <c:valAx>
        <c:axId val="436913712"/>
        <c:scaling>
          <c:orientation val="minMax"/>
          <c:min val="0"/>
        </c:scaling>
        <c:delete val="1"/>
        <c:axPos val="l"/>
        <c:numFmt formatCode="#,##0.0" sourceLinked="1"/>
        <c:majorTickMark val="out"/>
        <c:minorTickMark val="none"/>
        <c:tickLblPos val="nextTo"/>
        <c:crossAx val="436912928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286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9" y="1817605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2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9" y="4644236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1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1861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5434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8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1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1905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9619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3489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0235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0079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2981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297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124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8325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80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2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4" r:id="rId2"/>
    <p:sldLayoutId id="2147483665" r:id="rId3"/>
    <p:sldLayoutId id="2147483663" r:id="rId4"/>
    <p:sldLayoutId id="2147483678" r:id="rId5"/>
    <p:sldLayoutId id="2147483679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825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3416391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2250501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83658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18" Type="http://schemas.openxmlformats.org/officeDocument/2006/relationships/image" Target="../media/image57.png"/><Relationship Id="rId3" Type="http://schemas.openxmlformats.org/officeDocument/2006/relationships/chart" Target="../charts/chart6.xml"/><Relationship Id="rId21" Type="http://schemas.openxmlformats.org/officeDocument/2006/relationships/image" Target="../media/image60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17" Type="http://schemas.openxmlformats.org/officeDocument/2006/relationships/image" Target="../media/image44.png"/><Relationship Id="rId2" Type="http://schemas.openxmlformats.org/officeDocument/2006/relationships/image" Target="../media/image45.png"/><Relationship Id="rId16" Type="http://schemas.openxmlformats.org/officeDocument/2006/relationships/image" Target="../media/image56.png"/><Relationship Id="rId20" Type="http://schemas.openxmlformats.org/officeDocument/2006/relationships/image" Target="../media/image59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.gif"/><Relationship Id="rId11" Type="http://schemas.openxmlformats.org/officeDocument/2006/relationships/image" Target="../media/image51.png"/><Relationship Id="rId5" Type="http://schemas.openxmlformats.org/officeDocument/2006/relationships/image" Target="../media/image46.png"/><Relationship Id="rId15" Type="http://schemas.openxmlformats.org/officeDocument/2006/relationships/image" Target="../media/image55.png"/><Relationship Id="rId23" Type="http://schemas.openxmlformats.org/officeDocument/2006/relationships/image" Target="../media/image62.png"/><Relationship Id="rId10" Type="http://schemas.openxmlformats.org/officeDocument/2006/relationships/image" Target="../media/image50.png"/><Relationship Id="rId19" Type="http://schemas.openxmlformats.org/officeDocument/2006/relationships/image" Target="../media/image58.png"/><Relationship Id="rId4" Type="http://schemas.openxmlformats.org/officeDocument/2006/relationships/chart" Target="../charts/chart7.xml"/><Relationship Id="rId9" Type="http://schemas.openxmlformats.org/officeDocument/2006/relationships/image" Target="../media/image49.png"/><Relationship Id="rId14" Type="http://schemas.openxmlformats.org/officeDocument/2006/relationships/image" Target="../media/image54.png"/><Relationship Id="rId22" Type="http://schemas.openxmlformats.org/officeDocument/2006/relationships/image" Target="../media/image6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ff.org/medicaid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26" Type="http://schemas.openxmlformats.org/officeDocument/2006/relationships/image" Target="../media/image31.png"/><Relationship Id="rId3" Type="http://schemas.openxmlformats.org/officeDocument/2006/relationships/image" Target="../media/image8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5" Type="http://schemas.openxmlformats.org/officeDocument/2006/relationships/image" Target="../media/image30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24" Type="http://schemas.openxmlformats.org/officeDocument/2006/relationships/image" Target="../media/image29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23" Type="http://schemas.openxmlformats.org/officeDocument/2006/relationships/image" Target="../media/image28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Relationship Id="rId22" Type="http://schemas.openxmlformats.org/officeDocument/2006/relationships/image" Target="../media/image27.png"/><Relationship Id="rId27" Type="http://schemas.openxmlformats.org/officeDocument/2006/relationships/image" Target="../media/image3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9.png"/><Relationship Id="rId7" Type="http://schemas.openxmlformats.org/officeDocument/2006/relationships/image" Target="../media/image40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5.png"/><Relationship Id="rId11" Type="http://schemas.openxmlformats.org/officeDocument/2006/relationships/image" Target="../media/image43.png"/><Relationship Id="rId5" Type="http://schemas.openxmlformats.org/officeDocument/2006/relationships/image" Target="../media/image24.png"/><Relationship Id="rId10" Type="http://schemas.openxmlformats.org/officeDocument/2006/relationships/image" Target="../media/image42.png"/><Relationship Id="rId4" Type="http://schemas.openxmlformats.org/officeDocument/2006/relationships/image" Target="../media/image21.png"/><Relationship Id="rId9" Type="http://schemas.openxmlformats.org/officeDocument/2006/relationships/image" Target="../media/image4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9.png"/><Relationship Id="rId7" Type="http://schemas.openxmlformats.org/officeDocument/2006/relationships/image" Target="../media/image40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5.png"/><Relationship Id="rId11" Type="http://schemas.openxmlformats.org/officeDocument/2006/relationships/image" Target="../media/image43.png"/><Relationship Id="rId5" Type="http://schemas.openxmlformats.org/officeDocument/2006/relationships/image" Target="../media/image24.png"/><Relationship Id="rId10" Type="http://schemas.openxmlformats.org/officeDocument/2006/relationships/image" Target="../media/image42.png"/><Relationship Id="rId4" Type="http://schemas.openxmlformats.org/officeDocument/2006/relationships/image" Target="../media/image21.png"/><Relationship Id="rId9" Type="http://schemas.openxmlformats.org/officeDocument/2006/relationships/image" Target="../media/image4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47493"/>
            <a:ext cx="8686800" cy="1000511"/>
          </a:xfrm>
        </p:spPr>
        <p:txBody>
          <a:bodyPr/>
          <a:lstStyle/>
          <a:p>
            <a:r>
              <a:rPr lang="en-US" dirty="0" smtClean="0"/>
              <a:t>Medicaid’s role: what’s at stake under a block grant or per capita cap?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257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Picture 17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797" y="5247356"/>
            <a:ext cx="1273895" cy="670891"/>
          </a:xfrm>
          <a:prstGeom prst="rect">
            <a:avLst/>
          </a:prstGeom>
        </p:spPr>
      </p:pic>
      <p:graphicFrame>
        <p:nvGraphicFramePr>
          <p:cNvPr id="156" name="Content Placeholder 4"/>
          <p:cNvGraphicFramePr>
            <a:graphicFrameLocks/>
          </p:cNvGraphicFramePr>
          <p:nvPr>
            <p:extLst/>
          </p:nvPr>
        </p:nvGraphicFramePr>
        <p:xfrm>
          <a:off x="5011955" y="2370755"/>
          <a:ext cx="2189203" cy="1210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7" name="Content Placeholder 4"/>
          <p:cNvGraphicFramePr>
            <a:graphicFrameLocks/>
          </p:cNvGraphicFramePr>
          <p:nvPr>
            <p:extLst/>
          </p:nvPr>
        </p:nvGraphicFramePr>
        <p:xfrm>
          <a:off x="6502557" y="2370755"/>
          <a:ext cx="736443" cy="1210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5" name="Pictur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393" y="1212273"/>
            <a:ext cx="2026310" cy="1076783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315" y="1112520"/>
            <a:ext cx="5259769" cy="4831080"/>
          </a:xfrm>
        </p:spPr>
        <p:txBody>
          <a:bodyPr/>
          <a:lstStyle/>
          <a:p>
            <a:r>
              <a:rPr lang="en-US" dirty="0"/>
              <a:t>Shift costs and risks to states, beneficiaries, and providers if states restrict eligibility, benefits, and provider payment</a:t>
            </a:r>
          </a:p>
          <a:p>
            <a:endParaRPr lang="en-US" sz="2400" dirty="0"/>
          </a:p>
          <a:p>
            <a:r>
              <a:rPr lang="en-US" dirty="0"/>
              <a:t>Lock in historic spending </a:t>
            </a:r>
            <a:r>
              <a:rPr lang="en-US" dirty="0" smtClean="0"/>
              <a:t>patterns</a:t>
            </a:r>
            <a:endParaRPr lang="en-US" dirty="0"/>
          </a:p>
          <a:p>
            <a:pPr lvl="1"/>
            <a:r>
              <a:rPr lang="en-US" sz="2000" dirty="0"/>
              <a:t>If expansion funding is cut, the impact could be even greater for the 32 states that expanded Medicaid</a:t>
            </a:r>
            <a:endParaRPr lang="en-US" sz="12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dirty="0"/>
              <a:t>Limit states’ ability to respond to rising health care costs, increases in enrollment due to a recession, or a public health emergency such as the opioid epidemic, HIV, </a:t>
            </a:r>
            <a:r>
              <a:rPr lang="en-US" dirty="0" err="1"/>
              <a:t>Zika</a:t>
            </a:r>
            <a:r>
              <a:rPr lang="en-US" dirty="0"/>
              <a:t>, etc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" y="91440"/>
            <a:ext cx="9052560" cy="914400"/>
          </a:xfrm>
        </p:spPr>
        <p:txBody>
          <a:bodyPr/>
          <a:lstStyle/>
          <a:p>
            <a:r>
              <a:rPr lang="en-US" dirty="0"/>
              <a:t>The impact of a block grant or per capita cap will depend on funding levels, but reducing federal Medicaid funds could: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753" y="990600"/>
            <a:ext cx="1295614" cy="9341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553" y="1178577"/>
            <a:ext cx="222153" cy="7258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269" y="1126815"/>
            <a:ext cx="221929" cy="79558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778" y="1990804"/>
            <a:ext cx="183265" cy="50720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8780" y="2032382"/>
            <a:ext cx="203603" cy="4656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680" y="2035211"/>
            <a:ext cx="363118" cy="44546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103" y="1776867"/>
            <a:ext cx="222576" cy="70036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8533" y="1861144"/>
            <a:ext cx="170481" cy="59973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799" y="1826322"/>
            <a:ext cx="215837" cy="63455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702" y="1876894"/>
            <a:ext cx="245484" cy="59421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635" y="1815780"/>
            <a:ext cx="212482" cy="655332"/>
          </a:xfrm>
          <a:prstGeom prst="rect">
            <a:avLst/>
          </a:prstGeom>
        </p:spPr>
      </p:pic>
      <p:grpSp>
        <p:nvGrpSpPr>
          <p:cNvPr id="26" name="Group 25"/>
          <p:cNvGrpSpPr>
            <a:grpSpLocks noChangeAspect="1"/>
          </p:cNvGrpSpPr>
          <p:nvPr/>
        </p:nvGrpSpPr>
        <p:grpSpPr>
          <a:xfrm>
            <a:off x="7285888" y="3200400"/>
            <a:ext cx="1787941" cy="1111015"/>
            <a:chOff x="928895" y="973956"/>
            <a:chExt cx="6951453" cy="4319588"/>
          </a:xfrm>
        </p:grpSpPr>
        <p:sp>
          <p:nvSpPr>
            <p:cNvPr id="27" name="Shape - Wyoming"/>
            <p:cNvSpPr>
              <a:spLocks noChangeAspect="1"/>
            </p:cNvSpPr>
            <p:nvPr/>
          </p:nvSpPr>
          <p:spPr bwMode="auto">
            <a:xfrm>
              <a:off x="2787648" y="1847081"/>
              <a:ext cx="896939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28" name="Shape - Wisconsin"/>
            <p:cNvSpPr>
              <a:spLocks noChangeAspect="1"/>
            </p:cNvSpPr>
            <p:nvPr/>
          </p:nvSpPr>
          <p:spPr bwMode="auto">
            <a:xfrm>
              <a:off x="4975223" y="1535931"/>
              <a:ext cx="654051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noFill/>
              </a:endParaRPr>
            </a:p>
          </p:txBody>
        </p:sp>
        <p:sp>
          <p:nvSpPr>
            <p:cNvPr id="29" name="Shape - West Virginia"/>
            <p:cNvSpPr>
              <a:spLocks noChangeAspect="1"/>
            </p:cNvSpPr>
            <p:nvPr/>
          </p:nvSpPr>
          <p:spPr bwMode="auto">
            <a:xfrm>
              <a:off x="6345237" y="2388418"/>
              <a:ext cx="55086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30" name="Shape - Washington"/>
            <p:cNvSpPr>
              <a:spLocks noChangeAspect="1"/>
            </p:cNvSpPr>
            <p:nvPr/>
          </p:nvSpPr>
          <p:spPr bwMode="auto">
            <a:xfrm>
              <a:off x="1463675" y="996181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grpSp>
          <p:nvGrpSpPr>
            <p:cNvPr id="31" name="Shape - Virginia"/>
            <p:cNvGrpSpPr>
              <a:grpSpLocks/>
            </p:cNvGrpSpPr>
            <p:nvPr/>
          </p:nvGrpSpPr>
          <p:grpSpPr bwMode="auto">
            <a:xfrm>
              <a:off x="6276972" y="2507480"/>
              <a:ext cx="1009651" cy="596900"/>
              <a:chOff x="3911" y="1540"/>
              <a:chExt cx="636" cy="376"/>
            </a:xfrm>
            <a:solidFill>
              <a:srgbClr val="0072C0"/>
            </a:solidFill>
          </p:grpSpPr>
          <p:sp>
            <p:nvSpPr>
              <p:cNvPr id="151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noFill/>
                </a:endParaRPr>
              </a:p>
            </p:txBody>
          </p:sp>
          <p:sp>
            <p:nvSpPr>
              <p:cNvPr id="152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noFill/>
                </a:endParaRPr>
              </a:p>
            </p:txBody>
          </p:sp>
        </p:grpSp>
        <p:sp>
          <p:nvSpPr>
            <p:cNvPr id="32" name="Shape - Vermont"/>
            <p:cNvSpPr>
              <a:spLocks noChangeAspect="1"/>
            </p:cNvSpPr>
            <p:nvPr/>
          </p:nvSpPr>
          <p:spPr bwMode="auto">
            <a:xfrm>
              <a:off x="7172325" y="1442268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33" name="Shape - Utah"/>
            <p:cNvSpPr>
              <a:spLocks noChangeAspect="1"/>
            </p:cNvSpPr>
            <p:nvPr/>
          </p:nvSpPr>
          <p:spPr bwMode="auto">
            <a:xfrm>
              <a:off x="2351088" y="2280468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34" name="Shape - Texas"/>
            <p:cNvSpPr>
              <a:spLocks noChangeAspect="1"/>
            </p:cNvSpPr>
            <p:nvPr/>
          </p:nvSpPr>
          <p:spPr bwMode="auto">
            <a:xfrm>
              <a:off x="3225798" y="3286942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100" b="1">
                <a:noFill/>
                <a:cs typeface="Calibri" pitchFamily="34" charset="0"/>
              </a:endParaRPr>
            </a:p>
          </p:txBody>
        </p:sp>
        <p:sp>
          <p:nvSpPr>
            <p:cNvPr id="35" name="Shape - Tennessee"/>
            <p:cNvSpPr>
              <a:spLocks noChangeAspect="1"/>
            </p:cNvSpPr>
            <p:nvPr/>
          </p:nvSpPr>
          <p:spPr bwMode="auto">
            <a:xfrm>
              <a:off x="5418137" y="3056756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36" name="Shape - South Dakota"/>
            <p:cNvSpPr>
              <a:spLocks noChangeAspect="1"/>
            </p:cNvSpPr>
            <p:nvPr/>
          </p:nvSpPr>
          <p:spPr bwMode="auto">
            <a:xfrm>
              <a:off x="3656012" y="1751831"/>
              <a:ext cx="920751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37" name="Shape - South Carolina"/>
            <p:cNvSpPr>
              <a:spLocks noChangeAspect="1"/>
            </p:cNvSpPr>
            <p:nvPr/>
          </p:nvSpPr>
          <p:spPr bwMode="auto">
            <a:xfrm>
              <a:off x="6359524" y="3248842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38" name="Shape - Rhode Island"/>
            <p:cNvSpPr>
              <a:spLocks noChangeAspect="1"/>
            </p:cNvSpPr>
            <p:nvPr/>
          </p:nvSpPr>
          <p:spPr bwMode="auto">
            <a:xfrm>
              <a:off x="7483472" y="1894706"/>
              <a:ext cx="120651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39" name="Shape - Pennsylvania"/>
            <p:cNvSpPr>
              <a:spLocks noChangeAspect="1"/>
            </p:cNvSpPr>
            <p:nvPr/>
          </p:nvSpPr>
          <p:spPr bwMode="auto">
            <a:xfrm>
              <a:off x="6467474" y="2024881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noFill/>
              </a:endParaRPr>
            </a:p>
          </p:txBody>
        </p:sp>
        <p:sp>
          <p:nvSpPr>
            <p:cNvPr id="40" name="Shape - Oregon"/>
            <p:cNvSpPr>
              <a:spLocks noChangeAspect="1"/>
            </p:cNvSpPr>
            <p:nvPr/>
          </p:nvSpPr>
          <p:spPr bwMode="auto">
            <a:xfrm>
              <a:off x="1263649" y="1432743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noFill/>
              </a:endParaRPr>
            </a:p>
          </p:txBody>
        </p:sp>
        <p:sp>
          <p:nvSpPr>
            <p:cNvPr id="41" name="Shape - Oklahoma"/>
            <p:cNvSpPr>
              <a:spLocks noChangeAspect="1"/>
            </p:cNvSpPr>
            <p:nvPr/>
          </p:nvSpPr>
          <p:spPr bwMode="auto">
            <a:xfrm>
              <a:off x="3752848" y="3191692"/>
              <a:ext cx="1125539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42" name="Shape - Ohio"/>
            <p:cNvSpPr>
              <a:spLocks noChangeAspect="1"/>
            </p:cNvSpPr>
            <p:nvPr/>
          </p:nvSpPr>
          <p:spPr bwMode="auto">
            <a:xfrm>
              <a:off x="5962648" y="2158230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noFill/>
              </a:endParaRPr>
            </a:p>
          </p:txBody>
        </p:sp>
        <p:sp>
          <p:nvSpPr>
            <p:cNvPr id="43" name="Shape - North Dakota"/>
            <p:cNvSpPr>
              <a:spLocks noChangeAspect="1"/>
            </p:cNvSpPr>
            <p:nvPr/>
          </p:nvSpPr>
          <p:spPr bwMode="auto">
            <a:xfrm>
              <a:off x="3686174" y="1266055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44" name="Shape - North Carolina"/>
            <p:cNvSpPr>
              <a:spLocks noChangeAspect="1"/>
            </p:cNvSpPr>
            <p:nvPr/>
          </p:nvSpPr>
          <p:spPr bwMode="auto">
            <a:xfrm>
              <a:off x="6230937" y="2902768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grpSp>
          <p:nvGrpSpPr>
            <p:cNvPr id="45" name="Shape - New York"/>
            <p:cNvGrpSpPr>
              <a:grpSpLocks/>
            </p:cNvGrpSpPr>
            <p:nvPr/>
          </p:nvGrpSpPr>
          <p:grpSpPr bwMode="auto">
            <a:xfrm>
              <a:off x="6530974" y="1478781"/>
              <a:ext cx="1044575" cy="700087"/>
              <a:chOff x="4071" y="893"/>
              <a:chExt cx="658" cy="440"/>
            </a:xfrm>
            <a:solidFill>
              <a:schemeClr val="accent6"/>
            </a:solidFill>
          </p:grpSpPr>
          <p:sp>
            <p:nvSpPr>
              <p:cNvPr id="149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noFill/>
                </a:endParaRPr>
              </a:p>
            </p:txBody>
          </p:sp>
          <p:sp>
            <p:nvSpPr>
              <p:cNvPr id="150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noFill/>
                </a:endParaRPr>
              </a:p>
            </p:txBody>
          </p:sp>
        </p:grpSp>
        <p:sp>
          <p:nvSpPr>
            <p:cNvPr id="46" name="Shape - New Mexico"/>
            <p:cNvSpPr>
              <a:spLocks noChangeAspect="1"/>
            </p:cNvSpPr>
            <p:nvPr/>
          </p:nvSpPr>
          <p:spPr bwMode="auto">
            <a:xfrm>
              <a:off x="2868611" y="3158355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47" name="Shape - New Jersey"/>
            <p:cNvSpPr>
              <a:spLocks noChangeAspect="1"/>
            </p:cNvSpPr>
            <p:nvPr/>
          </p:nvSpPr>
          <p:spPr bwMode="auto">
            <a:xfrm>
              <a:off x="7143748" y="2080443"/>
              <a:ext cx="196851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48" name="Shape - New Hampshire"/>
            <p:cNvSpPr>
              <a:spLocks noChangeAspect="1"/>
            </p:cNvSpPr>
            <p:nvPr/>
          </p:nvSpPr>
          <p:spPr bwMode="auto">
            <a:xfrm>
              <a:off x="7334249" y="1366068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49" name="Shape - Nevada"/>
            <p:cNvSpPr>
              <a:spLocks noChangeAspect="1"/>
            </p:cNvSpPr>
            <p:nvPr/>
          </p:nvSpPr>
          <p:spPr bwMode="auto">
            <a:xfrm>
              <a:off x="1660523" y="2143942"/>
              <a:ext cx="831851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50" name="Shape - Nebraska"/>
            <p:cNvSpPr>
              <a:spLocks noChangeAspect="1"/>
            </p:cNvSpPr>
            <p:nvPr/>
          </p:nvSpPr>
          <p:spPr bwMode="auto">
            <a:xfrm>
              <a:off x="3648074" y="2245543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51" name="Shape - Montana"/>
            <p:cNvSpPr>
              <a:spLocks noChangeAspect="1"/>
            </p:cNvSpPr>
            <p:nvPr/>
          </p:nvSpPr>
          <p:spPr bwMode="auto">
            <a:xfrm>
              <a:off x="2373958" y="1139056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52" name="Shape - Missouri"/>
            <p:cNvSpPr>
              <a:spLocks noChangeAspect="1"/>
            </p:cNvSpPr>
            <p:nvPr/>
          </p:nvSpPr>
          <p:spPr bwMode="auto">
            <a:xfrm>
              <a:off x="4687886" y="2596381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noFill/>
              </a:endParaRPr>
            </a:p>
          </p:txBody>
        </p:sp>
        <p:sp>
          <p:nvSpPr>
            <p:cNvPr id="53" name="Shape - Mississippi"/>
            <p:cNvSpPr>
              <a:spLocks noChangeAspect="1"/>
            </p:cNvSpPr>
            <p:nvPr/>
          </p:nvSpPr>
          <p:spPr bwMode="auto">
            <a:xfrm>
              <a:off x="5303835" y="3429817"/>
              <a:ext cx="450851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54" name="Shape - Minnesota"/>
            <p:cNvSpPr>
              <a:spLocks noChangeAspect="1"/>
            </p:cNvSpPr>
            <p:nvPr/>
          </p:nvSpPr>
          <p:spPr bwMode="auto">
            <a:xfrm>
              <a:off x="4419598" y="1204143"/>
              <a:ext cx="857251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55" name="Shape - Massachusetts"/>
            <p:cNvSpPr>
              <a:spLocks noChangeAspect="1"/>
            </p:cNvSpPr>
            <p:nvPr/>
          </p:nvSpPr>
          <p:spPr bwMode="auto">
            <a:xfrm>
              <a:off x="7278686" y="1751831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grpSp>
          <p:nvGrpSpPr>
            <p:cNvPr id="56" name="Shape - Michigan"/>
            <p:cNvGrpSpPr>
              <a:grpSpLocks/>
            </p:cNvGrpSpPr>
            <p:nvPr/>
          </p:nvGrpSpPr>
          <p:grpSpPr bwMode="auto">
            <a:xfrm>
              <a:off x="5232398" y="1427981"/>
              <a:ext cx="990600" cy="882650"/>
              <a:chOff x="3254" y="860"/>
              <a:chExt cx="623" cy="557"/>
            </a:xfrm>
            <a:solidFill>
              <a:srgbClr val="0072C0"/>
            </a:solidFill>
          </p:grpSpPr>
          <p:sp>
            <p:nvSpPr>
              <p:cNvPr id="147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noFill/>
                </a:endParaRPr>
              </a:p>
            </p:txBody>
          </p:sp>
          <p:sp>
            <p:nvSpPr>
              <p:cNvPr id="148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noFill/>
                </a:endParaRPr>
              </a:p>
            </p:txBody>
          </p:sp>
        </p:grpSp>
        <p:sp>
          <p:nvSpPr>
            <p:cNvPr id="57" name="Shape - Maryland"/>
            <p:cNvSpPr>
              <a:spLocks noChangeAspect="1"/>
            </p:cNvSpPr>
            <p:nvPr/>
          </p:nvSpPr>
          <p:spPr bwMode="auto">
            <a:xfrm>
              <a:off x="6651623" y="2409055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58" name="Shape - Maine"/>
            <p:cNvSpPr>
              <a:spLocks noChangeAspect="1"/>
            </p:cNvSpPr>
            <p:nvPr/>
          </p:nvSpPr>
          <p:spPr bwMode="auto">
            <a:xfrm>
              <a:off x="7388223" y="973956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59" name="Shape - Louisiana"/>
            <p:cNvSpPr>
              <a:spLocks noChangeAspect="1"/>
            </p:cNvSpPr>
            <p:nvPr/>
          </p:nvSpPr>
          <p:spPr bwMode="auto">
            <a:xfrm>
              <a:off x="4946649" y="3780655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60" name="Shape - Kentucky"/>
            <p:cNvSpPr>
              <a:spLocks noChangeAspect="1"/>
            </p:cNvSpPr>
            <p:nvPr/>
          </p:nvSpPr>
          <p:spPr bwMode="auto">
            <a:xfrm>
              <a:off x="5480049" y="2717030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61" name="Shape - Kansas"/>
            <p:cNvSpPr>
              <a:spLocks noChangeAspect="1"/>
            </p:cNvSpPr>
            <p:nvPr/>
          </p:nvSpPr>
          <p:spPr bwMode="auto">
            <a:xfrm>
              <a:off x="3879849" y="2718618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62" name="Shape - Iowa"/>
            <p:cNvSpPr>
              <a:spLocks noChangeAspect="1"/>
            </p:cNvSpPr>
            <p:nvPr/>
          </p:nvSpPr>
          <p:spPr bwMode="auto">
            <a:xfrm>
              <a:off x="4562474" y="2132830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63" name="Shape - Indiana"/>
            <p:cNvSpPr>
              <a:spLocks noChangeAspect="1"/>
            </p:cNvSpPr>
            <p:nvPr/>
          </p:nvSpPr>
          <p:spPr bwMode="auto">
            <a:xfrm>
              <a:off x="5635624" y="2297931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64" name="Shape - Illinois"/>
            <p:cNvSpPr>
              <a:spLocks noChangeAspect="1"/>
            </p:cNvSpPr>
            <p:nvPr/>
          </p:nvSpPr>
          <p:spPr bwMode="auto">
            <a:xfrm>
              <a:off x="5173132" y="2236018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noFill/>
              </a:endParaRPr>
            </a:p>
          </p:txBody>
        </p:sp>
        <p:sp>
          <p:nvSpPr>
            <p:cNvPr id="65" name="Shape - Idaho"/>
            <p:cNvSpPr>
              <a:spLocks noChangeAspect="1"/>
            </p:cNvSpPr>
            <p:nvPr/>
          </p:nvSpPr>
          <p:spPr bwMode="auto">
            <a:xfrm>
              <a:off x="2117723" y="1127943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grpSp>
          <p:nvGrpSpPr>
            <p:cNvPr id="66" name="Shape - Hawaii"/>
            <p:cNvGrpSpPr/>
            <p:nvPr/>
          </p:nvGrpSpPr>
          <p:grpSpPr>
            <a:xfrm>
              <a:off x="2157414" y="4101330"/>
              <a:ext cx="622300" cy="477838"/>
              <a:chOff x="2184402" y="4672013"/>
              <a:chExt cx="622300" cy="477838"/>
            </a:xfrm>
            <a:solidFill>
              <a:srgbClr val="7BC7ED"/>
            </a:solidFill>
          </p:grpSpPr>
          <p:sp>
            <p:nvSpPr>
              <p:cNvPr id="139" name="Freeform 4"/>
              <p:cNvSpPr>
                <a:spLocks noChangeAspect="1"/>
              </p:cNvSpPr>
              <p:nvPr/>
            </p:nvSpPr>
            <p:spPr bwMode="auto">
              <a:xfrm>
                <a:off x="2184402" y="4731923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noFill/>
                </a:endParaRPr>
              </a:p>
            </p:txBody>
          </p:sp>
          <p:sp>
            <p:nvSpPr>
              <p:cNvPr id="140" name="Freeform 5"/>
              <p:cNvSpPr>
                <a:spLocks noChangeAspect="1"/>
              </p:cNvSpPr>
              <p:nvPr/>
            </p:nvSpPr>
            <p:spPr bwMode="auto">
              <a:xfrm>
                <a:off x="2252421" y="4672013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noFill/>
                </a:endParaRPr>
              </a:p>
            </p:txBody>
          </p:sp>
          <p:sp>
            <p:nvSpPr>
              <p:cNvPr id="141" name="Freeform 6"/>
              <p:cNvSpPr>
                <a:spLocks noChangeAspect="1"/>
              </p:cNvSpPr>
              <p:nvPr/>
            </p:nvSpPr>
            <p:spPr bwMode="auto">
              <a:xfrm>
                <a:off x="2336359" y="4731923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noFill/>
                </a:endParaRPr>
              </a:p>
            </p:txBody>
          </p:sp>
          <p:sp>
            <p:nvSpPr>
              <p:cNvPr id="142" name="Freeform 7"/>
              <p:cNvSpPr>
                <a:spLocks noChangeAspect="1"/>
              </p:cNvSpPr>
              <p:nvPr/>
            </p:nvSpPr>
            <p:spPr bwMode="auto">
              <a:xfrm>
                <a:off x="2473844" y="4806270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noFill/>
                </a:endParaRPr>
              </a:p>
            </p:txBody>
          </p:sp>
          <p:sp>
            <p:nvSpPr>
              <p:cNvPr id="143" name="Freeform 8"/>
              <p:cNvSpPr>
                <a:spLocks noChangeAspect="1"/>
              </p:cNvSpPr>
              <p:nvPr/>
            </p:nvSpPr>
            <p:spPr bwMode="auto">
              <a:xfrm>
                <a:off x="2504959" y="4879894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noFill/>
                </a:endParaRPr>
              </a:p>
            </p:txBody>
          </p:sp>
          <p:sp>
            <p:nvSpPr>
              <p:cNvPr id="144" name="Freeform 9"/>
              <p:cNvSpPr>
                <a:spLocks noChangeAspect="1"/>
              </p:cNvSpPr>
              <p:nvPr/>
            </p:nvSpPr>
            <p:spPr bwMode="auto">
              <a:xfrm>
                <a:off x="2551993" y="4920316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noFill/>
                </a:endParaRPr>
              </a:p>
            </p:txBody>
          </p:sp>
          <p:sp>
            <p:nvSpPr>
              <p:cNvPr id="145" name="Freeform"/>
              <p:cNvSpPr>
                <a:spLocks noChangeAspect="1"/>
              </p:cNvSpPr>
              <p:nvPr/>
            </p:nvSpPr>
            <p:spPr bwMode="auto">
              <a:xfrm>
                <a:off x="2626524" y="4937639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noFill/>
                </a:endParaRPr>
              </a:p>
            </p:txBody>
          </p:sp>
          <p:sp>
            <p:nvSpPr>
              <p:cNvPr id="146" name="Freeform"/>
              <p:cNvSpPr>
                <a:spLocks noChangeAspect="1"/>
              </p:cNvSpPr>
              <p:nvPr/>
            </p:nvSpPr>
            <p:spPr bwMode="auto">
              <a:xfrm>
                <a:off x="2562847" y="4838751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noFill/>
                </a:endParaRPr>
              </a:p>
            </p:txBody>
          </p:sp>
        </p:grpSp>
        <p:sp>
          <p:nvSpPr>
            <p:cNvPr id="67" name="Shape - Georgia"/>
            <p:cNvSpPr>
              <a:spLocks noChangeAspect="1"/>
            </p:cNvSpPr>
            <p:nvPr/>
          </p:nvSpPr>
          <p:spPr bwMode="auto">
            <a:xfrm>
              <a:off x="6061075" y="3347268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68" name="Shape - Florida"/>
            <p:cNvSpPr>
              <a:spLocks noChangeAspect="1"/>
            </p:cNvSpPr>
            <p:nvPr/>
          </p:nvSpPr>
          <p:spPr bwMode="auto">
            <a:xfrm>
              <a:off x="5900737" y="3966393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69" name="Shape - Connecticut"/>
            <p:cNvSpPr>
              <a:spLocks noChangeAspect="1"/>
            </p:cNvSpPr>
            <p:nvPr/>
          </p:nvSpPr>
          <p:spPr bwMode="auto">
            <a:xfrm>
              <a:off x="7294562" y="1908992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70" name="Shape - Delaware"/>
            <p:cNvSpPr>
              <a:spLocks noChangeAspect="1"/>
            </p:cNvSpPr>
            <p:nvPr/>
          </p:nvSpPr>
          <p:spPr bwMode="auto">
            <a:xfrm>
              <a:off x="7129462" y="2396355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71" name="Shape - Colorado"/>
            <p:cNvSpPr>
              <a:spLocks noChangeAspect="1"/>
            </p:cNvSpPr>
            <p:nvPr/>
          </p:nvSpPr>
          <p:spPr bwMode="auto">
            <a:xfrm>
              <a:off x="2971798" y="2520181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72" name="Shape - California"/>
            <p:cNvSpPr>
              <a:spLocks noChangeAspect="1"/>
            </p:cNvSpPr>
            <p:nvPr/>
          </p:nvSpPr>
          <p:spPr bwMode="auto">
            <a:xfrm>
              <a:off x="1181098" y="2042343"/>
              <a:ext cx="1098551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73" name="Shape - Arkansas"/>
            <p:cNvSpPr>
              <a:spLocks noChangeAspect="1"/>
            </p:cNvSpPr>
            <p:nvPr/>
          </p:nvSpPr>
          <p:spPr bwMode="auto">
            <a:xfrm>
              <a:off x="4854574" y="3218680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noFill/>
              </a:endParaRPr>
            </a:p>
          </p:txBody>
        </p:sp>
        <p:sp>
          <p:nvSpPr>
            <p:cNvPr id="74" name="Shape - Arizona"/>
            <p:cNvSpPr>
              <a:spLocks noChangeAspect="1"/>
            </p:cNvSpPr>
            <p:nvPr/>
          </p:nvSpPr>
          <p:spPr bwMode="auto">
            <a:xfrm>
              <a:off x="2142272" y="3092679"/>
              <a:ext cx="844551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75" name="Shape - Alaska"/>
            <p:cNvSpPr>
              <a:spLocks noChangeAspect="1"/>
            </p:cNvSpPr>
            <p:nvPr/>
          </p:nvSpPr>
          <p:spPr bwMode="auto">
            <a:xfrm>
              <a:off x="928895" y="3717156"/>
              <a:ext cx="1617663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b="1">
                <a:noFill/>
              </a:endParaRPr>
            </a:p>
          </p:txBody>
        </p:sp>
        <p:sp>
          <p:nvSpPr>
            <p:cNvPr id="76" name="Shape - Alabama"/>
            <p:cNvSpPr>
              <a:spLocks noChangeAspect="1"/>
            </p:cNvSpPr>
            <p:nvPr/>
          </p:nvSpPr>
          <p:spPr bwMode="auto">
            <a:xfrm>
              <a:off x="5732462" y="3383781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77" name="Shape - District of Columbia (star)"/>
            <p:cNvSpPr>
              <a:spLocks noChangeArrowheads="1"/>
            </p:cNvSpPr>
            <p:nvPr/>
          </p:nvSpPr>
          <p:spPr bwMode="auto">
            <a:xfrm>
              <a:off x="6859586" y="2478905"/>
              <a:ext cx="207963" cy="201612"/>
            </a:xfrm>
            <a:prstGeom prst="star5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200" b="1">
                <a:noFill/>
              </a:endParaRPr>
            </a:p>
          </p:txBody>
        </p:sp>
        <p:sp>
          <p:nvSpPr>
            <p:cNvPr id="129" name="Line - Vermont"/>
            <p:cNvSpPr>
              <a:spLocks noChangeShapeType="1"/>
            </p:cNvSpPr>
            <p:nvPr/>
          </p:nvSpPr>
          <p:spPr bwMode="auto">
            <a:xfrm>
              <a:off x="7043736" y="1356542"/>
              <a:ext cx="207963" cy="13335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  <p:sp>
          <p:nvSpPr>
            <p:cNvPr id="130" name="Line - Rhode Island"/>
            <p:cNvSpPr>
              <a:spLocks noChangeShapeType="1"/>
            </p:cNvSpPr>
            <p:nvPr/>
          </p:nvSpPr>
          <p:spPr bwMode="auto">
            <a:xfrm>
              <a:off x="7582708" y="1989957"/>
              <a:ext cx="266700" cy="50800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noFill/>
              </a:endParaRPr>
            </a:p>
          </p:txBody>
        </p:sp>
      </p:grpSp>
      <p:pic>
        <p:nvPicPr>
          <p:cNvPr id="163" name="Picture 16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543" y="4664748"/>
            <a:ext cx="830836" cy="363002"/>
          </a:xfrm>
          <a:prstGeom prst="rect">
            <a:avLst/>
          </a:prstGeom>
        </p:spPr>
      </p:pic>
      <p:pic>
        <p:nvPicPr>
          <p:cNvPr id="165" name="Picture 16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3573" y="5641457"/>
            <a:ext cx="183265" cy="507203"/>
          </a:xfrm>
          <a:prstGeom prst="rect">
            <a:avLst/>
          </a:prstGeom>
        </p:spPr>
      </p:pic>
      <p:pic>
        <p:nvPicPr>
          <p:cNvPr id="166" name="Picture 16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6571" y="5700613"/>
            <a:ext cx="203603" cy="465625"/>
          </a:xfrm>
          <a:prstGeom prst="rect">
            <a:avLst/>
          </a:prstGeom>
        </p:spPr>
      </p:pic>
      <p:pic>
        <p:nvPicPr>
          <p:cNvPr id="167" name="Picture 16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260" y="5703195"/>
            <a:ext cx="363118" cy="445465"/>
          </a:xfrm>
          <a:prstGeom prst="rect">
            <a:avLst/>
          </a:prstGeom>
        </p:spPr>
      </p:pic>
      <p:pic>
        <p:nvPicPr>
          <p:cNvPr id="168" name="Picture 16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759" y="5210113"/>
            <a:ext cx="222576" cy="700369"/>
          </a:xfrm>
          <a:prstGeom prst="rect">
            <a:avLst/>
          </a:prstGeom>
        </p:spPr>
      </p:pic>
      <p:pic>
        <p:nvPicPr>
          <p:cNvPr id="169" name="Picture 16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130" y="5295323"/>
            <a:ext cx="170481" cy="599734"/>
          </a:xfrm>
          <a:prstGeom prst="rect">
            <a:avLst/>
          </a:prstGeom>
        </p:spPr>
      </p:pic>
      <p:pic>
        <p:nvPicPr>
          <p:cNvPr id="170" name="Picture 16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1319" y="5248334"/>
            <a:ext cx="215837" cy="634556"/>
          </a:xfrm>
          <a:prstGeom prst="rect">
            <a:avLst/>
          </a:prstGeom>
        </p:spPr>
      </p:pic>
      <p:pic>
        <p:nvPicPr>
          <p:cNvPr id="171" name="Picture 17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5340065"/>
            <a:ext cx="245484" cy="594219"/>
          </a:xfrm>
          <a:prstGeom prst="rect">
            <a:avLst/>
          </a:prstGeom>
        </p:spPr>
      </p:pic>
      <p:pic>
        <p:nvPicPr>
          <p:cNvPr id="172" name="Picture 17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6079" y="5227558"/>
            <a:ext cx="212482" cy="65533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9287">
            <a:off x="7636039" y="4779686"/>
            <a:ext cx="538115" cy="343616"/>
          </a:xfrm>
          <a:prstGeom prst="rect">
            <a:avLst/>
          </a:prstGeom>
        </p:spPr>
      </p:pic>
      <p:pic>
        <p:nvPicPr>
          <p:cNvPr id="175" name="Picture 17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1646">
            <a:off x="7743693" y="4723792"/>
            <a:ext cx="538115" cy="343616"/>
          </a:xfrm>
          <a:prstGeom prst="rect">
            <a:avLst/>
          </a:prstGeom>
        </p:spPr>
      </p:pic>
      <p:sp>
        <p:nvSpPr>
          <p:cNvPr id="110" name="Right Arrow 109"/>
          <p:cNvSpPr/>
          <p:nvPr/>
        </p:nvSpPr>
        <p:spPr>
          <a:xfrm>
            <a:off x="6531249" y="1515688"/>
            <a:ext cx="764973" cy="294333"/>
          </a:xfrm>
          <a:prstGeom prst="rightArrow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ight Arrow 110"/>
          <p:cNvSpPr/>
          <p:nvPr/>
        </p:nvSpPr>
        <p:spPr>
          <a:xfrm rot="16200000">
            <a:off x="6315178" y="4750370"/>
            <a:ext cx="360622" cy="189378"/>
          </a:xfrm>
          <a:prstGeom prst="rightArrow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6" name="Picture 105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0281">
            <a:off x="5845004" y="1246483"/>
            <a:ext cx="709385" cy="817812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5293" y="1544339"/>
            <a:ext cx="686078" cy="593400"/>
          </a:xfrm>
          <a:prstGeom prst="rect">
            <a:avLst/>
          </a:prstGeom>
        </p:spPr>
      </p:pic>
      <p:pic>
        <p:nvPicPr>
          <p:cNvPr id="108" name="Picture 107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214" y="2444685"/>
            <a:ext cx="556464" cy="862634"/>
          </a:xfrm>
          <a:prstGeom prst="rect">
            <a:avLst/>
          </a:prstGeom>
        </p:spPr>
      </p:pic>
      <p:pic>
        <p:nvPicPr>
          <p:cNvPr id="109" name="Picture 108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5355" y="4495800"/>
            <a:ext cx="383294" cy="806180"/>
          </a:xfrm>
          <a:prstGeom prst="rect">
            <a:avLst/>
          </a:prstGeom>
        </p:spPr>
      </p:pic>
      <p:pic>
        <p:nvPicPr>
          <p:cNvPr id="112" name="Picture 111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55929" y="5339997"/>
            <a:ext cx="635250" cy="52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42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45000"/>
    </mc:Choice>
    <mc:Fallback xmlns="">
      <p:transition advClick="0" advTm="45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" y="2667000"/>
            <a:ext cx="8961120" cy="914400"/>
          </a:xfrm>
        </p:spPr>
        <p:txBody>
          <a:bodyPr/>
          <a:lstStyle/>
          <a:p>
            <a:pPr algn="ctr"/>
            <a:r>
              <a:rPr lang="en-US" b="0" dirty="0" smtClean="0"/>
              <a:t>For more information, visit </a:t>
            </a:r>
            <a:r>
              <a:rPr lang="en-US" b="0" dirty="0" smtClean="0">
                <a:hlinkClick r:id="rId2"/>
              </a:rPr>
              <a:t>www.kff.org/medicaid</a:t>
            </a:r>
            <a:r>
              <a:rPr lang="en-US" b="0" dirty="0" smtClean="0"/>
              <a:t>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94378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0"/>
    </mc:Choice>
    <mc:Fallback xmlns="">
      <p:transition advClick="0" advTm="1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121" y="2685920"/>
            <a:ext cx="1955357" cy="20384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1766018"/>
            <a:ext cx="1887469" cy="136084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 the current law, </a:t>
            </a:r>
            <a:r>
              <a:rPr lang="en-US" dirty="0"/>
              <a:t>Medicaid provides a guarantee of coverage to people eligible for </a:t>
            </a:r>
            <a:r>
              <a:rPr lang="en-US" dirty="0" smtClean="0"/>
              <a:t>services </a:t>
            </a:r>
            <a:r>
              <a:rPr lang="en-US" dirty="0"/>
              <a:t>and the federal government matches state Medicaid payments with no pre-set limit.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550467"/>
            <a:ext cx="3635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  <a:cs typeface="Meta Offc Pro"/>
              </a:rPr>
              <a:t>Who does Medicaid cover?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24400" y="5550467"/>
            <a:ext cx="4218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  <a:cs typeface="Meta Offc Pro"/>
              </a:rPr>
              <a:t>How are Medicaid funds spent?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7891" y="2553660"/>
            <a:ext cx="1011404" cy="44189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 rot="20399716">
            <a:off x="709111" y="3436662"/>
            <a:ext cx="27799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Stencil" panose="040409050D0802020404" pitchFamily="82" charset="0"/>
                <a:cs typeface="Meta Offc Pro"/>
              </a:rPr>
              <a:t>GUARANTEED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078" y="3621896"/>
            <a:ext cx="3400658" cy="180711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059" y="3885599"/>
            <a:ext cx="460294" cy="20110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571" y="4325452"/>
            <a:ext cx="460294" cy="20110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1238" y="4915440"/>
            <a:ext cx="460294" cy="20110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611" y="4902806"/>
            <a:ext cx="460294" cy="20110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8933" y="3981632"/>
            <a:ext cx="460294" cy="20110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253" y="4551556"/>
            <a:ext cx="460294" cy="20110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2846" y="4258391"/>
            <a:ext cx="460294" cy="20110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646" y="3911139"/>
            <a:ext cx="460294" cy="20110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353" y="4199640"/>
            <a:ext cx="460294" cy="20110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6557" y="4187672"/>
            <a:ext cx="460294" cy="201108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374" y="3748870"/>
            <a:ext cx="460294" cy="20110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374" y="4552775"/>
            <a:ext cx="460294" cy="20110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854" y="4531066"/>
            <a:ext cx="460294" cy="201108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1455" y="5018247"/>
            <a:ext cx="460294" cy="201108"/>
          </a:xfrm>
          <a:prstGeom prst="rect">
            <a:avLst/>
          </a:prstGeom>
        </p:spPr>
      </p:pic>
      <p:sp>
        <p:nvSpPr>
          <p:cNvPr id="17" name="Right Arrow 16"/>
          <p:cNvSpPr/>
          <p:nvPr/>
        </p:nvSpPr>
        <p:spPr>
          <a:xfrm rot="2189336">
            <a:off x="5295913" y="3265351"/>
            <a:ext cx="777835" cy="484632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91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5200"/>
    </mc:Choice>
    <mc:Fallback xmlns="">
      <p:transition advClick="0" advTm="152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" y="109868"/>
            <a:ext cx="8961120" cy="914400"/>
          </a:xfrm>
        </p:spPr>
        <p:txBody>
          <a:bodyPr/>
          <a:lstStyle/>
          <a:p>
            <a:r>
              <a:rPr lang="en-US" dirty="0" smtClean="0"/>
              <a:t>Medicaid covers several groups of people</a:t>
            </a:r>
            <a:r>
              <a:rPr lang="en-US" dirty="0"/>
              <a:t>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6693" y="1346324"/>
            <a:ext cx="2587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itchFamily="34" charset="0"/>
                <a:cs typeface="Meta Offc Pro"/>
              </a:rPr>
              <a:t>1 in 7 adults (age 18-65)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6692" y="2373868"/>
            <a:ext cx="2587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itchFamily="34" charset="0"/>
                <a:cs typeface="Meta Offc Pro"/>
              </a:rPr>
              <a:t>2 in 5 children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6692" y="4431268"/>
            <a:ext cx="298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itchFamily="34" charset="0"/>
                <a:cs typeface="Meta Offc Pro"/>
              </a:rPr>
              <a:t>3 in 5 nursing home residents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6688" y="5498068"/>
            <a:ext cx="3032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itchFamily="34" charset="0"/>
                <a:cs typeface="Meta Offc Pro"/>
              </a:rPr>
              <a:t>2 in 5 people with disabilities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92940" y="3338122"/>
            <a:ext cx="298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itchFamily="34" charset="0"/>
                <a:cs typeface="Meta Offc Pro"/>
              </a:rPr>
              <a:t>1 in 5 Medicare beneficiaries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861" y="3103527"/>
            <a:ext cx="301938" cy="93123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060" y="2133637"/>
            <a:ext cx="277217" cy="81780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657" y="5503656"/>
            <a:ext cx="433543" cy="55377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5342355"/>
            <a:ext cx="599386" cy="76892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6876" y="2231971"/>
            <a:ext cx="249054" cy="74046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323" y="2282972"/>
            <a:ext cx="191726" cy="68882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2405" y="2239479"/>
            <a:ext cx="260420" cy="720738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920" y="2213474"/>
            <a:ext cx="334215" cy="764323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452" y="4446762"/>
            <a:ext cx="468801" cy="625702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095" y="4399733"/>
            <a:ext cx="515992" cy="633007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423" y="5132194"/>
            <a:ext cx="345439" cy="92025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84570" y="3203029"/>
            <a:ext cx="403206" cy="911775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731" y="4239134"/>
            <a:ext cx="409149" cy="925214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746" y="1108670"/>
            <a:ext cx="335020" cy="969116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1" y="1066804"/>
            <a:ext cx="316281" cy="995227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873" y="5105400"/>
            <a:ext cx="309484" cy="973838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990604"/>
            <a:ext cx="363047" cy="1058431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410" y="1102133"/>
            <a:ext cx="235682" cy="932787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331" y="1192537"/>
            <a:ext cx="242254" cy="852225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119" y="1120394"/>
            <a:ext cx="272398" cy="914522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491" y="1134890"/>
            <a:ext cx="245944" cy="920060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171" y="3133050"/>
            <a:ext cx="306705" cy="901706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87" y="5116962"/>
            <a:ext cx="245944" cy="9200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599" y="3190373"/>
            <a:ext cx="348834" cy="8443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731" y="3154932"/>
            <a:ext cx="299913" cy="8798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861" y="4148033"/>
            <a:ext cx="339152" cy="8936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49014" y="4173442"/>
            <a:ext cx="351586" cy="936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663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5000"/>
    </mc:Choice>
    <mc:Fallback xmlns="">
      <p:transition advClick="0" advTm="15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ost </a:t>
            </a:r>
            <a:r>
              <a:rPr lang="en-US" u="sng" dirty="0" smtClean="0">
                <a:solidFill>
                  <a:schemeClr val="accent1"/>
                </a:solidFill>
              </a:rPr>
              <a:t>people</a:t>
            </a:r>
            <a:r>
              <a:rPr lang="en-US" dirty="0" smtClean="0"/>
              <a:t> covered by Medicaid are </a:t>
            </a:r>
            <a:r>
              <a:rPr lang="en-US" u="sng" dirty="0" smtClean="0">
                <a:solidFill>
                  <a:schemeClr val="accent1"/>
                </a:solidFill>
              </a:rPr>
              <a:t>children and adults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9613" y="2652941"/>
            <a:ext cx="2038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Children and adults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2839" y="4876800"/>
            <a:ext cx="2058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Seniors and people </a:t>
            </a:r>
          </a:p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with disabilities</a:t>
            </a:r>
          </a:p>
        </p:txBody>
      </p:sp>
      <p:sp>
        <p:nvSpPr>
          <p:cNvPr id="3" name="Rectangle 2"/>
          <p:cNvSpPr/>
          <p:nvPr/>
        </p:nvSpPr>
        <p:spPr>
          <a:xfrm>
            <a:off x="6248400" y="5181600"/>
            <a:ext cx="2438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52" y="1538224"/>
            <a:ext cx="2279578" cy="120053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700" y="4246710"/>
            <a:ext cx="561012" cy="688236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454" y="4340307"/>
            <a:ext cx="436458" cy="55990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08512" y="3820173"/>
            <a:ext cx="394947" cy="89309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764" y="4086563"/>
            <a:ext cx="276754" cy="81365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816" y="3760748"/>
            <a:ext cx="287390" cy="88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70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6000"/>
    </mc:Choice>
    <mc:Fallback xmlns="">
      <p:transition advClick="0" advTm="6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However, most Medicaid </a:t>
            </a:r>
            <a:r>
              <a:rPr lang="en-US" u="sng" dirty="0" smtClean="0">
                <a:solidFill>
                  <a:schemeClr val="bg2"/>
                </a:solidFill>
              </a:rPr>
              <a:t>spending</a:t>
            </a:r>
            <a:r>
              <a:rPr lang="en-US" dirty="0" smtClean="0"/>
              <a:t> is for care provided to </a:t>
            </a:r>
            <a:r>
              <a:rPr lang="en-US" u="sng" dirty="0" smtClean="0">
                <a:solidFill>
                  <a:schemeClr val="bg2"/>
                </a:solidFill>
              </a:rPr>
              <a:t>seniors and people with disabilities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9613" y="2652941"/>
            <a:ext cx="2038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Children and adults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2839" y="4876800"/>
            <a:ext cx="2058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Seniors and people </a:t>
            </a:r>
          </a:p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with disabilities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5770541" y="2724807"/>
            <a:ext cx="964891" cy="1673817"/>
          </a:xfrm>
          <a:prstGeom prst="line">
            <a:avLst/>
          </a:prstGeom>
          <a:ln w="222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770541" y="1224544"/>
            <a:ext cx="952191" cy="1"/>
          </a:xfrm>
          <a:prstGeom prst="line">
            <a:avLst/>
          </a:prstGeom>
          <a:ln w="222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52" y="1538224"/>
            <a:ext cx="2279578" cy="120053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700" y="4246710"/>
            <a:ext cx="561012" cy="68823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454" y="4340307"/>
            <a:ext cx="436458" cy="55990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08512" y="3820173"/>
            <a:ext cx="394947" cy="89309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764" y="4086563"/>
            <a:ext cx="276754" cy="813651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816" y="3760748"/>
            <a:ext cx="287390" cy="88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572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7500"/>
    </mc:Choice>
    <mc:Fallback xmlns="">
      <p:transition advClick="0" advTm="75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304803" y="2256156"/>
          <a:ext cx="8534401" cy="3870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Because seniors and people with disabilities have more complex needs, they have higher per-person costs.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381000" y="5689600"/>
            <a:ext cx="838200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4" y="1668702"/>
            <a:ext cx="479979" cy="76954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897" y="1392808"/>
            <a:ext cx="316281" cy="99522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498" y="1463874"/>
            <a:ext cx="235682" cy="93278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908" y="1535881"/>
            <a:ext cx="242254" cy="85222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210" y="1593302"/>
            <a:ext cx="399446" cy="90327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1575347"/>
            <a:ext cx="276754" cy="81365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6136" y="1778502"/>
            <a:ext cx="505659" cy="64868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4" y="1842235"/>
            <a:ext cx="444439" cy="56769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857" y="1544490"/>
            <a:ext cx="340353" cy="90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04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8000"/>
    </mc:Choice>
    <mc:Fallback xmlns="">
      <p:transition advClick="0" advTm="8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304803" y="2256156"/>
          <a:ext cx="8534401" cy="3870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addition, seniors and people with disabilities rely on Medicaid for long-term care.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381000" y="5689600"/>
            <a:ext cx="838200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7076689" y="2585831"/>
            <a:ext cx="1504357" cy="307777"/>
            <a:chOff x="5404813" y="5725806"/>
            <a:chExt cx="1192022" cy="307777"/>
          </a:xfrm>
        </p:grpSpPr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5404813" y="5789640"/>
              <a:ext cx="152400" cy="152400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200" b="1" kern="0" dirty="0">
                <a:solidFill>
                  <a:srgbClr val="000000"/>
                </a:solidFill>
                <a:latin typeface="+mj-lt"/>
                <a:cs typeface="Calibri" pitchFamily="34" charset="0"/>
              </a:endParaRPr>
            </a:p>
          </p:txBody>
        </p:sp>
        <p:sp>
          <p:nvSpPr>
            <p:cNvPr id="31" name="Text Box 136"/>
            <p:cNvSpPr txBox="1">
              <a:spLocks noChangeArrowheads="1"/>
            </p:cNvSpPr>
            <p:nvPr/>
          </p:nvSpPr>
          <p:spPr bwMode="auto">
            <a:xfrm>
              <a:off x="5561684" y="5725806"/>
              <a:ext cx="103515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1400" b="1" dirty="0">
                  <a:solidFill>
                    <a:srgbClr val="000000"/>
                  </a:solidFill>
                  <a:latin typeface="+mj-lt"/>
                  <a:cs typeface="Calibri" pitchFamily="34" charset="0"/>
                </a:rPr>
                <a:t>Long-term care</a:t>
              </a:r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4" y="1668702"/>
            <a:ext cx="479979" cy="76954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897" y="1392808"/>
            <a:ext cx="316281" cy="99522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498" y="1463874"/>
            <a:ext cx="235682" cy="93278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908" y="1535881"/>
            <a:ext cx="242254" cy="85222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210" y="1593302"/>
            <a:ext cx="399446" cy="903271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1575347"/>
            <a:ext cx="276754" cy="813651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6136" y="1778502"/>
            <a:ext cx="505659" cy="648683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4" y="1842235"/>
            <a:ext cx="444439" cy="567694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857" y="1544490"/>
            <a:ext cx="340353" cy="90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60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6000"/>
    </mc:Choice>
    <mc:Fallback xmlns="">
      <p:transition advClick="0" advTm="6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4" name="Group 553"/>
          <p:cNvGrpSpPr/>
          <p:nvPr/>
        </p:nvGrpSpPr>
        <p:grpSpPr>
          <a:xfrm>
            <a:off x="677861" y="1068498"/>
            <a:ext cx="8083552" cy="4291201"/>
            <a:chOff x="455611" y="1096814"/>
            <a:chExt cx="8083552" cy="4291201"/>
          </a:xfrm>
        </p:grpSpPr>
        <p:sp>
          <p:nvSpPr>
            <p:cNvPr id="555" name="Shape - Wyoming"/>
            <p:cNvSpPr>
              <a:spLocks noChangeAspect="1"/>
            </p:cNvSpPr>
            <p:nvPr/>
          </p:nvSpPr>
          <p:spPr bwMode="auto">
            <a:xfrm>
              <a:off x="2720974" y="1969939"/>
              <a:ext cx="896939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56" name="Shape - Wisconsin"/>
            <p:cNvSpPr>
              <a:spLocks noChangeAspect="1"/>
            </p:cNvSpPr>
            <p:nvPr/>
          </p:nvSpPr>
          <p:spPr bwMode="auto">
            <a:xfrm>
              <a:off x="4908549" y="1658789"/>
              <a:ext cx="654051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57" name="Shape - West Virginia"/>
            <p:cNvSpPr>
              <a:spLocks noChangeAspect="1"/>
            </p:cNvSpPr>
            <p:nvPr/>
          </p:nvSpPr>
          <p:spPr bwMode="auto">
            <a:xfrm>
              <a:off x="6278563" y="2511276"/>
              <a:ext cx="55086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558" name="Shape - Washington"/>
            <p:cNvSpPr>
              <a:spLocks noChangeAspect="1"/>
            </p:cNvSpPr>
            <p:nvPr/>
          </p:nvSpPr>
          <p:spPr bwMode="auto">
            <a:xfrm>
              <a:off x="1397001" y="1119039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grpSp>
          <p:nvGrpSpPr>
            <p:cNvPr id="559" name="Shape - Virginia"/>
            <p:cNvGrpSpPr>
              <a:grpSpLocks/>
            </p:cNvGrpSpPr>
            <p:nvPr/>
          </p:nvGrpSpPr>
          <p:grpSpPr bwMode="auto">
            <a:xfrm>
              <a:off x="6210298" y="2630338"/>
              <a:ext cx="1009651" cy="596900"/>
              <a:chOff x="3911" y="1540"/>
              <a:chExt cx="636" cy="376"/>
            </a:xfrm>
            <a:solidFill>
              <a:schemeClr val="accent1"/>
            </a:solidFill>
          </p:grpSpPr>
          <p:sp>
            <p:nvSpPr>
              <p:cNvPr id="679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accent5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  <a:cs typeface="Calibri" pitchFamily="34" charset="0"/>
                </a:endParaRPr>
              </a:p>
            </p:txBody>
          </p:sp>
          <p:sp>
            <p:nvSpPr>
              <p:cNvPr id="680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accent5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  <a:cs typeface="Calibri" pitchFamily="34" charset="0"/>
                </a:endParaRPr>
              </a:p>
            </p:txBody>
          </p:sp>
        </p:grpSp>
        <p:sp>
          <p:nvSpPr>
            <p:cNvPr id="560" name="Shape - Vermont"/>
            <p:cNvSpPr>
              <a:spLocks noChangeAspect="1"/>
            </p:cNvSpPr>
            <p:nvPr/>
          </p:nvSpPr>
          <p:spPr bwMode="auto">
            <a:xfrm>
              <a:off x="7105651" y="1565126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61" name="Shape - Utah"/>
            <p:cNvSpPr>
              <a:spLocks noChangeAspect="1"/>
            </p:cNvSpPr>
            <p:nvPr/>
          </p:nvSpPr>
          <p:spPr bwMode="auto">
            <a:xfrm>
              <a:off x="2284414" y="2403326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62" name="Shape - Texas"/>
            <p:cNvSpPr>
              <a:spLocks noChangeAspect="1"/>
            </p:cNvSpPr>
            <p:nvPr/>
          </p:nvSpPr>
          <p:spPr bwMode="auto">
            <a:xfrm>
              <a:off x="3159124" y="3409800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1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63" name="Shape - Tennessee"/>
            <p:cNvSpPr>
              <a:spLocks noChangeAspect="1"/>
            </p:cNvSpPr>
            <p:nvPr/>
          </p:nvSpPr>
          <p:spPr bwMode="auto">
            <a:xfrm>
              <a:off x="5351463" y="3179614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64" name="Shape - South Dakota"/>
            <p:cNvSpPr>
              <a:spLocks noChangeAspect="1"/>
            </p:cNvSpPr>
            <p:nvPr/>
          </p:nvSpPr>
          <p:spPr bwMode="auto">
            <a:xfrm>
              <a:off x="3589338" y="1874689"/>
              <a:ext cx="920751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65" name="Shape - South Carolina"/>
            <p:cNvSpPr>
              <a:spLocks noChangeAspect="1"/>
            </p:cNvSpPr>
            <p:nvPr/>
          </p:nvSpPr>
          <p:spPr bwMode="auto">
            <a:xfrm>
              <a:off x="6292850" y="3371700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66" name="Shape - Rhode Island"/>
            <p:cNvSpPr>
              <a:spLocks noChangeAspect="1"/>
            </p:cNvSpPr>
            <p:nvPr/>
          </p:nvSpPr>
          <p:spPr bwMode="auto">
            <a:xfrm>
              <a:off x="7416798" y="2017564"/>
              <a:ext cx="120651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67" name="Shape - Pennsylvania"/>
            <p:cNvSpPr>
              <a:spLocks noChangeAspect="1"/>
            </p:cNvSpPr>
            <p:nvPr/>
          </p:nvSpPr>
          <p:spPr bwMode="auto">
            <a:xfrm>
              <a:off x="6400800" y="2147739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68" name="Shape - Oregon"/>
            <p:cNvSpPr>
              <a:spLocks noChangeAspect="1"/>
            </p:cNvSpPr>
            <p:nvPr/>
          </p:nvSpPr>
          <p:spPr bwMode="auto">
            <a:xfrm>
              <a:off x="1196975" y="1555601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69" name="Shape - Oklahoma"/>
            <p:cNvSpPr>
              <a:spLocks noChangeAspect="1"/>
            </p:cNvSpPr>
            <p:nvPr/>
          </p:nvSpPr>
          <p:spPr bwMode="auto">
            <a:xfrm>
              <a:off x="3686174" y="3314550"/>
              <a:ext cx="1125539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70" name="Shape - Ohio"/>
            <p:cNvSpPr>
              <a:spLocks noChangeAspect="1"/>
            </p:cNvSpPr>
            <p:nvPr/>
          </p:nvSpPr>
          <p:spPr bwMode="auto">
            <a:xfrm>
              <a:off x="5895974" y="2281088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71" name="Shape - North Dakota"/>
            <p:cNvSpPr>
              <a:spLocks noChangeAspect="1"/>
            </p:cNvSpPr>
            <p:nvPr/>
          </p:nvSpPr>
          <p:spPr bwMode="auto">
            <a:xfrm>
              <a:off x="3611880" y="1380744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72" name="Shape - North Carolina"/>
            <p:cNvSpPr>
              <a:spLocks noChangeAspect="1"/>
            </p:cNvSpPr>
            <p:nvPr/>
          </p:nvSpPr>
          <p:spPr bwMode="auto">
            <a:xfrm>
              <a:off x="6164263" y="3025626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grpSp>
          <p:nvGrpSpPr>
            <p:cNvPr id="573" name="Shape - New York"/>
            <p:cNvGrpSpPr>
              <a:grpSpLocks/>
            </p:cNvGrpSpPr>
            <p:nvPr/>
          </p:nvGrpSpPr>
          <p:grpSpPr bwMode="auto">
            <a:xfrm>
              <a:off x="6464300" y="1601639"/>
              <a:ext cx="1044575" cy="700087"/>
              <a:chOff x="4071" y="893"/>
              <a:chExt cx="658" cy="440"/>
            </a:xfrm>
            <a:solidFill>
              <a:schemeClr val="accent1"/>
            </a:solidFill>
          </p:grpSpPr>
          <p:sp>
            <p:nvSpPr>
              <p:cNvPr id="677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200" b="1">
                  <a:solidFill>
                    <a:srgbClr val="000000"/>
                  </a:solidFill>
                  <a:cs typeface="Calibri" pitchFamily="34" charset="0"/>
                </a:endParaRPr>
              </a:p>
            </p:txBody>
          </p:sp>
          <p:sp>
            <p:nvSpPr>
              <p:cNvPr id="678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200" b="1">
                  <a:solidFill>
                    <a:srgbClr val="000000"/>
                  </a:solidFill>
                  <a:cs typeface="Calibri" pitchFamily="34" charset="0"/>
                </a:endParaRPr>
              </a:p>
            </p:txBody>
          </p:sp>
        </p:grpSp>
        <p:sp>
          <p:nvSpPr>
            <p:cNvPr id="574" name="Shape - New Mexico"/>
            <p:cNvSpPr>
              <a:spLocks noChangeAspect="1"/>
            </p:cNvSpPr>
            <p:nvPr/>
          </p:nvSpPr>
          <p:spPr bwMode="auto">
            <a:xfrm>
              <a:off x="2801937" y="3281213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75" name="Shape - New Jersey"/>
            <p:cNvSpPr>
              <a:spLocks noChangeAspect="1"/>
            </p:cNvSpPr>
            <p:nvPr/>
          </p:nvSpPr>
          <p:spPr bwMode="auto">
            <a:xfrm>
              <a:off x="7077074" y="2203301"/>
              <a:ext cx="196851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76" name="Shape - New Hampshire"/>
            <p:cNvSpPr>
              <a:spLocks noChangeAspect="1"/>
            </p:cNvSpPr>
            <p:nvPr/>
          </p:nvSpPr>
          <p:spPr bwMode="auto">
            <a:xfrm>
              <a:off x="7267575" y="1488926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77" name="Shape - Nevada"/>
            <p:cNvSpPr>
              <a:spLocks noChangeAspect="1"/>
            </p:cNvSpPr>
            <p:nvPr/>
          </p:nvSpPr>
          <p:spPr bwMode="auto">
            <a:xfrm>
              <a:off x="1593849" y="2266800"/>
              <a:ext cx="831851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78" name="Shape - Nebraska"/>
            <p:cNvSpPr>
              <a:spLocks noChangeAspect="1"/>
            </p:cNvSpPr>
            <p:nvPr/>
          </p:nvSpPr>
          <p:spPr bwMode="auto">
            <a:xfrm>
              <a:off x="3581400" y="2368401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79" name="Shape - Montana"/>
            <p:cNvSpPr>
              <a:spLocks noChangeAspect="1"/>
            </p:cNvSpPr>
            <p:nvPr/>
          </p:nvSpPr>
          <p:spPr bwMode="auto">
            <a:xfrm>
              <a:off x="2307284" y="1261914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80" name="Shape - Missouri"/>
            <p:cNvSpPr>
              <a:spLocks noChangeAspect="1"/>
            </p:cNvSpPr>
            <p:nvPr/>
          </p:nvSpPr>
          <p:spPr bwMode="auto">
            <a:xfrm>
              <a:off x="4621212" y="2719239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81" name="Shape - Mississippi"/>
            <p:cNvSpPr>
              <a:spLocks noChangeAspect="1"/>
            </p:cNvSpPr>
            <p:nvPr/>
          </p:nvSpPr>
          <p:spPr bwMode="auto">
            <a:xfrm>
              <a:off x="5237161" y="3552675"/>
              <a:ext cx="450851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82" name="Shape - Minnesota"/>
            <p:cNvSpPr>
              <a:spLocks noChangeAspect="1"/>
            </p:cNvSpPr>
            <p:nvPr/>
          </p:nvSpPr>
          <p:spPr bwMode="auto">
            <a:xfrm>
              <a:off x="4352924" y="1327001"/>
              <a:ext cx="857251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grpSp>
          <p:nvGrpSpPr>
            <p:cNvPr id="583" name="Shape - Michigan"/>
            <p:cNvGrpSpPr>
              <a:grpSpLocks/>
            </p:cNvGrpSpPr>
            <p:nvPr/>
          </p:nvGrpSpPr>
          <p:grpSpPr bwMode="auto">
            <a:xfrm>
              <a:off x="5165724" y="1550839"/>
              <a:ext cx="990600" cy="882650"/>
              <a:chOff x="3254" y="860"/>
              <a:chExt cx="623" cy="557"/>
            </a:xfrm>
            <a:solidFill>
              <a:schemeClr val="accent3"/>
            </a:solidFill>
          </p:grpSpPr>
          <p:sp>
            <p:nvSpPr>
              <p:cNvPr id="675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  <a:cs typeface="Calibri" pitchFamily="34" charset="0"/>
                </a:endParaRPr>
              </a:p>
            </p:txBody>
          </p:sp>
          <p:sp>
            <p:nvSpPr>
              <p:cNvPr id="676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  <a:cs typeface="Calibri" pitchFamily="34" charset="0"/>
                </a:endParaRPr>
              </a:p>
            </p:txBody>
          </p:sp>
        </p:grpSp>
        <p:sp>
          <p:nvSpPr>
            <p:cNvPr id="584" name="Shape - Massachusetts"/>
            <p:cNvSpPr>
              <a:spLocks noChangeAspect="1"/>
            </p:cNvSpPr>
            <p:nvPr/>
          </p:nvSpPr>
          <p:spPr bwMode="auto">
            <a:xfrm>
              <a:off x="7212012" y="1874689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85" name="Shape - Maryland"/>
            <p:cNvSpPr>
              <a:spLocks noChangeAspect="1"/>
            </p:cNvSpPr>
            <p:nvPr/>
          </p:nvSpPr>
          <p:spPr bwMode="auto">
            <a:xfrm>
              <a:off x="6584949" y="2531913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86" name="Shape - Maine"/>
            <p:cNvSpPr>
              <a:spLocks noChangeAspect="1"/>
            </p:cNvSpPr>
            <p:nvPr/>
          </p:nvSpPr>
          <p:spPr bwMode="auto">
            <a:xfrm>
              <a:off x="7321549" y="1096814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87" name="Shape - Louisiana"/>
            <p:cNvSpPr>
              <a:spLocks noChangeAspect="1"/>
            </p:cNvSpPr>
            <p:nvPr/>
          </p:nvSpPr>
          <p:spPr bwMode="auto">
            <a:xfrm>
              <a:off x="4879975" y="3903513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88" name="Shape - Kentucky"/>
            <p:cNvSpPr>
              <a:spLocks noChangeAspect="1"/>
            </p:cNvSpPr>
            <p:nvPr/>
          </p:nvSpPr>
          <p:spPr bwMode="auto">
            <a:xfrm>
              <a:off x="5413375" y="2839888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89" name="Shape - Kansas"/>
            <p:cNvSpPr>
              <a:spLocks noChangeAspect="1"/>
            </p:cNvSpPr>
            <p:nvPr/>
          </p:nvSpPr>
          <p:spPr bwMode="auto">
            <a:xfrm>
              <a:off x="3813175" y="2841476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90" name="Shape - Iowa"/>
            <p:cNvSpPr>
              <a:spLocks noChangeAspect="1"/>
            </p:cNvSpPr>
            <p:nvPr/>
          </p:nvSpPr>
          <p:spPr bwMode="auto">
            <a:xfrm>
              <a:off x="4495800" y="2255688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91" name="Shape - Indiana"/>
            <p:cNvSpPr>
              <a:spLocks noChangeAspect="1"/>
            </p:cNvSpPr>
            <p:nvPr/>
          </p:nvSpPr>
          <p:spPr bwMode="auto">
            <a:xfrm>
              <a:off x="5568950" y="2420789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92" name="Shape - Illinois"/>
            <p:cNvSpPr>
              <a:spLocks noChangeAspect="1"/>
            </p:cNvSpPr>
            <p:nvPr/>
          </p:nvSpPr>
          <p:spPr bwMode="auto">
            <a:xfrm>
              <a:off x="5106458" y="2358876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93" name="Shape - Idaho"/>
            <p:cNvSpPr>
              <a:spLocks noChangeAspect="1"/>
            </p:cNvSpPr>
            <p:nvPr/>
          </p:nvSpPr>
          <p:spPr bwMode="auto">
            <a:xfrm>
              <a:off x="2051049" y="1250801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grpSp>
          <p:nvGrpSpPr>
            <p:cNvPr id="594" name="Shape - Hawaii"/>
            <p:cNvGrpSpPr/>
            <p:nvPr/>
          </p:nvGrpSpPr>
          <p:grpSpPr>
            <a:xfrm>
              <a:off x="2238257" y="4779448"/>
              <a:ext cx="622300" cy="477838"/>
              <a:chOff x="2322512" y="5000625"/>
              <a:chExt cx="622300" cy="477838"/>
            </a:xfrm>
            <a:solidFill>
              <a:schemeClr val="accent3"/>
            </a:solidFill>
          </p:grpSpPr>
          <p:sp>
            <p:nvSpPr>
              <p:cNvPr id="667" name="Freeform 4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  <a:cs typeface="Calibri" pitchFamily="34" charset="0"/>
                </a:endParaRPr>
              </a:p>
            </p:txBody>
          </p:sp>
          <p:sp>
            <p:nvSpPr>
              <p:cNvPr id="668" name="Freeform 5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  <a:cs typeface="Calibri" pitchFamily="34" charset="0"/>
                </a:endParaRPr>
              </a:p>
            </p:txBody>
          </p:sp>
          <p:sp>
            <p:nvSpPr>
              <p:cNvPr id="669" name="Freeform 6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  <a:cs typeface="Calibri" pitchFamily="34" charset="0"/>
                </a:endParaRPr>
              </a:p>
            </p:txBody>
          </p:sp>
          <p:sp>
            <p:nvSpPr>
              <p:cNvPr id="670" name="Freeform 7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  <a:cs typeface="Calibri" pitchFamily="34" charset="0"/>
                </a:endParaRPr>
              </a:p>
            </p:txBody>
          </p:sp>
          <p:sp>
            <p:nvSpPr>
              <p:cNvPr id="671" name="Freeform 8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  <a:cs typeface="Calibri" pitchFamily="34" charset="0"/>
                </a:endParaRPr>
              </a:p>
            </p:txBody>
          </p:sp>
          <p:sp>
            <p:nvSpPr>
              <p:cNvPr id="672" name="Freeform 9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  <a:cs typeface="Calibri" pitchFamily="34" charset="0"/>
                </a:endParaRPr>
              </a:p>
            </p:txBody>
          </p:sp>
          <p:sp>
            <p:nvSpPr>
              <p:cNvPr id="673" name="Freeform"/>
              <p:cNvSpPr>
                <a:spLocks noChangeAspect="1"/>
              </p:cNvSpPr>
              <p:nvPr/>
            </p:nvSpPr>
            <p:spPr bwMode="auto">
              <a:xfrm>
                <a:off x="2764634" y="5266251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  <a:cs typeface="Calibri" pitchFamily="34" charset="0"/>
                </a:endParaRPr>
              </a:p>
            </p:txBody>
          </p:sp>
          <p:sp>
            <p:nvSpPr>
              <p:cNvPr id="674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b="1">
                  <a:solidFill>
                    <a:srgbClr val="000000"/>
                  </a:solidFill>
                  <a:cs typeface="Calibri" pitchFamily="34" charset="0"/>
                </a:endParaRPr>
              </a:p>
            </p:txBody>
          </p:sp>
        </p:grpSp>
        <p:sp>
          <p:nvSpPr>
            <p:cNvPr id="595" name="Shape - Georgia"/>
            <p:cNvSpPr>
              <a:spLocks noChangeAspect="1"/>
            </p:cNvSpPr>
            <p:nvPr/>
          </p:nvSpPr>
          <p:spPr bwMode="auto">
            <a:xfrm>
              <a:off x="5994401" y="3470126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96" name="Shape - Florida"/>
            <p:cNvSpPr>
              <a:spLocks noChangeAspect="1"/>
            </p:cNvSpPr>
            <p:nvPr/>
          </p:nvSpPr>
          <p:spPr bwMode="auto">
            <a:xfrm>
              <a:off x="5834063" y="4089251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97" name="Shape - Delaware"/>
            <p:cNvSpPr>
              <a:spLocks noChangeAspect="1"/>
            </p:cNvSpPr>
            <p:nvPr/>
          </p:nvSpPr>
          <p:spPr bwMode="auto">
            <a:xfrm>
              <a:off x="7062788" y="2519213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98" name="Shape - Connecticut"/>
            <p:cNvSpPr>
              <a:spLocks noChangeAspect="1"/>
            </p:cNvSpPr>
            <p:nvPr/>
          </p:nvSpPr>
          <p:spPr bwMode="auto">
            <a:xfrm>
              <a:off x="7227888" y="2031850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599" name="Shape - Colorado"/>
            <p:cNvSpPr>
              <a:spLocks noChangeAspect="1"/>
            </p:cNvSpPr>
            <p:nvPr/>
          </p:nvSpPr>
          <p:spPr bwMode="auto">
            <a:xfrm>
              <a:off x="2905124" y="2643039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600" name="Shape - California"/>
            <p:cNvSpPr>
              <a:spLocks noChangeAspect="1"/>
            </p:cNvSpPr>
            <p:nvPr/>
          </p:nvSpPr>
          <p:spPr bwMode="auto">
            <a:xfrm>
              <a:off x="1114424" y="2165201"/>
              <a:ext cx="1098551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601" name="Shape - Arkansas"/>
            <p:cNvSpPr>
              <a:spLocks noChangeAspect="1"/>
            </p:cNvSpPr>
            <p:nvPr/>
          </p:nvSpPr>
          <p:spPr bwMode="auto">
            <a:xfrm>
              <a:off x="4787900" y="3341538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602" name="Shape - Arizona"/>
            <p:cNvSpPr>
              <a:spLocks noChangeAspect="1"/>
            </p:cNvSpPr>
            <p:nvPr/>
          </p:nvSpPr>
          <p:spPr bwMode="auto">
            <a:xfrm>
              <a:off x="2066924" y="3216125"/>
              <a:ext cx="844551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603" name="Shape - Alaska"/>
            <p:cNvSpPr>
              <a:spLocks noChangeAspect="1"/>
            </p:cNvSpPr>
            <p:nvPr/>
          </p:nvSpPr>
          <p:spPr bwMode="auto">
            <a:xfrm>
              <a:off x="455611" y="3811627"/>
              <a:ext cx="1617663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604" name="Shape - Alabama"/>
            <p:cNvSpPr>
              <a:spLocks noChangeAspect="1"/>
            </p:cNvSpPr>
            <p:nvPr/>
          </p:nvSpPr>
          <p:spPr bwMode="auto">
            <a:xfrm>
              <a:off x="5665788" y="3506639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605" name="Shape - District of Columbia (star)"/>
            <p:cNvSpPr>
              <a:spLocks noChangeArrowheads="1"/>
            </p:cNvSpPr>
            <p:nvPr/>
          </p:nvSpPr>
          <p:spPr bwMode="auto">
            <a:xfrm>
              <a:off x="6792912" y="2601763"/>
              <a:ext cx="207963" cy="201612"/>
            </a:xfrm>
            <a:prstGeom prst="star5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606" name="Text - Wyoming"/>
            <p:cNvSpPr txBox="1">
              <a:spLocks noChangeArrowheads="1"/>
            </p:cNvSpPr>
            <p:nvPr/>
          </p:nvSpPr>
          <p:spPr bwMode="auto">
            <a:xfrm>
              <a:off x="2843212" y="2192189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WY</a:t>
              </a:r>
            </a:p>
          </p:txBody>
        </p:sp>
        <p:sp>
          <p:nvSpPr>
            <p:cNvPr id="607" name="Text - Wisconsin"/>
            <p:cNvSpPr txBox="1">
              <a:spLocks noChangeArrowheads="1"/>
            </p:cNvSpPr>
            <p:nvPr/>
          </p:nvSpPr>
          <p:spPr bwMode="auto">
            <a:xfrm>
              <a:off x="4884738" y="1906439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WI</a:t>
              </a:r>
            </a:p>
          </p:txBody>
        </p:sp>
        <p:sp>
          <p:nvSpPr>
            <p:cNvPr id="608" name="Text - West Virginia"/>
            <p:cNvSpPr txBox="1">
              <a:spLocks noChangeArrowheads="1"/>
            </p:cNvSpPr>
            <p:nvPr/>
          </p:nvSpPr>
          <p:spPr bwMode="auto">
            <a:xfrm>
              <a:off x="6119814" y="278750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chemeClr val="bg1"/>
                  </a:solidFill>
                  <a:cs typeface="Calibri" pitchFamily="34" charset="0"/>
                </a:rPr>
                <a:t>WV</a:t>
              </a:r>
            </a:p>
          </p:txBody>
        </p:sp>
        <p:sp>
          <p:nvSpPr>
            <p:cNvPr id="609" name="Text - Washington"/>
            <p:cNvSpPr txBox="1">
              <a:spLocks noChangeArrowheads="1"/>
            </p:cNvSpPr>
            <p:nvPr/>
          </p:nvSpPr>
          <p:spPr bwMode="auto">
            <a:xfrm>
              <a:off x="1543050" y="128890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WA</a:t>
              </a:r>
            </a:p>
          </p:txBody>
        </p:sp>
        <p:sp>
          <p:nvSpPr>
            <p:cNvPr id="610" name="Text - Virginia"/>
            <p:cNvSpPr txBox="1">
              <a:spLocks noChangeArrowheads="1"/>
            </p:cNvSpPr>
            <p:nvPr/>
          </p:nvSpPr>
          <p:spPr bwMode="auto">
            <a:xfrm>
              <a:off x="6523038" y="2830364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VA</a:t>
              </a:r>
            </a:p>
          </p:txBody>
        </p:sp>
        <p:sp>
          <p:nvSpPr>
            <p:cNvPr id="611" name="Text - Vermont"/>
            <p:cNvSpPr txBox="1">
              <a:spLocks noChangeArrowheads="1"/>
            </p:cNvSpPr>
            <p:nvPr/>
          </p:nvSpPr>
          <p:spPr bwMode="auto">
            <a:xfrm>
              <a:off x="6473826" y="1271439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VT</a:t>
              </a:r>
            </a:p>
          </p:txBody>
        </p:sp>
        <p:sp>
          <p:nvSpPr>
            <p:cNvPr id="612" name="Text - Utah"/>
            <p:cNvSpPr txBox="1">
              <a:spLocks noChangeArrowheads="1"/>
            </p:cNvSpPr>
            <p:nvPr/>
          </p:nvSpPr>
          <p:spPr bwMode="auto">
            <a:xfrm>
              <a:off x="2281238" y="2773214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UT</a:t>
              </a:r>
            </a:p>
          </p:txBody>
        </p:sp>
        <p:sp>
          <p:nvSpPr>
            <p:cNvPr id="613" name="Text - Texas"/>
            <p:cNvSpPr txBox="1">
              <a:spLocks noChangeArrowheads="1"/>
            </p:cNvSpPr>
            <p:nvPr/>
          </p:nvSpPr>
          <p:spPr bwMode="auto">
            <a:xfrm>
              <a:off x="3886199" y="405750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TX</a:t>
              </a:r>
            </a:p>
          </p:txBody>
        </p:sp>
        <p:sp>
          <p:nvSpPr>
            <p:cNvPr id="614" name="Text - Tennessee"/>
            <p:cNvSpPr txBox="1">
              <a:spLocks noChangeArrowheads="1"/>
            </p:cNvSpPr>
            <p:nvPr/>
          </p:nvSpPr>
          <p:spPr bwMode="auto">
            <a:xfrm>
              <a:off x="5505450" y="3284389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TN</a:t>
              </a:r>
            </a:p>
          </p:txBody>
        </p:sp>
        <p:sp>
          <p:nvSpPr>
            <p:cNvPr id="615" name="Text - South Dakota"/>
            <p:cNvSpPr txBox="1">
              <a:spLocks noChangeArrowheads="1"/>
            </p:cNvSpPr>
            <p:nvPr/>
          </p:nvSpPr>
          <p:spPr bwMode="auto">
            <a:xfrm>
              <a:off x="3708399" y="200645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SD</a:t>
              </a:r>
            </a:p>
          </p:txBody>
        </p:sp>
        <p:sp>
          <p:nvSpPr>
            <p:cNvPr id="616" name="Text - South Carolina"/>
            <p:cNvSpPr txBox="1">
              <a:spLocks noChangeArrowheads="1"/>
            </p:cNvSpPr>
            <p:nvPr/>
          </p:nvSpPr>
          <p:spPr bwMode="auto">
            <a:xfrm>
              <a:off x="6319838" y="3427264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SC</a:t>
              </a:r>
            </a:p>
          </p:txBody>
        </p:sp>
        <p:sp>
          <p:nvSpPr>
            <p:cNvPr id="617" name="Text - Rhode Island"/>
            <p:cNvSpPr txBox="1">
              <a:spLocks noChangeArrowheads="1"/>
            </p:cNvSpPr>
            <p:nvPr/>
          </p:nvSpPr>
          <p:spPr bwMode="auto">
            <a:xfrm>
              <a:off x="7467600" y="2063602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RI</a:t>
              </a:r>
            </a:p>
          </p:txBody>
        </p:sp>
        <p:sp>
          <p:nvSpPr>
            <p:cNvPr id="618" name="Text - Pennsylvania"/>
            <p:cNvSpPr txBox="1">
              <a:spLocks noChangeArrowheads="1"/>
            </p:cNvSpPr>
            <p:nvPr/>
          </p:nvSpPr>
          <p:spPr bwMode="auto">
            <a:xfrm>
              <a:off x="6375401" y="2268389"/>
              <a:ext cx="8350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chemeClr val="bg1"/>
                  </a:solidFill>
                  <a:cs typeface="Calibri" pitchFamily="34" charset="0"/>
                </a:rPr>
                <a:t> PA</a:t>
              </a:r>
            </a:p>
          </p:txBody>
        </p:sp>
        <p:sp>
          <p:nvSpPr>
            <p:cNvPr id="619" name="Text - Oregon"/>
            <p:cNvSpPr txBox="1">
              <a:spLocks noChangeArrowheads="1"/>
            </p:cNvSpPr>
            <p:nvPr/>
          </p:nvSpPr>
          <p:spPr bwMode="auto">
            <a:xfrm>
              <a:off x="1101724" y="173340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/>
              </a:r>
              <a:br>
                <a:rPr lang="en-US" sz="1200" b="1" dirty="0">
                  <a:cs typeface="Calibri" pitchFamily="34" charset="0"/>
                </a:rPr>
              </a:br>
              <a:r>
                <a:rPr lang="en-US" sz="1200" b="1" dirty="0">
                  <a:cs typeface="Calibri" pitchFamily="34" charset="0"/>
                </a:rPr>
                <a:t> OR</a:t>
              </a:r>
            </a:p>
          </p:txBody>
        </p:sp>
        <p:sp>
          <p:nvSpPr>
            <p:cNvPr id="620" name="Text - Oklahoma"/>
            <p:cNvSpPr txBox="1">
              <a:spLocks noChangeArrowheads="1"/>
            </p:cNvSpPr>
            <p:nvPr/>
          </p:nvSpPr>
          <p:spPr bwMode="auto">
            <a:xfrm>
              <a:off x="4067174" y="3438376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OK</a:t>
              </a:r>
            </a:p>
          </p:txBody>
        </p:sp>
        <p:sp>
          <p:nvSpPr>
            <p:cNvPr id="621" name="Text - Ohio"/>
            <p:cNvSpPr txBox="1">
              <a:spLocks noChangeArrowheads="1"/>
            </p:cNvSpPr>
            <p:nvPr/>
          </p:nvSpPr>
          <p:spPr bwMode="auto">
            <a:xfrm>
              <a:off x="5803899" y="2484289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chemeClr val="bg1"/>
                  </a:solidFill>
                  <a:cs typeface="Calibri" pitchFamily="34" charset="0"/>
                </a:rPr>
                <a:t> OH</a:t>
              </a:r>
            </a:p>
          </p:txBody>
        </p:sp>
        <p:sp>
          <p:nvSpPr>
            <p:cNvPr id="622" name="Text - North Dakota"/>
            <p:cNvSpPr txBox="1">
              <a:spLocks noChangeArrowheads="1"/>
            </p:cNvSpPr>
            <p:nvPr/>
          </p:nvSpPr>
          <p:spPr bwMode="auto">
            <a:xfrm>
              <a:off x="3686175" y="1509564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chemeClr val="bg1"/>
                  </a:solidFill>
                  <a:cs typeface="Calibri" pitchFamily="34" charset="0"/>
                </a:rPr>
                <a:t> ND</a:t>
              </a:r>
            </a:p>
          </p:txBody>
        </p:sp>
        <p:sp>
          <p:nvSpPr>
            <p:cNvPr id="623" name="Text - North Carolina"/>
            <p:cNvSpPr txBox="1">
              <a:spLocks noChangeArrowheads="1"/>
            </p:cNvSpPr>
            <p:nvPr/>
          </p:nvSpPr>
          <p:spPr bwMode="auto">
            <a:xfrm>
              <a:off x="6483349" y="3133576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NC</a:t>
              </a:r>
            </a:p>
          </p:txBody>
        </p:sp>
        <p:sp>
          <p:nvSpPr>
            <p:cNvPr id="624" name="Text - New York"/>
            <p:cNvSpPr txBox="1">
              <a:spLocks noChangeArrowheads="1"/>
            </p:cNvSpPr>
            <p:nvPr/>
          </p:nvSpPr>
          <p:spPr bwMode="auto">
            <a:xfrm>
              <a:off x="6619875" y="188262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chemeClr val="bg1"/>
                  </a:solidFill>
                  <a:cs typeface="Calibri" pitchFamily="34" charset="0"/>
                </a:rPr>
                <a:t> NY</a:t>
              </a:r>
            </a:p>
          </p:txBody>
        </p:sp>
        <p:sp>
          <p:nvSpPr>
            <p:cNvPr id="625" name="Text - New Mexico"/>
            <p:cNvSpPr txBox="1">
              <a:spLocks noChangeArrowheads="1"/>
            </p:cNvSpPr>
            <p:nvPr/>
          </p:nvSpPr>
          <p:spPr bwMode="auto">
            <a:xfrm>
              <a:off x="2916238" y="3547914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NM</a:t>
              </a:r>
            </a:p>
          </p:txBody>
        </p:sp>
        <p:sp>
          <p:nvSpPr>
            <p:cNvPr id="626" name="Text - New Jersey"/>
            <p:cNvSpPr txBox="1">
              <a:spLocks noChangeArrowheads="1"/>
            </p:cNvSpPr>
            <p:nvPr/>
          </p:nvSpPr>
          <p:spPr bwMode="auto">
            <a:xfrm>
              <a:off x="7299325" y="2328931"/>
              <a:ext cx="77787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NJ</a:t>
              </a:r>
            </a:p>
          </p:txBody>
        </p:sp>
        <p:sp>
          <p:nvSpPr>
            <p:cNvPr id="627" name="Text - New Hampshire"/>
            <p:cNvSpPr txBox="1">
              <a:spLocks noChangeArrowheads="1"/>
            </p:cNvSpPr>
            <p:nvPr/>
          </p:nvSpPr>
          <p:spPr bwMode="auto">
            <a:xfrm>
              <a:off x="7427914" y="1423839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/>
              </a:r>
              <a:br>
                <a:rPr lang="en-US" sz="1200" b="1" dirty="0">
                  <a:cs typeface="Calibri" pitchFamily="34" charset="0"/>
                </a:rPr>
              </a:br>
              <a:r>
                <a:rPr lang="en-US" sz="1200" b="1" dirty="0">
                  <a:cs typeface="Calibri" pitchFamily="34" charset="0"/>
                </a:rPr>
                <a:t>NH</a:t>
              </a:r>
            </a:p>
          </p:txBody>
        </p:sp>
        <p:sp>
          <p:nvSpPr>
            <p:cNvPr id="628" name="Text - Nevada"/>
            <p:cNvSpPr txBox="1">
              <a:spLocks noChangeArrowheads="1"/>
            </p:cNvSpPr>
            <p:nvPr/>
          </p:nvSpPr>
          <p:spPr bwMode="auto">
            <a:xfrm>
              <a:off x="1409700" y="2642609"/>
              <a:ext cx="1219200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NV</a:t>
              </a:r>
            </a:p>
          </p:txBody>
        </p:sp>
        <p:sp>
          <p:nvSpPr>
            <p:cNvPr id="629" name="Text - Nebraska"/>
            <p:cNvSpPr txBox="1">
              <a:spLocks noChangeArrowheads="1"/>
            </p:cNvSpPr>
            <p:nvPr/>
          </p:nvSpPr>
          <p:spPr bwMode="auto">
            <a:xfrm>
              <a:off x="3760786" y="246042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NE</a:t>
              </a:r>
            </a:p>
          </p:txBody>
        </p:sp>
        <p:sp>
          <p:nvSpPr>
            <p:cNvPr id="630" name="Text - Montana"/>
            <p:cNvSpPr txBox="1">
              <a:spLocks noChangeArrowheads="1"/>
            </p:cNvSpPr>
            <p:nvPr/>
          </p:nvSpPr>
          <p:spPr bwMode="auto">
            <a:xfrm>
              <a:off x="2697163" y="1533327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chemeClr val="bg1"/>
                  </a:solidFill>
                  <a:cs typeface="Calibri" pitchFamily="34" charset="0"/>
                </a:rPr>
                <a:t>MT</a:t>
              </a:r>
            </a:p>
          </p:txBody>
        </p:sp>
        <p:sp>
          <p:nvSpPr>
            <p:cNvPr id="631" name="Text - Missouri"/>
            <p:cNvSpPr txBox="1">
              <a:spLocks noChangeArrowheads="1"/>
            </p:cNvSpPr>
            <p:nvPr/>
          </p:nvSpPr>
          <p:spPr bwMode="auto">
            <a:xfrm>
              <a:off x="4714874" y="2981176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chemeClr val="bg1"/>
                  </a:solidFill>
                  <a:cs typeface="Calibri" pitchFamily="34" charset="0"/>
                </a:rPr>
                <a:t>MO</a:t>
              </a:r>
            </a:p>
          </p:txBody>
        </p:sp>
        <p:sp>
          <p:nvSpPr>
            <p:cNvPr id="632" name="Text - Mississippi"/>
            <p:cNvSpPr txBox="1">
              <a:spLocks noChangeArrowheads="1"/>
            </p:cNvSpPr>
            <p:nvPr/>
          </p:nvSpPr>
          <p:spPr bwMode="auto">
            <a:xfrm>
              <a:off x="5089524" y="3757464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MS</a:t>
              </a:r>
            </a:p>
          </p:txBody>
        </p:sp>
        <p:sp>
          <p:nvSpPr>
            <p:cNvPr id="633" name="Text - Minnesota"/>
            <p:cNvSpPr txBox="1">
              <a:spLocks noChangeArrowheads="1"/>
            </p:cNvSpPr>
            <p:nvPr/>
          </p:nvSpPr>
          <p:spPr bwMode="auto">
            <a:xfrm>
              <a:off x="4106862" y="1557189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chemeClr val="bg1"/>
                  </a:solidFill>
                  <a:cs typeface="Calibri" pitchFamily="34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Calibri" pitchFamily="34" charset="0"/>
                </a:rPr>
              </a:br>
              <a:r>
                <a:rPr lang="en-US" sz="1200" b="1" dirty="0">
                  <a:solidFill>
                    <a:schemeClr val="bg1"/>
                  </a:solidFill>
                  <a:cs typeface="Calibri" pitchFamily="34" charset="0"/>
                </a:rPr>
                <a:t> MN</a:t>
              </a:r>
            </a:p>
          </p:txBody>
        </p:sp>
        <p:sp>
          <p:nvSpPr>
            <p:cNvPr id="634" name="Text - Michigan"/>
            <p:cNvSpPr txBox="1">
              <a:spLocks noChangeArrowheads="1"/>
            </p:cNvSpPr>
            <p:nvPr/>
          </p:nvSpPr>
          <p:spPr bwMode="auto">
            <a:xfrm>
              <a:off x="5503864" y="205725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MI</a:t>
              </a:r>
            </a:p>
          </p:txBody>
        </p:sp>
        <p:sp>
          <p:nvSpPr>
            <p:cNvPr id="635" name="Text - Massachusetts"/>
            <p:cNvSpPr txBox="1">
              <a:spLocks noChangeArrowheads="1"/>
            </p:cNvSpPr>
            <p:nvPr/>
          </p:nvSpPr>
          <p:spPr bwMode="auto">
            <a:xfrm>
              <a:off x="7602538" y="1835002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MA</a:t>
              </a:r>
            </a:p>
          </p:txBody>
        </p:sp>
        <p:sp>
          <p:nvSpPr>
            <p:cNvPr id="636" name="Text - Maryland"/>
            <p:cNvSpPr txBox="1">
              <a:spLocks noChangeArrowheads="1"/>
            </p:cNvSpPr>
            <p:nvPr/>
          </p:nvSpPr>
          <p:spPr bwMode="auto">
            <a:xfrm>
              <a:off x="7305675" y="2643039"/>
              <a:ext cx="671513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MD</a:t>
              </a:r>
            </a:p>
          </p:txBody>
        </p:sp>
        <p:sp>
          <p:nvSpPr>
            <p:cNvPr id="637" name="Text - Maine"/>
            <p:cNvSpPr txBox="1">
              <a:spLocks noChangeArrowheads="1"/>
            </p:cNvSpPr>
            <p:nvPr/>
          </p:nvSpPr>
          <p:spPr bwMode="auto">
            <a:xfrm>
              <a:off x="7086600" y="1147614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/>
              </a:r>
              <a:br>
                <a:rPr lang="en-US" sz="1200" b="1" dirty="0">
                  <a:cs typeface="Calibri" pitchFamily="34" charset="0"/>
                </a:rPr>
              </a:br>
              <a:r>
                <a:rPr lang="en-US" sz="1200" b="1" dirty="0">
                  <a:cs typeface="Calibri" pitchFamily="34" charset="0"/>
                </a:rPr>
                <a:t>ME</a:t>
              </a:r>
            </a:p>
          </p:txBody>
        </p:sp>
        <p:sp>
          <p:nvSpPr>
            <p:cNvPr id="638" name="Text - Louisiana"/>
            <p:cNvSpPr txBox="1">
              <a:spLocks noChangeArrowheads="1"/>
            </p:cNvSpPr>
            <p:nvPr/>
          </p:nvSpPr>
          <p:spPr bwMode="auto">
            <a:xfrm>
              <a:off x="4776787" y="4024115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LA</a:t>
              </a:r>
            </a:p>
          </p:txBody>
        </p:sp>
        <p:sp>
          <p:nvSpPr>
            <p:cNvPr id="639" name="Text - Kentucky"/>
            <p:cNvSpPr txBox="1">
              <a:spLocks noChangeArrowheads="1"/>
            </p:cNvSpPr>
            <p:nvPr/>
          </p:nvSpPr>
          <p:spPr bwMode="auto">
            <a:xfrm>
              <a:off x="5683249" y="299387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KY</a:t>
              </a:r>
            </a:p>
          </p:txBody>
        </p:sp>
        <p:sp>
          <p:nvSpPr>
            <p:cNvPr id="640" name="Text - Kansas"/>
            <p:cNvSpPr txBox="1">
              <a:spLocks noChangeArrowheads="1"/>
            </p:cNvSpPr>
            <p:nvPr/>
          </p:nvSpPr>
          <p:spPr bwMode="auto">
            <a:xfrm>
              <a:off x="3929063" y="2960539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KS</a:t>
              </a:r>
            </a:p>
          </p:txBody>
        </p:sp>
        <p:sp>
          <p:nvSpPr>
            <p:cNvPr id="641" name="Text - Iowa"/>
            <p:cNvSpPr txBox="1">
              <a:spLocks noChangeArrowheads="1"/>
            </p:cNvSpPr>
            <p:nvPr/>
          </p:nvSpPr>
          <p:spPr bwMode="auto">
            <a:xfrm>
              <a:off x="4500563" y="236840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IA</a:t>
              </a:r>
            </a:p>
          </p:txBody>
        </p:sp>
        <p:sp>
          <p:nvSpPr>
            <p:cNvPr id="642" name="Text - Indiana"/>
            <p:cNvSpPr txBox="1">
              <a:spLocks noChangeArrowheads="1"/>
            </p:cNvSpPr>
            <p:nvPr/>
          </p:nvSpPr>
          <p:spPr bwMode="auto">
            <a:xfrm>
              <a:off x="5424487" y="2611289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IN</a:t>
              </a:r>
            </a:p>
          </p:txBody>
        </p:sp>
        <p:sp>
          <p:nvSpPr>
            <p:cNvPr id="643" name="Text - Illinois"/>
            <p:cNvSpPr txBox="1">
              <a:spLocks noChangeArrowheads="1"/>
            </p:cNvSpPr>
            <p:nvPr/>
          </p:nvSpPr>
          <p:spPr bwMode="auto">
            <a:xfrm>
              <a:off x="5024438" y="2623989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IL</a:t>
              </a:r>
            </a:p>
          </p:txBody>
        </p:sp>
        <p:sp>
          <p:nvSpPr>
            <p:cNvPr id="644" name="Text - Idaho"/>
            <p:cNvSpPr txBox="1">
              <a:spLocks noChangeArrowheads="1"/>
            </p:cNvSpPr>
            <p:nvPr/>
          </p:nvSpPr>
          <p:spPr bwMode="auto">
            <a:xfrm>
              <a:off x="2101849" y="2028676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ID</a:t>
              </a:r>
            </a:p>
          </p:txBody>
        </p:sp>
        <p:sp>
          <p:nvSpPr>
            <p:cNvPr id="645" name="Text - Hawaii"/>
            <p:cNvSpPr txBox="1">
              <a:spLocks noChangeArrowheads="1"/>
            </p:cNvSpPr>
            <p:nvPr/>
          </p:nvSpPr>
          <p:spPr bwMode="auto">
            <a:xfrm>
              <a:off x="2752726" y="5084713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HI</a:t>
              </a:r>
            </a:p>
          </p:txBody>
        </p:sp>
        <p:sp>
          <p:nvSpPr>
            <p:cNvPr id="646" name="Text - Georgia"/>
            <p:cNvSpPr txBox="1">
              <a:spLocks noChangeArrowheads="1"/>
            </p:cNvSpPr>
            <p:nvPr/>
          </p:nvSpPr>
          <p:spPr bwMode="auto">
            <a:xfrm>
              <a:off x="6024563" y="3732064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GA</a:t>
              </a:r>
            </a:p>
          </p:txBody>
        </p:sp>
        <p:sp>
          <p:nvSpPr>
            <p:cNvPr id="647" name="Text - Florida"/>
            <p:cNvSpPr txBox="1">
              <a:spLocks noChangeArrowheads="1"/>
            </p:cNvSpPr>
            <p:nvPr/>
          </p:nvSpPr>
          <p:spPr bwMode="auto">
            <a:xfrm>
              <a:off x="6383338" y="432102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FL</a:t>
              </a:r>
            </a:p>
          </p:txBody>
        </p:sp>
        <p:sp>
          <p:nvSpPr>
            <p:cNvPr id="648" name="Text - District of Columbia"/>
            <p:cNvSpPr txBox="1">
              <a:spLocks noChangeArrowheads="1"/>
            </p:cNvSpPr>
            <p:nvPr/>
          </p:nvSpPr>
          <p:spPr bwMode="auto">
            <a:xfrm>
              <a:off x="7010400" y="2847213"/>
              <a:ext cx="952500" cy="276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 DC  </a:t>
              </a:r>
            </a:p>
          </p:txBody>
        </p:sp>
        <p:sp>
          <p:nvSpPr>
            <p:cNvPr id="649" name="Text - Delaware"/>
            <p:cNvSpPr txBox="1">
              <a:spLocks noChangeArrowheads="1"/>
            </p:cNvSpPr>
            <p:nvPr/>
          </p:nvSpPr>
          <p:spPr bwMode="auto">
            <a:xfrm>
              <a:off x="7162801" y="2490639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DE</a:t>
              </a:r>
            </a:p>
          </p:txBody>
        </p:sp>
        <p:sp>
          <p:nvSpPr>
            <p:cNvPr id="650" name="Text - Connecticut"/>
            <p:cNvSpPr txBox="1">
              <a:spLocks noChangeArrowheads="1"/>
            </p:cNvSpPr>
            <p:nvPr/>
          </p:nvSpPr>
          <p:spPr bwMode="auto">
            <a:xfrm>
              <a:off x="7313613" y="2130276"/>
              <a:ext cx="7461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CT</a:t>
              </a:r>
            </a:p>
          </p:txBody>
        </p:sp>
        <p:sp>
          <p:nvSpPr>
            <p:cNvPr id="651" name="Text - Colorado"/>
            <p:cNvSpPr txBox="1">
              <a:spLocks noChangeArrowheads="1"/>
            </p:cNvSpPr>
            <p:nvPr/>
          </p:nvSpPr>
          <p:spPr bwMode="auto">
            <a:xfrm>
              <a:off x="2768600" y="2750989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/>
              </a:r>
              <a:br>
                <a:rPr lang="en-US" sz="1200" b="1" dirty="0">
                  <a:cs typeface="Calibri" pitchFamily="34" charset="0"/>
                </a:rPr>
              </a:br>
              <a:r>
                <a:rPr lang="en-US" sz="1200" b="1" dirty="0">
                  <a:cs typeface="Calibri" pitchFamily="34" charset="0"/>
                </a:rPr>
                <a:t> CO</a:t>
              </a:r>
            </a:p>
          </p:txBody>
        </p:sp>
        <p:sp>
          <p:nvSpPr>
            <p:cNvPr id="652" name="Text - California"/>
            <p:cNvSpPr txBox="1">
              <a:spLocks noChangeArrowheads="1"/>
            </p:cNvSpPr>
            <p:nvPr/>
          </p:nvSpPr>
          <p:spPr bwMode="auto">
            <a:xfrm>
              <a:off x="965200" y="2881164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/>
              </a:r>
              <a:br>
                <a:rPr lang="en-US" sz="1200" b="1" dirty="0">
                  <a:cs typeface="Calibri" pitchFamily="34" charset="0"/>
                </a:rPr>
              </a:br>
              <a:r>
                <a:rPr lang="en-US" sz="1200" b="1" dirty="0">
                  <a:cs typeface="Calibri" pitchFamily="34" charset="0"/>
                </a:rPr>
                <a:t> CA</a:t>
              </a:r>
            </a:p>
          </p:txBody>
        </p:sp>
        <p:sp>
          <p:nvSpPr>
            <p:cNvPr id="653" name="Text - Arkansas"/>
            <p:cNvSpPr txBox="1">
              <a:spLocks noChangeArrowheads="1"/>
            </p:cNvSpPr>
            <p:nvPr/>
          </p:nvSpPr>
          <p:spPr bwMode="auto">
            <a:xfrm>
              <a:off x="4718050" y="345107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AR</a:t>
              </a:r>
            </a:p>
          </p:txBody>
        </p:sp>
        <p:sp>
          <p:nvSpPr>
            <p:cNvPr id="654" name="Text - Arizona"/>
            <p:cNvSpPr txBox="1">
              <a:spLocks noChangeArrowheads="1"/>
            </p:cNvSpPr>
            <p:nvPr/>
          </p:nvSpPr>
          <p:spPr bwMode="auto">
            <a:xfrm>
              <a:off x="1930398" y="3376464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chemeClr val="bg1"/>
                  </a:solidFill>
                  <a:cs typeface="Calibri" pitchFamily="34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Calibri" pitchFamily="34" charset="0"/>
                </a:rPr>
              </a:br>
              <a:r>
                <a:rPr lang="en-US" sz="1200" b="1" dirty="0">
                  <a:solidFill>
                    <a:schemeClr val="bg1"/>
                  </a:solidFill>
                  <a:cs typeface="Calibri" pitchFamily="34" charset="0"/>
                </a:rPr>
                <a:t>AZ</a:t>
              </a:r>
            </a:p>
          </p:txBody>
        </p:sp>
        <p:sp>
          <p:nvSpPr>
            <p:cNvPr id="655" name="Text - Alaska"/>
            <p:cNvSpPr txBox="1">
              <a:spLocks noChangeArrowheads="1"/>
            </p:cNvSpPr>
            <p:nvPr/>
          </p:nvSpPr>
          <p:spPr bwMode="auto">
            <a:xfrm>
              <a:off x="651665" y="4068614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chemeClr val="bg1"/>
                  </a:solidFill>
                  <a:cs typeface="Calibri" pitchFamily="34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Calibri" pitchFamily="34" charset="0"/>
                </a:rPr>
              </a:br>
              <a:r>
                <a:rPr lang="en-US" sz="1200" b="1" dirty="0">
                  <a:solidFill>
                    <a:schemeClr val="bg1"/>
                  </a:solidFill>
                  <a:cs typeface="Calibri" pitchFamily="34" charset="0"/>
                </a:rPr>
                <a:t>AK</a:t>
              </a:r>
            </a:p>
          </p:txBody>
        </p:sp>
        <p:sp>
          <p:nvSpPr>
            <p:cNvPr id="656" name="Text - Alabama"/>
            <p:cNvSpPr txBox="1">
              <a:spLocks noChangeArrowheads="1"/>
            </p:cNvSpPr>
            <p:nvPr/>
          </p:nvSpPr>
          <p:spPr bwMode="auto">
            <a:xfrm>
              <a:off x="5505450" y="3744764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fontAlgn="base" hangingPunct="0">
                <a:lnSpc>
                  <a:spcPct val="8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sz="1200" b="1" dirty="0">
                  <a:cs typeface="Calibri" pitchFamily="34" charset="0"/>
                </a:rPr>
                <a:t> AL</a:t>
              </a:r>
            </a:p>
          </p:txBody>
        </p:sp>
        <p:sp>
          <p:nvSpPr>
            <p:cNvPr id="657" name="Line - Vermont"/>
            <p:cNvSpPr>
              <a:spLocks noChangeShapeType="1"/>
            </p:cNvSpPr>
            <p:nvPr/>
          </p:nvSpPr>
          <p:spPr bwMode="auto">
            <a:xfrm>
              <a:off x="6977062" y="1479400"/>
              <a:ext cx="207963" cy="133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658" name="Line - Rhode Island"/>
            <p:cNvSpPr>
              <a:spLocks noChangeShapeType="1"/>
            </p:cNvSpPr>
            <p:nvPr/>
          </p:nvSpPr>
          <p:spPr bwMode="auto">
            <a:xfrm>
              <a:off x="7488238" y="2087415"/>
              <a:ext cx="266700" cy="50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659" name="Line - New Jersey"/>
            <p:cNvSpPr>
              <a:spLocks noChangeShapeType="1"/>
            </p:cNvSpPr>
            <p:nvPr/>
          </p:nvSpPr>
          <p:spPr bwMode="auto">
            <a:xfrm flipV="1">
              <a:off x="7202488" y="2414438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660" name="Line - New Hampshire"/>
            <p:cNvSpPr>
              <a:spLocks noChangeShapeType="1"/>
            </p:cNvSpPr>
            <p:nvPr/>
          </p:nvSpPr>
          <p:spPr bwMode="auto">
            <a:xfrm flipV="1">
              <a:off x="7350125" y="1750864"/>
              <a:ext cx="360363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661" name="Line - Massachusetts"/>
            <p:cNvSpPr>
              <a:spLocks noChangeShapeType="1"/>
            </p:cNvSpPr>
            <p:nvPr/>
          </p:nvSpPr>
          <p:spPr bwMode="auto">
            <a:xfrm flipV="1">
              <a:off x="7488237" y="1957238"/>
              <a:ext cx="415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662" name="Line - Maryland"/>
            <p:cNvSpPr>
              <a:spLocks noChangeShapeType="1"/>
            </p:cNvSpPr>
            <p:nvPr/>
          </p:nvSpPr>
          <p:spPr bwMode="auto">
            <a:xfrm flipV="1">
              <a:off x="7161213" y="2747813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663" name="Line - Hawaii"/>
            <p:cNvSpPr>
              <a:spLocks noChangeShapeType="1"/>
            </p:cNvSpPr>
            <p:nvPr/>
          </p:nvSpPr>
          <p:spPr bwMode="auto">
            <a:xfrm flipH="1" flipV="1">
              <a:off x="2826396" y="5114925"/>
              <a:ext cx="268288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664" name="Line - District of Columbia"/>
            <p:cNvSpPr>
              <a:spLocks noChangeShapeType="1"/>
            </p:cNvSpPr>
            <p:nvPr/>
          </p:nvSpPr>
          <p:spPr bwMode="auto">
            <a:xfrm flipH="1" flipV="1">
              <a:off x="6933403" y="2728762"/>
              <a:ext cx="440535" cy="247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665" name="Line - Delaware"/>
            <p:cNvSpPr>
              <a:spLocks noChangeShapeType="1"/>
            </p:cNvSpPr>
            <p:nvPr/>
          </p:nvSpPr>
          <p:spPr bwMode="auto">
            <a:xfrm flipV="1">
              <a:off x="7154863" y="2643038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666" name="Line - Connecticut"/>
            <p:cNvSpPr>
              <a:spLocks noChangeShapeType="1"/>
            </p:cNvSpPr>
            <p:nvPr/>
          </p:nvSpPr>
          <p:spPr bwMode="auto">
            <a:xfrm>
              <a:off x="7340600" y="2125513"/>
              <a:ext cx="217488" cy="95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</p:grpSp>
      <p:sp>
        <p:nvSpPr>
          <p:cNvPr id="141" name="Text Placeholder 14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2" name="Title 1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</a:t>
            </a:r>
            <a:r>
              <a:rPr lang="en-US" dirty="0"/>
              <a:t>person spending </a:t>
            </a:r>
            <a:r>
              <a:rPr lang="en-US" dirty="0" smtClean="0"/>
              <a:t>also varies </a:t>
            </a:r>
            <a:r>
              <a:rPr lang="en-US" dirty="0"/>
              <a:t>greatly across states</a:t>
            </a:r>
          </a:p>
        </p:txBody>
      </p:sp>
      <p:sp>
        <p:nvSpPr>
          <p:cNvPr id="262" name="Legend 3 text"/>
          <p:cNvSpPr txBox="1">
            <a:spLocks noChangeArrowheads="1"/>
          </p:cNvSpPr>
          <p:nvPr/>
        </p:nvSpPr>
        <p:spPr bwMode="auto">
          <a:xfrm>
            <a:off x="5334002" y="5814060"/>
            <a:ext cx="2808291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cs typeface="Calibri" pitchFamily="34" charset="0"/>
              </a:rPr>
              <a:t>$4,000 - $5,650</a:t>
            </a:r>
          </a:p>
        </p:txBody>
      </p:sp>
      <p:sp>
        <p:nvSpPr>
          <p:cNvPr id="263" name="Legend 3 color"/>
          <p:cNvSpPr>
            <a:spLocks noChangeArrowheads="1"/>
          </p:cNvSpPr>
          <p:nvPr/>
        </p:nvSpPr>
        <p:spPr bwMode="auto">
          <a:xfrm>
            <a:off x="5096150" y="5885369"/>
            <a:ext cx="155448" cy="1579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150" b="1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264" name="Legend 3 text"/>
          <p:cNvSpPr txBox="1">
            <a:spLocks noChangeArrowheads="1"/>
          </p:cNvSpPr>
          <p:nvPr/>
        </p:nvSpPr>
        <p:spPr bwMode="auto">
          <a:xfrm>
            <a:off x="5332689" y="5586694"/>
            <a:ext cx="2451006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cs typeface="Calibri" pitchFamily="34" charset="0"/>
              </a:rPr>
              <a:t>$5,650 - $6,800</a:t>
            </a:r>
          </a:p>
        </p:txBody>
      </p:sp>
      <p:sp>
        <p:nvSpPr>
          <p:cNvPr id="265" name="Legend 3 color"/>
          <p:cNvSpPr>
            <a:spLocks noChangeArrowheads="1"/>
          </p:cNvSpPr>
          <p:nvPr/>
        </p:nvSpPr>
        <p:spPr bwMode="auto">
          <a:xfrm>
            <a:off x="5096150" y="5664564"/>
            <a:ext cx="155448" cy="157963"/>
          </a:xfrm>
          <a:prstGeom prst="rect">
            <a:avLst/>
          </a:prstGeom>
          <a:solidFill>
            <a:srgbClr val="7BC7E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150" b="1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398" name="Legend 1 text"/>
          <p:cNvSpPr txBox="1">
            <a:spLocks noChangeArrowheads="1"/>
          </p:cNvSpPr>
          <p:nvPr/>
        </p:nvSpPr>
        <p:spPr bwMode="auto">
          <a:xfrm>
            <a:off x="5334735" y="5341620"/>
            <a:ext cx="2512281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cs typeface="Calibri" pitchFamily="34" charset="0"/>
              </a:rPr>
              <a:t>$6,800 - $8,100</a:t>
            </a:r>
          </a:p>
        </p:txBody>
      </p:sp>
      <p:sp>
        <p:nvSpPr>
          <p:cNvPr id="400" name="Legend 1 color"/>
          <p:cNvSpPr>
            <a:spLocks noChangeArrowheads="1"/>
          </p:cNvSpPr>
          <p:nvPr/>
        </p:nvSpPr>
        <p:spPr bwMode="auto">
          <a:xfrm>
            <a:off x="5094563" y="5428169"/>
            <a:ext cx="155448" cy="157963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150" b="1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548" name="Legend 1 text"/>
          <p:cNvSpPr txBox="1">
            <a:spLocks noChangeArrowheads="1"/>
          </p:cNvSpPr>
          <p:nvPr/>
        </p:nvSpPr>
        <p:spPr bwMode="auto">
          <a:xfrm>
            <a:off x="5332413" y="5107094"/>
            <a:ext cx="3050628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cs typeface="Calibri" pitchFamily="34" charset="0"/>
              </a:rPr>
              <a:t>$8,100 - $11,100</a:t>
            </a:r>
          </a:p>
        </p:txBody>
      </p:sp>
      <p:sp>
        <p:nvSpPr>
          <p:cNvPr id="549" name="Legend 1 color"/>
          <p:cNvSpPr>
            <a:spLocks noChangeArrowheads="1"/>
          </p:cNvSpPr>
          <p:nvPr/>
        </p:nvSpPr>
        <p:spPr bwMode="auto">
          <a:xfrm>
            <a:off x="5094563" y="5179871"/>
            <a:ext cx="155448" cy="1579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150" b="1">
              <a:solidFill>
                <a:srgbClr val="000000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253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sosceles Triangle 20"/>
          <p:cNvSpPr/>
          <p:nvPr/>
        </p:nvSpPr>
        <p:spPr>
          <a:xfrm rot="15681268">
            <a:off x="3724012" y="837008"/>
            <a:ext cx="902670" cy="5325836"/>
          </a:xfrm>
          <a:prstGeom prst="triangl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hart 9"/>
          <p:cNvGraphicFramePr/>
          <p:nvPr>
            <p:extLst/>
          </p:nvPr>
        </p:nvGraphicFramePr>
        <p:xfrm>
          <a:off x="304800" y="2133600"/>
          <a:ext cx="70866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22" name="Straight Connector 21"/>
          <p:cNvCxnSpPr/>
          <p:nvPr/>
        </p:nvCxnSpPr>
        <p:spPr>
          <a:xfrm flipV="1">
            <a:off x="1527447" y="2572760"/>
            <a:ext cx="5520070" cy="1327459"/>
          </a:xfrm>
          <a:prstGeom prst="line">
            <a:avLst/>
          </a:prstGeom>
          <a:ln w="19050" cmpd="sng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527447" y="3525805"/>
            <a:ext cx="5564305" cy="374414"/>
          </a:xfrm>
          <a:prstGeom prst="line">
            <a:avLst/>
          </a:prstGeom>
          <a:ln w="1905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402018" y="2261045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alibri" pitchFamily="34" charset="0"/>
                <a:cs typeface="Meta Offc Pro"/>
              </a:rPr>
              <a:t>Current law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17861" y="36576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alibri" pitchFamily="34" charset="0"/>
                <a:cs typeface="Meta Offc Pro"/>
              </a:rPr>
              <a:t>Federal Cap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" y="65898"/>
            <a:ext cx="8961120" cy="914400"/>
          </a:xfrm>
        </p:spPr>
        <p:txBody>
          <a:bodyPr/>
          <a:lstStyle/>
          <a:p>
            <a:r>
              <a:rPr lang="en-US" dirty="0"/>
              <a:t>Proposals to convert Medicaid to a block grant or per capita cap could reduce federal spending by limiting growth to a pre-set amount and increase state flexibility in determining eligibility and benefits. </a:t>
            </a:r>
          </a:p>
        </p:txBody>
      </p:sp>
      <p:sp>
        <p:nvSpPr>
          <p:cNvPr id="80" name="Down Arrow 79"/>
          <p:cNvSpPr/>
          <p:nvPr/>
        </p:nvSpPr>
        <p:spPr>
          <a:xfrm>
            <a:off x="8321885" y="2551430"/>
            <a:ext cx="408367" cy="744735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318" y="2572760"/>
            <a:ext cx="1044082" cy="752770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473" y="3038958"/>
            <a:ext cx="607061" cy="265232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304" y="3091213"/>
            <a:ext cx="607061" cy="265232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539" y="3145728"/>
            <a:ext cx="607061" cy="2652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64538" y="2312689"/>
            <a:ext cx="25957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latin typeface="Calibri" pitchFamily="34" charset="0"/>
                <a:cs typeface="Meta Offc Pro"/>
              </a:rPr>
              <a:t>Current law</a:t>
            </a:r>
            <a:r>
              <a:rPr lang="en-US" sz="1400" b="1" dirty="0" smtClean="0">
                <a:latin typeface="Calibri" pitchFamily="34" charset="0"/>
                <a:cs typeface="Meta Offc Pro"/>
              </a:rPr>
              <a:t>: Reflects </a:t>
            </a:r>
            <a:r>
              <a:rPr lang="en-US" sz="1400" b="1" dirty="0">
                <a:latin typeface="Calibri" pitchFamily="34" charset="0"/>
                <a:cs typeface="Meta Offc Pro"/>
              </a:rPr>
              <a:t>increases in health care cost, changes in </a:t>
            </a:r>
            <a:r>
              <a:rPr lang="en-US" sz="1400" b="1" dirty="0" smtClean="0">
                <a:latin typeface="Calibri" pitchFamily="34" charset="0"/>
                <a:cs typeface="Meta Offc Pro"/>
              </a:rPr>
              <a:t>enrollment, </a:t>
            </a:r>
            <a:r>
              <a:rPr lang="en-US" sz="1400" b="1" dirty="0">
                <a:latin typeface="Calibri" pitchFamily="34" charset="0"/>
                <a:cs typeface="Meta Offc Pro"/>
              </a:rPr>
              <a:t>and state policy </a:t>
            </a:r>
            <a:r>
              <a:rPr lang="en-US" sz="1400" b="1" dirty="0" smtClean="0">
                <a:latin typeface="Calibri" pitchFamily="34" charset="0"/>
                <a:cs typeface="Meta Offc Pro"/>
              </a:rPr>
              <a:t>choices</a:t>
            </a:r>
            <a:endParaRPr lang="en-US" sz="1400" b="1" dirty="0">
              <a:latin typeface="Calibri" pitchFamily="34" charset="0"/>
              <a:cs typeface="Meta Offc Pro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64538" y="3822633"/>
            <a:ext cx="25957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latin typeface="Calibri" pitchFamily="34" charset="0"/>
                <a:cs typeface="Meta Offc Pro"/>
              </a:rPr>
              <a:t>Block grant</a:t>
            </a:r>
            <a:r>
              <a:rPr lang="en-US" sz="1400" b="1" dirty="0" smtClean="0">
                <a:latin typeface="Calibri" pitchFamily="34" charset="0"/>
                <a:cs typeface="Meta Offc Pro"/>
              </a:rPr>
              <a:t>: Does not account for changes in enrollment or changes in health care costs</a:t>
            </a:r>
            <a:endParaRPr lang="en-US" sz="1400" b="1" dirty="0">
              <a:latin typeface="Calibri" pitchFamily="34" charset="0"/>
              <a:cs typeface="Meta Offc Pro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4538" y="4648200"/>
            <a:ext cx="2595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latin typeface="Calibri" pitchFamily="34" charset="0"/>
                <a:cs typeface="Meta Offc Pro"/>
              </a:rPr>
              <a:t>Per capita </a:t>
            </a:r>
            <a:r>
              <a:rPr lang="en-US" sz="1400" b="1" u="sng" dirty="0">
                <a:latin typeface="Calibri" pitchFamily="34" charset="0"/>
                <a:cs typeface="Meta Offc Pro"/>
              </a:rPr>
              <a:t>c</a:t>
            </a:r>
            <a:r>
              <a:rPr lang="en-US" sz="1400" b="1" u="sng" dirty="0" smtClean="0">
                <a:latin typeface="Calibri" pitchFamily="34" charset="0"/>
                <a:cs typeface="Meta Offc Pro"/>
              </a:rPr>
              <a:t>ap</a:t>
            </a:r>
            <a:r>
              <a:rPr lang="en-US" sz="1400" b="1" dirty="0" smtClean="0">
                <a:latin typeface="Calibri" pitchFamily="34" charset="0"/>
                <a:cs typeface="Meta Offc Pro"/>
              </a:rPr>
              <a:t>: Does not account for changes in health care costs</a:t>
            </a:r>
            <a:endParaRPr lang="en-US" sz="1400" b="1" dirty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1201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8000"/>
    </mc:Choice>
    <mc:Fallback xmlns="">
      <p:transition advClick="0" advTm="28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lank.potx" id="{0598852B-4E78-4B5A-B280-85BEE378C35A}" vid="{55846413-6813-402F-8EED-F24FAFEB1DE0}"/>
    </a:ext>
  </a:extLst>
</a:theme>
</file>

<file path=ppt/theme/theme2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lank.potx" id="{0598852B-4E78-4B5A-B280-85BEE378C35A}" vid="{E134CA96-1627-4A82-A690-7313938D0EE1}"/>
    </a:ext>
  </a:extLst>
</a:theme>
</file>

<file path=ppt/theme/theme3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0598852B-4E78-4B5A-B280-85BEE378C35A}" vid="{57167A35-8D45-481A-9620-D4FE7C9DD778}"/>
    </a:ext>
  </a:extLst>
</a:theme>
</file>

<file path=ppt/theme/theme4.xml><?xml version="1.0" encoding="utf-8"?>
<a:theme xmlns:a="http://schemas.openxmlformats.org/drawingml/2006/main" name="Blank">
  <a:themeElements>
    <a:clrScheme name="KFF">
      <a:dk1>
        <a:srgbClr val="000000"/>
      </a:dk1>
      <a:lt1>
        <a:srgbClr val="FFFFFF"/>
      </a:lt1>
      <a:dk2>
        <a:srgbClr val="E05C26"/>
      </a:dk2>
      <a:lt2>
        <a:srgbClr val="FF8811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</TotalTime>
  <Words>479</Words>
  <Application>Microsoft Office PowerPoint</Application>
  <PresentationFormat>On-screen Show (4:3)</PresentationFormat>
  <Paragraphs>98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Arial</vt:lpstr>
      <vt:lpstr>Calibri</vt:lpstr>
      <vt:lpstr>Meta Offc Pro</vt:lpstr>
      <vt:lpstr>MetaSerif-Book</vt:lpstr>
      <vt:lpstr>Stencil</vt:lpstr>
      <vt:lpstr>Tahoma</vt:lpstr>
      <vt:lpstr>Default with exhibit #</vt:lpstr>
      <vt:lpstr>Default with figure #</vt:lpstr>
      <vt:lpstr>Title page</vt:lpstr>
      <vt:lpstr>Blank</vt:lpstr>
      <vt:lpstr>1_Default with exhibit #</vt:lpstr>
      <vt:lpstr>1_Default with figure #</vt:lpstr>
      <vt:lpstr>1_Title page</vt:lpstr>
      <vt:lpstr>Medicaid’s role: what’s at stake under a block grant or per capita cap?</vt:lpstr>
      <vt:lpstr>Under the current law, Medicaid provides a guarantee of coverage to people eligible for services and the federal government matches state Medicaid payments with no pre-set limit.</vt:lpstr>
      <vt:lpstr>Medicaid covers several groups of people:</vt:lpstr>
      <vt:lpstr>Most people covered by Medicaid are children and adults.</vt:lpstr>
      <vt:lpstr>However, most Medicaid spending is for care provided to seniors and people with disabilities.</vt:lpstr>
      <vt:lpstr>Because seniors and people with disabilities have more complex needs, they have higher per-person costs.</vt:lpstr>
      <vt:lpstr>In addition, seniors and people with disabilities rely on Medicaid for long-term care.</vt:lpstr>
      <vt:lpstr>Per person spending also varies greatly across states</vt:lpstr>
      <vt:lpstr>Proposals to convert Medicaid to a block grant or per capita cap could reduce federal spending by limiting growth to a pre-set amount and increase state flexibility in determining eligibility and benefits. </vt:lpstr>
      <vt:lpstr>The impact of a block grant or per capita cap will depend on funding levels, but reducing federal Medicaid funds could:</vt:lpstr>
      <vt:lpstr>For more information, visit www.kff.org/medicaid.</vt:lpstr>
    </vt:vector>
  </TitlesOfParts>
  <Company>Henry J. Kaiser Family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Medicaid’s role: what’s at stake under a block grant or per capita cap?</dc:title>
  <dc:creator>Kanani Kauka</dc:creator>
  <cp:lastModifiedBy>Kanani Kauka</cp:lastModifiedBy>
  <cp:revision>1</cp:revision>
  <dcterms:created xsi:type="dcterms:W3CDTF">2017-02-28T22:11:36Z</dcterms:created>
  <dcterms:modified xsi:type="dcterms:W3CDTF">2017-02-28T22:15:08Z</dcterms:modified>
</cp:coreProperties>
</file>