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6" r:id="rId2"/>
  </p:sldMasterIdLst>
  <p:notesMasterIdLst>
    <p:notesMasterId r:id="rId39"/>
  </p:notesMasterIdLst>
  <p:handoutMasterIdLst>
    <p:handoutMasterId r:id="rId40"/>
  </p:handoutMasterIdLst>
  <p:sldIdLst>
    <p:sldId id="461" r:id="rId3"/>
    <p:sldId id="465" r:id="rId4"/>
    <p:sldId id="494" r:id="rId5"/>
    <p:sldId id="474" r:id="rId6"/>
    <p:sldId id="475" r:id="rId7"/>
    <p:sldId id="476" r:id="rId8"/>
    <p:sldId id="477" r:id="rId9"/>
    <p:sldId id="478" r:id="rId10"/>
    <p:sldId id="479" r:id="rId11"/>
    <p:sldId id="480" r:id="rId12"/>
    <p:sldId id="497" r:id="rId13"/>
    <p:sldId id="516" r:id="rId14"/>
    <p:sldId id="517" r:id="rId15"/>
    <p:sldId id="518" r:id="rId16"/>
    <p:sldId id="519" r:id="rId17"/>
    <p:sldId id="520" r:id="rId18"/>
    <p:sldId id="521" r:id="rId19"/>
    <p:sldId id="522" r:id="rId20"/>
    <p:sldId id="523" r:id="rId21"/>
    <p:sldId id="524" r:id="rId22"/>
    <p:sldId id="525" r:id="rId23"/>
    <p:sldId id="526" r:id="rId24"/>
    <p:sldId id="498" r:id="rId25"/>
    <p:sldId id="499" r:id="rId26"/>
    <p:sldId id="500" r:id="rId27"/>
    <p:sldId id="501" r:id="rId28"/>
    <p:sldId id="502" r:id="rId29"/>
    <p:sldId id="503" r:id="rId30"/>
    <p:sldId id="504" r:id="rId31"/>
    <p:sldId id="505" r:id="rId32"/>
    <p:sldId id="506" r:id="rId33"/>
    <p:sldId id="507" r:id="rId34"/>
    <p:sldId id="508" r:id="rId35"/>
    <p:sldId id="514" r:id="rId36"/>
    <p:sldId id="472" r:id="rId37"/>
    <p:sldId id="46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q"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9" autoAdjust="0"/>
    <p:restoredTop sz="96292" autoAdjust="0"/>
  </p:normalViewPr>
  <p:slideViewPr>
    <p:cSldViewPr snapToGrid="0">
      <p:cViewPr varScale="1">
        <p:scale>
          <a:sx n="83" d="100"/>
          <a:sy n="83" d="100"/>
        </p:scale>
        <p:origin x="1608" y="82"/>
      </p:cViewPr>
      <p:guideLst>
        <p:guide orient="horz" pos="2158"/>
        <p:guide pos="2880"/>
      </p:guideLst>
    </p:cSldViewPr>
  </p:slideViewPr>
  <p:notesTextViewPr>
    <p:cViewPr>
      <p:scale>
        <a:sx n="1" d="1"/>
        <a:sy n="1" d="1"/>
      </p:scale>
      <p:origin x="0" y="0"/>
    </p:cViewPr>
  </p:notesTextViewPr>
  <p:sorterViewPr>
    <p:cViewPr varScale="1">
      <p:scale>
        <a:sx n="1" d="1"/>
        <a:sy n="1" d="1"/>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Medicaid Expansion States</c:v>
                </c:pt>
                <c:pt idx="1">
                  <c:v>Non-Expansion States</c:v>
                </c:pt>
              </c:strCache>
            </c:strRef>
          </c:cat>
          <c:val>
            <c:numRef>
              <c:f>Sheet1!$B$2:$B$3</c:f>
              <c:numCache>
                <c:formatCode>0%</c:formatCode>
                <c:ptCount val="2"/>
                <c:pt idx="0">
                  <c:v>0.14899999999999999</c:v>
                </c:pt>
                <c:pt idx="1">
                  <c:v>0.184</c:v>
                </c:pt>
              </c:numCache>
            </c:numRef>
          </c:val>
          <c:extLst>
            <c:ext xmlns:c16="http://schemas.microsoft.com/office/drawing/2014/chart" uri="{C3380CC4-5D6E-409C-BE32-E72D297353CC}">
              <c16:uniqueId val="{00000000-56BC-4A41-AE45-40795081EC9B}"/>
            </c:ext>
          </c:extLst>
        </c:ser>
        <c:ser>
          <c:idx val="1"/>
          <c:order val="1"/>
          <c:tx>
            <c:strRef>
              <c:f>Sheet1!$C$1</c:f>
              <c:strCache>
                <c:ptCount val="1"/>
                <c:pt idx="0">
                  <c:v> as of June 2016</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Medicaid Expansion States</c:v>
                </c:pt>
                <c:pt idx="1">
                  <c:v>Non-Expansion States</c:v>
                </c:pt>
              </c:strCache>
            </c:strRef>
          </c:cat>
          <c:val>
            <c:numRef>
              <c:f>Sheet1!$C$2:$C$3</c:f>
              <c:numCache>
                <c:formatCode>0%</c:formatCode>
                <c:ptCount val="2"/>
                <c:pt idx="0">
                  <c:v>8.1000000000000003E-2</c:v>
                </c:pt>
                <c:pt idx="1">
                  <c:v>0.14199999999999999</c:v>
                </c:pt>
              </c:numCache>
            </c:numRef>
          </c:val>
          <c:extLst>
            <c:ext xmlns:c16="http://schemas.microsoft.com/office/drawing/2014/chart" uri="{C3380CC4-5D6E-409C-BE32-E72D297353CC}">
              <c16:uniqueId val="{00000001-56BC-4A41-AE45-40795081EC9B}"/>
            </c:ext>
          </c:extLst>
        </c:ser>
        <c:dLbls>
          <c:dLblPos val="outEnd"/>
          <c:showLegendKey val="0"/>
          <c:showVal val="1"/>
          <c:showCatName val="0"/>
          <c:showSerName val="0"/>
          <c:showPercent val="0"/>
          <c:showBubbleSize val="0"/>
        </c:dLbls>
        <c:gapWidth val="219"/>
        <c:overlap val="-27"/>
        <c:axId val="520698127"/>
        <c:axId val="520701039"/>
      </c:barChart>
      <c:catAx>
        <c:axId val="520698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20701039"/>
        <c:crosses val="autoZero"/>
        <c:auto val="1"/>
        <c:lblAlgn val="ctr"/>
        <c:lblOffset val="100"/>
        <c:noMultiLvlLbl val="0"/>
      </c:catAx>
      <c:valAx>
        <c:axId val="520701039"/>
        <c:scaling>
          <c:orientation val="minMax"/>
        </c:scaling>
        <c:delete val="1"/>
        <c:axPos val="l"/>
        <c:numFmt formatCode="0%" sourceLinked="1"/>
        <c:majorTickMark val="none"/>
        <c:minorTickMark val="none"/>
        <c:tickLblPos val="nextTo"/>
        <c:crossAx val="5206981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Share of all Clinics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Community Health Centers</c:v>
                </c:pt>
                <c:pt idx="1">
                  <c:v>Planned Parenthood</c:v>
                </c:pt>
                <c:pt idx="2">
                  <c:v>Hospital</c:v>
                </c:pt>
                <c:pt idx="3">
                  <c:v>Health Department</c:v>
                </c:pt>
                <c:pt idx="4">
                  <c:v>Other</c:v>
                </c:pt>
              </c:strCache>
            </c:strRef>
          </c:cat>
          <c:val>
            <c:numRef>
              <c:f>Sheet1!$B$2:$B$6</c:f>
              <c:numCache>
                <c:formatCode>0%</c:formatCode>
                <c:ptCount val="5"/>
                <c:pt idx="0">
                  <c:v>0.38</c:v>
                </c:pt>
                <c:pt idx="1">
                  <c:v>0.1</c:v>
                </c:pt>
                <c:pt idx="2">
                  <c:v>0.08</c:v>
                </c:pt>
                <c:pt idx="3">
                  <c:v>0.28999999999999998</c:v>
                </c:pt>
                <c:pt idx="4">
                  <c:v>0.16</c:v>
                </c:pt>
              </c:numCache>
            </c:numRef>
          </c:val>
          <c:extLst>
            <c:ext xmlns:c16="http://schemas.microsoft.com/office/drawing/2014/chart" uri="{C3380CC4-5D6E-409C-BE32-E72D297353CC}">
              <c16:uniqueId val="{00000000-E704-4F44-91F9-1469CB847A22}"/>
            </c:ext>
          </c:extLst>
        </c:ser>
        <c:ser>
          <c:idx val="1"/>
          <c:order val="1"/>
          <c:tx>
            <c:strRef>
              <c:f>Sheet1!$C$1</c:f>
              <c:strCache>
                <c:ptCount val="1"/>
                <c:pt idx="0">
                  <c:v>% Share of all Clients Served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Community Health Centers</c:v>
                </c:pt>
                <c:pt idx="1">
                  <c:v>Planned Parenthood</c:v>
                </c:pt>
                <c:pt idx="2">
                  <c:v>Hospital</c:v>
                </c:pt>
                <c:pt idx="3">
                  <c:v>Health Department</c:v>
                </c:pt>
                <c:pt idx="4">
                  <c:v>Other</c:v>
                </c:pt>
              </c:strCache>
            </c:strRef>
          </c:cat>
          <c:val>
            <c:numRef>
              <c:f>Sheet1!$C$2:$C$6</c:f>
              <c:numCache>
                <c:formatCode>0%</c:formatCode>
                <c:ptCount val="5"/>
                <c:pt idx="0">
                  <c:v>0.16</c:v>
                </c:pt>
                <c:pt idx="1">
                  <c:v>0.36</c:v>
                </c:pt>
                <c:pt idx="2">
                  <c:v>0.08</c:v>
                </c:pt>
                <c:pt idx="3">
                  <c:v>0.27</c:v>
                </c:pt>
                <c:pt idx="4">
                  <c:v>0.13</c:v>
                </c:pt>
              </c:numCache>
            </c:numRef>
          </c:val>
          <c:extLst>
            <c:ext xmlns:c16="http://schemas.microsoft.com/office/drawing/2014/chart" uri="{C3380CC4-5D6E-409C-BE32-E72D297353CC}">
              <c16:uniqueId val="{00000001-E704-4F44-91F9-1469CB847A22}"/>
            </c:ext>
          </c:extLst>
        </c:ser>
        <c:dLbls>
          <c:showLegendKey val="0"/>
          <c:showVal val="0"/>
          <c:showCatName val="0"/>
          <c:showSerName val="0"/>
          <c:showPercent val="0"/>
          <c:showBubbleSize val="0"/>
        </c:dLbls>
        <c:gapWidth val="20"/>
        <c:axId val="1749484656"/>
        <c:axId val="1749499632"/>
      </c:barChart>
      <c:catAx>
        <c:axId val="174948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749499632"/>
        <c:crosses val="autoZero"/>
        <c:auto val="1"/>
        <c:lblAlgn val="ctr"/>
        <c:lblOffset val="100"/>
        <c:noMultiLvlLbl val="0"/>
      </c:catAx>
      <c:valAx>
        <c:axId val="1749499632"/>
        <c:scaling>
          <c:orientation val="minMax"/>
        </c:scaling>
        <c:delete val="1"/>
        <c:axPos val="l"/>
        <c:numFmt formatCode="0%" sourceLinked="1"/>
        <c:majorTickMark val="none"/>
        <c:minorTickMark val="none"/>
        <c:tickLblPos val="nextTo"/>
        <c:crossAx val="1749484656"/>
        <c:crosses val="autoZero"/>
        <c:crossBetween val="between"/>
      </c:valAx>
      <c:spPr>
        <a:noFill/>
        <a:ln>
          <a:noFill/>
        </a:ln>
        <a:effectLst/>
      </c:spPr>
    </c:plotArea>
    <c:legend>
      <c:legendPos val="t"/>
      <c:layout>
        <c:manualLayout>
          <c:xMode val="edge"/>
          <c:yMode val="edge"/>
          <c:x val="0.1602682633847515"/>
          <c:y val="6.9268095406145563E-2"/>
          <c:w val="0.6700994466990885"/>
          <c:h val="6.499565382597648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98612141944299E-2"/>
          <c:y val="0.14563777996000901"/>
          <c:w val="0.97509317585301802"/>
          <c:h val="0.467229119110945"/>
        </c:manualLayout>
      </c:layout>
      <c:barChart>
        <c:barDir val="col"/>
        <c:grouping val="clustered"/>
        <c:varyColors val="0"/>
        <c:ser>
          <c:idx val="0"/>
          <c:order val="0"/>
          <c:tx>
            <c:strRef>
              <c:f>Sheet1!$B$1</c:f>
              <c:strCache>
                <c:ptCount val="1"/>
                <c:pt idx="0">
                  <c:v>2013</c:v>
                </c:pt>
              </c:strCache>
            </c:strRef>
          </c:tx>
          <c:spPr>
            <a:solidFill>
              <a:schemeClr val="accent5"/>
            </a:solidFill>
            <a:ln w="12700">
              <a:solidFill>
                <a:schemeClr val="tx1"/>
              </a:solidFill>
            </a:ln>
          </c:spPr>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Parents</c:v>
                </c:pt>
                <c:pt idx="1">
                  <c:v>Other Adults</c:v>
                </c:pt>
                <c:pt idx="3">
                  <c:v>Parents</c:v>
                </c:pt>
                <c:pt idx="4">
                  <c:v>Other Adults</c:v>
                </c:pt>
              </c:strCache>
            </c:strRef>
          </c:cat>
          <c:val>
            <c:numRef>
              <c:f>Sheet1!$B$2:$B$6</c:f>
              <c:numCache>
                <c:formatCode>0%</c:formatCode>
                <c:ptCount val="5"/>
                <c:pt idx="0">
                  <c:v>0.9</c:v>
                </c:pt>
                <c:pt idx="1">
                  <c:v>0</c:v>
                </c:pt>
                <c:pt idx="3">
                  <c:v>0.48</c:v>
                </c:pt>
                <c:pt idx="4">
                  <c:v>0</c:v>
                </c:pt>
              </c:numCache>
            </c:numRef>
          </c:val>
          <c:extLst>
            <c:ext xmlns:c16="http://schemas.microsoft.com/office/drawing/2014/chart" uri="{C3380CC4-5D6E-409C-BE32-E72D297353CC}">
              <c16:uniqueId val="{00000000-DDEB-45D2-940D-43CE12550477}"/>
            </c:ext>
          </c:extLst>
        </c:ser>
        <c:ser>
          <c:idx val="1"/>
          <c:order val="1"/>
          <c:tx>
            <c:strRef>
              <c:f>Sheet1!$C$1</c:f>
              <c:strCache>
                <c:ptCount val="1"/>
                <c:pt idx="0">
                  <c:v>2017</c:v>
                </c:pt>
              </c:strCache>
            </c:strRef>
          </c:tx>
          <c:spPr>
            <a:solidFill>
              <a:schemeClr val="accent1"/>
            </a:solidFill>
            <a:ln>
              <a:solidFill>
                <a:schemeClr val="tx1"/>
              </a:solidFill>
            </a:ln>
          </c:spPr>
          <c:invertIfNegative val="0"/>
          <c:dLbls>
            <c:dLbl>
              <c:idx val="0"/>
              <c:layout>
                <c:manualLayout>
                  <c:x val="1.5436969224456899E-3"/>
                  <c:y val="-3.66920705530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EB-45D2-940D-43CE12550477}"/>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Parents</c:v>
                </c:pt>
                <c:pt idx="1">
                  <c:v>Other Adults</c:v>
                </c:pt>
                <c:pt idx="3">
                  <c:v>Parents</c:v>
                </c:pt>
                <c:pt idx="4">
                  <c:v>Other Adults</c:v>
                </c:pt>
              </c:strCache>
            </c:strRef>
          </c:cat>
          <c:val>
            <c:numRef>
              <c:f>Sheet1!$C$2:$C$6</c:f>
              <c:numCache>
                <c:formatCode>0%</c:formatCode>
                <c:ptCount val="5"/>
                <c:pt idx="0">
                  <c:v>1.38</c:v>
                </c:pt>
                <c:pt idx="1">
                  <c:v>1.38</c:v>
                </c:pt>
                <c:pt idx="3">
                  <c:v>0.44</c:v>
                </c:pt>
                <c:pt idx="4">
                  <c:v>0</c:v>
                </c:pt>
              </c:numCache>
            </c:numRef>
          </c:val>
          <c:extLst>
            <c:ext xmlns:c16="http://schemas.microsoft.com/office/drawing/2014/chart" uri="{C3380CC4-5D6E-409C-BE32-E72D297353CC}">
              <c16:uniqueId val="{00000002-DDEB-45D2-940D-43CE12550477}"/>
            </c:ext>
          </c:extLst>
        </c:ser>
        <c:dLbls>
          <c:showLegendKey val="0"/>
          <c:showVal val="0"/>
          <c:showCatName val="0"/>
          <c:showSerName val="0"/>
          <c:showPercent val="0"/>
          <c:showBubbleSize val="0"/>
        </c:dLbls>
        <c:gapWidth val="45"/>
        <c:axId val="2074717784"/>
        <c:axId val="2074721112"/>
      </c:barChart>
      <c:catAx>
        <c:axId val="2074717784"/>
        <c:scaling>
          <c:orientation val="minMax"/>
        </c:scaling>
        <c:delete val="0"/>
        <c:axPos val="b"/>
        <c:numFmt formatCode="General" sourceLinked="1"/>
        <c:majorTickMark val="out"/>
        <c:minorTickMark val="none"/>
        <c:tickLblPos val="none"/>
        <c:spPr>
          <a:ln w="12700">
            <a:solidFill>
              <a:schemeClr val="tx1"/>
            </a:solidFill>
          </a:ln>
        </c:spPr>
        <c:txPr>
          <a:bodyPr/>
          <a:lstStyle/>
          <a:p>
            <a:pPr>
              <a:defRPr sz="1600" b="1"/>
            </a:pPr>
            <a:endParaRPr lang="en-US"/>
          </a:p>
        </c:txPr>
        <c:crossAx val="2074721112"/>
        <c:crosses val="autoZero"/>
        <c:auto val="1"/>
        <c:lblAlgn val="ctr"/>
        <c:lblOffset val="100"/>
        <c:noMultiLvlLbl val="0"/>
      </c:catAx>
      <c:valAx>
        <c:axId val="2074721112"/>
        <c:scaling>
          <c:orientation val="minMax"/>
          <c:min val="0"/>
        </c:scaling>
        <c:delete val="1"/>
        <c:axPos val="l"/>
        <c:numFmt formatCode="0%" sourceLinked="1"/>
        <c:majorTickMark val="out"/>
        <c:minorTickMark val="none"/>
        <c:tickLblPos val="nextTo"/>
        <c:crossAx val="2074717784"/>
        <c:crosses val="autoZero"/>
        <c:crossBetween val="between"/>
        <c:majorUnit val="0.5"/>
      </c:valAx>
    </c:plotArea>
    <c:legend>
      <c:legendPos val="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7439703153988881"/>
          <c:y val="8.1145584725536984E-2"/>
          <c:w val="0.65120593692022311"/>
          <c:h val="0.83770883054892675"/>
        </c:manualLayout>
      </c:layout>
      <c:doughnutChart>
        <c:varyColors val="1"/>
        <c:ser>
          <c:idx val="0"/>
          <c:order val="0"/>
          <c:tx>
            <c:strRef>
              <c:f>Sheet1!$A$2</c:f>
              <c:strCache>
                <c:ptCount val="1"/>
              </c:strCache>
            </c:strRef>
          </c:tx>
          <c:spPr>
            <a:solidFill>
              <a:schemeClr val="accent1"/>
            </a:solidFill>
            <a:ln w="12700">
              <a:solidFill>
                <a:schemeClr val="tx1"/>
              </a:solidFill>
              <a:prstDash val="solid"/>
            </a:ln>
          </c:spPr>
          <c:dPt>
            <c:idx val="0"/>
            <c:bubble3D val="0"/>
            <c:extLst>
              <c:ext xmlns:c16="http://schemas.microsoft.com/office/drawing/2014/chart" uri="{C3380CC4-5D6E-409C-BE32-E72D297353CC}">
                <c16:uniqueId val="{00000000-0EA7-4490-B440-7DF6546BD82E}"/>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01-0EA7-4490-B440-7DF6546BD82E}"/>
              </c:ext>
            </c:extLst>
          </c:dPt>
          <c:dPt>
            <c:idx val="2"/>
            <c:bubble3D val="0"/>
            <c:spPr>
              <a:solidFill>
                <a:schemeClr val="tx2"/>
              </a:solidFill>
              <a:ln w="12700">
                <a:solidFill>
                  <a:schemeClr val="tx1"/>
                </a:solidFill>
                <a:prstDash val="solid"/>
              </a:ln>
            </c:spPr>
            <c:extLst>
              <c:ext xmlns:c16="http://schemas.microsoft.com/office/drawing/2014/chart" uri="{C3380CC4-5D6E-409C-BE32-E72D297353CC}">
                <c16:uniqueId val="{00000002-0EA7-4490-B440-7DF6546BD82E}"/>
              </c:ext>
            </c:extLst>
          </c:dPt>
          <c:dPt>
            <c:idx val="3"/>
            <c:bubble3D val="0"/>
            <c:spPr>
              <a:solidFill>
                <a:schemeClr val="accent3"/>
              </a:solidFill>
              <a:ln w="12700">
                <a:solidFill>
                  <a:schemeClr val="tx1"/>
                </a:solidFill>
                <a:prstDash val="solid"/>
              </a:ln>
            </c:spPr>
            <c:extLst>
              <c:ext xmlns:c16="http://schemas.microsoft.com/office/drawing/2014/chart" uri="{C3380CC4-5D6E-409C-BE32-E72D297353CC}">
                <c16:uniqueId val="{00000003-0EA7-4490-B440-7DF6546BD82E}"/>
              </c:ext>
            </c:extLst>
          </c:dPt>
          <c:dPt>
            <c:idx val="4"/>
            <c:bubble3D val="0"/>
            <c:spPr>
              <a:solidFill>
                <a:schemeClr val="accent4"/>
              </a:solidFill>
              <a:ln w="12700">
                <a:solidFill>
                  <a:schemeClr val="tx1"/>
                </a:solidFill>
                <a:prstDash val="solid"/>
              </a:ln>
            </c:spPr>
            <c:extLst>
              <c:ext xmlns:c16="http://schemas.microsoft.com/office/drawing/2014/chart" uri="{C3380CC4-5D6E-409C-BE32-E72D297353CC}">
                <c16:uniqueId val="{00000004-0EA7-4490-B440-7DF6546BD82E}"/>
              </c:ext>
            </c:extLst>
          </c:dPt>
          <c:dPt>
            <c:idx val="5"/>
            <c:bubble3D val="0"/>
            <c:spPr>
              <a:solidFill>
                <a:schemeClr val="accent5"/>
              </a:solidFill>
              <a:ln w="12700">
                <a:solidFill>
                  <a:schemeClr val="tx1"/>
                </a:solidFill>
                <a:prstDash val="solid"/>
              </a:ln>
            </c:spPr>
            <c:extLst>
              <c:ext xmlns:c16="http://schemas.microsoft.com/office/drawing/2014/chart" uri="{C3380CC4-5D6E-409C-BE32-E72D297353CC}">
                <c16:uniqueId val="{00000005-0EA7-4490-B440-7DF6546BD82E}"/>
              </c:ext>
            </c:extLst>
          </c:dPt>
          <c:dPt>
            <c:idx val="6"/>
            <c:bubble3D val="0"/>
            <c:extLst>
              <c:ext xmlns:c16="http://schemas.microsoft.com/office/drawing/2014/chart" uri="{C3380CC4-5D6E-409C-BE32-E72D297353CC}">
                <c16:uniqueId val="{00000006-0EA7-4490-B440-7DF6546BD82E}"/>
              </c:ext>
            </c:extLst>
          </c:dPt>
          <c:dPt>
            <c:idx val="7"/>
            <c:bubble3D val="0"/>
            <c:extLst>
              <c:ext xmlns:c16="http://schemas.microsoft.com/office/drawing/2014/chart" uri="{C3380CC4-5D6E-409C-BE32-E72D297353CC}">
                <c16:uniqueId val="{00000007-0EA7-4490-B440-7DF6546BD82E}"/>
              </c:ext>
            </c:extLst>
          </c:dPt>
          <c:dPt>
            <c:idx val="8"/>
            <c:bubble3D val="0"/>
            <c:spPr>
              <a:solidFill>
                <a:schemeClr val="accent3"/>
              </a:solidFill>
              <a:ln w="12700">
                <a:solidFill>
                  <a:schemeClr val="tx1"/>
                </a:solidFill>
                <a:prstDash val="solid"/>
              </a:ln>
            </c:spPr>
            <c:extLst>
              <c:ext xmlns:c16="http://schemas.microsoft.com/office/drawing/2014/chart" uri="{C3380CC4-5D6E-409C-BE32-E72D297353CC}">
                <c16:uniqueId val="{00000009-0EA7-4490-B440-7DF6546BD82E}"/>
              </c:ext>
            </c:extLst>
          </c:dPt>
          <c:dPt>
            <c:idx val="9"/>
            <c:bubble3D val="0"/>
            <c:spPr>
              <a:solidFill>
                <a:schemeClr val="accent3"/>
              </a:solidFill>
              <a:ln w="12700">
                <a:solidFill>
                  <a:schemeClr val="tx1"/>
                </a:solidFill>
                <a:prstDash val="solid"/>
              </a:ln>
            </c:spPr>
            <c:extLst>
              <c:ext xmlns:c16="http://schemas.microsoft.com/office/drawing/2014/chart" uri="{C3380CC4-5D6E-409C-BE32-E72D297353CC}">
                <c16:uniqueId val="{0000000B-0EA7-4490-B440-7DF6546BD82E}"/>
              </c:ext>
            </c:extLst>
          </c:dPt>
          <c:dPt>
            <c:idx val="10"/>
            <c:bubble3D val="0"/>
            <c:spPr>
              <a:solidFill>
                <a:schemeClr val="accent3"/>
              </a:solidFill>
              <a:ln w="12700">
                <a:solidFill>
                  <a:schemeClr val="tx1"/>
                </a:solidFill>
                <a:prstDash val="solid"/>
              </a:ln>
            </c:spPr>
            <c:extLst>
              <c:ext xmlns:c16="http://schemas.microsoft.com/office/drawing/2014/chart" uri="{C3380CC4-5D6E-409C-BE32-E72D297353CC}">
                <c16:uniqueId val="{0000000D-0EA7-4490-B440-7DF6546BD82E}"/>
              </c:ext>
            </c:extLst>
          </c:dPt>
          <c:dPt>
            <c:idx val="11"/>
            <c:bubble3D val="0"/>
            <c:spPr>
              <a:solidFill>
                <a:schemeClr val="accent3"/>
              </a:solidFill>
              <a:ln w="12700">
                <a:solidFill>
                  <a:schemeClr val="tx1"/>
                </a:solidFill>
                <a:prstDash val="solid"/>
              </a:ln>
            </c:spPr>
            <c:extLst>
              <c:ext xmlns:c16="http://schemas.microsoft.com/office/drawing/2014/chart" uri="{C3380CC4-5D6E-409C-BE32-E72D297353CC}">
                <c16:uniqueId val="{0000000F-0EA7-4490-B440-7DF6546BD82E}"/>
              </c:ext>
            </c:extLst>
          </c:dPt>
          <c:dPt>
            <c:idx val="12"/>
            <c:bubble3D val="0"/>
            <c:spPr>
              <a:solidFill>
                <a:schemeClr val="accent5"/>
              </a:solidFill>
              <a:ln w="12700">
                <a:solidFill>
                  <a:schemeClr val="tx1"/>
                </a:solidFill>
                <a:prstDash val="solid"/>
              </a:ln>
            </c:spPr>
            <c:extLst>
              <c:ext xmlns:c16="http://schemas.microsoft.com/office/drawing/2014/chart" uri="{C3380CC4-5D6E-409C-BE32-E72D297353CC}">
                <c16:uniqueId val="{00000011-0EA7-4490-B440-7DF6546BD82E}"/>
              </c:ext>
            </c:extLst>
          </c:dPt>
          <c:dLbls>
            <c:dLbl>
              <c:idx val="0"/>
              <c:layout>
                <c:manualLayout>
                  <c:x val="6.4398399526777793E-5"/>
                  <c:y val="5.0378972788876217E-3"/>
                </c:manualLayout>
              </c:layout>
              <c:numFmt formatCode="0%" sourceLinked="0"/>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EA7-4490-B440-7DF6546BD82E}"/>
                </c:ext>
              </c:extLst>
            </c:dLbl>
            <c:dLbl>
              <c:idx val="1"/>
              <c:layout>
                <c:manualLayout>
                  <c:x val="-0.12930149500270652"/>
                  <c:y val="0.13036319005553193"/>
                </c:manualLayout>
              </c:layout>
              <c:numFmt formatCode="0%" sourceLinked="0"/>
              <c:spPr>
                <a:noFill/>
                <a:ln>
                  <a:noFill/>
                </a:ln>
                <a:effectLst/>
              </c:spPr>
              <c:txPr>
                <a:bodyPr/>
                <a:lstStyle/>
                <a:p>
                  <a:pPr>
                    <a:defRPr sz="16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EA7-4490-B440-7DF6546BD82E}"/>
                </c:ext>
              </c:extLst>
            </c:dLbl>
            <c:dLbl>
              <c:idx val="2"/>
              <c:layout>
                <c:manualLayout>
                  <c:x val="-9.9359922320128649E-3"/>
                  <c:y val="-1.130556057412637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EA7-4490-B440-7DF6546BD82E}"/>
                </c:ext>
              </c:extLst>
            </c:dLbl>
            <c:dLbl>
              <c:idx val="3"/>
              <c:layout>
                <c:manualLayout>
                  <c:x val="-4.9345692171186423E-3"/>
                  <c:y val="1.0491395318560297E-2"/>
                </c:manualLayout>
              </c:layout>
              <c:numFmt formatCode="0%" sourceLinked="0"/>
              <c:spPr>
                <a:noFill/>
                <a:ln>
                  <a:noFill/>
                </a:ln>
                <a:effectLst/>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EA7-4490-B440-7DF6546BD82E}"/>
                </c:ext>
              </c:extLst>
            </c:dLbl>
            <c:dLbl>
              <c:idx val="4"/>
              <c:layout>
                <c:manualLayout>
                  <c:x val="-9.5484857447390326E-2"/>
                  <c:y val="-0.11029383773019728"/>
                </c:manualLayout>
              </c:layout>
              <c:numFmt formatCode="0%" sourceLinked="0"/>
              <c:spPr/>
              <c:txPr>
                <a:bodyPr/>
                <a:lstStyle/>
                <a:p>
                  <a:pPr>
                    <a:defRPr sz="16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EA7-4490-B440-7DF6546BD82E}"/>
                </c:ext>
              </c:extLst>
            </c:dLbl>
            <c:dLbl>
              <c:idx val="5"/>
              <c:layout>
                <c:manualLayout>
                  <c:x val="-3.3669090442362834E-3"/>
                  <c:y val="-4.5034633046191876E-3"/>
                </c:manualLayout>
              </c:layout>
              <c:numFmt formatCode="0%" sourceLinked="0"/>
              <c:spPr/>
              <c:txPr>
                <a:bodyPr/>
                <a:lstStyle/>
                <a:p>
                  <a:pPr>
                    <a:defRPr sz="16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EA7-4490-B440-7DF6546BD82E}"/>
                </c:ext>
              </c:extLst>
            </c:dLbl>
            <c:dLbl>
              <c:idx val="6"/>
              <c:layout>
                <c:manualLayout>
                  <c:x val="-1.5027372110024164E-2"/>
                  <c:y val="6.14355094253667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EA7-4490-B440-7DF6546BD82E}"/>
                </c:ext>
              </c:extLst>
            </c:dLbl>
            <c:dLbl>
              <c:idx val="7"/>
              <c:delete val="1"/>
              <c:extLst>
                <c:ext xmlns:c15="http://schemas.microsoft.com/office/drawing/2012/chart" uri="{CE6537A1-D6FC-4f65-9D91-7224C49458BB}"/>
                <c:ext xmlns:c16="http://schemas.microsoft.com/office/drawing/2014/chart" uri="{C3380CC4-5D6E-409C-BE32-E72D297353CC}">
                  <c16:uniqueId val="{00000007-0EA7-4490-B440-7DF6546BD82E}"/>
                </c:ext>
              </c:extLst>
            </c:dLbl>
            <c:dLbl>
              <c:idx val="8"/>
              <c:layout>
                <c:manualLayout>
                  <c:x val="0.16145806012377439"/>
                  <c:y val="3.8666434749103126E-2"/>
                </c:manualLayout>
              </c:layout>
              <c:numFmt formatCode="0%" sourceLinked="0"/>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A7-4490-B440-7DF6546BD82E}"/>
                </c:ext>
              </c:extLst>
            </c:dLbl>
            <c:dLbl>
              <c:idx val="9"/>
              <c:layout>
                <c:manualLayout>
                  <c:x val="-3.734861081251311E-2"/>
                  <c:y val="2.16292419728833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A7-4490-B440-7DF6546BD82E}"/>
                </c:ext>
              </c:extLst>
            </c:dLbl>
            <c:dLbl>
              <c:idx val="11"/>
              <c:layout>
                <c:manualLayout>
                  <c:x val="0.12338331556889903"/>
                  <c:y val="0.2084345080715094"/>
                </c:manualLayout>
              </c:layout>
              <c:numFmt formatCode="0%" sourceLinked="0"/>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EA7-4490-B440-7DF6546BD82E}"/>
                </c:ext>
              </c:extLst>
            </c:dLbl>
            <c:dLbl>
              <c:idx val="12"/>
              <c:layout>
                <c:manualLayout>
                  <c:x val="-8.5989650209698024E-2"/>
                  <c:y val="6.7227453023890838E-4"/>
                </c:manualLayout>
              </c:layout>
              <c:numFmt formatCode="0%" sourceLinked="0"/>
              <c:spPr/>
              <c:txPr>
                <a:bodyPr/>
                <a:lstStyle/>
                <a:p>
                  <a:pPr>
                    <a:defRPr sz="1600">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EA7-4490-B440-7DF6546BD82E}"/>
                </c:ext>
              </c:extLst>
            </c:dLbl>
            <c:numFmt formatCode="0%" sourceLinked="0"/>
            <c:spPr>
              <a:noFill/>
              <a:ln>
                <a:noFill/>
              </a:ln>
              <a:effectLst/>
            </c:spPr>
            <c:txPr>
              <a:bodyPr/>
              <a:lstStyle/>
              <a:p>
                <a:pPr>
                  <a:defRPr sz="1600">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Employer</c:v>
                </c:pt>
                <c:pt idx="1">
                  <c:v>Non-Group</c:v>
                </c:pt>
                <c:pt idx="2">
                  <c:v>Medicaid/
CHIP</c:v>
                </c:pt>
                <c:pt idx="3">
                  <c:v>Medicare</c:v>
                </c:pt>
                <c:pt idx="4">
                  <c:v>Other Public</c:v>
                </c:pt>
                <c:pt idx="5">
                  <c:v>Uninsured</c:v>
                </c:pt>
              </c:strCache>
            </c:strRef>
          </c:cat>
          <c:val>
            <c:numRef>
              <c:f>Sheet1!$B$2:$G$2</c:f>
              <c:numCache>
                <c:formatCode>0%</c:formatCode>
                <c:ptCount val="6"/>
                <c:pt idx="0">
                  <c:v>0.49</c:v>
                </c:pt>
                <c:pt idx="1">
                  <c:v>7.0000000000000007E-2</c:v>
                </c:pt>
                <c:pt idx="2">
                  <c:v>0.2</c:v>
                </c:pt>
                <c:pt idx="3">
                  <c:v>0.14000000000000001</c:v>
                </c:pt>
                <c:pt idx="4">
                  <c:v>0.02</c:v>
                </c:pt>
                <c:pt idx="5">
                  <c:v>0.09</c:v>
                </c:pt>
              </c:numCache>
            </c:numRef>
          </c:val>
          <c:extLst>
            <c:ext xmlns:c16="http://schemas.microsoft.com/office/drawing/2014/chart" uri="{C3380CC4-5D6E-409C-BE32-E72D297353CC}">
              <c16:uniqueId val="{00000012-0EA7-4490-B440-7DF6546BD82E}"/>
            </c:ext>
          </c:extLst>
        </c:ser>
        <c:dLbls>
          <c:showLegendKey val="0"/>
          <c:showVal val="0"/>
          <c:showCatName val="1"/>
          <c:showSerName val="0"/>
          <c:showPercent val="1"/>
          <c:showBubbleSize val="0"/>
          <c:showLeaderLines val="1"/>
        </c:dLbls>
        <c:firstSliceAng val="0"/>
        <c:holeSize val="50"/>
      </c:doughnutChart>
      <c:spPr>
        <a:noFill/>
        <a:ln w="25398">
          <a:noFill/>
        </a:ln>
      </c:spPr>
    </c:plotArea>
    <c:plotVisOnly val="1"/>
    <c:dispBlanksAs val="zero"/>
    <c:showDLblsOverMax val="0"/>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5093846437161338"/>
          <c:y val="0.17463476664416899"/>
          <c:w val="0.42468780169310866"/>
          <c:h val="0.80031308871078155"/>
        </c:manualLayout>
      </c:layout>
      <c:pieChart>
        <c:varyColors val="1"/>
        <c:ser>
          <c:idx val="0"/>
          <c:order val="0"/>
          <c:tx>
            <c:strRef>
              <c:f>Sheet1!$A$2</c:f>
              <c:strCache>
                <c:ptCount val="1"/>
              </c:strCache>
            </c:strRef>
          </c:tx>
          <c:spPr>
            <a:solidFill>
              <a:schemeClr val="accent1"/>
            </a:solidFill>
            <a:ln w="12700">
              <a:solidFill>
                <a:schemeClr val="bg1"/>
              </a:solidFill>
              <a:prstDash val="solid"/>
            </a:ln>
          </c:spPr>
          <c:dPt>
            <c:idx val="0"/>
            <c:bubble3D val="0"/>
            <c:extLst>
              <c:ext xmlns:c16="http://schemas.microsoft.com/office/drawing/2014/chart" uri="{C3380CC4-5D6E-409C-BE32-E72D297353CC}">
                <c16:uniqueId val="{00000000-0EA7-4490-B440-7DF6546BD82E}"/>
              </c:ext>
            </c:extLst>
          </c:dPt>
          <c:dPt>
            <c:idx val="1"/>
            <c:bubble3D val="0"/>
            <c:extLst>
              <c:ext xmlns:c16="http://schemas.microsoft.com/office/drawing/2014/chart" uri="{C3380CC4-5D6E-409C-BE32-E72D297353CC}">
                <c16:uniqueId val="{00000001-0EA7-4490-B440-7DF6546BD82E}"/>
              </c:ext>
            </c:extLst>
          </c:dPt>
          <c:dPt>
            <c:idx val="2"/>
            <c:bubble3D val="0"/>
            <c:extLst>
              <c:ext xmlns:c16="http://schemas.microsoft.com/office/drawing/2014/chart" uri="{C3380CC4-5D6E-409C-BE32-E72D297353CC}">
                <c16:uniqueId val="{00000002-0EA7-4490-B440-7DF6546BD82E}"/>
              </c:ext>
            </c:extLst>
          </c:dPt>
          <c:dPt>
            <c:idx val="3"/>
            <c:bubble3D val="0"/>
            <c:extLst>
              <c:ext xmlns:c16="http://schemas.microsoft.com/office/drawing/2014/chart" uri="{C3380CC4-5D6E-409C-BE32-E72D297353CC}">
                <c16:uniqueId val="{00000003-0EA7-4490-B440-7DF6546BD82E}"/>
              </c:ext>
            </c:extLst>
          </c:dPt>
          <c:dPt>
            <c:idx val="4"/>
            <c:bubble3D val="0"/>
            <c:spPr>
              <a:solidFill>
                <a:schemeClr val="accent2"/>
              </a:solidFill>
              <a:ln w="12700">
                <a:solidFill>
                  <a:schemeClr val="bg1"/>
                </a:solidFill>
                <a:prstDash val="solid"/>
              </a:ln>
            </c:spPr>
            <c:extLst>
              <c:ext xmlns:c16="http://schemas.microsoft.com/office/drawing/2014/chart" uri="{C3380CC4-5D6E-409C-BE32-E72D297353CC}">
                <c16:uniqueId val="{00000004-0EA7-4490-B440-7DF6546BD82E}"/>
              </c:ext>
            </c:extLst>
          </c:dPt>
          <c:dPt>
            <c:idx val="5"/>
            <c:bubble3D val="0"/>
            <c:spPr>
              <a:solidFill>
                <a:schemeClr val="accent4"/>
              </a:solidFill>
              <a:ln w="12700">
                <a:solidFill>
                  <a:schemeClr val="bg1"/>
                </a:solidFill>
                <a:prstDash val="solid"/>
              </a:ln>
            </c:spPr>
            <c:extLst>
              <c:ext xmlns:c16="http://schemas.microsoft.com/office/drawing/2014/chart" uri="{C3380CC4-5D6E-409C-BE32-E72D297353CC}">
                <c16:uniqueId val="{00000005-0EA7-4490-B440-7DF6546BD82E}"/>
              </c:ext>
            </c:extLst>
          </c:dPt>
          <c:dPt>
            <c:idx val="6"/>
            <c:bubble3D val="0"/>
            <c:spPr>
              <a:solidFill>
                <a:schemeClr val="accent5"/>
              </a:solidFill>
              <a:ln w="12700">
                <a:solidFill>
                  <a:schemeClr val="bg1"/>
                </a:solidFill>
                <a:prstDash val="solid"/>
              </a:ln>
            </c:spPr>
            <c:extLst>
              <c:ext xmlns:c16="http://schemas.microsoft.com/office/drawing/2014/chart" uri="{C3380CC4-5D6E-409C-BE32-E72D297353CC}">
                <c16:uniqueId val="{00000006-0EA7-4490-B440-7DF6546BD82E}"/>
              </c:ext>
            </c:extLst>
          </c:dPt>
          <c:dPt>
            <c:idx val="7"/>
            <c:bubble3D val="0"/>
            <c:spPr>
              <a:solidFill>
                <a:schemeClr val="accent6"/>
              </a:solidFill>
              <a:ln w="12700">
                <a:solidFill>
                  <a:schemeClr val="bg1"/>
                </a:solidFill>
                <a:prstDash val="solid"/>
              </a:ln>
            </c:spPr>
            <c:extLst>
              <c:ext xmlns:c16="http://schemas.microsoft.com/office/drawing/2014/chart" uri="{C3380CC4-5D6E-409C-BE32-E72D297353CC}">
                <c16:uniqueId val="{00000007-0EA7-4490-B440-7DF6546BD82E}"/>
              </c:ext>
            </c:extLst>
          </c:dPt>
          <c:dPt>
            <c:idx val="8"/>
            <c:bubble3D val="0"/>
            <c:spPr>
              <a:solidFill>
                <a:schemeClr val="accent3"/>
              </a:solidFill>
              <a:ln w="12700">
                <a:solidFill>
                  <a:schemeClr val="bg1"/>
                </a:solidFill>
                <a:prstDash val="solid"/>
              </a:ln>
            </c:spPr>
            <c:extLst>
              <c:ext xmlns:c16="http://schemas.microsoft.com/office/drawing/2014/chart" uri="{C3380CC4-5D6E-409C-BE32-E72D297353CC}">
                <c16:uniqueId val="{00000009-0EA7-4490-B440-7DF6546BD82E}"/>
              </c:ext>
            </c:extLst>
          </c:dPt>
          <c:dPt>
            <c:idx val="9"/>
            <c:bubble3D val="0"/>
            <c:spPr>
              <a:solidFill>
                <a:schemeClr val="accent3"/>
              </a:solidFill>
              <a:ln w="12700">
                <a:solidFill>
                  <a:schemeClr val="bg1"/>
                </a:solidFill>
                <a:prstDash val="solid"/>
              </a:ln>
            </c:spPr>
            <c:extLst>
              <c:ext xmlns:c16="http://schemas.microsoft.com/office/drawing/2014/chart" uri="{C3380CC4-5D6E-409C-BE32-E72D297353CC}">
                <c16:uniqueId val="{0000000B-0EA7-4490-B440-7DF6546BD82E}"/>
              </c:ext>
            </c:extLst>
          </c:dPt>
          <c:dPt>
            <c:idx val="10"/>
            <c:bubble3D val="0"/>
            <c:spPr>
              <a:solidFill>
                <a:schemeClr val="accent3"/>
              </a:solidFill>
              <a:ln w="12700">
                <a:solidFill>
                  <a:schemeClr val="bg1"/>
                </a:solidFill>
                <a:prstDash val="solid"/>
              </a:ln>
            </c:spPr>
            <c:extLst>
              <c:ext xmlns:c16="http://schemas.microsoft.com/office/drawing/2014/chart" uri="{C3380CC4-5D6E-409C-BE32-E72D297353CC}">
                <c16:uniqueId val="{0000000D-0EA7-4490-B440-7DF6546BD82E}"/>
              </c:ext>
            </c:extLst>
          </c:dPt>
          <c:dPt>
            <c:idx val="11"/>
            <c:bubble3D val="0"/>
            <c:spPr>
              <a:solidFill>
                <a:schemeClr val="accent3"/>
              </a:solidFill>
              <a:ln w="12700">
                <a:solidFill>
                  <a:schemeClr val="bg1"/>
                </a:solidFill>
                <a:prstDash val="solid"/>
              </a:ln>
            </c:spPr>
            <c:extLst>
              <c:ext xmlns:c16="http://schemas.microsoft.com/office/drawing/2014/chart" uri="{C3380CC4-5D6E-409C-BE32-E72D297353CC}">
                <c16:uniqueId val="{0000000F-0EA7-4490-B440-7DF6546BD82E}"/>
              </c:ext>
            </c:extLst>
          </c:dPt>
          <c:dPt>
            <c:idx val="12"/>
            <c:bubble3D val="0"/>
            <c:spPr>
              <a:solidFill>
                <a:schemeClr val="accent5"/>
              </a:solidFill>
              <a:ln w="12700">
                <a:solidFill>
                  <a:schemeClr val="bg1"/>
                </a:solidFill>
                <a:prstDash val="solid"/>
              </a:ln>
            </c:spPr>
            <c:extLst>
              <c:ext xmlns:c16="http://schemas.microsoft.com/office/drawing/2014/chart" uri="{C3380CC4-5D6E-409C-BE32-E72D297353CC}">
                <c16:uniqueId val="{00000011-0EA7-4490-B440-7DF6546BD82E}"/>
              </c:ext>
            </c:extLst>
          </c:dPt>
          <c:dLbls>
            <c:dLbl>
              <c:idx val="0"/>
              <c:layout>
                <c:manualLayout>
                  <c:x val="-6.7972454896008408E-2"/>
                  <c:y val="0.16379633627738238"/>
                </c:manualLayout>
              </c:layout>
              <c:numFmt formatCode="0%" sourceLinked="0"/>
              <c:spPr/>
              <c:txPr>
                <a:bodyPr/>
                <a:lstStyle/>
                <a:p>
                  <a:pPr>
                    <a:defRPr sz="14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EA7-4490-B440-7DF6546BD82E}"/>
                </c:ext>
              </c:extLst>
            </c:dLbl>
            <c:dLbl>
              <c:idx val="1"/>
              <c:layout>
                <c:manualLayout>
                  <c:x val="2.8742501269552502E-2"/>
                  <c:y val="2.0847341806176509E-2"/>
                </c:manualLayout>
              </c:layout>
              <c:numFmt formatCode="0%" sourceLinked="0"/>
              <c:spPr>
                <a:noFill/>
                <a:ln>
                  <a:noFill/>
                </a:ln>
                <a:effectLst/>
              </c:spPr>
              <c:txPr>
                <a:bodyPr/>
                <a:lstStyle/>
                <a:p>
                  <a:pPr>
                    <a:defRPr sz="14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2886610824958006"/>
                      <c:h val="0.15273454153410104"/>
                    </c:manualLayout>
                  </c15:layout>
                </c:ext>
                <c:ext xmlns:c16="http://schemas.microsoft.com/office/drawing/2014/chart" uri="{C3380CC4-5D6E-409C-BE32-E72D297353CC}">
                  <c16:uniqueId val="{00000001-0EA7-4490-B440-7DF6546BD82E}"/>
                </c:ext>
              </c:extLst>
            </c:dLbl>
            <c:dLbl>
              <c:idx val="2"/>
              <c:layout>
                <c:manualLayout>
                  <c:x val="1.5367779594524462E-2"/>
                  <c:y val="2.6518315142737569E-2"/>
                </c:manualLayout>
              </c:layout>
              <c:numFmt formatCode="0%" sourceLinked="0"/>
              <c:spPr>
                <a:noFill/>
                <a:ln>
                  <a:noFill/>
                </a:ln>
                <a:effectLst/>
              </c:spPr>
              <c:txPr>
                <a:bodyPr/>
                <a:lstStyle/>
                <a:p>
                  <a:pPr>
                    <a:defRPr sz="14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EA7-4490-B440-7DF6546BD82E}"/>
                </c:ext>
              </c:extLst>
            </c:dLbl>
            <c:dLbl>
              <c:idx val="3"/>
              <c:layout>
                <c:manualLayout>
                  <c:x val="-8.8563201392880569E-2"/>
                  <c:y val="2.4780405686074618E-3"/>
                </c:manualLayout>
              </c:layout>
              <c:numFmt formatCode="0%" sourceLinked="0"/>
              <c:spPr>
                <a:noFill/>
                <a:ln>
                  <a:noFill/>
                </a:ln>
                <a:effectLst/>
              </c:spPr>
              <c:txPr>
                <a:bodyPr/>
                <a:lstStyle/>
                <a:p>
                  <a:pPr>
                    <a:defRPr sz="14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A7-4490-B440-7DF6546BD82E}"/>
                </c:ext>
              </c:extLst>
            </c:dLbl>
            <c:dLbl>
              <c:idx val="4"/>
              <c:layout>
                <c:manualLayout>
                  <c:x val="-0.118163808545902"/>
                  <c:y val="-0.17629380449896226"/>
                </c:manualLayout>
              </c:layout>
              <c:numFmt formatCode="0%" sourceLinked="0"/>
              <c:spPr/>
              <c:txPr>
                <a:bodyPr/>
                <a:lstStyle/>
                <a:p>
                  <a:pPr>
                    <a:defRPr sz="14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EA7-4490-B440-7DF6546BD82E}"/>
                </c:ext>
              </c:extLst>
            </c:dLbl>
            <c:dLbl>
              <c:idx val="5"/>
              <c:layout>
                <c:manualLayout>
                  <c:x val="0.17522983085654337"/>
                  <c:y val="-6.526509376361192E-2"/>
                </c:manualLayout>
              </c:layout>
              <c:numFmt formatCode="0%" sourceLinked="0"/>
              <c:spPr/>
              <c:txPr>
                <a:bodyPr/>
                <a:lstStyle/>
                <a:p>
                  <a:pPr>
                    <a:defRPr sz="14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EA7-4490-B440-7DF6546BD82E}"/>
                </c:ext>
              </c:extLst>
            </c:dLbl>
            <c:dLbl>
              <c:idx val="6"/>
              <c:layout>
                <c:manualLayout>
                  <c:x val="2.0408488981400359E-2"/>
                  <c:y val="-8.013565074224489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EA7-4490-B440-7DF6546BD82E}"/>
                </c:ext>
              </c:extLst>
            </c:dLbl>
            <c:dLbl>
              <c:idx val="7"/>
              <c:layout>
                <c:manualLayout>
                  <c:x val="9.8480889747038128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EA7-4490-B440-7DF6546BD82E}"/>
                </c:ext>
              </c:extLst>
            </c:dLbl>
            <c:dLbl>
              <c:idx val="8"/>
              <c:layout>
                <c:manualLayout>
                  <c:x val="0.16145806012377439"/>
                  <c:y val="3.8666434749103126E-2"/>
                </c:manualLayout>
              </c:layout>
              <c:numFmt formatCode="0%" sourceLinked="0"/>
              <c:spPr/>
              <c:txPr>
                <a:bodyPr/>
                <a:lstStyle/>
                <a:p>
                  <a:pPr>
                    <a:defRPr sz="14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A7-4490-B440-7DF6546BD82E}"/>
                </c:ext>
              </c:extLst>
            </c:dLbl>
            <c:dLbl>
              <c:idx val="9"/>
              <c:layout>
                <c:manualLayout>
                  <c:x val="-3.734861081251311E-2"/>
                  <c:y val="2.16292419728833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A7-4490-B440-7DF6546BD82E}"/>
                </c:ext>
              </c:extLst>
            </c:dLbl>
            <c:dLbl>
              <c:idx val="11"/>
              <c:layout>
                <c:manualLayout>
                  <c:x val="0.12338331556889903"/>
                  <c:y val="0.2084345080715094"/>
                </c:manualLayout>
              </c:layout>
              <c:numFmt formatCode="0%" sourceLinked="0"/>
              <c:spPr/>
              <c:txPr>
                <a:bodyPr/>
                <a:lstStyle/>
                <a:p>
                  <a:pPr>
                    <a:defRPr sz="14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EA7-4490-B440-7DF6546BD82E}"/>
                </c:ext>
              </c:extLst>
            </c:dLbl>
            <c:dLbl>
              <c:idx val="12"/>
              <c:layout>
                <c:manualLayout>
                  <c:x val="-8.5989650209698024E-2"/>
                  <c:y val="6.7227453023890838E-4"/>
                </c:manualLayout>
              </c:layout>
              <c:numFmt formatCode="0%" sourceLinked="0"/>
              <c:spPr/>
              <c:txPr>
                <a:bodyPr/>
                <a:lstStyle/>
                <a:p>
                  <a:pPr>
                    <a:defRPr sz="1350">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EA7-4490-B440-7DF6546BD82E}"/>
                </c:ext>
              </c:extLst>
            </c:dLbl>
            <c:numFmt formatCode="0%" sourceLinked="0"/>
            <c:spPr>
              <a:noFill/>
              <a:ln>
                <a:noFill/>
              </a:ln>
              <a:effectLst/>
            </c:spPr>
            <c:txPr>
              <a:bodyPr/>
              <a:lstStyle/>
              <a:p>
                <a:pPr>
                  <a:defRPr sz="1400">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Sheet1!$B$1:$I$1</c:f>
              <c:strCache>
                <c:ptCount val="8"/>
                <c:pt idx="0">
                  <c:v>Hospital*</c:v>
                </c:pt>
                <c:pt idx="1">
                  <c:v>Physician &amp; Outpatient*</c:v>
                </c:pt>
                <c:pt idx="2">
                  <c:v>Rx Drugs*</c:v>
                </c:pt>
                <c:pt idx="3">
                  <c:v>Other*</c:v>
                </c:pt>
                <c:pt idx="4">
                  <c:v>Long-term Care*</c:v>
                </c:pt>
                <c:pt idx="5">
                  <c:v>Managed Care</c:v>
                </c:pt>
                <c:pt idx="6">
                  <c:v>Payments to 
Medicare</c:v>
                </c:pt>
                <c:pt idx="7">
                  <c:v>Disproportionate Share Hospital
Payments</c:v>
                </c:pt>
              </c:strCache>
            </c:strRef>
          </c:cat>
          <c:val>
            <c:numRef>
              <c:f>Sheet1!$B$2:$I$2</c:f>
              <c:numCache>
                <c:formatCode>"$"#,##0_);[Red]\("$"#,##0\)</c:formatCode>
                <c:ptCount val="8"/>
                <c:pt idx="0">
                  <c:v>60786502308</c:v>
                </c:pt>
                <c:pt idx="1">
                  <c:v>40136908325</c:v>
                </c:pt>
                <c:pt idx="2">
                  <c:v>10510225250</c:v>
                </c:pt>
                <c:pt idx="3">
                  <c:v>45215240705</c:v>
                </c:pt>
                <c:pt idx="4">
                  <c:v>114879659253</c:v>
                </c:pt>
                <c:pt idx="5">
                  <c:v>226538237226</c:v>
                </c:pt>
                <c:pt idx="6">
                  <c:v>15428771340</c:v>
                </c:pt>
                <c:pt idx="7">
                  <c:v>18582880374</c:v>
                </c:pt>
              </c:numCache>
            </c:numRef>
          </c:val>
          <c:extLst>
            <c:ext xmlns:c16="http://schemas.microsoft.com/office/drawing/2014/chart" uri="{C3380CC4-5D6E-409C-BE32-E72D297353CC}">
              <c16:uniqueId val="{00000012-0EA7-4490-B440-7DF6546BD82E}"/>
            </c:ext>
          </c:extLst>
        </c:ser>
        <c:dLbls>
          <c:showLegendKey val="0"/>
          <c:showVal val="0"/>
          <c:showCatName val="1"/>
          <c:showSerName val="0"/>
          <c:showPercent val="1"/>
          <c:showBubbleSize val="0"/>
          <c:showLeaderLines val="1"/>
        </c:dLbls>
        <c:firstSliceAng val="0"/>
      </c:pieChart>
      <c:spPr>
        <a:noFill/>
        <a:ln w="25398">
          <a:noFill/>
        </a:ln>
      </c:spPr>
    </c:plotArea>
    <c:plotVisOnly val="1"/>
    <c:dispBlanksAs val="zero"/>
    <c:showDLblsOverMax val="0"/>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763908609784482"/>
          <c:w val="0.9640522875816997"/>
          <c:h val="0.71598230776708449"/>
        </c:manualLayout>
      </c:layout>
      <c:barChart>
        <c:barDir val="col"/>
        <c:grouping val="stacked"/>
        <c:varyColors val="0"/>
        <c:ser>
          <c:idx val="0"/>
          <c:order val="0"/>
          <c:tx>
            <c:strRef>
              <c:f>Sheet1!$A$2</c:f>
              <c:strCache>
                <c:ptCount val="1"/>
              </c:strCache>
            </c:strRef>
          </c:tx>
          <c:spPr>
            <a:solidFill>
              <a:schemeClr val="accent1"/>
            </a:solidFill>
            <a:ln>
              <a:solidFill>
                <a:schemeClr val="tx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Current Law, Including ACA 
(CBO January 2016 Baseline)</c:v>
                </c:pt>
                <c:pt idx="1">
                  <c:v>ACA Repeal</c:v>
                </c:pt>
                <c:pt idx="2">
                  <c:v>ACA Repeal 
and Other Medicaid Cuts</c:v>
                </c:pt>
              </c:strCache>
            </c:strRef>
          </c:cat>
          <c:val>
            <c:numRef>
              <c:f>Sheet1!$B$2:$D$2</c:f>
              <c:numCache>
                <c:formatCode>_("$"* #,##0_);_("$"* \(#,##0\);_("$"* "-"??_);_(@_)</c:formatCode>
                <c:ptCount val="3"/>
                <c:pt idx="0">
                  <c:v>5049</c:v>
                </c:pt>
                <c:pt idx="1">
                  <c:v>3986</c:v>
                </c:pt>
                <c:pt idx="2">
                  <c:v>2958</c:v>
                </c:pt>
              </c:numCache>
            </c:numRef>
          </c:val>
          <c:extLst>
            <c:ext xmlns:c16="http://schemas.microsoft.com/office/drawing/2014/chart" uri="{C3380CC4-5D6E-409C-BE32-E72D297353CC}">
              <c16:uniqueId val="{00000000-2756-4631-94EF-F805B5385FE1}"/>
            </c:ext>
          </c:extLst>
        </c:ser>
        <c:ser>
          <c:idx val="1"/>
          <c:order val="1"/>
          <c:tx>
            <c:strRef>
              <c:f>Sheet1!$A$4</c:f>
              <c:strCache>
                <c:ptCount val="1"/>
              </c:strCache>
            </c:strRef>
          </c:tx>
          <c:spPr>
            <a:solidFill>
              <a:schemeClr val="bg1"/>
            </a:solidFill>
            <a:ln>
              <a:solidFill>
                <a:schemeClr val="tx1"/>
              </a:solidFill>
              <a:prstDash val="dash"/>
            </a:ln>
          </c:spPr>
          <c:invertIfNegative val="0"/>
          <c:dLbls>
            <c:delete val="1"/>
          </c:dLbls>
          <c:cat>
            <c:strRef>
              <c:f>Sheet1!$B$1:$D$1</c:f>
              <c:strCache>
                <c:ptCount val="3"/>
                <c:pt idx="0">
                  <c:v>Current Law, Including ACA 
(CBO January 2016 Baseline)</c:v>
                </c:pt>
                <c:pt idx="1">
                  <c:v>ACA Repeal</c:v>
                </c:pt>
                <c:pt idx="2">
                  <c:v>ACA Repeal 
and Other Medicaid Cuts</c:v>
                </c:pt>
              </c:strCache>
            </c:strRef>
          </c:cat>
          <c:val>
            <c:numRef>
              <c:f>Sheet1!$B$4:$D$4</c:f>
              <c:numCache>
                <c:formatCode>General</c:formatCode>
                <c:ptCount val="3"/>
                <c:pt idx="2" formatCode="_(&quot;$&quot;* #,##0_);_(&quot;$&quot;* \(#,##0\);_(&quot;$&quot;* &quot;-&quot;??_);_(@_)">
                  <c:v>1028</c:v>
                </c:pt>
              </c:numCache>
            </c:numRef>
          </c:val>
          <c:extLst>
            <c:ext xmlns:c16="http://schemas.microsoft.com/office/drawing/2014/chart" uri="{C3380CC4-5D6E-409C-BE32-E72D297353CC}">
              <c16:uniqueId val="{00000001-2756-4631-94EF-F805B5385FE1}"/>
            </c:ext>
          </c:extLst>
        </c:ser>
        <c:ser>
          <c:idx val="2"/>
          <c:order val="2"/>
          <c:tx>
            <c:strRef>
              <c:f>Sheet1!$A$3</c:f>
              <c:strCache>
                <c:ptCount val="1"/>
              </c:strCache>
            </c:strRef>
          </c:tx>
          <c:spPr>
            <a:solidFill>
              <a:schemeClr val="bg1"/>
            </a:solidFill>
            <a:ln>
              <a:solidFill>
                <a:schemeClr val="tx1"/>
              </a:solidFill>
              <a:prstDash val="dash"/>
            </a:ln>
          </c:spPr>
          <c:invertIfNegative val="0"/>
          <c:dLbls>
            <c:delete val="1"/>
          </c:dLbls>
          <c:cat>
            <c:strRef>
              <c:f>Sheet1!$B$1:$D$1</c:f>
              <c:strCache>
                <c:ptCount val="3"/>
                <c:pt idx="0">
                  <c:v>Current Law, Including ACA 
(CBO January 2016 Baseline)</c:v>
                </c:pt>
                <c:pt idx="1">
                  <c:v>ACA Repeal</c:v>
                </c:pt>
                <c:pt idx="2">
                  <c:v>ACA Repeal 
and Other Medicaid Cuts</c:v>
                </c:pt>
              </c:strCache>
            </c:strRef>
          </c:cat>
          <c:val>
            <c:numRef>
              <c:f>Sheet1!$B$3:$D$3</c:f>
              <c:numCache>
                <c:formatCode>_("$"* #,##0_);_("$"* \(#,##0\);_("$"* "-"??_);_(@_)</c:formatCode>
                <c:ptCount val="3"/>
                <c:pt idx="1">
                  <c:v>1063</c:v>
                </c:pt>
                <c:pt idx="2">
                  <c:v>1063</c:v>
                </c:pt>
              </c:numCache>
            </c:numRef>
          </c:val>
          <c:extLst>
            <c:ext xmlns:c16="http://schemas.microsoft.com/office/drawing/2014/chart" uri="{C3380CC4-5D6E-409C-BE32-E72D297353CC}">
              <c16:uniqueId val="{00000002-2756-4631-94EF-F805B5385FE1}"/>
            </c:ext>
          </c:extLst>
        </c:ser>
        <c:dLbls>
          <c:showLegendKey val="0"/>
          <c:showVal val="1"/>
          <c:showCatName val="0"/>
          <c:showSerName val="0"/>
          <c:showPercent val="0"/>
          <c:showBubbleSize val="0"/>
        </c:dLbls>
        <c:gapWidth val="75"/>
        <c:overlap val="100"/>
        <c:axId val="41794176"/>
        <c:axId val="42013056"/>
      </c:barChart>
      <c:catAx>
        <c:axId val="41794176"/>
        <c:scaling>
          <c:orientation val="minMax"/>
        </c:scaling>
        <c:delete val="0"/>
        <c:axPos val="b"/>
        <c:numFmt formatCode="General" sourceLinked="0"/>
        <c:majorTickMark val="none"/>
        <c:minorTickMark val="none"/>
        <c:tickLblPos val="nextTo"/>
        <c:txPr>
          <a:bodyPr/>
          <a:lstStyle/>
          <a:p>
            <a:pPr>
              <a:defRPr sz="1600" b="1"/>
            </a:pPr>
            <a:endParaRPr lang="en-US"/>
          </a:p>
        </c:txPr>
        <c:crossAx val="42013056"/>
        <c:crosses val="autoZero"/>
        <c:auto val="1"/>
        <c:lblAlgn val="ctr"/>
        <c:lblOffset val="100"/>
        <c:noMultiLvlLbl val="0"/>
      </c:catAx>
      <c:valAx>
        <c:axId val="42013056"/>
        <c:scaling>
          <c:orientation val="minMax"/>
        </c:scaling>
        <c:delete val="1"/>
        <c:axPos val="l"/>
        <c:numFmt formatCode="_(&quot;$&quot;* #,##0_);_(&quot;$&quot;* \(#,##0\);_(&quot;$&quot;* &quot;-&quot;??_);_(@_)" sourceLinked="1"/>
        <c:majorTickMark val="out"/>
        <c:minorTickMark val="none"/>
        <c:tickLblPos val="none"/>
        <c:crossAx val="417941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6854188407172E-2"/>
          <c:y val="0.15534890321614203"/>
          <c:w val="0.96881644223954644"/>
          <c:h val="0.71748901639311957"/>
        </c:manualLayout>
      </c:layout>
      <c:barChart>
        <c:barDir val="col"/>
        <c:grouping val="stacked"/>
        <c:varyColors val="0"/>
        <c:ser>
          <c:idx val="0"/>
          <c:order val="0"/>
          <c:tx>
            <c:strRef>
              <c:f>Sheet1!$B$1</c:f>
              <c:strCache>
                <c:ptCount val="1"/>
                <c:pt idx="0">
                  <c:v>Low</c:v>
                </c:pt>
              </c:strCache>
            </c:strRef>
          </c:tx>
          <c:spPr>
            <a:noFill/>
            <a:ln w="12700">
              <a:noFill/>
            </a:ln>
          </c:spPr>
          <c:invertIfNegative val="0"/>
          <c:dLbls>
            <c:dLbl>
              <c:idx val="0"/>
              <c:tx>
                <c:rich>
                  <a:bodyPr/>
                  <a:lstStyle/>
                  <a:p>
                    <a:fld id="{0386AE9F-1AAC-4A21-8881-3A8E831FA294}" type="VALUE">
                      <a:rPr lang="en-US" smtClean="0"/>
                      <a:pPr/>
                      <a:t>[VALUE]</a:t>
                    </a:fld>
                    <a:r>
                      <a:rPr lang="en-US" smtClean="0"/>
                      <a:t>(WI)</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19-42AC-9028-FFAB8C0442D7}"/>
                </c:ext>
              </c:extLst>
            </c:dLbl>
            <c:dLbl>
              <c:idx val="1"/>
              <c:tx>
                <c:rich>
                  <a:bodyPr/>
                  <a:lstStyle/>
                  <a:p>
                    <a:fld id="{57144F57-0271-4FD4-8F5E-5F9ACAA094F3}" type="VALUE">
                      <a:rPr lang="en-US" smtClean="0"/>
                      <a:pPr/>
                      <a:t>[VALUE]</a:t>
                    </a:fld>
                    <a:r>
                      <a:rPr lang="en-US" smtClean="0"/>
                      <a:t>(IA)</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19-42AC-9028-FFAB8C0442D7}"/>
                </c:ext>
              </c:extLst>
            </c:dLbl>
            <c:dLbl>
              <c:idx val="2"/>
              <c:tx>
                <c:rich>
                  <a:bodyPr wrap="square" lIns="38100" tIns="19050" rIns="38100" bIns="19050" anchor="ctr">
                    <a:noAutofit/>
                  </a:bodyPr>
                  <a:lstStyle/>
                  <a:p>
                    <a:pPr>
                      <a:defRPr sz="1800" b="1"/>
                    </a:pPr>
                    <a:fld id="{48C97ECE-31B3-4393-85FA-BAD7AAD84CB9}" type="VALUE">
                      <a:rPr lang="en-US" smtClean="0"/>
                      <a:pPr>
                        <a:defRPr sz="1800" b="1"/>
                      </a:pPr>
                      <a:t>[VALUE]</a:t>
                    </a:fld>
                    <a:r>
                      <a:rPr lang="en-US" dirty="0" smtClean="0"/>
                      <a:t>(AL)</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0D19-42AC-9028-FFAB8C0442D7}"/>
                </c:ext>
              </c:extLst>
            </c:dLbl>
            <c:dLbl>
              <c:idx val="3"/>
              <c:tx>
                <c:rich>
                  <a:bodyPr wrap="square" lIns="38100" tIns="19050" rIns="38100" bIns="19050" anchor="ctr">
                    <a:noAutofit/>
                  </a:bodyPr>
                  <a:lstStyle/>
                  <a:p>
                    <a:pPr>
                      <a:defRPr sz="1800" b="1"/>
                    </a:pPr>
                    <a:fld id="{D0664EE3-7BB9-4791-9571-7628DD8457E0}" type="VALUE">
                      <a:rPr lang="en-US" smtClean="0"/>
                      <a:pPr>
                        <a:defRPr sz="1800" b="1"/>
                      </a:pPr>
                      <a:t>[VALUE]</a:t>
                    </a:fld>
                    <a:r>
                      <a:rPr lang="en-US" dirty="0" smtClean="0"/>
                      <a:t>(NC)</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CFC4-4F86-98FC-E477FE22C588}"/>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C4-4F86-98FC-E477FE22C588}"/>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Children</c:v>
                </c:pt>
                <c:pt idx="1">
                  <c:v>Adults</c:v>
                </c:pt>
                <c:pt idx="2">
                  <c:v>Individuals with 
Disabilities</c:v>
                </c:pt>
                <c:pt idx="3">
                  <c:v>Aged</c:v>
                </c:pt>
              </c:strCache>
            </c:strRef>
          </c:cat>
          <c:val>
            <c:numRef>
              <c:f>Sheet1!$B$2:$B$5</c:f>
              <c:numCache>
                <c:formatCode>_("$"* #,##0_);_("$"* \(#,##0\);_("$"* "-"??_);_(@_)</c:formatCode>
                <c:ptCount val="4"/>
                <c:pt idx="0">
                  <c:v>1656</c:v>
                </c:pt>
                <c:pt idx="1">
                  <c:v>2056</c:v>
                </c:pt>
                <c:pt idx="2">
                  <c:v>10142</c:v>
                </c:pt>
                <c:pt idx="3">
                  <c:v>10518</c:v>
                </c:pt>
              </c:numCache>
            </c:numRef>
          </c:val>
          <c:extLst>
            <c:ext xmlns:c16="http://schemas.microsoft.com/office/drawing/2014/chart" uri="{C3380CC4-5D6E-409C-BE32-E72D297353CC}">
              <c16:uniqueId val="{00000000-EF47-46B6-A9D0-D19198E1F076}"/>
            </c:ext>
          </c:extLst>
        </c:ser>
        <c:ser>
          <c:idx val="1"/>
          <c:order val="1"/>
          <c:tx>
            <c:strRef>
              <c:f>Sheet1!$C$1</c:f>
              <c:strCache>
                <c:ptCount val="1"/>
                <c:pt idx="0">
                  <c:v>High</c:v>
                </c:pt>
              </c:strCache>
            </c:strRef>
          </c:tx>
          <c:spPr>
            <a:solidFill>
              <a:schemeClr val="accent6"/>
            </a:solidFill>
            <a:ln>
              <a:solidFill>
                <a:schemeClr val="tx1"/>
              </a:solidFill>
            </a:ln>
          </c:spPr>
          <c:invertIfNegative val="0"/>
          <c:cat>
            <c:strRef>
              <c:f>Sheet1!$A$2:$A$5</c:f>
              <c:strCache>
                <c:ptCount val="4"/>
                <c:pt idx="0">
                  <c:v>Children</c:v>
                </c:pt>
                <c:pt idx="1">
                  <c:v>Adults</c:v>
                </c:pt>
                <c:pt idx="2">
                  <c:v>Individuals with 
Disabilities</c:v>
                </c:pt>
                <c:pt idx="3">
                  <c:v>Aged</c:v>
                </c:pt>
              </c:strCache>
            </c:strRef>
          </c:cat>
          <c:val>
            <c:numRef>
              <c:f>Sheet1!$C$2:$C$5</c:f>
              <c:numCache>
                <c:formatCode>"$"#,##0</c:formatCode>
                <c:ptCount val="4"/>
                <c:pt idx="0">
                  <c:v>3558</c:v>
                </c:pt>
                <c:pt idx="1">
                  <c:v>4872</c:v>
                </c:pt>
                <c:pt idx="2">
                  <c:v>23666</c:v>
                </c:pt>
                <c:pt idx="3">
                  <c:v>21681</c:v>
                </c:pt>
              </c:numCache>
            </c:numRef>
          </c:val>
          <c:extLst>
            <c:ext xmlns:c16="http://schemas.microsoft.com/office/drawing/2014/chart" uri="{C3380CC4-5D6E-409C-BE32-E72D297353CC}">
              <c16:uniqueId val="{00000001-EF47-46B6-A9D0-D19198E1F076}"/>
            </c:ext>
          </c:extLst>
        </c:ser>
        <c:dLbls>
          <c:showLegendKey val="0"/>
          <c:showVal val="0"/>
          <c:showCatName val="0"/>
          <c:showSerName val="0"/>
          <c:showPercent val="0"/>
          <c:showBubbleSize val="0"/>
        </c:dLbls>
        <c:gapWidth val="500"/>
        <c:overlap val="100"/>
        <c:axId val="432139640"/>
        <c:axId val="432132976"/>
      </c:barChart>
      <c:lineChart>
        <c:grouping val="standard"/>
        <c:varyColors val="0"/>
        <c:ser>
          <c:idx val="2"/>
          <c:order val="2"/>
          <c:tx>
            <c:strRef>
              <c:f>Sheet1!$D$1</c:f>
              <c:strCache>
                <c:ptCount val="1"/>
                <c:pt idx="0">
                  <c:v>Total</c:v>
                </c:pt>
              </c:strCache>
            </c:strRef>
          </c:tx>
          <c:spPr>
            <a:ln>
              <a:noFill/>
            </a:ln>
          </c:spPr>
          <c:marker>
            <c:spPr>
              <a:noFill/>
              <a:ln>
                <a:noFill/>
              </a:ln>
            </c:spPr>
          </c:marker>
          <c:dLbls>
            <c:dLbl>
              <c:idx val="0"/>
              <c:tx>
                <c:rich>
                  <a:bodyPr/>
                  <a:lstStyle/>
                  <a:p>
                    <a:fld id="{283E7EA9-39B8-49CE-B40C-313C1C2B4BCE}" type="VALUE">
                      <a:rPr lang="en-US" smtClean="0"/>
                      <a:pPr/>
                      <a:t>[VALUE]</a:t>
                    </a:fld>
                    <a:r>
                      <a:rPr lang="en-US" smtClean="0"/>
                      <a:t> (VT)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19-42AC-9028-FFAB8C0442D7}"/>
                </c:ext>
              </c:extLst>
            </c:dLbl>
            <c:dLbl>
              <c:idx val="1"/>
              <c:tx>
                <c:rich>
                  <a:bodyPr/>
                  <a:lstStyle/>
                  <a:p>
                    <a:fld id="{38355384-590C-445A-BCAC-111FB6537709}" type="VALUE">
                      <a:rPr lang="en-US" smtClean="0"/>
                      <a:pPr/>
                      <a:t>[VALUE]</a:t>
                    </a:fld>
                    <a:r>
                      <a:rPr lang="en-US" smtClean="0"/>
                      <a:t> (NM)</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19-42AC-9028-FFAB8C0442D7}"/>
                </c:ext>
              </c:extLst>
            </c:dLbl>
            <c:dLbl>
              <c:idx val="2"/>
              <c:layout>
                <c:manualLayout>
                  <c:x val="-0.12187758909654373"/>
                  <c:y val="-4.1194729534593577E-2"/>
                </c:manualLayout>
              </c:layout>
              <c:tx>
                <c:rich>
                  <a:bodyPr wrap="square" lIns="38100" tIns="19050" rIns="38100" bIns="19050" anchor="ctr">
                    <a:noAutofit/>
                  </a:bodyPr>
                  <a:lstStyle/>
                  <a:p>
                    <a:pPr>
                      <a:defRPr sz="1800" b="1"/>
                    </a:pPr>
                    <a:fld id="{B1CCFCDD-832A-4E37-96A9-19D2C0D73FE8}" type="VALUE">
                      <a:rPr lang="en-US" smtClean="0"/>
                      <a:pPr>
                        <a:defRPr sz="1800" b="1"/>
                      </a:pPr>
                      <a:t>[VALUE]</a:t>
                    </a:fld>
                    <a:r>
                      <a:rPr lang="en-US" baseline="0" dirty="0" smtClean="0"/>
                      <a:t> </a:t>
                    </a:r>
                    <a:r>
                      <a:rPr lang="en-US" dirty="0" smtClean="0"/>
                      <a:t>(NY)</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21765060240963854"/>
                      <c:h val="7.5514452527662965E-2"/>
                    </c:manualLayout>
                  </c15:layout>
                  <c15:dlblFieldTable/>
                  <c15:showDataLabelsRange val="0"/>
                </c:ext>
                <c:ext xmlns:c16="http://schemas.microsoft.com/office/drawing/2014/chart" uri="{C3380CC4-5D6E-409C-BE32-E72D297353CC}">
                  <c16:uniqueId val="{00000005-0D19-42AC-9028-FFAB8C0442D7}"/>
                </c:ext>
              </c:extLst>
            </c:dLbl>
            <c:dLbl>
              <c:idx val="3"/>
              <c:tx>
                <c:rich>
                  <a:bodyPr wrap="square" lIns="38100" tIns="19050" rIns="38100" bIns="19050" anchor="ctr">
                    <a:noAutofit/>
                  </a:bodyPr>
                  <a:lstStyle/>
                  <a:p>
                    <a:pPr>
                      <a:defRPr sz="1800" b="1"/>
                    </a:pPr>
                    <a:fld id="{D085EB4D-D319-40A2-A962-23FE67E7C760}" type="VALUE">
                      <a:rPr lang="en-US" smtClean="0"/>
                      <a:pPr>
                        <a:defRPr sz="1800" b="1"/>
                      </a:pPr>
                      <a:t>[VALUE]</a:t>
                    </a:fld>
                    <a:r>
                      <a:rPr lang="en-US" baseline="0" smtClean="0"/>
                      <a:t> (WY)</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0D19-42AC-9028-FFAB8C0442D7}"/>
                </c:ext>
              </c:extLst>
            </c:dLbl>
            <c:spPr>
              <a:noFill/>
              <a:ln>
                <a:noFill/>
              </a:ln>
              <a:effectLst/>
            </c:spPr>
            <c:txPr>
              <a:bodyPr wrap="square" lIns="38100" tIns="19050" rIns="38100" bIns="19050" anchor="ctr">
                <a:spAutoFit/>
              </a:bodyPr>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Children</c:v>
                </c:pt>
                <c:pt idx="1">
                  <c:v>Adults</c:v>
                </c:pt>
                <c:pt idx="2">
                  <c:v>Individuals with 
Disabilities</c:v>
                </c:pt>
                <c:pt idx="3">
                  <c:v>Aged</c:v>
                </c:pt>
              </c:strCache>
            </c:strRef>
          </c:cat>
          <c:val>
            <c:numRef>
              <c:f>Sheet1!$D$2:$D$5</c:f>
              <c:numCache>
                <c:formatCode>"$"#,##0</c:formatCode>
                <c:ptCount val="4"/>
                <c:pt idx="0">
                  <c:v>5214</c:v>
                </c:pt>
                <c:pt idx="1">
                  <c:v>6928</c:v>
                </c:pt>
                <c:pt idx="2">
                  <c:v>33808</c:v>
                </c:pt>
                <c:pt idx="3">
                  <c:v>32199</c:v>
                </c:pt>
              </c:numCache>
            </c:numRef>
          </c:val>
          <c:smooth val="0"/>
          <c:extLst>
            <c:ext xmlns:c16="http://schemas.microsoft.com/office/drawing/2014/chart" uri="{C3380CC4-5D6E-409C-BE32-E72D297353CC}">
              <c16:uniqueId val="{00000000-CFC4-4F86-98FC-E477FE22C588}"/>
            </c:ext>
          </c:extLst>
        </c:ser>
        <c:ser>
          <c:idx val="3"/>
          <c:order val="3"/>
          <c:tx>
            <c:strRef>
              <c:f>Sheet1!$E$1</c:f>
              <c:strCache>
                <c:ptCount val="1"/>
                <c:pt idx="0">
                  <c:v>US</c:v>
                </c:pt>
              </c:strCache>
            </c:strRef>
          </c:tx>
          <c:spPr>
            <a:ln>
              <a:noFill/>
            </a:ln>
          </c:spPr>
          <c:marker>
            <c:symbol val="diamond"/>
            <c:size val="14"/>
            <c:spPr>
              <a:solidFill>
                <a:schemeClr val="accent2"/>
              </a:solidFill>
              <a:ln>
                <a:solidFill>
                  <a:schemeClr val="accent1"/>
                </a:solidFill>
              </a:ln>
            </c:spPr>
          </c:marker>
          <c:dLbls>
            <c:dLbl>
              <c:idx val="0"/>
              <c:layout>
                <c:manualLayout>
                  <c:x val="1.6064257028112414E-2"/>
                  <c:y val="-1.752252403187562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0D19-42AC-9028-FFAB8C0442D7}"/>
                </c:ext>
              </c:extLst>
            </c:dLbl>
            <c:dLbl>
              <c:idx val="1"/>
              <c:layout>
                <c:manualLayout>
                  <c:x val="6.024096385542169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D19-42AC-9028-FFAB8C0442D7}"/>
                </c:ext>
              </c:extLst>
            </c:dLbl>
            <c:dLbl>
              <c:idx val="2"/>
              <c:layout>
                <c:manualLayout>
                  <c:x val="1.0040160642570208E-2"/>
                  <c:y val="-1.2516088594196962E-2"/>
                </c:manualLayout>
              </c:layout>
              <c:spPr>
                <a:noFill/>
                <a:ln>
                  <a:noFill/>
                </a:ln>
                <a:effectLst/>
              </c:spPr>
              <c:txPr>
                <a:bodyPr wrap="square" lIns="38100" tIns="19050" rIns="38100" bIns="19050" anchor="ctr">
                  <a:noAutofit/>
                </a:bodyPr>
                <a:lstStyle/>
                <a:p>
                  <a:pPr>
                    <a:defRPr b="1"/>
                  </a:pPr>
                  <a:endParaRPr lang="en-US"/>
                </a:p>
              </c:txPr>
              <c:showLegendKey val="0"/>
              <c:showVal val="0"/>
              <c:showCatName val="0"/>
              <c:showSerName val="1"/>
              <c:showPercent val="0"/>
              <c:showBubbleSize val="0"/>
              <c:extLst>
                <c:ext xmlns:c15="http://schemas.microsoft.com/office/drawing/2012/chart" uri="{CE6537A1-D6FC-4f65-9D91-7224C49458BB}">
                  <c15:layout>
                    <c:manualLayout>
                      <c:w val="7.1827309236947787E-2"/>
                      <c:h val="6.001474336105269E-2"/>
                    </c:manualLayout>
                  </c15:layout>
                </c:ext>
                <c:ext xmlns:c16="http://schemas.microsoft.com/office/drawing/2014/chart" uri="{C3380CC4-5D6E-409C-BE32-E72D297353CC}">
                  <c16:uniqueId val="{00000009-0D19-42AC-9028-FFAB8C0442D7}"/>
                </c:ext>
              </c:extLst>
            </c:dLbl>
            <c:dLbl>
              <c:idx val="3"/>
              <c:layout>
                <c:manualLayout>
                  <c:x val="6.024096385542169E-3"/>
                  <c:y val="-9.1783589398920116E-1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0D19-42AC-9028-FFAB8C0442D7}"/>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Sheet1!$A$2:$A$5</c:f>
              <c:strCache>
                <c:ptCount val="4"/>
                <c:pt idx="0">
                  <c:v>Children</c:v>
                </c:pt>
                <c:pt idx="1">
                  <c:v>Adults</c:v>
                </c:pt>
                <c:pt idx="2">
                  <c:v>Individuals with 
Disabilities</c:v>
                </c:pt>
                <c:pt idx="3">
                  <c:v>Aged</c:v>
                </c:pt>
              </c:strCache>
            </c:strRef>
          </c:cat>
          <c:val>
            <c:numRef>
              <c:f>Sheet1!$E$2:$E$5</c:f>
              <c:numCache>
                <c:formatCode>"$"#,##0_);[Red]\("$"#,##0\)</c:formatCode>
                <c:ptCount val="4"/>
                <c:pt idx="0">
                  <c:v>2492</c:v>
                </c:pt>
                <c:pt idx="1">
                  <c:v>4141</c:v>
                </c:pt>
                <c:pt idx="2">
                  <c:v>18518</c:v>
                </c:pt>
                <c:pt idx="3">
                  <c:v>17522</c:v>
                </c:pt>
              </c:numCache>
            </c:numRef>
          </c:val>
          <c:smooth val="0"/>
          <c:extLst>
            <c:ext xmlns:c16="http://schemas.microsoft.com/office/drawing/2014/chart" uri="{C3380CC4-5D6E-409C-BE32-E72D297353CC}">
              <c16:uniqueId val="{00000001-CFC4-4F86-98FC-E477FE22C588}"/>
            </c:ext>
          </c:extLst>
        </c:ser>
        <c:dLbls>
          <c:showLegendKey val="0"/>
          <c:showVal val="0"/>
          <c:showCatName val="0"/>
          <c:showSerName val="0"/>
          <c:showPercent val="0"/>
          <c:showBubbleSize val="0"/>
        </c:dLbls>
        <c:marker val="1"/>
        <c:smooth val="0"/>
        <c:axId val="432139640"/>
        <c:axId val="432132976"/>
      </c:lineChart>
      <c:catAx>
        <c:axId val="432139640"/>
        <c:scaling>
          <c:orientation val="minMax"/>
        </c:scaling>
        <c:delete val="0"/>
        <c:axPos val="b"/>
        <c:numFmt formatCode="General" sourceLinked="0"/>
        <c:majorTickMark val="none"/>
        <c:minorTickMark val="none"/>
        <c:tickLblPos val="nextTo"/>
        <c:spPr>
          <a:ln w="12700">
            <a:solidFill>
              <a:schemeClr val="accent1"/>
            </a:solidFill>
          </a:ln>
        </c:spPr>
        <c:txPr>
          <a:bodyPr/>
          <a:lstStyle/>
          <a:p>
            <a:pPr>
              <a:defRPr sz="1600" b="1"/>
            </a:pPr>
            <a:endParaRPr lang="en-US"/>
          </a:p>
        </c:txPr>
        <c:crossAx val="432132976"/>
        <c:crosses val="autoZero"/>
        <c:auto val="1"/>
        <c:lblAlgn val="ctr"/>
        <c:lblOffset val="100"/>
        <c:noMultiLvlLbl val="0"/>
      </c:catAx>
      <c:valAx>
        <c:axId val="432132976"/>
        <c:scaling>
          <c:orientation val="minMax"/>
          <c:min val="0"/>
        </c:scaling>
        <c:delete val="1"/>
        <c:axPos val="l"/>
        <c:numFmt formatCode="_(&quot;$&quot;* #,##0_);_(&quot;$&quot;* \(#,##0\);_(&quot;$&quot;* &quot;-&quot;??_);_(@_)" sourceLinked="1"/>
        <c:majorTickMark val="out"/>
        <c:minorTickMark val="none"/>
        <c:tickLblPos val="nextTo"/>
        <c:crossAx val="43213964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7568039643521E-3"/>
          <c:y val="8.7694125768957659E-2"/>
          <c:w val="0.99151525974207155"/>
          <c:h val="0.78155510908688675"/>
        </c:manualLayout>
      </c:layout>
      <c:lineChart>
        <c:grouping val="standard"/>
        <c:varyColors val="0"/>
        <c:ser>
          <c:idx val="0"/>
          <c:order val="0"/>
          <c:tx>
            <c:strRef>
              <c:f>Sheet1!$B$1</c:f>
              <c:strCache>
                <c:ptCount val="1"/>
                <c:pt idx="0">
                  <c:v>Private Health Insurance</c:v>
                </c:pt>
              </c:strCache>
            </c:strRef>
          </c:tx>
          <c:spPr>
            <a:ln w="34925"/>
          </c:spPr>
          <c:dLbls>
            <c:dLbl>
              <c:idx val="0"/>
              <c:layout>
                <c:manualLayout>
                  <c:x val="-8.22113093411162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7F-47AA-854D-DC01164AAF1A}"/>
                </c:ext>
              </c:extLst>
            </c:dLbl>
            <c:dLbl>
              <c:idx val="1"/>
              <c:delete val="1"/>
              <c:extLst>
                <c:ext xmlns:c15="http://schemas.microsoft.com/office/drawing/2012/chart" uri="{CE6537A1-D6FC-4f65-9D91-7224C49458BB}"/>
                <c:ext xmlns:c16="http://schemas.microsoft.com/office/drawing/2014/chart" uri="{C3380CC4-5D6E-409C-BE32-E72D297353CC}">
                  <c16:uniqueId val="{00000001-E57F-47AA-854D-DC01164AAF1A}"/>
                </c:ext>
              </c:extLst>
            </c:dLbl>
            <c:dLbl>
              <c:idx val="2"/>
              <c:delete val="1"/>
              <c:extLst>
                <c:ext xmlns:c15="http://schemas.microsoft.com/office/drawing/2012/chart" uri="{CE6537A1-D6FC-4f65-9D91-7224C49458BB}"/>
                <c:ext xmlns:c16="http://schemas.microsoft.com/office/drawing/2014/chart" uri="{C3380CC4-5D6E-409C-BE32-E72D297353CC}">
                  <c16:uniqueId val="{00000002-E57F-47AA-854D-DC01164AAF1A}"/>
                </c:ext>
              </c:extLst>
            </c:dLbl>
            <c:dLbl>
              <c:idx val="3"/>
              <c:delete val="1"/>
              <c:extLst>
                <c:ext xmlns:c15="http://schemas.microsoft.com/office/drawing/2012/chart" uri="{CE6537A1-D6FC-4f65-9D91-7224C49458BB}"/>
                <c:ext xmlns:c16="http://schemas.microsoft.com/office/drawing/2014/chart" uri="{C3380CC4-5D6E-409C-BE32-E72D297353CC}">
                  <c16:uniqueId val="{00000003-E57F-47AA-854D-DC01164AAF1A}"/>
                </c:ext>
              </c:extLst>
            </c:dLbl>
            <c:dLbl>
              <c:idx val="4"/>
              <c:delete val="1"/>
              <c:extLst>
                <c:ext xmlns:c15="http://schemas.microsoft.com/office/drawing/2012/chart" uri="{CE6537A1-D6FC-4f65-9D91-7224C49458BB}"/>
                <c:ext xmlns:c16="http://schemas.microsoft.com/office/drawing/2014/chart" uri="{C3380CC4-5D6E-409C-BE32-E72D297353CC}">
                  <c16:uniqueId val="{00000004-E57F-47AA-854D-DC01164AAF1A}"/>
                </c:ext>
              </c:extLst>
            </c:dLbl>
            <c:dLbl>
              <c:idx val="5"/>
              <c:delete val="1"/>
              <c:extLst>
                <c:ext xmlns:c15="http://schemas.microsoft.com/office/drawing/2012/chart" uri="{CE6537A1-D6FC-4f65-9D91-7224C49458BB}"/>
                <c:ext xmlns:c16="http://schemas.microsoft.com/office/drawing/2014/chart" uri="{C3380CC4-5D6E-409C-BE32-E72D297353CC}">
                  <c16:uniqueId val="{00000002-6AF2-4EF1-9392-EAEF5D30D1AB}"/>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2010</c:v>
                </c:pt>
                <c:pt idx="1">
                  <c:v>2011</c:v>
                </c:pt>
                <c:pt idx="2">
                  <c:v>2012</c:v>
                </c:pt>
                <c:pt idx="3">
                  <c:v>2013</c:v>
                </c:pt>
                <c:pt idx="4">
                  <c:v>2014</c:v>
                </c:pt>
                <c:pt idx="5">
                  <c:v>2015</c:v>
                </c:pt>
                <c:pt idx="6">
                  <c:v>2016*</c:v>
                </c:pt>
              </c:strCache>
            </c:strRef>
          </c:cat>
          <c:val>
            <c:numRef>
              <c:f>Sheet1!$B$2:$B$8</c:f>
              <c:numCache>
                <c:formatCode>0.0%</c:formatCode>
                <c:ptCount val="7"/>
                <c:pt idx="0">
                  <c:v>0.64700000000000002</c:v>
                </c:pt>
                <c:pt idx="1">
                  <c:v>0.64500000000000002</c:v>
                </c:pt>
                <c:pt idx="2">
                  <c:v>0.64200000000000002</c:v>
                </c:pt>
                <c:pt idx="3">
                  <c:v>0.64</c:v>
                </c:pt>
                <c:pt idx="4">
                  <c:v>0.66900000000000004</c:v>
                </c:pt>
                <c:pt idx="5">
                  <c:v>0.69499999999999995</c:v>
                </c:pt>
                <c:pt idx="6">
                  <c:v>0.68500000000000005</c:v>
                </c:pt>
              </c:numCache>
            </c:numRef>
          </c:val>
          <c:smooth val="0"/>
          <c:extLst>
            <c:ext xmlns:c16="http://schemas.microsoft.com/office/drawing/2014/chart" uri="{C3380CC4-5D6E-409C-BE32-E72D297353CC}">
              <c16:uniqueId val="{00000005-E57F-47AA-854D-DC01164AAF1A}"/>
            </c:ext>
          </c:extLst>
        </c:ser>
        <c:ser>
          <c:idx val="1"/>
          <c:order val="1"/>
          <c:tx>
            <c:strRef>
              <c:f>Sheet1!$C$1</c:f>
              <c:strCache>
                <c:ptCount val="1"/>
                <c:pt idx="0">
                  <c:v>Public Health Insurance</c:v>
                </c:pt>
              </c:strCache>
            </c:strRef>
          </c:tx>
          <c:spPr>
            <a:ln w="34925">
              <a:solidFill>
                <a:schemeClr val="accent5"/>
              </a:solidFill>
            </a:ln>
          </c:spPr>
          <c:marker>
            <c:spPr>
              <a:solidFill>
                <a:schemeClr val="accent5"/>
              </a:solidFill>
              <a:ln>
                <a:solidFill>
                  <a:schemeClr val="accent5"/>
                </a:solidFill>
              </a:ln>
            </c:spPr>
          </c:marker>
          <c:dLbls>
            <c:dLbl>
              <c:idx val="0"/>
              <c:layout>
                <c:manualLayout>
                  <c:x val="-4.8192771084337359E-2"/>
                  <c:y val="4.629911221979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7F-47AA-854D-DC01164AAF1A}"/>
                </c:ext>
              </c:extLst>
            </c:dLbl>
            <c:dLbl>
              <c:idx val="1"/>
              <c:delete val="1"/>
              <c:extLst>
                <c:ext xmlns:c15="http://schemas.microsoft.com/office/drawing/2012/chart" uri="{CE6537A1-D6FC-4f65-9D91-7224C49458BB}"/>
                <c:ext xmlns:c16="http://schemas.microsoft.com/office/drawing/2014/chart" uri="{C3380CC4-5D6E-409C-BE32-E72D297353CC}">
                  <c16:uniqueId val="{00000007-E57F-47AA-854D-DC01164AAF1A}"/>
                </c:ext>
              </c:extLst>
            </c:dLbl>
            <c:dLbl>
              <c:idx val="2"/>
              <c:delete val="1"/>
              <c:extLst>
                <c:ext xmlns:c15="http://schemas.microsoft.com/office/drawing/2012/chart" uri="{CE6537A1-D6FC-4f65-9D91-7224C49458BB}"/>
                <c:ext xmlns:c16="http://schemas.microsoft.com/office/drawing/2014/chart" uri="{C3380CC4-5D6E-409C-BE32-E72D297353CC}">
                  <c16:uniqueId val="{00000008-E57F-47AA-854D-DC01164AAF1A}"/>
                </c:ext>
              </c:extLst>
            </c:dLbl>
            <c:dLbl>
              <c:idx val="3"/>
              <c:delete val="1"/>
              <c:extLst>
                <c:ext xmlns:c15="http://schemas.microsoft.com/office/drawing/2012/chart" uri="{CE6537A1-D6FC-4f65-9D91-7224C49458BB}"/>
                <c:ext xmlns:c16="http://schemas.microsoft.com/office/drawing/2014/chart" uri="{C3380CC4-5D6E-409C-BE32-E72D297353CC}">
                  <c16:uniqueId val="{00000009-E57F-47AA-854D-DC01164AAF1A}"/>
                </c:ext>
              </c:extLst>
            </c:dLbl>
            <c:dLbl>
              <c:idx val="4"/>
              <c:delete val="1"/>
              <c:extLst>
                <c:ext xmlns:c15="http://schemas.microsoft.com/office/drawing/2012/chart" uri="{CE6537A1-D6FC-4f65-9D91-7224C49458BB}"/>
                <c:ext xmlns:c16="http://schemas.microsoft.com/office/drawing/2014/chart" uri="{C3380CC4-5D6E-409C-BE32-E72D297353CC}">
                  <c16:uniqueId val="{0000000A-E57F-47AA-854D-DC01164AAF1A}"/>
                </c:ext>
              </c:extLst>
            </c:dLbl>
            <c:dLbl>
              <c:idx val="5"/>
              <c:delete val="1"/>
              <c:extLst>
                <c:ext xmlns:c15="http://schemas.microsoft.com/office/drawing/2012/chart" uri="{CE6537A1-D6FC-4f65-9D91-7224C49458BB}"/>
                <c:ext xmlns:c16="http://schemas.microsoft.com/office/drawing/2014/chart" uri="{C3380CC4-5D6E-409C-BE32-E72D297353CC}">
                  <c16:uniqueId val="{00000001-6AF2-4EF1-9392-EAEF5D30D1AB}"/>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2010</c:v>
                </c:pt>
                <c:pt idx="1">
                  <c:v>2011</c:v>
                </c:pt>
                <c:pt idx="2">
                  <c:v>2012</c:v>
                </c:pt>
                <c:pt idx="3">
                  <c:v>2013</c:v>
                </c:pt>
                <c:pt idx="4">
                  <c:v>2014</c:v>
                </c:pt>
                <c:pt idx="5">
                  <c:v>2015</c:v>
                </c:pt>
                <c:pt idx="6">
                  <c:v>2016*</c:v>
                </c:pt>
              </c:strCache>
            </c:strRef>
          </c:cat>
          <c:val>
            <c:numRef>
              <c:f>Sheet1!$C$2:$C$8</c:f>
              <c:numCache>
                <c:formatCode>0.0%</c:formatCode>
                <c:ptCount val="7"/>
                <c:pt idx="0">
                  <c:v>0.17399999999999999</c:v>
                </c:pt>
                <c:pt idx="1">
                  <c:v>0.18</c:v>
                </c:pt>
                <c:pt idx="2">
                  <c:v>0.186</c:v>
                </c:pt>
                <c:pt idx="3">
                  <c:v>0.191</c:v>
                </c:pt>
                <c:pt idx="4">
                  <c:v>0.20100000000000001</c:v>
                </c:pt>
                <c:pt idx="5">
                  <c:v>0.21199999999999999</c:v>
                </c:pt>
                <c:pt idx="6">
                  <c:v>0.22600000000000001</c:v>
                </c:pt>
              </c:numCache>
            </c:numRef>
          </c:val>
          <c:smooth val="0"/>
          <c:extLst>
            <c:ext xmlns:c16="http://schemas.microsoft.com/office/drawing/2014/chart" uri="{C3380CC4-5D6E-409C-BE32-E72D297353CC}">
              <c16:uniqueId val="{0000000B-E57F-47AA-854D-DC01164AAF1A}"/>
            </c:ext>
          </c:extLst>
        </c:ser>
        <c:ser>
          <c:idx val="2"/>
          <c:order val="2"/>
          <c:tx>
            <c:strRef>
              <c:f>Sheet1!$D$1</c:f>
              <c:strCache>
                <c:ptCount val="1"/>
                <c:pt idx="0">
                  <c:v>Uninsured</c:v>
                </c:pt>
              </c:strCache>
            </c:strRef>
          </c:tx>
          <c:spPr>
            <a:ln w="34925">
              <a:solidFill>
                <a:schemeClr val="bg2"/>
              </a:solidFill>
            </a:ln>
          </c:spPr>
          <c:marker>
            <c:spPr>
              <a:solidFill>
                <a:schemeClr val="bg2"/>
              </a:solidFill>
              <a:ln>
                <a:solidFill>
                  <a:schemeClr val="bg2"/>
                </a:solidFill>
              </a:ln>
            </c:spPr>
          </c:marker>
          <c:dLbls>
            <c:dLbl>
              <c:idx val="0"/>
              <c:layout>
                <c:manualLayout>
                  <c:x val="-4.8192771084337359E-2"/>
                  <c:y val="-4.8735907599789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57F-47AA-854D-DC01164AAF1A}"/>
                </c:ext>
              </c:extLst>
            </c:dLbl>
            <c:dLbl>
              <c:idx val="1"/>
              <c:delete val="1"/>
              <c:extLst>
                <c:ext xmlns:c15="http://schemas.microsoft.com/office/drawing/2012/chart" uri="{CE6537A1-D6FC-4f65-9D91-7224C49458BB}"/>
                <c:ext xmlns:c16="http://schemas.microsoft.com/office/drawing/2014/chart" uri="{C3380CC4-5D6E-409C-BE32-E72D297353CC}">
                  <c16:uniqueId val="{0000000D-E57F-47AA-854D-DC01164AAF1A}"/>
                </c:ext>
              </c:extLst>
            </c:dLbl>
            <c:dLbl>
              <c:idx val="2"/>
              <c:delete val="1"/>
              <c:extLst>
                <c:ext xmlns:c15="http://schemas.microsoft.com/office/drawing/2012/chart" uri="{CE6537A1-D6FC-4f65-9D91-7224C49458BB}"/>
                <c:ext xmlns:c16="http://schemas.microsoft.com/office/drawing/2014/chart" uri="{C3380CC4-5D6E-409C-BE32-E72D297353CC}">
                  <c16:uniqueId val="{0000000E-E57F-47AA-854D-DC01164AAF1A}"/>
                </c:ext>
              </c:extLst>
            </c:dLbl>
            <c:dLbl>
              <c:idx val="3"/>
              <c:delete val="1"/>
              <c:extLst>
                <c:ext xmlns:c15="http://schemas.microsoft.com/office/drawing/2012/chart" uri="{CE6537A1-D6FC-4f65-9D91-7224C49458BB}"/>
                <c:ext xmlns:c16="http://schemas.microsoft.com/office/drawing/2014/chart" uri="{C3380CC4-5D6E-409C-BE32-E72D297353CC}">
                  <c16:uniqueId val="{0000000F-E57F-47AA-854D-DC01164AAF1A}"/>
                </c:ext>
              </c:extLst>
            </c:dLbl>
            <c:dLbl>
              <c:idx val="4"/>
              <c:delete val="1"/>
              <c:extLst>
                <c:ext xmlns:c15="http://schemas.microsoft.com/office/drawing/2012/chart" uri="{CE6537A1-D6FC-4f65-9D91-7224C49458BB}"/>
                <c:ext xmlns:c16="http://schemas.microsoft.com/office/drawing/2014/chart" uri="{C3380CC4-5D6E-409C-BE32-E72D297353CC}">
                  <c16:uniqueId val="{00000010-E57F-47AA-854D-DC01164AAF1A}"/>
                </c:ext>
              </c:extLst>
            </c:dLbl>
            <c:dLbl>
              <c:idx val="5"/>
              <c:delete val="1"/>
              <c:extLst>
                <c:ext xmlns:c15="http://schemas.microsoft.com/office/drawing/2012/chart" uri="{CE6537A1-D6FC-4f65-9D91-7224C49458BB}"/>
                <c:ext xmlns:c16="http://schemas.microsoft.com/office/drawing/2014/chart" uri="{C3380CC4-5D6E-409C-BE32-E72D297353CC}">
                  <c16:uniqueId val="{00000000-6AF2-4EF1-9392-EAEF5D30D1AB}"/>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2010</c:v>
                </c:pt>
                <c:pt idx="1">
                  <c:v>2011</c:v>
                </c:pt>
                <c:pt idx="2">
                  <c:v>2012</c:v>
                </c:pt>
                <c:pt idx="3">
                  <c:v>2013</c:v>
                </c:pt>
                <c:pt idx="4">
                  <c:v>2014</c:v>
                </c:pt>
                <c:pt idx="5">
                  <c:v>2015</c:v>
                </c:pt>
                <c:pt idx="6">
                  <c:v>2016*</c:v>
                </c:pt>
              </c:strCache>
            </c:strRef>
          </c:cat>
          <c:val>
            <c:numRef>
              <c:f>Sheet1!$D$2:$D$8</c:f>
              <c:numCache>
                <c:formatCode>0.0%</c:formatCode>
                <c:ptCount val="7"/>
                <c:pt idx="0">
                  <c:v>0.193</c:v>
                </c:pt>
                <c:pt idx="1">
                  <c:v>0.189</c:v>
                </c:pt>
                <c:pt idx="2">
                  <c:v>0.186</c:v>
                </c:pt>
                <c:pt idx="3">
                  <c:v>0.183</c:v>
                </c:pt>
                <c:pt idx="4">
                  <c:v>0.14299999999999999</c:v>
                </c:pt>
                <c:pt idx="5">
                  <c:v>0.108</c:v>
                </c:pt>
                <c:pt idx="6">
                  <c:v>0.105</c:v>
                </c:pt>
              </c:numCache>
            </c:numRef>
          </c:val>
          <c:smooth val="0"/>
          <c:extLst>
            <c:ext xmlns:c16="http://schemas.microsoft.com/office/drawing/2014/chart" uri="{C3380CC4-5D6E-409C-BE32-E72D297353CC}">
              <c16:uniqueId val="{00000011-E57F-47AA-854D-DC01164AAF1A}"/>
            </c:ext>
          </c:extLst>
        </c:ser>
        <c:dLbls>
          <c:showLegendKey val="0"/>
          <c:showVal val="1"/>
          <c:showCatName val="0"/>
          <c:showSerName val="0"/>
          <c:showPercent val="0"/>
          <c:showBubbleSize val="0"/>
        </c:dLbls>
        <c:marker val="1"/>
        <c:smooth val="0"/>
        <c:axId val="92158976"/>
        <c:axId val="92168960"/>
      </c:lineChart>
      <c:catAx>
        <c:axId val="92158976"/>
        <c:scaling>
          <c:orientation val="minMax"/>
        </c:scaling>
        <c:delete val="0"/>
        <c:axPos val="b"/>
        <c:numFmt formatCode="General" sourceLinked="1"/>
        <c:majorTickMark val="none"/>
        <c:minorTickMark val="none"/>
        <c:tickLblPos val="nextTo"/>
        <c:txPr>
          <a:bodyPr/>
          <a:lstStyle/>
          <a:p>
            <a:pPr>
              <a:defRPr b="1"/>
            </a:pPr>
            <a:endParaRPr lang="en-US"/>
          </a:p>
        </c:txPr>
        <c:crossAx val="92168960"/>
        <c:crosses val="autoZero"/>
        <c:auto val="1"/>
        <c:lblAlgn val="ctr"/>
        <c:lblOffset val="100"/>
        <c:noMultiLvlLbl val="0"/>
      </c:catAx>
      <c:valAx>
        <c:axId val="92168960"/>
        <c:scaling>
          <c:orientation val="minMax"/>
        </c:scaling>
        <c:delete val="1"/>
        <c:axPos val="l"/>
        <c:numFmt formatCode="0.0%" sourceLinked="1"/>
        <c:majorTickMark val="none"/>
        <c:minorTickMark val="none"/>
        <c:tickLblPos val="nextTo"/>
        <c:crossAx val="92158976"/>
        <c:crosses val="autoZero"/>
        <c:crossBetween val="between"/>
      </c:valAx>
    </c:plotArea>
    <c:legend>
      <c:legendPos val="t"/>
      <c:layout>
        <c:manualLayout>
          <c:xMode val="edge"/>
          <c:yMode val="edge"/>
          <c:x val="8.3970713795431848E-2"/>
          <c:y val="8.7724633679620509E-2"/>
          <c:w val="0.84906778573302011"/>
          <c:h val="6.7633735455737337E-2"/>
        </c:manualLayout>
      </c:layout>
      <c:overlay val="0"/>
      <c:txPr>
        <a:bodyPr/>
        <a:lstStyle/>
        <a:p>
          <a:pPr>
            <a:defRPr sz="1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05376344086016E-3"/>
          <c:y val="2.8409090909090908E-2"/>
          <c:w val="0.96303763440860213"/>
          <c:h val="0.88719667143879744"/>
        </c:manualLayout>
      </c:layout>
      <c:lineChart>
        <c:grouping val="standard"/>
        <c:varyColors val="0"/>
        <c:ser>
          <c:idx val="0"/>
          <c:order val="0"/>
          <c:tx>
            <c:strRef>
              <c:f>Sheet1!$B$1</c:f>
              <c:strCache>
                <c:ptCount val="1"/>
                <c:pt idx="0">
                  <c:v>Series 1</c:v>
                </c:pt>
              </c:strCache>
            </c:strRef>
          </c:tx>
          <c:spPr>
            <a:ln w="38100" cap="rnd">
              <a:solidFill>
                <a:schemeClr val="tx2">
                  <a:lumMod val="75000"/>
                </a:schemeClr>
              </a:solidFill>
              <a:round/>
            </a:ln>
            <a:effectLst/>
          </c:spPr>
          <c:marker>
            <c:symbol val="circle"/>
            <c:size val="5"/>
            <c:spPr>
              <a:solidFill>
                <a:schemeClr val="accent2"/>
              </a:solidFill>
              <a:ln w="9525">
                <a:solidFill>
                  <a:schemeClr val="accent1"/>
                </a:solidFill>
              </a:ln>
              <a:effectLst/>
            </c:spPr>
          </c:marker>
          <c:dLbls>
            <c:dLbl>
              <c:idx val="9"/>
              <c:layout>
                <c:manualLayout>
                  <c:x val="-2.3521505376344087E-4"/>
                  <c:y val="-4.0639092698639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F4-4FCB-B5B4-AFF337B7AAF2}"/>
                </c:ext>
              </c:extLst>
            </c:dLbl>
            <c:dLbl>
              <c:idx val="10"/>
              <c:layout>
                <c:manualLayout>
                  <c:x val="-2.713386885107116E-2"/>
                  <c:y val="-4.063909269864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F4-4FCB-B5B4-AFF337B7AA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0.22500000000000001</c:v>
                </c:pt>
                <c:pt idx="1">
                  <c:v>0.22600000000000001</c:v>
                </c:pt>
                <c:pt idx="2">
                  <c:v>0.222</c:v>
                </c:pt>
                <c:pt idx="3">
                  <c:v>0.223</c:v>
                </c:pt>
                <c:pt idx="4">
                  <c:v>0.22600000000000001</c:v>
                </c:pt>
                <c:pt idx="5">
                  <c:v>0.22500000000000001</c:v>
                </c:pt>
                <c:pt idx="6">
                  <c:v>0.22</c:v>
                </c:pt>
                <c:pt idx="7">
                  <c:v>0.218</c:v>
                </c:pt>
                <c:pt idx="8">
                  <c:v>0.20899999999999999</c:v>
                </c:pt>
                <c:pt idx="9">
                  <c:v>6.5000000000000002E-2</c:v>
                </c:pt>
                <c:pt idx="10">
                  <c:v>3.5999999999999997E-2</c:v>
                </c:pt>
              </c:numCache>
            </c:numRef>
          </c:val>
          <c:smooth val="0"/>
          <c:extLst>
            <c:ext xmlns:c16="http://schemas.microsoft.com/office/drawing/2014/chart" uri="{C3380CC4-5D6E-409C-BE32-E72D297353CC}">
              <c16:uniqueId val="{00000000-BBF4-4FCB-B5B4-AFF337B7AAF2}"/>
            </c:ext>
          </c:extLst>
        </c:ser>
        <c:dLbls>
          <c:showLegendKey val="0"/>
          <c:showVal val="0"/>
          <c:showCatName val="0"/>
          <c:showSerName val="0"/>
          <c:showPercent val="0"/>
          <c:showBubbleSize val="0"/>
        </c:dLbls>
        <c:marker val="1"/>
        <c:smooth val="0"/>
        <c:axId val="1417847583"/>
        <c:axId val="1417840095"/>
      </c:lineChart>
      <c:catAx>
        <c:axId val="141784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7840095"/>
        <c:crosses val="autoZero"/>
        <c:auto val="0"/>
        <c:lblAlgn val="ctr"/>
        <c:lblOffset val="100"/>
        <c:noMultiLvlLbl val="0"/>
      </c:catAx>
      <c:valAx>
        <c:axId val="1417840095"/>
        <c:scaling>
          <c:orientation val="minMax"/>
        </c:scaling>
        <c:delete val="1"/>
        <c:axPos val="l"/>
        <c:numFmt formatCode="General" sourceLinked="1"/>
        <c:majorTickMark val="none"/>
        <c:minorTickMark val="none"/>
        <c:tickLblPos val="nextTo"/>
        <c:crossAx val="1417847583"/>
        <c:crossesAt val="201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t>Distribution of Title X </a:t>
            </a:r>
            <a:r>
              <a:rPr lang="en-US" dirty="0" smtClean="0"/>
              <a:t>Family Planning Clinics’ Revenue Sources:</a:t>
            </a:r>
            <a:endParaRPr lang="en-US"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5172742442944884"/>
          <c:y val="0.10821719834463875"/>
          <c:w val="0.5217213847765505"/>
          <c:h val="0.89178280165536128"/>
        </c:manualLayout>
      </c:layout>
      <c:pieChart>
        <c:varyColors val="1"/>
        <c:ser>
          <c:idx val="0"/>
          <c:order val="0"/>
          <c:tx>
            <c:strRef>
              <c:f>Sheet1!$B$1</c:f>
              <c:strCache>
                <c:ptCount val="1"/>
                <c:pt idx="0">
                  <c:v>Distribution of Title X Revenue Sources</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4D6C-4DCF-ADD3-9CDE92DB917B}"/>
              </c:ext>
            </c:extLst>
          </c:dPt>
          <c:dPt>
            <c:idx val="1"/>
            <c:bubble3D val="0"/>
            <c:spPr>
              <a:solidFill>
                <a:schemeClr val="accent2"/>
              </a:solidFill>
              <a:ln w="19050">
                <a:noFill/>
              </a:ln>
              <a:effectLst/>
            </c:spPr>
            <c:extLst>
              <c:ext xmlns:c16="http://schemas.microsoft.com/office/drawing/2014/chart" uri="{C3380CC4-5D6E-409C-BE32-E72D297353CC}">
                <c16:uniqueId val="{00000003-4D6C-4DCF-ADD3-9CDE92DB917B}"/>
              </c:ext>
            </c:extLst>
          </c:dPt>
          <c:dPt>
            <c:idx val="2"/>
            <c:bubble3D val="0"/>
            <c:spPr>
              <a:solidFill>
                <a:schemeClr val="accent3"/>
              </a:solidFill>
              <a:ln w="19050">
                <a:noFill/>
              </a:ln>
              <a:effectLst/>
            </c:spPr>
            <c:extLst>
              <c:ext xmlns:c16="http://schemas.microsoft.com/office/drawing/2014/chart" uri="{C3380CC4-5D6E-409C-BE32-E72D297353CC}">
                <c16:uniqueId val="{00000005-4D6C-4DCF-ADD3-9CDE92DB917B}"/>
              </c:ext>
            </c:extLst>
          </c:dPt>
          <c:dPt>
            <c:idx val="3"/>
            <c:bubble3D val="0"/>
            <c:spPr>
              <a:solidFill>
                <a:schemeClr val="accent4"/>
              </a:solidFill>
              <a:ln w="19050">
                <a:noFill/>
              </a:ln>
              <a:effectLst/>
            </c:spPr>
            <c:extLst>
              <c:ext xmlns:c16="http://schemas.microsoft.com/office/drawing/2014/chart" uri="{C3380CC4-5D6E-409C-BE32-E72D297353CC}">
                <c16:uniqueId val="{00000007-4D6C-4DCF-ADD3-9CDE92DB917B}"/>
              </c:ext>
            </c:extLst>
          </c:dPt>
          <c:dLbls>
            <c:dLbl>
              <c:idx val="0"/>
              <c:spPr>
                <a:noFill/>
                <a:ln>
                  <a:noFill/>
                </a:ln>
                <a:effectLst/>
              </c:spPr>
              <c:txPr>
                <a:bodyPr rot="0" spcFirstLastPara="1" vertOverflow="overflow" horzOverflow="overflow" vert="horz" wrap="square" lIns="38100" tIns="19050" rIns="38100" bIns="19050" anchor="t" anchorCtr="1">
                  <a:norm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4D6C-4DCF-ADD3-9CDE92DB917B}"/>
                </c:ext>
              </c:extLst>
            </c:dLbl>
            <c:dLbl>
              <c:idx val="1"/>
              <c:spPr>
                <a:noFill/>
                <a:ln>
                  <a:noFill/>
                </a:ln>
                <a:effectLst/>
              </c:spPr>
              <c:txPr>
                <a:bodyPr rot="0" spcFirstLastPara="1" vertOverflow="overflow" horzOverflow="overflow" vert="horz" wrap="square" lIns="38100" tIns="19050" rIns="38100" bIns="19050" anchor="t" anchorCtr="1">
                  <a:norm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4D6C-4DCF-ADD3-9CDE92DB917B}"/>
                </c:ext>
              </c:extLst>
            </c:dLbl>
            <c:dLbl>
              <c:idx val="2"/>
              <c:layout>
                <c:manualLayout>
                  <c:x val="0.19113761333710427"/>
                  <c:y val="-0.13340119718432805"/>
                </c:manualLayout>
              </c:layout>
              <c:spPr>
                <a:noFill/>
                <a:ln>
                  <a:noFill/>
                </a:ln>
                <a:effectLst/>
              </c:spPr>
              <c:txPr>
                <a:bodyPr rot="0" spcFirstLastPara="1" vertOverflow="overflow" horzOverflow="overflow" vert="horz" wrap="square" lIns="38100" tIns="19050" rIns="38100" bIns="19050" anchor="t" anchorCtr="1">
                  <a:norm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740587436640913"/>
                      <c:h val="0.18577096103769533"/>
                    </c:manualLayout>
                  </c15:layout>
                </c:ext>
                <c:ext xmlns:c16="http://schemas.microsoft.com/office/drawing/2014/chart" uri="{C3380CC4-5D6E-409C-BE32-E72D297353CC}">
                  <c16:uniqueId val="{00000005-4D6C-4DCF-ADD3-9CDE92DB917B}"/>
                </c:ext>
              </c:extLst>
            </c:dLbl>
            <c:dLbl>
              <c:idx val="3"/>
              <c:layout>
                <c:manualLayout>
                  <c:x val="0.12315341246996693"/>
                  <c:y val="0.20039808742570128"/>
                </c:manualLayout>
              </c:layout>
              <c:spPr>
                <a:noFill/>
                <a:ln>
                  <a:noFill/>
                </a:ln>
                <a:effectLst/>
              </c:spPr>
              <c:txPr>
                <a:bodyPr rot="0" spcFirstLastPara="1" vertOverflow="overflow" horzOverflow="overflow" vert="horz" wrap="square" lIns="38100" tIns="19050" rIns="38100" bIns="19050" anchor="t" anchorCtr="1">
                  <a:norm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4D6C-4DCF-ADD3-9CDE92DB917B}"/>
                </c:ext>
              </c:extLst>
            </c:dLbl>
            <c:spPr>
              <a:noFill/>
              <a:ln>
                <a:noFill/>
              </a:ln>
              <a:effectLst/>
            </c:spPr>
            <c:txPr>
              <a:bodyPr rot="0" spcFirstLastPara="1" vertOverflow="overflow" horzOverflow="overflow" vert="horz" wrap="square" lIns="38100" tIns="19050" rIns="38100" bIns="19050" anchor="t" anchorCtr="1">
                <a:norm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Medicaid</c:v>
                </c:pt>
                <c:pt idx="1">
                  <c:v>Title X</c:v>
                </c:pt>
                <c:pt idx="2">
                  <c:v>State/ Local Government</c:v>
                </c:pt>
                <c:pt idx="3">
                  <c:v>Other</c:v>
                </c:pt>
              </c:strCache>
            </c:strRef>
          </c:cat>
          <c:val>
            <c:numRef>
              <c:f>Sheet1!$B$2:$B$5</c:f>
              <c:numCache>
                <c:formatCode>0%</c:formatCode>
                <c:ptCount val="4"/>
                <c:pt idx="0">
                  <c:v>0.4</c:v>
                </c:pt>
                <c:pt idx="1">
                  <c:v>0.19</c:v>
                </c:pt>
                <c:pt idx="2">
                  <c:v>0.16</c:v>
                </c:pt>
                <c:pt idx="3">
                  <c:v>0.25</c:v>
                </c:pt>
              </c:numCache>
            </c:numRef>
          </c:val>
          <c:extLst>
            <c:ext xmlns:c16="http://schemas.microsoft.com/office/drawing/2014/chart" uri="{C3380CC4-5D6E-409C-BE32-E72D297353CC}">
              <c16:uniqueId val="{00000008-4D6C-4DCF-ADD3-9CDE92DB91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0.12821</cdr:y>
    </cdr:from>
    <cdr:to>
      <cdr:x>0.35399</cdr:x>
      <cdr:y>0.21017</cdr:y>
    </cdr:to>
    <cdr:sp macro="" textlink="">
      <cdr:nvSpPr>
        <cdr:cNvPr id="2" name="TextBox 1"/>
        <cdr:cNvSpPr txBox="1"/>
      </cdr:nvSpPr>
      <cdr:spPr>
        <a:xfrm xmlns:a="http://schemas.openxmlformats.org/drawingml/2006/main">
          <a:off x="0" y="609600"/>
          <a:ext cx="3096395" cy="389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t>In Billions of Dollars</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0.36422</cdr:x>
      <cdr:y>0</cdr:y>
    </cdr:from>
    <cdr:to>
      <cdr:x>0.63578</cdr:x>
      <cdr:y>0.07461</cdr:y>
    </cdr:to>
    <cdr:sp macro="" textlink="">
      <cdr:nvSpPr>
        <cdr:cNvPr id="2" name="TextBox 1"/>
        <cdr:cNvSpPr txBox="1"/>
      </cdr:nvSpPr>
      <cdr:spPr>
        <a:xfrm xmlns:a="http://schemas.openxmlformats.org/drawingml/2006/main">
          <a:off x="2963862" y="-1406699"/>
          <a:ext cx="2209800" cy="3693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800" b="1" dirty="0" smtClean="0">
              <a:latin typeface="Calibri" pitchFamily="34" charset="0"/>
              <a:cs typeface="Meta Offc Pro"/>
            </a:rPr>
            <a:t>All Clinics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8" tIns="45714" rIns="91428" bIns="45714"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8" tIns="45714" rIns="91428" bIns="45714" rtlCol="0" anchor="b"/>
          <a:lstStyle>
            <a:lvl1pPr algn="r">
              <a:defRPr sz="1200"/>
            </a:lvl1pPr>
          </a:lstStyle>
          <a:p>
            <a:fld id="{D7CC677F-937E-4FEA-B0CD-227F1DF64D6F}" type="slidenum">
              <a:rPr lang="en-US" smtClean="0"/>
              <a:t>‹#›</a:t>
            </a:fld>
            <a:endParaRPr lang="en-US"/>
          </a:p>
        </p:txBody>
      </p:sp>
    </p:spTree>
    <p:extLst>
      <p:ext uri="{BB962C8B-B14F-4D97-AF65-F5344CB8AC3E}">
        <p14:creationId xmlns:p14="http://schemas.microsoft.com/office/powerpoint/2010/main" val="55656253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5" tIns="46583" rIns="93165" bIns="46583"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5" tIns="46583" rIns="93165" bIns="46583" rtlCol="0" anchor="b"/>
          <a:lstStyle>
            <a:lvl1pPr algn="r">
              <a:defRPr sz="1200"/>
            </a:lvl1pPr>
          </a:lstStyle>
          <a:p>
            <a:fld id="{F3E76084-7007-4F9A-9BF5-85CA96B02EE7}" type="slidenum">
              <a:rPr lang="en-US" smtClean="0"/>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C804-06AC-4878-989A-93BF06E50F30}" type="slidenum">
              <a:rPr lang="en-US" smtClean="0"/>
              <a:t>2</a:t>
            </a:fld>
            <a:endParaRPr lang="en-US"/>
          </a:p>
        </p:txBody>
      </p:sp>
    </p:spTree>
    <p:extLst>
      <p:ext uri="{BB962C8B-B14F-4D97-AF65-F5344CB8AC3E}">
        <p14:creationId xmlns:p14="http://schemas.microsoft.com/office/powerpoint/2010/main" val="417605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0">
              <a:defRPr/>
            </a:pPr>
            <a:r>
              <a:rPr lang="en-US" dirty="0" smtClean="0"/>
              <a:t>2/21/14</a:t>
            </a:r>
          </a:p>
          <a:p>
            <a:endParaRPr lang="en-US" dirty="0" smtClean="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22</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637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27</a:t>
            </a:fld>
            <a:endParaRPr lang="en-US"/>
          </a:p>
        </p:txBody>
      </p:sp>
    </p:spTree>
    <p:extLst>
      <p:ext uri="{BB962C8B-B14F-4D97-AF65-F5344CB8AC3E}">
        <p14:creationId xmlns:p14="http://schemas.microsoft.com/office/powerpoint/2010/main" val="332669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30</a:t>
            </a:fld>
            <a:endParaRPr lang="en-US"/>
          </a:p>
        </p:txBody>
      </p:sp>
    </p:spTree>
    <p:extLst>
      <p:ext uri="{BB962C8B-B14F-4D97-AF65-F5344CB8AC3E}">
        <p14:creationId xmlns:p14="http://schemas.microsoft.com/office/powerpoint/2010/main" val="35073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7A113158-B00A-4836-8C66-C9CE5C72E959}" type="slidenum">
              <a:rPr lang="en-US" smtClean="0"/>
              <a:pPr>
                <a:defRPr/>
              </a:pPr>
              <a:t>31</a:t>
            </a:fld>
            <a:endParaRPr lang="en-US" smtClean="0"/>
          </a:p>
        </p:txBody>
      </p:sp>
      <p:sp>
        <p:nvSpPr>
          <p:cNvPr id="40963" name="Rectangle 2"/>
          <p:cNvSpPr>
            <a:spLocks noGrp="1" noRot="1" noChangeAspect="1" noChangeArrowheads="1" noTextEdit="1"/>
          </p:cNvSpPr>
          <p:nvPr>
            <p:ph type="sldImg"/>
          </p:nvPr>
        </p:nvSpPr>
        <p:spPr>
          <a:xfrm>
            <a:off x="1541463" y="698500"/>
            <a:ext cx="3462337" cy="2597150"/>
          </a:xfrm>
          <a:ln/>
        </p:spPr>
      </p:sp>
      <p:sp>
        <p:nvSpPr>
          <p:cNvPr id="40964" name="Rectangle 3"/>
          <p:cNvSpPr>
            <a:spLocks noGrp="1" noChangeArrowheads="1"/>
          </p:cNvSpPr>
          <p:nvPr>
            <p:ph type="body" idx="1"/>
            <p:custDataLst>
              <p:tags r:id="rId1"/>
            </p:custDataLst>
          </p:nvPr>
        </p:nvSpPr>
        <p:spPr>
          <a:xfrm>
            <a:off x="300039" y="3579814"/>
            <a:ext cx="6310312" cy="5259387"/>
          </a:xfrm>
          <a:noFill/>
          <a:ln/>
        </p:spPr>
        <p:txBody>
          <a:bodyPr/>
          <a:lstStyle/>
          <a:p>
            <a:pPr>
              <a:lnSpc>
                <a:spcPct val="115000"/>
              </a:lnSpc>
              <a:spcBef>
                <a:spcPts val="414"/>
              </a:spcBef>
            </a:pPr>
            <a:endParaRPr lang="en-US" dirty="0">
              <a:latin typeface="Calibri"/>
              <a:ea typeface="Times New Roman"/>
              <a:cs typeface="Times New Roman"/>
            </a:endParaRPr>
          </a:p>
        </p:txBody>
      </p:sp>
      <p:sp>
        <p:nvSpPr>
          <p:cNvPr id="5" name="Header Placeholder 4"/>
          <p:cNvSpPr>
            <a:spLocks noGrp="1"/>
          </p:cNvSpPr>
          <p:nvPr>
            <p:ph type="hdr" sz="quarter" idx="10"/>
          </p:nvPr>
        </p:nvSpPr>
        <p:spPr/>
        <p:txBody>
          <a:bodyPr/>
          <a:lstStyle/>
          <a:p>
            <a:pPr>
              <a:defRPr/>
            </a:pPr>
            <a:r>
              <a:rPr lang="en-US" smtClean="0"/>
              <a:t>Figure</a:t>
            </a:r>
            <a:endParaRPr lang="en-US"/>
          </a:p>
        </p:txBody>
      </p:sp>
    </p:spTree>
    <p:extLst>
      <p:ext uri="{BB962C8B-B14F-4D97-AF65-F5344CB8AC3E}">
        <p14:creationId xmlns:p14="http://schemas.microsoft.com/office/powerpoint/2010/main" val="373759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33</a:t>
            </a:fld>
            <a:endParaRPr lang="en-US"/>
          </a:p>
        </p:txBody>
      </p:sp>
    </p:spTree>
    <p:extLst>
      <p:ext uri="{BB962C8B-B14F-4D97-AF65-F5344CB8AC3E}">
        <p14:creationId xmlns:p14="http://schemas.microsoft.com/office/powerpoint/2010/main" val="180776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1511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1111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 implications to note for non-expansion states: MAGI, enrollment</a:t>
            </a:r>
            <a:r>
              <a:rPr lang="en-US" b="1" baseline="0" dirty="0" smtClean="0"/>
              <a:t> &amp; renewal processes, coordination with marketplaces</a:t>
            </a:r>
            <a:endParaRPr lang="en-US" b="1" dirty="0"/>
          </a:p>
        </p:txBody>
      </p:sp>
      <p:sp>
        <p:nvSpPr>
          <p:cNvPr id="4" name="Slide Number Placeholder 3"/>
          <p:cNvSpPr>
            <a:spLocks noGrp="1"/>
          </p:cNvSpPr>
          <p:nvPr>
            <p:ph type="sldNum" sz="quarter" idx="10"/>
          </p:nvPr>
        </p:nvSpPr>
        <p:spPr/>
        <p:txBody>
          <a:bodyPr/>
          <a:lstStyle/>
          <a:p>
            <a:fld id="{F3E76084-7007-4F9A-9BF5-85CA96B02EE7}" type="slidenum">
              <a:rPr lang="en-US" smtClean="0"/>
              <a:t>15</a:t>
            </a:fld>
            <a:endParaRPr lang="en-US"/>
          </a:p>
        </p:txBody>
      </p:sp>
    </p:spTree>
    <p:extLst>
      <p:ext uri="{BB962C8B-B14F-4D97-AF65-F5344CB8AC3E}">
        <p14:creationId xmlns:p14="http://schemas.microsoft.com/office/powerpoint/2010/main" val="278700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2A236-EE6F-4799-9231-5ED68743955A}" type="slidenum">
              <a:rPr lang="en-US" smtClean="0"/>
              <a:t>16</a:t>
            </a:fld>
            <a:endParaRPr lang="en-US"/>
          </a:p>
        </p:txBody>
      </p:sp>
    </p:spTree>
    <p:extLst>
      <p:ext uri="{BB962C8B-B14F-4D97-AF65-F5344CB8AC3E}">
        <p14:creationId xmlns:p14="http://schemas.microsoft.com/office/powerpoint/2010/main" val="380320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FA49FDF-C895-44C3-93D8-40FC7B6C1F9F}" type="slidenum">
              <a:rPr lang="en-US" smtClean="0"/>
              <a:t>17</a:t>
            </a:fld>
            <a:endParaRPr lang="en-US"/>
          </a:p>
        </p:txBody>
      </p:sp>
    </p:spTree>
    <p:extLst>
      <p:ext uri="{BB962C8B-B14F-4D97-AF65-F5344CB8AC3E}">
        <p14:creationId xmlns:p14="http://schemas.microsoft.com/office/powerpoint/2010/main" val="246277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FA49FDF-C895-44C3-93D8-40FC7B6C1F9F}" type="slidenum">
              <a:rPr lang="en-US" smtClean="0"/>
              <a:t>18</a:t>
            </a:fld>
            <a:endParaRPr lang="en-US"/>
          </a:p>
        </p:txBody>
      </p:sp>
    </p:spTree>
    <p:extLst>
      <p:ext uri="{BB962C8B-B14F-4D97-AF65-F5344CB8AC3E}">
        <p14:creationId xmlns:p14="http://schemas.microsoft.com/office/powerpoint/2010/main" val="353923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20</a:t>
            </a:fld>
            <a:endParaRPr lang="en-US"/>
          </a:p>
        </p:txBody>
      </p:sp>
    </p:spTree>
    <p:extLst>
      <p:ext uri="{BB962C8B-B14F-4D97-AF65-F5344CB8AC3E}">
        <p14:creationId xmlns:p14="http://schemas.microsoft.com/office/powerpoint/2010/main" val="417020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34FA18F-6CC4-4669-8183-D90472A923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808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1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Meta Offc Pro"/>
                <a:cs typeface="Meta Offc Pro"/>
              </a:defRPr>
            </a:lvl1pPr>
            <a:lvl2pPr>
              <a:defRPr sz="1800" b="0" i="0">
                <a:solidFill>
                  <a:schemeClr val="tx1"/>
                </a:solidFill>
                <a:latin typeface="Meta Offc Pro"/>
                <a:cs typeface="Meta Offc Pro"/>
              </a:defRPr>
            </a:lvl2pPr>
            <a:lvl3pPr>
              <a:defRPr sz="1600" b="0" i="0">
                <a:solidFill>
                  <a:schemeClr val="tx1"/>
                </a:solidFill>
                <a:latin typeface="Meta Offc Pro"/>
                <a:cs typeface="Meta Offc Pro"/>
              </a:defRPr>
            </a:lvl3pPr>
            <a:lvl4pPr>
              <a:defRPr sz="1400" b="0" i="0">
                <a:solidFill>
                  <a:schemeClr val="tx1"/>
                </a:solidFill>
                <a:latin typeface="Meta Offc Pro"/>
                <a:cs typeface="Meta Offc Pro"/>
              </a:defRPr>
            </a:lvl4pPr>
            <a:lvl5pPr>
              <a:defRPr sz="1300" b="0" i="0">
                <a:solidFill>
                  <a:schemeClr val="tx1"/>
                </a:solidFill>
                <a:latin typeface="Meta Offc Pro"/>
                <a:cs typeface="Meta Offc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Meta Offc Pro"/>
                <a:cs typeface="Meta Offc Pro"/>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416333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9750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793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744896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5"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74" r:id="rId3"/>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5"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73" r:id="rId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hs/data/nhis/earlyrelease/insur201611.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edicaid.gov/medicaid/financing-and-reimbursement/downloads/medicaid-actuarial-report-2015.pdf" TargetMode="Externa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kff.org/medicaid/issue-brief/the-effects-of-medicaid-expansion-under-the-aca-findings-from-a-literature-review/"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nchs/data/databriefs/db172.pdf" TargetMode="External"/><Relationship Id="rId2" Type="http://schemas.openxmlformats.org/officeDocument/2006/relationships/hyperlink" Target="https://www.cdc.gov/nchs/fastats/delivery.htm" TargetMode="External"/><Relationship Id="rId1" Type="http://schemas.openxmlformats.org/officeDocument/2006/relationships/slideLayout" Target="../slideLayouts/slideLayout2.xml"/><Relationship Id="rId5" Type="http://schemas.openxmlformats.org/officeDocument/2006/relationships/hyperlink" Target="http://www.nwlc.org/sites/default/files/pdfs/nwlc_2012_turningtofairness_report.pdf" TargetMode="External"/><Relationship Id="rId4" Type="http://schemas.openxmlformats.org/officeDocument/2006/relationships/hyperlink" Target="http://ncadv.org/files/National%20Statistics%20Domestic%20Violence%20NCADV.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vaccines/pubs/ACIP-list.htm" TargetMode="External"/><Relationship Id="rId2" Type="http://schemas.openxmlformats.org/officeDocument/2006/relationships/hyperlink" Target="http://www.uspreventiveservicestaskforce.org/recommendations.htm" TargetMode="External"/><Relationship Id="rId1" Type="http://schemas.openxmlformats.org/officeDocument/2006/relationships/slideLayout" Target="../slideLayouts/slideLayout2.xml"/><Relationship Id="rId4" Type="http://schemas.openxmlformats.org/officeDocument/2006/relationships/hyperlink" Target="http://www.hrsa.gov/womensguidelin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lannedparenthood.org/learn/birth-contro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uttmacher.org/state-policy/explore/insurance-coverage-contraceptiv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hyperlink" Target="https://www.hhs.gov/opa/sites/default/files/title-x-fpar-2015.pdf" TargetMode="Externa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uttmacher.org/sites/default/files/pdfs/pubs/win/contraceptive-needs-2010.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467" y="1776838"/>
            <a:ext cx="8223439" cy="1000511"/>
          </a:xfrm>
        </p:spPr>
        <p:txBody>
          <a:bodyPr/>
          <a:lstStyle/>
          <a:p>
            <a:pPr fontAlgn="base"/>
            <a:r>
              <a:rPr lang="en-US" altLang="en-US" dirty="0">
                <a:ea typeface="Calibri" pitchFamily="34" charset="0"/>
              </a:rPr>
              <a:t>Web Briefing for Journalists:</a:t>
            </a:r>
            <a:br>
              <a:rPr lang="en-US" altLang="en-US" dirty="0">
                <a:ea typeface="Calibri" pitchFamily="34" charset="0"/>
              </a:rPr>
            </a:br>
            <a:r>
              <a:rPr lang="en-US" altLang="en-US" dirty="0">
                <a:ea typeface="Calibri" pitchFamily="34" charset="0"/>
              </a:rPr>
              <a:t>Repealing and Replacing Obamacare</a:t>
            </a:r>
            <a:endParaRPr lang="en-US" dirty="0"/>
          </a:p>
        </p:txBody>
      </p:sp>
      <p:sp>
        <p:nvSpPr>
          <p:cNvPr id="3" name="Content Placeholder 2"/>
          <p:cNvSpPr>
            <a:spLocks noGrp="1"/>
          </p:cNvSpPr>
          <p:nvPr>
            <p:ph sz="quarter" idx="16"/>
          </p:nvPr>
        </p:nvSpPr>
        <p:spPr/>
        <p:txBody>
          <a:bodyPr/>
          <a:lstStyle/>
          <a:p>
            <a:r>
              <a:rPr lang="en-US" altLang="en-US" sz="1600" b="1" dirty="0">
                <a:ea typeface="Calibri" pitchFamily="34" charset="0"/>
              </a:rPr>
              <a:t>Presented by the Kaiser Family Foundation </a:t>
            </a:r>
          </a:p>
          <a:p>
            <a:r>
              <a:rPr lang="en-US" sz="1600" b="1" dirty="0"/>
              <a:t>January 25, 2017</a:t>
            </a:r>
          </a:p>
        </p:txBody>
      </p:sp>
    </p:spTree>
    <p:extLst>
      <p:ext uri="{BB962C8B-B14F-4D97-AF65-F5344CB8AC3E}">
        <p14:creationId xmlns:p14="http://schemas.microsoft.com/office/powerpoint/2010/main" val="81268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Consumers:</a:t>
            </a:r>
          </a:p>
          <a:p>
            <a:pPr lvl="1"/>
            <a:r>
              <a:rPr lang="en-US" dirty="0" smtClean="0"/>
              <a:t>What would be the impact on the number of people uninsured and on the adequacy of coverage people receive?</a:t>
            </a:r>
          </a:p>
          <a:p>
            <a:pPr lvl="1"/>
            <a:r>
              <a:rPr lang="en-US" dirty="0" smtClean="0"/>
              <a:t>Could low and middle income people afford health insurance and health care?</a:t>
            </a:r>
          </a:p>
          <a:p>
            <a:pPr lvl="1"/>
            <a:r>
              <a:rPr lang="en-US" dirty="0" smtClean="0"/>
              <a:t>How accessible is insurance for people with pre-existing conditions?</a:t>
            </a:r>
          </a:p>
          <a:p>
            <a:r>
              <a:rPr lang="en-US" dirty="0" smtClean="0"/>
              <a:t>The federal budget:</a:t>
            </a:r>
          </a:p>
          <a:p>
            <a:pPr lvl="1"/>
            <a:r>
              <a:rPr lang="en-US" dirty="0" smtClean="0"/>
              <a:t>How is the plan paid for and what is the impact on the federal budget?</a:t>
            </a:r>
          </a:p>
          <a:p>
            <a:pPr lvl="1"/>
            <a:r>
              <a:rPr lang="en-US" dirty="0" smtClean="0"/>
              <a:t>Does the plan address rising health care costs?</a:t>
            </a:r>
          </a:p>
          <a:p>
            <a:r>
              <a:rPr lang="en-US" dirty="0" smtClean="0"/>
              <a:t>States:</a:t>
            </a:r>
          </a:p>
          <a:p>
            <a:pPr lvl="1"/>
            <a:r>
              <a:rPr lang="en-US" dirty="0" smtClean="0"/>
              <a:t>Are there mechanisms and resources for states to go further if they wish?</a:t>
            </a:r>
          </a:p>
          <a:p>
            <a:r>
              <a:rPr lang="en-US" dirty="0" smtClean="0"/>
              <a:t>Insurers:</a:t>
            </a:r>
          </a:p>
          <a:p>
            <a:pPr lvl="1"/>
            <a:r>
              <a:rPr lang="en-US" dirty="0" smtClean="0"/>
              <a:t>How is the transition managed and how quickly do changes take effect?</a:t>
            </a:r>
          </a:p>
          <a:p>
            <a:pPr lvl="1"/>
            <a:r>
              <a:rPr lang="en-US" dirty="0" smtClean="0"/>
              <a:t>What is the effect of continuous coverage requirements and late enrollment penalties vs. an individual mandate?</a:t>
            </a:r>
          </a:p>
          <a:p>
            <a:pPr lvl="1"/>
            <a:r>
              <a:rPr lang="en-US" dirty="0" smtClean="0"/>
              <a:t>Will medical underwriting be permitted in certain circumstances?</a:t>
            </a:r>
          </a:p>
        </p:txBody>
      </p:sp>
      <p:sp>
        <p:nvSpPr>
          <p:cNvPr id="6" name="Title 5"/>
          <p:cNvSpPr>
            <a:spLocks noGrp="1"/>
          </p:cNvSpPr>
          <p:nvPr>
            <p:ph type="title"/>
          </p:nvPr>
        </p:nvSpPr>
        <p:spPr/>
        <p:txBody>
          <a:bodyPr/>
          <a:lstStyle/>
          <a:p>
            <a:r>
              <a:rPr lang="en-US" dirty="0" smtClean="0"/>
              <a:t>Some questions to consider under an ACA alternative</a:t>
            </a:r>
            <a:endParaRPr lang="en-US" dirty="0"/>
          </a:p>
        </p:txBody>
      </p:sp>
    </p:spTree>
    <p:extLst>
      <p:ext uri="{BB962C8B-B14F-4D97-AF65-F5344CB8AC3E}">
        <p14:creationId xmlns:p14="http://schemas.microsoft.com/office/powerpoint/2010/main" val="310128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Future of the ACA: What is at Stake for Medicaid?</a:t>
            </a:r>
            <a:endParaRPr lang="en-US" dirty="0"/>
          </a:p>
        </p:txBody>
      </p:sp>
      <p:sp>
        <p:nvSpPr>
          <p:cNvPr id="6" name="Text Placeholder 5"/>
          <p:cNvSpPr>
            <a:spLocks noGrp="1"/>
          </p:cNvSpPr>
          <p:nvPr>
            <p:ph type="body" sz="quarter" idx="10"/>
          </p:nvPr>
        </p:nvSpPr>
        <p:spPr/>
        <p:txBody>
          <a:bodyPr/>
          <a:lstStyle/>
          <a:p>
            <a:r>
              <a:rPr lang="en-US" sz="2000" dirty="0" smtClean="0"/>
              <a:t>January 25, 2017</a:t>
            </a:r>
            <a:endParaRPr lang="en-US" sz="2000" dirty="0"/>
          </a:p>
          <a:p>
            <a:r>
              <a:rPr lang="en-US" sz="2000" dirty="0" smtClean="0"/>
              <a:t>Kaiser Family Foundation Webinar</a:t>
            </a:r>
            <a:endParaRPr lang="en-US" sz="2000" dirty="0"/>
          </a:p>
        </p:txBody>
      </p:sp>
      <p:sp>
        <p:nvSpPr>
          <p:cNvPr id="7" name="Content Placeholder 6"/>
          <p:cNvSpPr>
            <a:spLocks noGrp="1"/>
          </p:cNvSpPr>
          <p:nvPr>
            <p:ph sz="quarter" idx="13"/>
          </p:nvPr>
        </p:nvSpPr>
        <p:spPr>
          <a:xfrm>
            <a:off x="444466" y="4238484"/>
            <a:ext cx="6292764" cy="1628916"/>
          </a:xfrm>
        </p:spPr>
        <p:txBody>
          <a:bodyPr/>
          <a:lstStyle/>
          <a:p>
            <a:r>
              <a:rPr lang="en-US" sz="2000" dirty="0" smtClean="0"/>
              <a:t>Diane Rowland, Sc.D.</a:t>
            </a:r>
          </a:p>
          <a:p>
            <a:r>
              <a:rPr lang="en-US" sz="2000" dirty="0" smtClean="0"/>
              <a:t>Executive Vice President, Kaiser Family Foundation</a:t>
            </a:r>
          </a:p>
        </p:txBody>
      </p:sp>
      <p:sp>
        <p:nvSpPr>
          <p:cNvPr id="8" name="Content Placeholder 7"/>
          <p:cNvSpPr>
            <a:spLocks noGrp="1"/>
          </p:cNvSpPr>
          <p:nvPr>
            <p:ph sz="quarter" idx="14"/>
          </p:nvPr>
        </p:nvSpPr>
        <p:spPr/>
        <p:txBody>
          <a:bodyPr/>
          <a:lstStyle/>
          <a:p>
            <a:endParaRPr lang="en-US"/>
          </a:p>
        </p:txBody>
      </p:sp>
    </p:spTree>
    <p:extLst>
      <p:ext uri="{BB962C8B-B14F-4D97-AF65-F5344CB8AC3E}">
        <p14:creationId xmlns:p14="http://schemas.microsoft.com/office/powerpoint/2010/main" val="533205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Placeholder 142"/>
          <p:cNvSpPr>
            <a:spLocks noGrp="1"/>
          </p:cNvSpPr>
          <p:nvPr>
            <p:ph type="body" sz="quarter" idx="11"/>
          </p:nvPr>
        </p:nvSpPr>
        <p:spPr/>
        <p:txBody>
          <a:bodyPr/>
          <a:lstStyle/>
          <a:p>
            <a:r>
              <a:rPr lang="en-US" sz="1100" dirty="0"/>
              <a:t>NOTES: </a:t>
            </a:r>
            <a:r>
              <a:rPr lang="en-US" sz="1100" dirty="0" smtClean="0"/>
              <a:t>Coverage under the Medicaid expansion became effective January 1, 2014 in all but seven expansion states: Michigan </a:t>
            </a:r>
            <a:r>
              <a:rPr lang="en-US" sz="1100" dirty="0"/>
              <a:t>(4/1/2014), New Hampshire (8/15/2014), Pennsylvania (1/1/2015), Indiana (2/1/2015), Alaska (9/1/2015), Montana (1/1/2016), and Louisiana (7/1/2016</a:t>
            </a:r>
            <a:r>
              <a:rPr lang="en-US" sz="1100" dirty="0" smtClean="0"/>
              <a:t>). Seven states that will have Republican governors </a:t>
            </a:r>
            <a:r>
              <a:rPr lang="en-US" dirty="0" smtClean="0"/>
              <a:t>as of January 2017 </a:t>
            </a:r>
            <a:r>
              <a:rPr lang="en-US" sz="1100" dirty="0" smtClean="0"/>
              <a:t>originally implemented expansion under Democratic governors (AR, IL, KY, MA, MD, NH, VT), and one state </a:t>
            </a:r>
            <a:r>
              <a:rPr lang="en-US" dirty="0" smtClean="0"/>
              <a:t>has </a:t>
            </a:r>
            <a:r>
              <a:rPr lang="en-US" sz="1100" dirty="0" smtClean="0"/>
              <a:t>a Democratic governor but originally implemented expansion under a Republican governor (PA). *AR, AZ, IA, IN, MI, MT, and NH have approved Section 1115 expansion waivers.  </a:t>
            </a:r>
          </a:p>
        </p:txBody>
      </p:sp>
      <p:sp>
        <p:nvSpPr>
          <p:cNvPr id="3" name="Title 2"/>
          <p:cNvSpPr>
            <a:spLocks noGrp="1"/>
          </p:cNvSpPr>
          <p:nvPr>
            <p:ph type="title"/>
          </p:nvPr>
        </p:nvSpPr>
        <p:spPr/>
        <p:txBody>
          <a:bodyPr/>
          <a:lstStyle/>
          <a:p>
            <a:r>
              <a:rPr lang="en-US" sz="2600" dirty="0" smtClean="0"/>
              <a:t>32 states expanded coverage for adults through the ACA expansion. </a:t>
            </a:r>
            <a:endParaRPr lang="en-US" sz="2600" dirty="0">
              <a:latin typeface="+mj-lt"/>
            </a:endParaRPr>
          </a:p>
        </p:txBody>
      </p:sp>
      <p:grpSp>
        <p:nvGrpSpPr>
          <p:cNvPr id="4" name="Group 3"/>
          <p:cNvGrpSpPr>
            <a:grpSpLocks noChangeAspect="1"/>
          </p:cNvGrpSpPr>
          <p:nvPr/>
        </p:nvGrpSpPr>
        <p:grpSpPr>
          <a:xfrm>
            <a:off x="22529" y="1427657"/>
            <a:ext cx="7877957" cy="4358783"/>
            <a:chOff x="928895" y="973956"/>
            <a:chExt cx="7807118" cy="4319588"/>
          </a:xfrm>
        </p:grpSpPr>
        <p:sp>
          <p:nvSpPr>
            <p:cNvPr id="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bg1">
                <a:lumMod val="65000"/>
              </a:schemeClr>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grpSp>
        <p:sp>
          <p:nvSpPr>
            <p:cNvPr id="1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rgbClr val="FF0000"/>
            </a:solidFill>
            <a:ln w="19050">
              <a:solidFill>
                <a:schemeClr val="tx1"/>
              </a:solidFill>
              <a:prstDash val="solid"/>
              <a:round/>
              <a:headEnd/>
              <a:tailEnd/>
            </a:ln>
          </p:spPr>
          <p:txBody>
            <a:bodyPr/>
            <a:lstStyle/>
            <a:p>
              <a:endParaRPr lang="en-US" sz="1200" b="1">
                <a:solidFill>
                  <a:srgbClr val="B0DDF4"/>
                </a:solidFill>
              </a:endParaRPr>
            </a:p>
          </p:txBody>
        </p:sp>
        <p:sp>
          <p:nvSpPr>
            <p:cNvPr id="1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chemeClr val="bg1">
                    <a:lumMod val="75000"/>
                  </a:schemeClr>
                </a:solidFill>
              </a:endParaRPr>
            </a:p>
          </p:txBody>
        </p:sp>
        <p:sp>
          <p:nvSpPr>
            <p:cNvPr id="1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bg1">
                <a:lumMod val="65000"/>
              </a:schemeClr>
            </a:solidFill>
            <a:ln w="19050">
              <a:solidFill>
                <a:schemeClr val="tx1"/>
              </a:solidFill>
              <a:prstDash val="solid"/>
              <a:round/>
              <a:headEnd/>
              <a:tailEnd/>
            </a:ln>
          </p:spPr>
          <p:txBody>
            <a:bodyPr/>
            <a:lstStyle/>
            <a:p>
              <a:endParaRPr lang="en-US" sz="1100" b="1">
                <a:solidFill>
                  <a:srgbClr val="000000"/>
                </a:solidFill>
                <a:cs typeface="Calibri" pitchFamily="34" charset="0"/>
              </a:endParaRPr>
            </a:p>
          </p:txBody>
        </p:sp>
        <p:sp>
          <p:nvSpPr>
            <p:cNvPr id="1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1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1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1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B0DDF4"/>
                </a:solidFill>
              </a:endParaRPr>
            </a:p>
          </p:txBody>
        </p:sp>
        <p:sp>
          <p:nvSpPr>
            <p:cNvPr id="1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2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rgbClr val="FF0000"/>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2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rgbClr val="FF0000"/>
            </a:solidFill>
            <a:ln w="19050">
              <a:solidFill>
                <a:schemeClr val="tx1"/>
              </a:solidFill>
              <a:prstDash val="solid"/>
              <a:round/>
              <a:headEnd/>
              <a:tailEnd/>
            </a:ln>
          </p:spPr>
          <p:txBody>
            <a:bodyPr/>
            <a:lstStyle/>
            <a:p>
              <a:endParaRPr lang="en-US" sz="1200" b="1">
                <a:solidFill>
                  <a:srgbClr val="B0DDF4"/>
                </a:solidFill>
              </a:endParaRPr>
            </a:p>
          </p:txBody>
        </p:sp>
        <p:sp>
          <p:nvSpPr>
            <p:cNvPr id="2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grpSp>
        <p:sp>
          <p:nvSpPr>
            <p:cNvPr id="2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2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2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rgbClr val="FF0000"/>
            </a:solidFill>
            <a:ln w="19050">
              <a:solidFill>
                <a:schemeClr val="tx1"/>
              </a:solidFill>
              <a:prstDash val="solid"/>
              <a:round/>
              <a:headEnd/>
              <a:tailEnd/>
            </a:ln>
          </p:spPr>
          <p:txBody>
            <a:bodyPr/>
            <a:lstStyle/>
            <a:p>
              <a:endParaRPr lang="en-US" sz="1200" b="1">
                <a:solidFill>
                  <a:srgbClr val="B0DDF4"/>
                </a:solidFill>
              </a:endParaRPr>
            </a:p>
          </p:txBody>
        </p:sp>
        <p:sp>
          <p:nvSpPr>
            <p:cNvPr id="2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2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2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bg1">
                <a:lumMod val="65000"/>
              </a:schemeClr>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3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3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3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rgbClr val="FF0000"/>
            </a:solidFill>
            <a:ln w="19050">
              <a:solidFill>
                <a:schemeClr val="tx1"/>
              </a:solidFill>
              <a:prstDash val="solid"/>
              <a:round/>
              <a:headEnd/>
              <a:tailEnd/>
            </a:ln>
          </p:spPr>
          <p:txBody>
            <a:bodyPr/>
            <a:lstStyle/>
            <a:p>
              <a:endParaRPr lang="en-US" sz="1200" b="1">
                <a:solidFill>
                  <a:srgbClr val="B0DDF4"/>
                </a:solidFill>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grpSp>
        <p:sp>
          <p:nvSpPr>
            <p:cNvPr id="3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3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B0DDF4"/>
                </a:solidFill>
              </a:endParaRPr>
            </a:p>
          </p:txBody>
        </p:sp>
        <p:sp>
          <p:nvSpPr>
            <p:cNvPr id="3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3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4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rgbClr val="FF0000"/>
            </a:solidFill>
            <a:ln w="19050">
              <a:solidFill>
                <a:schemeClr val="tx1"/>
              </a:solidFill>
              <a:prstDash val="solid"/>
              <a:round/>
              <a:headEnd/>
              <a:tailEnd/>
            </a:ln>
          </p:spPr>
          <p:txBody>
            <a:bodyPr/>
            <a:lstStyle/>
            <a:p>
              <a:endParaRPr lang="en-US" sz="1200" b="1">
                <a:solidFill>
                  <a:srgbClr val="B0DDF4"/>
                </a:solidFill>
              </a:endParaRPr>
            </a:p>
          </p:txBody>
        </p:sp>
        <p:sp>
          <p:nvSpPr>
            <p:cNvPr id="4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4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FF0000"/>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4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solidFill>
                    <a:srgbClr val="000000"/>
                  </a:solidFill>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4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4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4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4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4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rgbClr val="FF0000"/>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5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rgbClr val="FF0000"/>
            </a:solidFill>
            <a:ln w="19050">
              <a:solidFill>
                <a:schemeClr val="tx1"/>
              </a:solidFill>
              <a:prstDash val="solid"/>
              <a:round/>
              <a:headEnd/>
              <a:tailEnd/>
            </a:ln>
          </p:spPr>
          <p:txBody>
            <a:bodyPr/>
            <a:lstStyle/>
            <a:p>
              <a:endParaRPr lang="en-US" sz="1200" b="1">
                <a:solidFill>
                  <a:srgbClr val="000000"/>
                </a:solidFill>
              </a:endParaRPr>
            </a:p>
          </p:txBody>
        </p:sp>
        <p:sp>
          <p:nvSpPr>
            <p:cNvPr id="53"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FFC000"/>
            </a:solidFill>
            <a:ln w="19050">
              <a:solidFill>
                <a:schemeClr val="tx1"/>
              </a:solidFill>
              <a:prstDash val="solid"/>
              <a:round/>
              <a:headEnd/>
              <a:tailEnd/>
            </a:ln>
          </p:spPr>
          <p:txBody>
            <a:bodyPr/>
            <a:lstStyle/>
            <a:p>
              <a:endParaRPr lang="en-US" b="1">
                <a:solidFill>
                  <a:srgbClr val="000000"/>
                </a:solidFill>
              </a:endParaRPr>
            </a:p>
          </p:txBody>
        </p:sp>
        <p:sp>
          <p:nvSpPr>
            <p:cNvPr id="5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bg1">
                <a:lumMod val="65000"/>
              </a:schemeClr>
            </a:solidFill>
            <a:ln w="19050">
              <a:solidFill>
                <a:schemeClr val="tx1"/>
              </a:solidFill>
              <a:prstDash val="solid"/>
              <a:round/>
              <a:headEnd/>
              <a:tailEnd/>
            </a:ln>
          </p:spPr>
          <p:txBody>
            <a:bodyPr/>
            <a:lstStyle/>
            <a:p>
              <a:endParaRPr lang="en-US" sz="1200" b="1">
                <a:solidFill>
                  <a:srgbClr val="000000"/>
                </a:solidFill>
              </a:endParaRPr>
            </a:p>
          </p:txBody>
        </p:sp>
        <p:sp>
          <p:nvSpPr>
            <p:cNvPr id="5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a:solidFill>
                  <a:srgbClr val="000000"/>
                </a:solidFill>
              </a:endParaRPr>
            </a:p>
          </p:txBody>
        </p:sp>
        <p:sp>
          <p:nvSpPr>
            <p:cNvPr id="56"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WY</a:t>
              </a:r>
              <a:endParaRPr lang="en-US" sz="1200" b="1" dirty="0">
                <a:solidFill>
                  <a:srgbClr val="000000"/>
                </a:solidFill>
                <a:cs typeface="Times New Roman" charset="0"/>
              </a:endParaRPr>
            </a:p>
          </p:txBody>
        </p:sp>
        <p:sp>
          <p:nvSpPr>
            <p:cNvPr id="57"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WI*</a:t>
              </a:r>
              <a:endParaRPr lang="en-US" sz="1200" b="1" dirty="0">
                <a:solidFill>
                  <a:srgbClr val="000000"/>
                </a:solidFill>
                <a:cs typeface="Times New Roman" charset="0"/>
              </a:endParaRPr>
            </a:p>
          </p:txBody>
        </p:sp>
        <p:sp>
          <p:nvSpPr>
            <p:cNvPr id="58"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FFFFFF"/>
                  </a:solidFill>
                  <a:cs typeface="Times New Roman" charset="0"/>
                </a:rPr>
                <a:t>WV</a:t>
              </a:r>
              <a:endParaRPr lang="en-US" sz="1200" b="1" dirty="0">
                <a:solidFill>
                  <a:srgbClr val="FFFFFF"/>
                </a:solidFill>
                <a:cs typeface="Times New Roman" charset="0"/>
              </a:endParaRPr>
            </a:p>
          </p:txBody>
        </p:sp>
        <p:sp>
          <p:nvSpPr>
            <p:cNvPr id="59"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FFFFFF"/>
                  </a:solidFill>
                  <a:cs typeface="Times New Roman" charset="0"/>
                </a:rPr>
                <a:t>WA</a:t>
              </a:r>
              <a:endParaRPr lang="en-US" sz="1200" b="1" dirty="0">
                <a:solidFill>
                  <a:srgbClr val="FFFFFF"/>
                </a:solidFill>
                <a:cs typeface="Times New Roman" charset="0"/>
              </a:endParaRPr>
            </a:p>
          </p:txBody>
        </p:sp>
        <p:sp>
          <p:nvSpPr>
            <p:cNvPr id="60"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cs typeface="Times New Roman" charset="0"/>
                </a:rPr>
                <a:t>VA</a:t>
              </a:r>
              <a:endParaRPr lang="en-US" sz="1200" b="1" dirty="0">
                <a:cs typeface="Times New Roman" charset="0"/>
              </a:endParaRPr>
            </a:p>
          </p:txBody>
        </p:sp>
        <p:sp>
          <p:nvSpPr>
            <p:cNvPr id="61"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VT</a:t>
              </a:r>
              <a:endParaRPr lang="en-US" sz="1200" b="1" dirty="0">
                <a:solidFill>
                  <a:srgbClr val="000000"/>
                </a:solidFill>
                <a:cs typeface="Times New Roman" charset="0"/>
              </a:endParaRPr>
            </a:p>
          </p:txBody>
        </p:sp>
        <p:sp>
          <p:nvSpPr>
            <p:cNvPr id="62"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UT</a:t>
              </a:r>
              <a:endParaRPr lang="en-US" sz="1200" b="1" dirty="0">
                <a:solidFill>
                  <a:srgbClr val="000000"/>
                </a:solidFill>
                <a:cs typeface="Times New Roman" charset="0"/>
              </a:endParaRPr>
            </a:p>
          </p:txBody>
        </p:sp>
        <p:sp>
          <p:nvSpPr>
            <p:cNvPr id="63"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TX</a:t>
              </a:r>
              <a:endParaRPr lang="en-US" sz="1200" b="1" dirty="0">
                <a:solidFill>
                  <a:srgbClr val="000000"/>
                </a:solidFill>
                <a:cs typeface="Times New Roman" charset="0"/>
              </a:endParaRPr>
            </a:p>
          </p:txBody>
        </p:sp>
        <p:sp>
          <p:nvSpPr>
            <p:cNvPr id="64"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TN</a:t>
              </a:r>
              <a:endParaRPr lang="en-US" sz="1200" b="1" dirty="0">
                <a:solidFill>
                  <a:srgbClr val="000000"/>
                </a:solidFill>
                <a:cs typeface="Times New Roman" charset="0"/>
              </a:endParaRPr>
            </a:p>
          </p:txBody>
        </p:sp>
        <p:sp>
          <p:nvSpPr>
            <p:cNvPr id="65"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cs typeface="Times New Roman" charset="0"/>
                </a:rPr>
                <a:t>SD</a:t>
              </a:r>
              <a:endParaRPr lang="en-US" sz="1200" b="1" dirty="0">
                <a:cs typeface="Times New Roman" charset="0"/>
              </a:endParaRPr>
            </a:p>
          </p:txBody>
        </p:sp>
        <p:sp>
          <p:nvSpPr>
            <p:cNvPr id="66"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SC</a:t>
              </a:r>
              <a:endParaRPr lang="en-US" sz="1200" b="1" dirty="0">
                <a:solidFill>
                  <a:srgbClr val="000000"/>
                </a:solidFill>
                <a:cs typeface="Times New Roman" charset="0"/>
              </a:endParaRPr>
            </a:p>
          </p:txBody>
        </p:sp>
        <p:sp>
          <p:nvSpPr>
            <p:cNvPr id="67"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smtClean="0">
                  <a:solidFill>
                    <a:srgbClr val="000000"/>
                  </a:solidFill>
                  <a:cs typeface="Times New Roman" charset="0"/>
                </a:rPr>
                <a:t>RI</a:t>
              </a:r>
              <a:endParaRPr lang="en-US" sz="1200" b="1" dirty="0">
                <a:solidFill>
                  <a:srgbClr val="000000"/>
                </a:solidFill>
                <a:cs typeface="Times New Roman" charset="0"/>
              </a:endParaRPr>
            </a:p>
          </p:txBody>
        </p:sp>
        <p:sp>
          <p:nvSpPr>
            <p:cNvPr id="68"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PA</a:t>
              </a:r>
              <a:endParaRPr lang="en-US" sz="1200" b="1" baseline="30000" dirty="0">
                <a:solidFill>
                  <a:srgbClr val="FFFFFF"/>
                </a:solidFill>
                <a:cs typeface="Times New Roman" charset="0"/>
              </a:endParaRPr>
            </a:p>
          </p:txBody>
        </p:sp>
        <p:sp>
          <p:nvSpPr>
            <p:cNvPr id="69"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a:t>
              </a:r>
              <a:r>
                <a:rPr lang="en-US" sz="1200" b="1" dirty="0" smtClean="0">
                  <a:solidFill>
                    <a:srgbClr val="FFFFFF"/>
                  </a:solidFill>
                  <a:cs typeface="Times New Roman" charset="0"/>
                </a:rPr>
                <a:t>OR</a:t>
              </a:r>
              <a:endParaRPr lang="en-US" sz="1200" b="1" dirty="0">
                <a:solidFill>
                  <a:srgbClr val="FFFFFF"/>
                </a:solidFill>
                <a:cs typeface="Times New Roman" charset="0"/>
              </a:endParaRPr>
            </a:p>
          </p:txBody>
        </p:sp>
        <p:sp>
          <p:nvSpPr>
            <p:cNvPr id="70"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OK</a:t>
              </a:r>
              <a:endParaRPr lang="en-US" sz="1200" b="1" dirty="0">
                <a:solidFill>
                  <a:srgbClr val="000000"/>
                </a:solidFill>
                <a:cs typeface="Times New Roman" charset="0"/>
              </a:endParaRPr>
            </a:p>
          </p:txBody>
        </p:sp>
        <p:sp>
          <p:nvSpPr>
            <p:cNvPr id="71"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OH</a:t>
              </a:r>
              <a:endParaRPr lang="en-US" sz="1200" b="1" baseline="30000" dirty="0">
                <a:solidFill>
                  <a:srgbClr val="FFFFFF"/>
                </a:solidFill>
                <a:cs typeface="Times New Roman" charset="0"/>
              </a:endParaRPr>
            </a:p>
          </p:txBody>
        </p:sp>
        <p:sp>
          <p:nvSpPr>
            <p:cNvPr id="72"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ND</a:t>
              </a:r>
              <a:endParaRPr lang="en-US" sz="1200" b="1" dirty="0">
                <a:solidFill>
                  <a:srgbClr val="FFFFFF"/>
                </a:solidFill>
                <a:cs typeface="Times New Roman" charset="0"/>
              </a:endParaRPr>
            </a:p>
          </p:txBody>
        </p:sp>
        <p:sp>
          <p:nvSpPr>
            <p:cNvPr id="73"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NC</a:t>
              </a:r>
              <a:endParaRPr lang="en-US" sz="1200" b="1" dirty="0">
                <a:solidFill>
                  <a:srgbClr val="000000"/>
                </a:solidFill>
                <a:cs typeface="Times New Roman" charset="0"/>
              </a:endParaRPr>
            </a:p>
          </p:txBody>
        </p:sp>
        <p:sp>
          <p:nvSpPr>
            <p:cNvPr id="74"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NY</a:t>
              </a:r>
              <a:endParaRPr lang="en-US" sz="1200" b="1" dirty="0">
                <a:solidFill>
                  <a:srgbClr val="FFFFFF"/>
                </a:solidFill>
                <a:cs typeface="Times New Roman" charset="0"/>
              </a:endParaRPr>
            </a:p>
          </p:txBody>
        </p:sp>
        <p:sp>
          <p:nvSpPr>
            <p:cNvPr id="75"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NM</a:t>
              </a:r>
              <a:endParaRPr lang="en-US" sz="1200" b="1" dirty="0">
                <a:solidFill>
                  <a:srgbClr val="FFFFFF"/>
                </a:solidFill>
                <a:cs typeface="Times New Roman" charset="0"/>
              </a:endParaRPr>
            </a:p>
          </p:txBody>
        </p:sp>
        <p:sp>
          <p:nvSpPr>
            <p:cNvPr id="76"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NJ</a:t>
              </a:r>
              <a:endParaRPr lang="en-US" sz="1200" b="1" dirty="0">
                <a:solidFill>
                  <a:srgbClr val="000000"/>
                </a:solidFill>
                <a:cs typeface="Times New Roman" charset="0"/>
              </a:endParaRPr>
            </a:p>
          </p:txBody>
        </p:sp>
        <p:sp>
          <p:nvSpPr>
            <p:cNvPr id="77"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r>
              <a:br>
                <a:rPr lang="en-US" sz="1200" b="1" dirty="0">
                  <a:solidFill>
                    <a:srgbClr val="000000"/>
                  </a:solidFill>
                  <a:cs typeface="Times New Roman" charset="0"/>
                </a:rPr>
              </a:br>
              <a:r>
                <a:rPr lang="en-US" sz="1200" b="1" dirty="0" smtClean="0">
                  <a:solidFill>
                    <a:srgbClr val="000000"/>
                  </a:solidFill>
                  <a:cs typeface="Times New Roman" charset="0"/>
                </a:rPr>
                <a:t>NH*</a:t>
              </a:r>
              <a:endParaRPr lang="en-US" sz="1200" b="1" baseline="30000" dirty="0">
                <a:solidFill>
                  <a:srgbClr val="000000"/>
                </a:solidFill>
                <a:cs typeface="Times New Roman" charset="0"/>
              </a:endParaRPr>
            </a:p>
          </p:txBody>
        </p:sp>
        <p:sp>
          <p:nvSpPr>
            <p:cNvPr id="78"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FFFFFF"/>
                  </a:solidFill>
                  <a:cs typeface="Times New Roman" charset="0"/>
                </a:rPr>
                <a:t>NV</a:t>
              </a:r>
              <a:endParaRPr lang="en-US" sz="1200" b="1" dirty="0">
                <a:solidFill>
                  <a:srgbClr val="FFFFFF"/>
                </a:solidFill>
                <a:cs typeface="Times New Roman" charset="0"/>
              </a:endParaRPr>
            </a:p>
          </p:txBody>
        </p:sp>
        <p:sp>
          <p:nvSpPr>
            <p:cNvPr id="79"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NE</a:t>
              </a:r>
              <a:endParaRPr lang="en-US" sz="1200" b="1" dirty="0">
                <a:solidFill>
                  <a:srgbClr val="000000"/>
                </a:solidFill>
                <a:cs typeface="Times New Roman" charset="0"/>
              </a:endParaRPr>
            </a:p>
          </p:txBody>
        </p:sp>
        <p:sp>
          <p:nvSpPr>
            <p:cNvPr id="80" name="Text - Montana"/>
            <p:cNvSpPr txBox="1">
              <a:spLocks noChangeArrowheads="1"/>
            </p:cNvSpPr>
            <p:nvPr/>
          </p:nvSpPr>
          <p:spPr bwMode="auto">
            <a:xfrm>
              <a:off x="2763837" y="13581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chemeClr val="bg1"/>
                  </a:solidFill>
                  <a:cs typeface="Times New Roman" charset="0"/>
                </a:rPr>
                <a:t>MT*</a:t>
              </a:r>
              <a:endParaRPr lang="en-US" sz="1200" b="1" dirty="0">
                <a:solidFill>
                  <a:schemeClr val="bg1"/>
                </a:solidFill>
                <a:cs typeface="Times New Roman" charset="0"/>
              </a:endParaRPr>
            </a:p>
          </p:txBody>
        </p:sp>
        <p:sp>
          <p:nvSpPr>
            <p:cNvPr id="81"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MO</a:t>
              </a:r>
              <a:endParaRPr lang="en-US" sz="1200" b="1" dirty="0">
                <a:solidFill>
                  <a:srgbClr val="000000"/>
                </a:solidFill>
                <a:cs typeface="Times New Roman" charset="0"/>
              </a:endParaRPr>
            </a:p>
          </p:txBody>
        </p:sp>
        <p:sp>
          <p:nvSpPr>
            <p:cNvPr id="82"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MS</a:t>
              </a:r>
              <a:endParaRPr lang="en-US" sz="1200" b="1" dirty="0">
                <a:solidFill>
                  <a:srgbClr val="000000"/>
                </a:solidFill>
                <a:cs typeface="Times New Roman" charset="0"/>
              </a:endParaRPr>
            </a:p>
          </p:txBody>
        </p:sp>
        <p:sp>
          <p:nvSpPr>
            <p:cNvPr id="83"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a:t>
              </a:r>
              <a:r>
                <a:rPr lang="en-US" sz="1200" b="1" dirty="0" smtClean="0">
                  <a:solidFill>
                    <a:srgbClr val="FFFFFF"/>
                  </a:solidFill>
                  <a:cs typeface="Times New Roman" charset="0"/>
                </a:rPr>
                <a:t>MN</a:t>
              </a:r>
              <a:endParaRPr lang="en-US" sz="1200" b="1" dirty="0">
                <a:solidFill>
                  <a:srgbClr val="FFFFFF"/>
                </a:solidFill>
                <a:cs typeface="Times New Roman" charset="0"/>
              </a:endParaRPr>
            </a:p>
          </p:txBody>
        </p:sp>
        <p:sp>
          <p:nvSpPr>
            <p:cNvPr id="84"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MI*</a:t>
              </a:r>
              <a:endParaRPr lang="en-US" sz="1200" b="1" dirty="0">
                <a:solidFill>
                  <a:srgbClr val="FFFFFF"/>
                </a:solidFill>
                <a:cs typeface="Times New Roman" charset="0"/>
              </a:endParaRPr>
            </a:p>
          </p:txBody>
        </p:sp>
        <p:sp>
          <p:nvSpPr>
            <p:cNvPr id="85"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MA</a:t>
              </a:r>
              <a:endParaRPr lang="en-US" sz="1200" b="1" dirty="0">
                <a:solidFill>
                  <a:srgbClr val="000000"/>
                </a:solidFill>
                <a:cs typeface="Times New Roman" charset="0"/>
              </a:endParaRPr>
            </a:p>
          </p:txBody>
        </p:sp>
        <p:sp>
          <p:nvSpPr>
            <p:cNvPr id="86"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MD</a:t>
              </a:r>
              <a:endParaRPr lang="en-US" sz="1200" b="1" dirty="0">
                <a:solidFill>
                  <a:srgbClr val="000000"/>
                </a:solidFill>
                <a:cs typeface="Times New Roman" charset="0"/>
              </a:endParaRPr>
            </a:p>
          </p:txBody>
        </p:sp>
        <p:sp>
          <p:nvSpPr>
            <p:cNvPr id="87" name="Text - Maine"/>
            <p:cNvSpPr txBox="1">
              <a:spLocks noChangeArrowheads="1"/>
            </p:cNvSpPr>
            <p:nvPr/>
          </p:nvSpPr>
          <p:spPr bwMode="auto">
            <a:xfrm>
              <a:off x="7142163" y="1046920"/>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r>
              <a:br>
                <a:rPr lang="en-US" sz="1200" b="1" dirty="0">
                  <a:solidFill>
                    <a:srgbClr val="000000"/>
                  </a:solidFill>
                  <a:cs typeface="Times New Roman" charset="0"/>
                </a:rPr>
              </a:br>
              <a:r>
                <a:rPr lang="en-US" sz="1200" b="1" dirty="0" smtClean="0">
                  <a:solidFill>
                    <a:srgbClr val="000000"/>
                  </a:solidFill>
                  <a:cs typeface="Times New Roman" charset="0"/>
                </a:rPr>
                <a:t>ME</a:t>
              </a:r>
              <a:endParaRPr lang="en-US" sz="1200" b="1" dirty="0">
                <a:solidFill>
                  <a:srgbClr val="000000"/>
                </a:solidFill>
                <a:cs typeface="Times New Roman" charset="0"/>
              </a:endParaRPr>
            </a:p>
          </p:txBody>
        </p:sp>
        <p:sp>
          <p:nvSpPr>
            <p:cNvPr id="88"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chemeClr val="bg1"/>
                  </a:solidFill>
                  <a:cs typeface="Times New Roman" charset="0"/>
                </a:rPr>
                <a:t>LA</a:t>
              </a:r>
              <a:endParaRPr lang="en-US" sz="1200" b="1" dirty="0">
                <a:solidFill>
                  <a:schemeClr val="bg1"/>
                </a:solidFill>
                <a:cs typeface="Times New Roman" charset="0"/>
              </a:endParaRPr>
            </a:p>
          </p:txBody>
        </p:sp>
        <p:sp>
          <p:nvSpPr>
            <p:cNvPr id="89"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KY</a:t>
              </a:r>
              <a:endParaRPr lang="en-US" sz="1200" b="1" dirty="0">
                <a:solidFill>
                  <a:srgbClr val="FFFFFF"/>
                </a:solidFill>
                <a:cs typeface="Times New Roman" charset="0"/>
              </a:endParaRPr>
            </a:p>
          </p:txBody>
        </p:sp>
        <p:sp>
          <p:nvSpPr>
            <p:cNvPr id="90"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KS</a:t>
              </a:r>
              <a:endParaRPr lang="en-US" sz="1200" b="1" dirty="0">
                <a:solidFill>
                  <a:srgbClr val="000000"/>
                </a:solidFill>
                <a:cs typeface="Times New Roman" charset="0"/>
              </a:endParaRPr>
            </a:p>
          </p:txBody>
        </p:sp>
        <p:sp>
          <p:nvSpPr>
            <p:cNvPr id="91"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IA*</a:t>
              </a:r>
              <a:endParaRPr lang="en-US" sz="1200" b="1" dirty="0">
                <a:solidFill>
                  <a:srgbClr val="FFFFFF"/>
                </a:solidFill>
                <a:cs typeface="Times New Roman" charset="0"/>
              </a:endParaRPr>
            </a:p>
          </p:txBody>
        </p:sp>
        <p:sp>
          <p:nvSpPr>
            <p:cNvPr id="92"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a:t>
              </a:r>
              <a:r>
                <a:rPr lang="en-US" sz="1200" b="1" dirty="0" smtClean="0">
                  <a:solidFill>
                    <a:schemeClr val="bg1"/>
                  </a:solidFill>
                  <a:cs typeface="Times New Roman" charset="0"/>
                </a:rPr>
                <a:t>IN*</a:t>
              </a:r>
              <a:endParaRPr lang="en-US" sz="1200" b="1" dirty="0">
                <a:solidFill>
                  <a:schemeClr val="bg1"/>
                </a:solidFill>
                <a:cs typeface="Times New Roman" charset="0"/>
              </a:endParaRPr>
            </a:p>
          </p:txBody>
        </p:sp>
        <p:sp>
          <p:nvSpPr>
            <p:cNvPr id="93"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IL</a:t>
              </a:r>
              <a:endParaRPr lang="en-US" sz="1200" b="1" dirty="0">
                <a:solidFill>
                  <a:srgbClr val="FFFFFF"/>
                </a:solidFill>
                <a:cs typeface="Times New Roman" charset="0"/>
              </a:endParaRPr>
            </a:p>
          </p:txBody>
        </p:sp>
        <p:sp>
          <p:nvSpPr>
            <p:cNvPr id="94"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ID</a:t>
              </a:r>
              <a:endParaRPr lang="en-US" sz="1200" b="1" dirty="0">
                <a:solidFill>
                  <a:srgbClr val="000000"/>
                </a:solidFill>
                <a:cs typeface="Times New Roman" charset="0"/>
              </a:endParaRPr>
            </a:p>
          </p:txBody>
        </p:sp>
        <p:sp>
          <p:nvSpPr>
            <p:cNvPr id="95"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HI</a:t>
              </a:r>
              <a:endParaRPr lang="en-US" sz="1200" b="1" dirty="0">
                <a:solidFill>
                  <a:srgbClr val="000000"/>
                </a:solidFill>
                <a:cs typeface="Times New Roman" charset="0"/>
              </a:endParaRPr>
            </a:p>
          </p:txBody>
        </p:sp>
        <p:sp>
          <p:nvSpPr>
            <p:cNvPr id="96"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GA</a:t>
              </a:r>
              <a:endParaRPr lang="en-US" sz="1200" b="1" dirty="0">
                <a:solidFill>
                  <a:srgbClr val="000000"/>
                </a:solidFill>
                <a:cs typeface="Times New Roman" charset="0"/>
              </a:endParaRPr>
            </a:p>
          </p:txBody>
        </p:sp>
        <p:sp>
          <p:nvSpPr>
            <p:cNvPr id="97"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FL</a:t>
              </a:r>
              <a:endParaRPr lang="en-US" sz="1200" b="1" dirty="0">
                <a:solidFill>
                  <a:srgbClr val="000000"/>
                </a:solidFill>
                <a:cs typeface="Times New Roman" charset="0"/>
              </a:endParaRPr>
            </a:p>
          </p:txBody>
        </p:sp>
        <p:sp>
          <p:nvSpPr>
            <p:cNvPr id="98"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smtClean="0">
                  <a:solidFill>
                    <a:srgbClr val="000000"/>
                  </a:solidFill>
                  <a:cs typeface="Times New Roman" charset="0"/>
                </a:rPr>
                <a:t>  DC  </a:t>
              </a:r>
              <a:endParaRPr lang="en-US" sz="1200" b="1" dirty="0">
                <a:solidFill>
                  <a:srgbClr val="000000"/>
                </a:solidFill>
                <a:cs typeface="Times New Roman" charset="0"/>
              </a:endParaRPr>
            </a:p>
          </p:txBody>
        </p:sp>
        <p:sp>
          <p:nvSpPr>
            <p:cNvPr id="99"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rgbClr val="000000"/>
                  </a:solidFill>
                  <a:cs typeface="Times New Roman" charset="0"/>
                </a:rPr>
                <a:t>DE</a:t>
              </a:r>
              <a:endParaRPr lang="en-US" sz="1200" b="1" dirty="0">
                <a:solidFill>
                  <a:srgbClr val="000000"/>
                </a:solidFill>
                <a:cs typeface="Times New Roman" charset="0"/>
              </a:endParaRPr>
            </a:p>
          </p:txBody>
        </p:sp>
        <p:sp>
          <p:nvSpPr>
            <p:cNvPr id="100"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CT</a:t>
              </a:r>
              <a:endParaRPr lang="en-US" sz="1200" b="1" dirty="0">
                <a:solidFill>
                  <a:srgbClr val="000000"/>
                </a:solidFill>
                <a:cs typeface="Times New Roman" charset="0"/>
              </a:endParaRPr>
            </a:p>
          </p:txBody>
        </p:sp>
        <p:sp>
          <p:nvSpPr>
            <p:cNvPr id="101"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a:t>
              </a:r>
              <a:r>
                <a:rPr lang="en-US" sz="1200" b="1" dirty="0" smtClean="0">
                  <a:solidFill>
                    <a:srgbClr val="FFFFFF"/>
                  </a:solidFill>
                  <a:cs typeface="Times New Roman" charset="0"/>
                </a:rPr>
                <a:t>CO</a:t>
              </a:r>
              <a:endParaRPr lang="en-US" sz="1200" b="1" dirty="0">
                <a:solidFill>
                  <a:srgbClr val="FFFFFF"/>
                </a:solidFill>
                <a:cs typeface="Times New Roman" charset="0"/>
              </a:endParaRPr>
            </a:p>
          </p:txBody>
        </p:sp>
        <p:sp>
          <p:nvSpPr>
            <p:cNvPr id="102"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a:t>
              </a:r>
              <a:r>
                <a:rPr lang="en-US" sz="1200" b="1" dirty="0" smtClean="0">
                  <a:solidFill>
                    <a:srgbClr val="FFFFFF"/>
                  </a:solidFill>
                  <a:cs typeface="Times New Roman" charset="0"/>
                </a:rPr>
                <a:t>CA</a:t>
              </a:r>
              <a:endParaRPr lang="en-US" sz="1200" b="1" dirty="0">
                <a:solidFill>
                  <a:srgbClr val="FFFFFF"/>
                </a:solidFill>
                <a:cs typeface="Times New Roman" charset="0"/>
              </a:endParaRPr>
            </a:p>
          </p:txBody>
        </p:sp>
        <p:sp>
          <p:nvSpPr>
            <p:cNvPr id="103"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t>
              </a:r>
              <a:r>
                <a:rPr lang="en-US" sz="1200" b="1" dirty="0" smtClean="0">
                  <a:solidFill>
                    <a:srgbClr val="FFFFFF"/>
                  </a:solidFill>
                  <a:cs typeface="Times New Roman" charset="0"/>
                </a:rPr>
                <a:t>AR*</a:t>
              </a:r>
              <a:endParaRPr lang="en-US" sz="1200" b="1" baseline="30000" dirty="0">
                <a:solidFill>
                  <a:srgbClr val="FFFFFF"/>
                </a:solidFill>
                <a:cs typeface="Times New Roman" charset="0"/>
              </a:endParaRPr>
            </a:p>
          </p:txBody>
        </p:sp>
        <p:sp>
          <p:nvSpPr>
            <p:cNvPr id="104" name="Text - Arizona"/>
            <p:cNvSpPr txBox="1">
              <a:spLocks noChangeArrowheads="1"/>
            </p:cNvSpPr>
            <p:nvPr/>
          </p:nvSpPr>
          <p:spPr bwMode="auto">
            <a:xfrm>
              <a:off x="1984373" y="3292502"/>
              <a:ext cx="1219200" cy="328462"/>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smtClean="0">
                  <a:solidFill>
                    <a:srgbClr val="FFFFFF"/>
                  </a:solidFill>
                  <a:cs typeface="Times New Roman" charset="0"/>
                </a:rPr>
                <a:t>AZ*</a:t>
              </a:r>
            </a:p>
          </p:txBody>
        </p:sp>
        <p:sp>
          <p:nvSpPr>
            <p:cNvPr id="105" name="Text - Alaska"/>
            <p:cNvSpPr txBox="1">
              <a:spLocks noChangeArrowheads="1"/>
            </p:cNvSpPr>
            <p:nvPr/>
          </p:nvSpPr>
          <p:spPr bwMode="auto">
            <a:xfrm>
              <a:off x="1081295" y="4021956"/>
              <a:ext cx="1219200" cy="39035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a:r>
              <a:br>
                <a:rPr lang="en-US" sz="1200" b="1" dirty="0">
                  <a:solidFill>
                    <a:schemeClr val="bg1"/>
                  </a:solidFill>
                  <a:cs typeface="Times New Roman" charset="0"/>
                </a:rPr>
              </a:br>
              <a:r>
                <a:rPr lang="en-US" sz="1200" b="1" dirty="0" smtClean="0">
                  <a:cs typeface="Times New Roman" charset="0"/>
                </a:rPr>
                <a:t>AK</a:t>
              </a:r>
              <a:endParaRPr lang="en-US" sz="1200" b="1" dirty="0">
                <a:cs typeface="Times New Roman" charset="0"/>
              </a:endParaRPr>
            </a:p>
          </p:txBody>
        </p:sp>
        <p:sp>
          <p:nvSpPr>
            <p:cNvPr id="106"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smtClean="0">
                  <a:solidFill>
                    <a:srgbClr val="000000"/>
                  </a:solidFill>
                  <a:cs typeface="Times New Roman" charset="0"/>
                </a:rPr>
                <a:t>AL</a:t>
              </a:r>
              <a:endParaRPr lang="en-US" sz="1200" b="1" dirty="0">
                <a:solidFill>
                  <a:srgbClr val="000000"/>
                </a:solidFill>
                <a:cs typeface="Times New Roman" charset="0"/>
              </a:endParaRPr>
            </a:p>
          </p:txBody>
        </p:sp>
        <p:sp>
          <p:nvSpPr>
            <p:cNvPr id="10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0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0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solidFill>
                  <a:srgbClr val="000000"/>
                </a:solidFill>
              </a:endParaRPr>
            </a:p>
          </p:txBody>
        </p:sp>
      </p:grpSp>
      <p:grpSp>
        <p:nvGrpSpPr>
          <p:cNvPr id="2" name="Group 1"/>
          <p:cNvGrpSpPr/>
          <p:nvPr/>
        </p:nvGrpSpPr>
        <p:grpSpPr>
          <a:xfrm>
            <a:off x="6760926" y="4827807"/>
            <a:ext cx="1936874" cy="492443"/>
            <a:chOff x="4255955" y="4953992"/>
            <a:chExt cx="2941111" cy="492443"/>
          </a:xfrm>
        </p:grpSpPr>
        <p:sp>
          <p:nvSpPr>
            <p:cNvPr id="132" name="Rectangle 131"/>
            <p:cNvSpPr>
              <a:spLocks noChangeArrowheads="1"/>
            </p:cNvSpPr>
            <p:nvPr/>
          </p:nvSpPr>
          <p:spPr bwMode="auto">
            <a:xfrm>
              <a:off x="4255955" y="5029800"/>
              <a:ext cx="227736" cy="152791"/>
            </a:xfrm>
            <a:prstGeom prst="rect">
              <a:avLst/>
            </a:prstGeom>
            <a:solidFill>
              <a:srgbClr val="FFC000"/>
            </a:solidFill>
            <a:ln w="19050">
              <a:solidFill>
                <a:srgbClr val="000000"/>
              </a:solidFill>
              <a:miter lim="800000"/>
              <a:headEnd/>
              <a:tailEnd/>
            </a:ln>
            <a:effectLst/>
          </p:spPr>
          <p:txBody>
            <a:bodyPr wrap="none" anchor="ctr"/>
            <a:lstStyle/>
            <a:p>
              <a:endParaRPr lang="en-US" sz="1100" b="1" dirty="0">
                <a:solidFill>
                  <a:srgbClr val="000000"/>
                </a:solidFill>
                <a:cs typeface="Calibri" pitchFamily="34" charset="0"/>
              </a:endParaRPr>
            </a:p>
          </p:txBody>
        </p:sp>
        <p:sp>
          <p:nvSpPr>
            <p:cNvPr id="136" name="Text Box 135"/>
            <p:cNvSpPr txBox="1">
              <a:spLocks noChangeArrowheads="1"/>
            </p:cNvSpPr>
            <p:nvPr/>
          </p:nvSpPr>
          <p:spPr bwMode="auto">
            <a:xfrm>
              <a:off x="4456328" y="4953992"/>
              <a:ext cx="2740738" cy="492443"/>
            </a:xfrm>
            <a:prstGeom prst="rect">
              <a:avLst/>
            </a:prstGeom>
            <a:noFill/>
            <a:ln w="9525">
              <a:noFill/>
              <a:miter lim="800000"/>
              <a:headEnd/>
              <a:tailEnd/>
            </a:ln>
            <a:effectLst/>
          </p:spPr>
          <p:txBody>
            <a:bodyPr wrap="none">
              <a:spAutoFit/>
            </a:bodyPr>
            <a:lstStyle/>
            <a:p>
              <a:r>
                <a:rPr lang="en-US" sz="1300" b="1" dirty="0" smtClean="0">
                  <a:solidFill>
                    <a:srgbClr val="000000"/>
                  </a:solidFill>
                  <a:cs typeface="Calibri" pitchFamily="34" charset="0"/>
                </a:rPr>
                <a:t>Independent Governor </a:t>
              </a:r>
            </a:p>
            <a:p>
              <a:r>
                <a:rPr lang="en-US" sz="1300" b="1" dirty="0" smtClean="0">
                  <a:solidFill>
                    <a:srgbClr val="000000"/>
                  </a:solidFill>
                  <a:cs typeface="Calibri" pitchFamily="34" charset="0"/>
                </a:rPr>
                <a:t>(1 State)</a:t>
              </a:r>
              <a:endParaRPr lang="en-US" sz="1300" b="1" dirty="0">
                <a:solidFill>
                  <a:srgbClr val="000000"/>
                </a:solidFill>
                <a:cs typeface="Calibri" pitchFamily="34" charset="0"/>
              </a:endParaRPr>
            </a:p>
          </p:txBody>
        </p:sp>
      </p:grpSp>
      <p:sp>
        <p:nvSpPr>
          <p:cNvPr id="137" name="Rectangle 136"/>
          <p:cNvSpPr>
            <a:spLocks noChangeArrowheads="1"/>
          </p:cNvSpPr>
          <p:nvPr/>
        </p:nvSpPr>
        <p:spPr bwMode="auto">
          <a:xfrm>
            <a:off x="6754945" y="5408752"/>
            <a:ext cx="152400" cy="159236"/>
          </a:xfrm>
          <a:prstGeom prst="rect">
            <a:avLst/>
          </a:prstGeom>
          <a:solidFill>
            <a:schemeClr val="bg1">
              <a:lumMod val="65000"/>
            </a:schemeClr>
          </a:solidFill>
          <a:ln w="19050">
            <a:solidFill>
              <a:schemeClr val="tx1"/>
            </a:solidFill>
            <a:miter lim="800000"/>
            <a:headEnd/>
            <a:tailEnd/>
          </a:ln>
          <a:effectLst/>
        </p:spPr>
        <p:txBody>
          <a:bodyPr wrap="none" anchor="ctr"/>
          <a:lstStyle/>
          <a:p>
            <a:endParaRPr lang="en-US" b="1" dirty="0">
              <a:solidFill>
                <a:srgbClr val="000000"/>
              </a:solidFill>
              <a:cs typeface="Calibri" pitchFamily="34" charset="0"/>
            </a:endParaRPr>
          </a:p>
        </p:txBody>
      </p:sp>
      <p:sp>
        <p:nvSpPr>
          <p:cNvPr id="138" name="Text Box 135"/>
          <p:cNvSpPr txBox="1">
            <a:spLocks noChangeArrowheads="1"/>
          </p:cNvSpPr>
          <p:nvPr/>
        </p:nvSpPr>
        <p:spPr bwMode="auto">
          <a:xfrm>
            <a:off x="6892882" y="5257800"/>
            <a:ext cx="1928413" cy="492443"/>
          </a:xfrm>
          <a:prstGeom prst="rect">
            <a:avLst/>
          </a:prstGeom>
          <a:noFill/>
          <a:ln w="9525">
            <a:noFill/>
            <a:miter lim="800000"/>
            <a:headEnd/>
            <a:tailEnd/>
          </a:ln>
          <a:effectLst/>
        </p:spPr>
        <p:txBody>
          <a:bodyPr wrap="none">
            <a:spAutoFit/>
          </a:bodyPr>
          <a:lstStyle/>
          <a:p>
            <a:r>
              <a:rPr lang="en-US" sz="1300" b="1" dirty="0" smtClean="0">
                <a:solidFill>
                  <a:srgbClr val="000000"/>
                </a:solidFill>
                <a:cs typeface="Calibri" pitchFamily="34" charset="0"/>
              </a:rPr>
              <a:t>States not </a:t>
            </a:r>
            <a:r>
              <a:rPr lang="en-US" sz="1300" b="1" dirty="0">
                <a:solidFill>
                  <a:srgbClr val="000000"/>
                </a:solidFill>
                <a:cs typeface="Calibri" pitchFamily="34" charset="0"/>
              </a:rPr>
              <a:t>I</a:t>
            </a:r>
            <a:r>
              <a:rPr lang="en-US" sz="1300" b="1" dirty="0" smtClean="0">
                <a:solidFill>
                  <a:srgbClr val="000000"/>
                </a:solidFill>
                <a:cs typeface="Calibri" pitchFamily="34" charset="0"/>
              </a:rPr>
              <a:t>mplementing </a:t>
            </a:r>
          </a:p>
          <a:p>
            <a:r>
              <a:rPr lang="en-US" sz="1300" b="1" dirty="0" smtClean="0">
                <a:solidFill>
                  <a:srgbClr val="000000"/>
                </a:solidFill>
                <a:cs typeface="Calibri" pitchFamily="34" charset="0"/>
              </a:rPr>
              <a:t>Expansion (19 States)</a:t>
            </a:r>
            <a:endParaRPr lang="en-US" sz="1300" b="1" dirty="0">
              <a:solidFill>
                <a:srgbClr val="000000"/>
              </a:solidFill>
              <a:cs typeface="Calibri" pitchFamily="34" charset="0"/>
            </a:endParaRPr>
          </a:p>
        </p:txBody>
      </p:sp>
      <p:sp>
        <p:nvSpPr>
          <p:cNvPr id="139" name="Rectangle 138"/>
          <p:cNvSpPr>
            <a:spLocks noChangeArrowheads="1"/>
          </p:cNvSpPr>
          <p:nvPr/>
        </p:nvSpPr>
        <p:spPr bwMode="auto">
          <a:xfrm>
            <a:off x="6754200" y="4495408"/>
            <a:ext cx="149976" cy="152791"/>
          </a:xfrm>
          <a:prstGeom prst="rect">
            <a:avLst/>
          </a:prstGeom>
          <a:solidFill>
            <a:srgbClr val="FF0000"/>
          </a:solidFill>
          <a:ln w="19050">
            <a:solidFill>
              <a:srgbClr val="000000"/>
            </a:solidFill>
            <a:miter lim="800000"/>
            <a:headEnd/>
            <a:tailEnd/>
          </a:ln>
          <a:effectLst/>
        </p:spPr>
        <p:txBody>
          <a:bodyPr wrap="none" anchor="ctr"/>
          <a:lstStyle/>
          <a:p>
            <a:endParaRPr lang="en-US" sz="1100" b="1" dirty="0">
              <a:solidFill>
                <a:srgbClr val="000000"/>
              </a:solidFill>
              <a:cs typeface="Calibri" pitchFamily="34" charset="0"/>
            </a:endParaRPr>
          </a:p>
        </p:txBody>
      </p:sp>
      <p:sp>
        <p:nvSpPr>
          <p:cNvPr id="140" name="Text Box 135"/>
          <p:cNvSpPr txBox="1">
            <a:spLocks noChangeArrowheads="1"/>
          </p:cNvSpPr>
          <p:nvPr/>
        </p:nvSpPr>
        <p:spPr bwMode="auto">
          <a:xfrm>
            <a:off x="6886156" y="4419600"/>
            <a:ext cx="1645963" cy="492443"/>
          </a:xfrm>
          <a:prstGeom prst="rect">
            <a:avLst/>
          </a:prstGeom>
          <a:noFill/>
          <a:ln w="9525">
            <a:noFill/>
            <a:miter lim="800000"/>
            <a:headEnd/>
            <a:tailEnd/>
          </a:ln>
          <a:effectLst/>
        </p:spPr>
        <p:txBody>
          <a:bodyPr wrap="none">
            <a:spAutoFit/>
          </a:bodyPr>
          <a:lstStyle/>
          <a:p>
            <a:r>
              <a:rPr lang="en-US" sz="1300" b="1" dirty="0" smtClean="0">
                <a:solidFill>
                  <a:srgbClr val="000000"/>
                </a:solidFill>
                <a:cs typeface="Calibri" pitchFamily="34" charset="0"/>
              </a:rPr>
              <a:t>Republican Governor</a:t>
            </a:r>
          </a:p>
          <a:p>
            <a:r>
              <a:rPr lang="en-US" sz="1300" b="1" dirty="0" smtClean="0">
                <a:solidFill>
                  <a:srgbClr val="000000"/>
                </a:solidFill>
                <a:cs typeface="Calibri" pitchFamily="34" charset="0"/>
              </a:rPr>
              <a:t>(16 States)</a:t>
            </a:r>
            <a:endParaRPr lang="en-US" sz="1300" b="1" dirty="0">
              <a:solidFill>
                <a:srgbClr val="000000"/>
              </a:solidFill>
              <a:cs typeface="Calibri" pitchFamily="34" charset="0"/>
            </a:endParaRPr>
          </a:p>
        </p:txBody>
      </p:sp>
      <p:sp>
        <p:nvSpPr>
          <p:cNvPr id="141" name="Rectangle 140"/>
          <p:cNvSpPr>
            <a:spLocks noChangeArrowheads="1"/>
          </p:cNvSpPr>
          <p:nvPr/>
        </p:nvSpPr>
        <p:spPr bwMode="auto">
          <a:xfrm>
            <a:off x="6754200" y="4196432"/>
            <a:ext cx="149976" cy="152791"/>
          </a:xfrm>
          <a:prstGeom prst="rect">
            <a:avLst/>
          </a:prstGeom>
          <a:solidFill>
            <a:schemeClr val="accent2"/>
          </a:solidFill>
          <a:ln w="19050">
            <a:solidFill>
              <a:srgbClr val="000000"/>
            </a:solidFill>
            <a:miter lim="800000"/>
            <a:headEnd/>
            <a:tailEnd/>
          </a:ln>
          <a:effectLst/>
        </p:spPr>
        <p:txBody>
          <a:bodyPr wrap="none" anchor="ctr"/>
          <a:lstStyle/>
          <a:p>
            <a:endParaRPr lang="en-US" sz="1100" b="1" dirty="0">
              <a:solidFill>
                <a:srgbClr val="000000"/>
              </a:solidFill>
              <a:cs typeface="Calibri" pitchFamily="34" charset="0"/>
            </a:endParaRPr>
          </a:p>
        </p:txBody>
      </p:sp>
      <p:sp>
        <p:nvSpPr>
          <p:cNvPr id="142" name="Text Box 135"/>
          <p:cNvSpPr txBox="1">
            <a:spLocks noChangeArrowheads="1"/>
          </p:cNvSpPr>
          <p:nvPr/>
        </p:nvSpPr>
        <p:spPr bwMode="auto">
          <a:xfrm>
            <a:off x="6886156" y="4003357"/>
            <a:ext cx="1668214" cy="492443"/>
          </a:xfrm>
          <a:prstGeom prst="rect">
            <a:avLst/>
          </a:prstGeom>
          <a:noFill/>
          <a:ln w="9525">
            <a:noFill/>
            <a:miter lim="800000"/>
            <a:headEnd/>
            <a:tailEnd/>
          </a:ln>
          <a:effectLst/>
        </p:spPr>
        <p:txBody>
          <a:bodyPr wrap="none">
            <a:spAutoFit/>
          </a:bodyPr>
          <a:lstStyle/>
          <a:p>
            <a:r>
              <a:rPr lang="en-US" sz="1300" b="1" dirty="0" smtClean="0">
                <a:solidFill>
                  <a:srgbClr val="000000"/>
                </a:solidFill>
                <a:cs typeface="Calibri" pitchFamily="34" charset="0"/>
              </a:rPr>
              <a:t>Democratic Governor</a:t>
            </a:r>
          </a:p>
          <a:p>
            <a:r>
              <a:rPr lang="en-US" sz="1300" b="1" dirty="0" smtClean="0">
                <a:solidFill>
                  <a:srgbClr val="000000"/>
                </a:solidFill>
                <a:cs typeface="Calibri" pitchFamily="34" charset="0"/>
              </a:rPr>
              <a:t>(14 States + DC)</a:t>
            </a:r>
            <a:endParaRPr lang="en-US" sz="1300" b="1" dirty="0">
              <a:solidFill>
                <a:srgbClr val="000000"/>
              </a:solidFill>
              <a:cs typeface="Calibri" pitchFamily="34" charset="0"/>
            </a:endParaRPr>
          </a:p>
        </p:txBody>
      </p:sp>
    </p:spTree>
    <p:extLst>
      <p:ext uri="{BB962C8B-B14F-4D97-AF65-F5344CB8AC3E}">
        <p14:creationId xmlns:p14="http://schemas.microsoft.com/office/powerpoint/2010/main" val="84898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92075" y="1371601"/>
          <a:ext cx="895985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1"/>
          </p:nvPr>
        </p:nvSpPr>
        <p:spPr/>
        <p:txBody>
          <a:bodyPr/>
          <a:lstStyle/>
          <a:p>
            <a:r>
              <a:rPr lang="en-US" dirty="0" smtClean="0"/>
              <a:t>NOTE: Uninsured rates for 2016 are as of June 2016.</a:t>
            </a:r>
          </a:p>
          <a:p>
            <a:r>
              <a:rPr lang="en-US" dirty="0" smtClean="0"/>
              <a:t>SOURCE: </a:t>
            </a:r>
            <a:r>
              <a:rPr lang="en-US" dirty="0"/>
              <a:t>Emily P </a:t>
            </a:r>
            <a:r>
              <a:rPr lang="en-US" dirty="0" err="1"/>
              <a:t>Zammitti</a:t>
            </a:r>
            <a:r>
              <a:rPr lang="en-US" dirty="0"/>
              <a:t>, Robin A Cohen, and Michael E Martinez, Health Insurance Coverage: Early Release of Estimates from the National Health Interview Survey, January-June 2016, (Hyattsville, MD: National Center for Health Statistics, November 2016), </a:t>
            </a:r>
            <a:r>
              <a:rPr lang="en-US" dirty="0">
                <a:hlinkClick r:id="rId3"/>
              </a:rPr>
              <a:t>https://www.cdc.gov/nchs/data/nhis/earlyrelease/insur201611.pdf</a:t>
            </a:r>
            <a:r>
              <a:rPr lang="en-US" dirty="0"/>
              <a:t>.</a:t>
            </a:r>
          </a:p>
        </p:txBody>
      </p:sp>
      <p:sp>
        <p:nvSpPr>
          <p:cNvPr id="6" name="Title 5"/>
          <p:cNvSpPr>
            <a:spLocks noGrp="1"/>
          </p:cNvSpPr>
          <p:nvPr>
            <p:ph type="title"/>
          </p:nvPr>
        </p:nvSpPr>
        <p:spPr/>
        <p:txBody>
          <a:bodyPr/>
          <a:lstStyle/>
          <a:p>
            <a:r>
              <a:rPr lang="en-US" dirty="0" smtClean="0"/>
              <a:t>The uninsured rate in the United States has decreased, especially among Medicaid expansion states.</a:t>
            </a:r>
            <a:endParaRPr lang="en-US" dirty="0"/>
          </a:p>
        </p:txBody>
      </p:sp>
    </p:spTree>
    <p:extLst>
      <p:ext uri="{BB962C8B-B14F-4D97-AF65-F5344CB8AC3E}">
        <p14:creationId xmlns:p14="http://schemas.microsoft.com/office/powerpoint/2010/main" val="14357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92075" y="1943711"/>
          <a:ext cx="8959850" cy="42682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1"/>
          </p:nvPr>
        </p:nvSpPr>
        <p:spPr/>
        <p:txBody>
          <a:bodyPr/>
          <a:lstStyle/>
          <a:p>
            <a:r>
              <a:rPr lang="en-US" sz="1100" dirty="0" smtClean="0"/>
              <a:t>NOTE: 2017 levels are based on state-reported </a:t>
            </a:r>
            <a:r>
              <a:rPr lang="en-US" sz="1100" dirty="0"/>
              <a:t>eligibility levels as of </a:t>
            </a:r>
            <a:r>
              <a:rPr lang="en-US" sz="1100" dirty="0" smtClean="0"/>
              <a:t>January 2017</a:t>
            </a:r>
            <a:r>
              <a:rPr lang="en-US" sz="1100" dirty="0"/>
              <a:t>. Eligibility levels are based on 2016 federal poverty levels (FPLs) for a family of three for children, pregnant women, and parents, and for an individual for childless adults. </a:t>
            </a:r>
            <a:r>
              <a:rPr lang="en-US" sz="1100" dirty="0" smtClean="0"/>
              <a:t>In </a:t>
            </a:r>
            <a:r>
              <a:rPr lang="en-US" sz="1100" dirty="0"/>
              <a:t>2016,the FPL was $20,160 for a family of three and $11,880 for an individual. </a:t>
            </a:r>
            <a:endParaRPr lang="en-US" sz="1100" dirty="0" smtClean="0"/>
          </a:p>
          <a:p>
            <a:r>
              <a:rPr lang="en-US" sz="1100" dirty="0" smtClean="0"/>
              <a:t>SOURCE: Based on results of a national survey conducted by the Kaiser Commission on Medicaid and the Uninsured and the Georgetown Center for Children and Families, 2013 and 2017 with data updates to reflect Medicaid expansion implementation.</a:t>
            </a:r>
            <a:endParaRPr lang="en-US" sz="1100" dirty="0"/>
          </a:p>
        </p:txBody>
      </p:sp>
      <p:sp>
        <p:nvSpPr>
          <p:cNvPr id="3" name="Title 2"/>
          <p:cNvSpPr>
            <a:spLocks noGrp="1"/>
          </p:cNvSpPr>
          <p:nvPr>
            <p:ph type="title"/>
          </p:nvPr>
        </p:nvSpPr>
        <p:spPr/>
        <p:txBody>
          <a:bodyPr/>
          <a:lstStyle/>
          <a:p>
            <a:r>
              <a:rPr lang="en-US" dirty="0"/>
              <a:t>The ACA </a:t>
            </a:r>
            <a:r>
              <a:rPr lang="en-US" dirty="0" smtClean="0"/>
              <a:t>Medicaid expansion increased eligibility for adults, </a:t>
            </a:r>
            <a:r>
              <a:rPr lang="en-US" dirty="0"/>
              <a:t>but adult eligibility remains low in non-expansion states. </a:t>
            </a:r>
            <a:r>
              <a:rPr lang="en-US" dirty="0" smtClean="0"/>
              <a:t/>
            </a:r>
            <a:br>
              <a:rPr lang="en-US" dirty="0" smtClean="0"/>
            </a:br>
            <a:endParaRPr lang="en-US" dirty="0"/>
          </a:p>
        </p:txBody>
      </p:sp>
      <p:sp>
        <p:nvSpPr>
          <p:cNvPr id="5" name="Rectangle 4"/>
          <p:cNvSpPr/>
          <p:nvPr/>
        </p:nvSpPr>
        <p:spPr>
          <a:xfrm>
            <a:off x="189468" y="5098522"/>
            <a:ext cx="3303151" cy="807913"/>
          </a:xfrm>
          <a:prstGeom prst="rect">
            <a:avLst/>
          </a:prstGeom>
          <a:noFill/>
        </p:spPr>
        <p:txBody>
          <a:bodyPr wrap="square">
            <a:spAutoFit/>
          </a:bodyPr>
          <a:lstStyle/>
          <a:p>
            <a:pPr algn="ctr"/>
            <a:r>
              <a:rPr lang="en-US" sz="1550" b="1" dirty="0" smtClean="0"/>
              <a:t>States that Have Implemented the Medicaid Expansion as of Jan. 2017</a:t>
            </a:r>
          </a:p>
          <a:p>
            <a:pPr algn="ctr"/>
            <a:r>
              <a:rPr lang="en-US" sz="1550" b="1" dirty="0" smtClean="0"/>
              <a:t>(32 states, including DC)</a:t>
            </a:r>
            <a:endParaRPr lang="en-US" sz="1550" b="1" dirty="0"/>
          </a:p>
        </p:txBody>
      </p:sp>
      <p:sp>
        <p:nvSpPr>
          <p:cNvPr id="7" name="Rectangle 6"/>
          <p:cNvSpPr/>
          <p:nvPr/>
        </p:nvSpPr>
        <p:spPr>
          <a:xfrm>
            <a:off x="5360862" y="5099307"/>
            <a:ext cx="3556943" cy="802728"/>
          </a:xfrm>
          <a:prstGeom prst="rect">
            <a:avLst/>
          </a:prstGeom>
        </p:spPr>
        <p:txBody>
          <a:bodyPr wrap="square">
            <a:spAutoFit/>
          </a:bodyPr>
          <a:lstStyle/>
          <a:p>
            <a:pPr algn="ctr"/>
            <a:r>
              <a:rPr lang="en-US" sz="1550" b="1" dirty="0" smtClean="0"/>
              <a:t>States that Have Not Implemented the Medicaid Expansion as of Jan. 2017</a:t>
            </a:r>
          </a:p>
          <a:p>
            <a:pPr algn="ctr"/>
            <a:r>
              <a:rPr lang="en-US" sz="1550" b="1" dirty="0" smtClean="0"/>
              <a:t>(19 states)</a:t>
            </a:r>
            <a:endParaRPr lang="en-US" sz="1550" b="1" dirty="0"/>
          </a:p>
        </p:txBody>
      </p:sp>
      <p:grpSp>
        <p:nvGrpSpPr>
          <p:cNvPr id="8" name="Group 7"/>
          <p:cNvGrpSpPr/>
          <p:nvPr/>
        </p:nvGrpSpPr>
        <p:grpSpPr>
          <a:xfrm>
            <a:off x="326428" y="4745437"/>
            <a:ext cx="3165136" cy="327037"/>
            <a:chOff x="1332706" y="5071646"/>
            <a:chExt cx="2997724" cy="338554"/>
          </a:xfrm>
        </p:grpSpPr>
        <p:sp>
          <p:nvSpPr>
            <p:cNvPr id="9" name="Rectangle 8"/>
            <p:cNvSpPr/>
            <p:nvPr/>
          </p:nvSpPr>
          <p:spPr>
            <a:xfrm>
              <a:off x="1332706" y="5071646"/>
              <a:ext cx="1066800" cy="338554"/>
            </a:xfrm>
            <a:prstGeom prst="rect">
              <a:avLst/>
            </a:prstGeom>
            <a:noFill/>
          </p:spPr>
          <p:txBody>
            <a:bodyPr wrap="square">
              <a:spAutoFit/>
            </a:bodyPr>
            <a:lstStyle/>
            <a:p>
              <a:pPr algn="ctr"/>
              <a:r>
                <a:rPr lang="en-US" sz="1600" b="1" dirty="0" smtClean="0"/>
                <a:t>Parents</a:t>
              </a:r>
              <a:endParaRPr lang="en-US" sz="1600" b="1" dirty="0"/>
            </a:p>
          </p:txBody>
        </p:sp>
        <p:sp>
          <p:nvSpPr>
            <p:cNvPr id="10" name="Rectangle 9"/>
            <p:cNvSpPr/>
            <p:nvPr/>
          </p:nvSpPr>
          <p:spPr>
            <a:xfrm>
              <a:off x="2844530" y="5071646"/>
              <a:ext cx="1485900" cy="338554"/>
            </a:xfrm>
            <a:prstGeom prst="rect">
              <a:avLst/>
            </a:prstGeom>
            <a:noFill/>
          </p:spPr>
          <p:txBody>
            <a:bodyPr wrap="square">
              <a:spAutoFit/>
            </a:bodyPr>
            <a:lstStyle/>
            <a:p>
              <a:pPr algn="ctr"/>
              <a:r>
                <a:rPr lang="en-US" sz="1600" b="1" dirty="0" smtClean="0"/>
                <a:t>Other Adults</a:t>
              </a:r>
              <a:endParaRPr lang="en-US" sz="1600" b="1" dirty="0"/>
            </a:p>
          </p:txBody>
        </p:sp>
      </p:grpSp>
      <p:grpSp>
        <p:nvGrpSpPr>
          <p:cNvPr id="11" name="Group 10"/>
          <p:cNvGrpSpPr/>
          <p:nvPr/>
        </p:nvGrpSpPr>
        <p:grpSpPr>
          <a:xfrm>
            <a:off x="5736628" y="4745437"/>
            <a:ext cx="3165135" cy="327037"/>
            <a:chOff x="1691481" y="5071646"/>
            <a:chExt cx="3276600" cy="338554"/>
          </a:xfrm>
          <a:noFill/>
        </p:grpSpPr>
        <p:sp>
          <p:nvSpPr>
            <p:cNvPr id="12" name="Rectangle 11"/>
            <p:cNvSpPr/>
            <p:nvPr/>
          </p:nvSpPr>
          <p:spPr>
            <a:xfrm>
              <a:off x="1691481" y="5071646"/>
              <a:ext cx="1066800" cy="338554"/>
            </a:xfrm>
            <a:prstGeom prst="rect">
              <a:avLst/>
            </a:prstGeom>
            <a:grpFill/>
          </p:spPr>
          <p:txBody>
            <a:bodyPr wrap="square">
              <a:spAutoFit/>
            </a:bodyPr>
            <a:lstStyle/>
            <a:p>
              <a:pPr algn="ctr"/>
              <a:r>
                <a:rPr lang="en-US" sz="1600" b="1" dirty="0" smtClean="0"/>
                <a:t>Parents</a:t>
              </a:r>
              <a:endParaRPr lang="en-US" sz="1600" b="1" dirty="0"/>
            </a:p>
          </p:txBody>
        </p:sp>
        <p:sp>
          <p:nvSpPr>
            <p:cNvPr id="13" name="Rectangle 12"/>
            <p:cNvSpPr/>
            <p:nvPr/>
          </p:nvSpPr>
          <p:spPr>
            <a:xfrm>
              <a:off x="3061494" y="5071646"/>
              <a:ext cx="1906587" cy="338554"/>
            </a:xfrm>
            <a:prstGeom prst="rect">
              <a:avLst/>
            </a:prstGeom>
            <a:grpFill/>
          </p:spPr>
          <p:txBody>
            <a:bodyPr wrap="square">
              <a:spAutoFit/>
            </a:bodyPr>
            <a:lstStyle/>
            <a:p>
              <a:pPr algn="ctr"/>
              <a:r>
                <a:rPr lang="en-US" sz="1600" b="1" dirty="0" smtClean="0"/>
                <a:t>Other Adults</a:t>
              </a:r>
              <a:endParaRPr lang="en-US" sz="1600" b="1" dirty="0"/>
            </a:p>
          </p:txBody>
        </p:sp>
      </p:grpSp>
      <p:cxnSp>
        <p:nvCxnSpPr>
          <p:cNvPr id="15" name="Straight Connector 14"/>
          <p:cNvCxnSpPr/>
          <p:nvPr/>
        </p:nvCxnSpPr>
        <p:spPr>
          <a:xfrm flipV="1">
            <a:off x="382876" y="5098522"/>
            <a:ext cx="3032488" cy="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705923" y="5098523"/>
            <a:ext cx="3165135" cy="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392" y="1645396"/>
            <a:ext cx="8534401" cy="584775"/>
          </a:xfrm>
          <a:prstGeom prst="rect">
            <a:avLst/>
          </a:prstGeom>
          <a:noFill/>
        </p:spPr>
        <p:txBody>
          <a:bodyPr wrap="square" rtlCol="0">
            <a:spAutoFit/>
          </a:bodyPr>
          <a:lstStyle/>
          <a:p>
            <a:r>
              <a:rPr lang="en-US" sz="1600" b="1" i="1" dirty="0"/>
              <a:t>Median Medicaid Eligibility Levels for Adults as a Percent of the Federal Poverty Level, 2013 and </a:t>
            </a:r>
            <a:r>
              <a:rPr lang="en-US" sz="1600" b="1" i="1" dirty="0" smtClean="0"/>
              <a:t>2017</a:t>
            </a:r>
            <a:endParaRPr lang="en-US" sz="1600" b="1" i="1" dirty="0" smtClean="0">
              <a:latin typeface="Calibri" pitchFamily="34" charset="0"/>
              <a:cs typeface="Meta Offc Pro"/>
            </a:endParaRPr>
          </a:p>
        </p:txBody>
      </p:sp>
    </p:spTree>
    <p:extLst>
      <p:ext uri="{BB962C8B-B14F-4D97-AF65-F5344CB8AC3E}">
        <p14:creationId xmlns:p14="http://schemas.microsoft.com/office/powerpoint/2010/main" val="329540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nSpc>
                <a:spcPct val="114000"/>
              </a:lnSpc>
            </a:pPr>
            <a:r>
              <a:rPr lang="en-US" sz="2600" dirty="0" smtClean="0"/>
              <a:t>14.4 million adults in 32 states covered by Medicaid expansion in Q1 2016, of which 11.2 million are newly eligible</a:t>
            </a:r>
          </a:p>
          <a:p>
            <a:pPr>
              <a:lnSpc>
                <a:spcPct val="114000"/>
              </a:lnSpc>
            </a:pPr>
            <a:r>
              <a:rPr lang="en-US" sz="2600" dirty="0" smtClean="0"/>
              <a:t>100</a:t>
            </a:r>
            <a:r>
              <a:rPr lang="en-US" sz="2600" dirty="0"/>
              <a:t>% federal financing </a:t>
            </a:r>
            <a:r>
              <a:rPr lang="en-US" sz="2600" dirty="0" smtClean="0"/>
              <a:t>match from Jan 2014 - September 2015 provided $93.3 billion to states; in 2017, match is 95% phasing down to 90% in 2020 and thereafter</a:t>
            </a:r>
          </a:p>
          <a:p>
            <a:pPr>
              <a:lnSpc>
                <a:spcPct val="114000"/>
              </a:lnSpc>
            </a:pPr>
            <a:r>
              <a:rPr lang="en-US" sz="2600" dirty="0" smtClean="0"/>
              <a:t>How will repeal address the expansion?</a:t>
            </a:r>
          </a:p>
          <a:p>
            <a:pPr lvl="1">
              <a:lnSpc>
                <a:spcPct val="114000"/>
              </a:lnSpc>
            </a:pPr>
            <a:r>
              <a:rPr lang="en-US" sz="2400" dirty="0" smtClean="0"/>
              <a:t>remove eligibility for adults without dependent children?</a:t>
            </a:r>
          </a:p>
          <a:p>
            <a:pPr lvl="1">
              <a:lnSpc>
                <a:spcPct val="114000"/>
              </a:lnSpc>
            </a:pPr>
            <a:r>
              <a:rPr lang="en-US" sz="2400" dirty="0" smtClean="0"/>
              <a:t>remove federal funds for expansion?</a:t>
            </a:r>
          </a:p>
          <a:p>
            <a:pPr lvl="1">
              <a:lnSpc>
                <a:spcPct val="114000"/>
              </a:lnSpc>
            </a:pPr>
            <a:r>
              <a:rPr lang="en-US" sz="2400" dirty="0" smtClean="0"/>
              <a:t>fold expansion into broader Medicaid block grants? </a:t>
            </a:r>
          </a:p>
          <a:p>
            <a:pPr lvl="1">
              <a:lnSpc>
                <a:spcPct val="114000"/>
              </a:lnSpc>
            </a:pPr>
            <a:r>
              <a:rPr lang="en-US" sz="2400" dirty="0" smtClean="0"/>
              <a:t>make adjustments for non-expansion states?</a:t>
            </a:r>
          </a:p>
          <a:p>
            <a:pPr>
              <a:lnSpc>
                <a:spcPct val="114000"/>
              </a:lnSpc>
            </a:pPr>
            <a:r>
              <a:rPr lang="en-US" sz="2600" dirty="0" smtClean="0"/>
              <a:t>What happens to other ACA provisions affecting all states?</a:t>
            </a:r>
          </a:p>
        </p:txBody>
      </p:sp>
      <p:sp>
        <p:nvSpPr>
          <p:cNvPr id="6" name="Title 5"/>
          <p:cNvSpPr>
            <a:spLocks noGrp="1"/>
          </p:cNvSpPr>
          <p:nvPr>
            <p:ph type="title"/>
          </p:nvPr>
        </p:nvSpPr>
        <p:spPr/>
        <p:txBody>
          <a:bodyPr/>
          <a:lstStyle/>
          <a:p>
            <a:r>
              <a:rPr lang="en-US" dirty="0" smtClean="0"/>
              <a:t>Key Issues for ACA Repeal and Medicaid Expansion</a:t>
            </a:r>
            <a:endParaRPr lang="en-US" dirty="0"/>
          </a:p>
        </p:txBody>
      </p:sp>
    </p:spTree>
    <p:extLst>
      <p:ext uri="{BB962C8B-B14F-4D97-AF65-F5344CB8AC3E}">
        <p14:creationId xmlns:p14="http://schemas.microsoft.com/office/powerpoint/2010/main" val="253829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92075" y="1371600"/>
          <a:ext cx="8959110" cy="4715279"/>
        </p:xfrm>
        <a:graphic>
          <a:graphicData uri="http://schemas.openxmlformats.org/drawingml/2006/table">
            <a:tbl>
              <a:tblPr firstRow="1" bandRow="1">
                <a:tableStyleId>{5C22544A-7EE6-4342-B048-85BDC9FD1C3A}</a:tableStyleId>
              </a:tblPr>
              <a:tblGrid>
                <a:gridCol w="1222018">
                  <a:extLst>
                    <a:ext uri="{9D8B030D-6E8A-4147-A177-3AD203B41FA5}">
                      <a16:colId xmlns:a16="http://schemas.microsoft.com/office/drawing/2014/main" val="20000"/>
                    </a:ext>
                  </a:extLst>
                </a:gridCol>
                <a:gridCol w="2410054">
                  <a:extLst>
                    <a:ext uri="{9D8B030D-6E8A-4147-A177-3AD203B41FA5}">
                      <a16:colId xmlns:a16="http://schemas.microsoft.com/office/drawing/2014/main" val="20001"/>
                    </a:ext>
                  </a:extLst>
                </a:gridCol>
                <a:gridCol w="2663519">
                  <a:extLst>
                    <a:ext uri="{9D8B030D-6E8A-4147-A177-3AD203B41FA5}">
                      <a16:colId xmlns:a16="http://schemas.microsoft.com/office/drawing/2014/main" val="20003"/>
                    </a:ext>
                  </a:extLst>
                </a:gridCol>
                <a:gridCol w="2663519">
                  <a:extLst>
                    <a:ext uri="{9D8B030D-6E8A-4147-A177-3AD203B41FA5}">
                      <a16:colId xmlns:a16="http://schemas.microsoft.com/office/drawing/2014/main" val="619858055"/>
                    </a:ext>
                  </a:extLst>
                </a:gridCol>
              </a:tblGrid>
              <a:tr h="420339">
                <a:tc>
                  <a:txBody>
                    <a:bodyPr/>
                    <a:lstStyle/>
                    <a:p>
                      <a:endParaRPr lang="en-US" sz="1600" dirty="0"/>
                    </a:p>
                  </a:txBody>
                  <a:tcPr marL="93783" marR="9378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Current Medicaid</a:t>
                      </a:r>
                      <a:r>
                        <a:rPr lang="en-US" sz="1600" baseline="0" dirty="0" smtClean="0"/>
                        <a:t> Program</a:t>
                      </a:r>
                      <a:endParaRPr lang="en-US" sz="1600" dirty="0"/>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Block Grant</a:t>
                      </a:r>
                      <a:endParaRPr lang="en-US" sz="1600" dirty="0"/>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Per Capita</a:t>
                      </a:r>
                      <a:r>
                        <a:rPr lang="en-US" sz="1600" baseline="0" dirty="0" smtClean="0"/>
                        <a:t> Cap</a:t>
                      </a:r>
                      <a:endParaRPr lang="en-US" sz="1600" dirty="0"/>
                    </a:p>
                  </a:txBody>
                  <a:tcPr marL="93783" marR="9378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16279">
                <a:tc>
                  <a:txBody>
                    <a:bodyPr/>
                    <a:lstStyle/>
                    <a:p>
                      <a:r>
                        <a:rPr lang="en-US" sz="1600" baseline="0" dirty="0" smtClean="0"/>
                        <a:t>Coverage</a:t>
                      </a:r>
                      <a:endParaRPr lang="en-US" sz="1600" dirty="0"/>
                    </a:p>
                  </a:txBody>
                  <a:tcPr marL="93783" marR="9378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Guaranteed coverage, no waiting list or caps</a:t>
                      </a:r>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No guarantee (can use wait</a:t>
                      </a:r>
                      <a:r>
                        <a:rPr lang="en-US" sz="1600" baseline="0" dirty="0" smtClean="0"/>
                        <a:t> lists or caps)</a:t>
                      </a:r>
                      <a:endParaRPr lang="en-US" sz="1600" dirty="0"/>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May be guaranteed for certain</a:t>
                      </a:r>
                      <a:r>
                        <a:rPr lang="en-US" sz="1600" baseline="0" dirty="0" smtClean="0"/>
                        <a:t> groups</a:t>
                      </a:r>
                      <a:endParaRPr lang="en-US" sz="1600" dirty="0"/>
                    </a:p>
                  </a:txBody>
                  <a:tcPr marL="93783" marR="9378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43997">
                <a:tc>
                  <a:txBody>
                    <a:bodyPr/>
                    <a:lstStyle/>
                    <a:p>
                      <a:r>
                        <a:rPr lang="en-US" sz="1600" dirty="0" smtClean="0"/>
                        <a:t>Federal Funding</a:t>
                      </a:r>
                      <a:endParaRPr lang="en-US" sz="1600" dirty="0"/>
                    </a:p>
                  </a:txBody>
                  <a:tcPr marL="93783" marR="9378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Guaranteed, no cap</a:t>
                      </a:r>
                    </a:p>
                    <a:p>
                      <a:pPr marL="285750" indent="-285750">
                        <a:buFont typeface="Arial" pitchFamily="34" charset="0"/>
                        <a:buChar char="•"/>
                      </a:pPr>
                      <a:r>
                        <a:rPr lang="en-US" sz="1600" dirty="0" smtClean="0"/>
                        <a:t>Responds</a:t>
                      </a:r>
                      <a:r>
                        <a:rPr lang="en-US" sz="1600" baseline="0" dirty="0" smtClean="0"/>
                        <a:t> to program needs (enrollment and health care costs)</a:t>
                      </a:r>
                    </a:p>
                    <a:p>
                      <a:pPr marL="285750" indent="-285750">
                        <a:buFont typeface="Arial" pitchFamily="34" charset="0"/>
                        <a:buChar char="•"/>
                      </a:pPr>
                      <a:r>
                        <a:rPr lang="en-US" sz="1600" baseline="0" dirty="0" smtClean="0"/>
                        <a:t>Can fluctuate</a:t>
                      </a:r>
                      <a:endParaRPr lang="en-US" sz="1600" dirty="0"/>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Capped </a:t>
                      </a:r>
                    </a:p>
                    <a:p>
                      <a:pPr marL="285750" indent="-285750">
                        <a:buFont typeface="Arial" pitchFamily="34" charset="0"/>
                        <a:buChar char="•"/>
                      </a:pPr>
                      <a:r>
                        <a:rPr lang="en-US" sz="1600" dirty="0" smtClean="0"/>
                        <a:t>Not based on enrollment,</a:t>
                      </a:r>
                      <a:r>
                        <a:rPr lang="en-US" sz="1600" baseline="0" dirty="0" smtClean="0"/>
                        <a:t> costs or </a:t>
                      </a:r>
                      <a:r>
                        <a:rPr lang="en-US" sz="1600" dirty="0" smtClean="0"/>
                        <a:t>program needs</a:t>
                      </a:r>
                    </a:p>
                    <a:p>
                      <a:pPr marL="285750" indent="-285750">
                        <a:buFont typeface="Arial" pitchFamily="34" charset="0"/>
                        <a:buChar char="•"/>
                      </a:pPr>
                      <a:r>
                        <a:rPr lang="en-US" sz="1600" baseline="0" dirty="0" smtClean="0"/>
                        <a:t>Fixed with pre-set growth</a:t>
                      </a:r>
                      <a:endParaRPr lang="en-US" sz="1600" dirty="0"/>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Capped per enrollee</a:t>
                      </a:r>
                    </a:p>
                    <a:p>
                      <a:pPr marL="285750" indent="-285750">
                        <a:buFont typeface="Arial" pitchFamily="34" charset="0"/>
                        <a:buChar char="•"/>
                      </a:pPr>
                      <a:r>
                        <a:rPr lang="en-US" sz="1600" dirty="0" smtClean="0"/>
                        <a:t>Not based on health care costs and needs</a:t>
                      </a:r>
                    </a:p>
                    <a:p>
                      <a:pPr marL="285750" indent="-285750">
                        <a:buFont typeface="Arial" pitchFamily="34" charset="0"/>
                        <a:buChar char="•"/>
                      </a:pPr>
                      <a:r>
                        <a:rPr lang="en-US" sz="1600" baseline="0" dirty="0" smtClean="0"/>
                        <a:t>Fixed with pre-set growth per enrollee</a:t>
                      </a:r>
                      <a:endParaRPr lang="en-US" sz="1600" dirty="0"/>
                    </a:p>
                  </a:txBody>
                  <a:tcPr marL="93783" marR="9378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99160">
                <a:tc>
                  <a:txBody>
                    <a:bodyPr/>
                    <a:lstStyle/>
                    <a:p>
                      <a:r>
                        <a:rPr lang="en-US" sz="1600" dirty="0" smtClean="0"/>
                        <a:t>State</a:t>
                      </a:r>
                      <a:r>
                        <a:rPr lang="en-US" sz="1600" baseline="0" dirty="0" smtClean="0"/>
                        <a:t> Matching Payments</a:t>
                      </a:r>
                      <a:endParaRPr lang="en-US" sz="1600" dirty="0"/>
                    </a:p>
                  </a:txBody>
                  <a:tcPr marL="93783" marR="9378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Required to draw down federal dollars</a:t>
                      </a:r>
                    </a:p>
                    <a:p>
                      <a:pPr marL="285750" indent="-285750">
                        <a:buFont typeface="Arial" pitchFamily="34" charset="0"/>
                        <a:buChar char="•"/>
                      </a:pPr>
                      <a:r>
                        <a:rPr lang="en-US" sz="1600" dirty="0" smtClean="0"/>
                        <a:t>Federal spending tied to state spending</a:t>
                      </a:r>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Unclear</a:t>
                      </a:r>
                    </a:p>
                    <a:p>
                      <a:pPr marL="285750" indent="-285750">
                        <a:buFont typeface="Arial" pitchFamily="34" charset="0"/>
                        <a:buChar char="•"/>
                      </a:pPr>
                      <a:r>
                        <a:rPr lang="en-US" sz="1600" dirty="0" smtClean="0"/>
                        <a:t>Federal spending not tied to state spending beyond cap</a:t>
                      </a:r>
                      <a:endParaRPr lang="en-US" sz="1600" baseline="0" dirty="0" smtClean="0"/>
                    </a:p>
                  </a:txBody>
                  <a:tcPr marL="93783" marR="937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Unclear</a:t>
                      </a:r>
                    </a:p>
                    <a:p>
                      <a:pPr marL="285750" indent="-285750">
                        <a:buFont typeface="Arial" pitchFamily="34" charset="0"/>
                        <a:buChar char="•"/>
                      </a:pPr>
                      <a:r>
                        <a:rPr lang="en-US" sz="1600" dirty="0" smtClean="0"/>
                        <a:t>Federal spending not tied to state spending beyond per enrollee cap</a:t>
                      </a:r>
                      <a:endParaRPr lang="en-US" sz="1600" baseline="0" dirty="0" smtClean="0"/>
                    </a:p>
                  </a:txBody>
                  <a:tcPr marL="93783" marR="9378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42440">
                <a:tc>
                  <a:txBody>
                    <a:bodyPr/>
                    <a:lstStyle/>
                    <a:p>
                      <a:r>
                        <a:rPr lang="en-US" sz="1600" dirty="0" smtClean="0"/>
                        <a:t>Core Federal Standards</a:t>
                      </a:r>
                      <a:endParaRPr lang="en-US" sz="1600" dirty="0"/>
                    </a:p>
                  </a:txBody>
                  <a:tcPr marL="93783" marR="9378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600" dirty="0" smtClean="0"/>
                        <a:t>Set in law with state flexibility to expand</a:t>
                      </a:r>
                      <a:endParaRPr lang="en-US" sz="1600" dirty="0"/>
                    </a:p>
                  </a:txBody>
                  <a:tcPr marL="93783" marR="93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285750" indent="-285750">
                        <a:buFont typeface="Arial" pitchFamily="34" charset="0"/>
                        <a:buChar char="•"/>
                      </a:pPr>
                      <a:r>
                        <a:rPr lang="en-US" sz="1600" dirty="0" smtClean="0"/>
                        <a:t>Uncertain what the requirements would be to obtain federal funds</a:t>
                      </a:r>
                      <a:endParaRPr lang="en-US" sz="1600" dirty="0"/>
                    </a:p>
                  </a:txBody>
                  <a:tcPr marL="93783" marR="9378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285750" indent="-285750">
                        <a:buFont typeface="Arial" pitchFamily="34" charset="0"/>
                        <a:buChar char="•"/>
                      </a:pP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ext Placeholder 2"/>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normAutofit/>
          </a:bodyPr>
          <a:lstStyle/>
          <a:p>
            <a:r>
              <a:rPr lang="en-US" sz="2400" dirty="0" smtClean="0"/>
              <a:t>A block grant or per capita cap would be a fundamental change to Medicaid financing.  </a:t>
            </a:r>
            <a:endParaRPr lang="en-US" sz="2400" dirty="0"/>
          </a:p>
        </p:txBody>
      </p:sp>
    </p:spTree>
    <p:extLst>
      <p:ext uri="{BB962C8B-B14F-4D97-AF65-F5344CB8AC3E}">
        <p14:creationId xmlns:p14="http://schemas.microsoft.com/office/powerpoint/2010/main" val="49618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idx="1"/>
            <p:extLst/>
          </p:nvPr>
        </p:nvGraphicFramePr>
        <p:xfrm>
          <a:off x="92075" y="1371600"/>
          <a:ext cx="5851525"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1"/>
          </p:nvPr>
        </p:nvSpPr>
        <p:spPr/>
        <p:txBody>
          <a:bodyPr/>
          <a:lstStyle/>
          <a:p>
            <a:r>
              <a:rPr lang="en-US" dirty="0"/>
              <a:t>SOURCE: Health insurance coverage: KCMU analysis of 2015 data from the 2016 ASEC Supplement to the CPS. </a:t>
            </a:r>
          </a:p>
        </p:txBody>
      </p:sp>
      <p:sp>
        <p:nvSpPr>
          <p:cNvPr id="38915" name="Rectangle 3"/>
          <p:cNvSpPr>
            <a:spLocks noGrp="1" noChangeArrowheads="1"/>
          </p:cNvSpPr>
          <p:nvPr>
            <p:ph type="title"/>
          </p:nvPr>
        </p:nvSpPr>
        <p:spPr/>
        <p:txBody>
          <a:bodyPr/>
          <a:lstStyle/>
          <a:p>
            <a:r>
              <a:rPr lang="en-US" dirty="0" smtClean="0">
                <a:sym typeface="Tahoma" pitchFamily="34" charset="0"/>
              </a:rPr>
              <a:t>Medicaid is a major part of our health care system: covering 20% of people in the US in 2015. </a:t>
            </a:r>
            <a:endParaRPr lang="en-US" dirty="0">
              <a:sym typeface="Tahoma" pitchFamily="34" charset="0"/>
            </a:endParaRPr>
          </a:p>
        </p:txBody>
      </p:sp>
      <p:sp>
        <p:nvSpPr>
          <p:cNvPr id="5" name="TextBox 4"/>
          <p:cNvSpPr txBox="1"/>
          <p:nvPr/>
        </p:nvSpPr>
        <p:spPr>
          <a:xfrm>
            <a:off x="5345229" y="2514600"/>
            <a:ext cx="3794760" cy="2554545"/>
          </a:xfrm>
          <a:prstGeom prst="rect">
            <a:avLst/>
          </a:prstGeom>
          <a:noFill/>
        </p:spPr>
        <p:txBody>
          <a:bodyPr wrap="square" rtlCol="0">
            <a:spAutoFit/>
          </a:bodyPr>
          <a:lstStyle/>
          <a:p>
            <a:pPr algn="ctr"/>
            <a:r>
              <a:rPr lang="en-US" sz="2000" b="1" dirty="0" smtClean="0">
                <a:latin typeface="Calibri" pitchFamily="34" charset="0"/>
                <a:cs typeface="Meta Offc Pro"/>
              </a:rPr>
              <a:t>Medicaid’s 74.4 million beneficiaries include:</a:t>
            </a:r>
          </a:p>
          <a:p>
            <a:pPr algn="ctr"/>
            <a:endParaRPr lang="en-US" sz="2000" b="1" dirty="0" smtClean="0">
              <a:latin typeface="Calibri" pitchFamily="34" charset="0"/>
              <a:cs typeface="Meta Offc Pro"/>
            </a:endParaRPr>
          </a:p>
          <a:p>
            <a:pPr marL="285750" indent="-285750">
              <a:buFont typeface="Arial" panose="020B0604020202020204" pitchFamily="34" charset="0"/>
              <a:buChar char="•"/>
            </a:pPr>
            <a:r>
              <a:rPr lang="en-US" sz="2000" b="1" dirty="0" smtClean="0">
                <a:latin typeface="Calibri" pitchFamily="34" charset="0"/>
                <a:cs typeface="Meta Offc Pro"/>
              </a:rPr>
              <a:t>1 in 2 low-income individuals</a:t>
            </a:r>
          </a:p>
          <a:p>
            <a:pPr marL="285750" indent="-285750">
              <a:buFont typeface="Arial" panose="020B0604020202020204" pitchFamily="34" charset="0"/>
              <a:buChar char="•"/>
            </a:pPr>
            <a:r>
              <a:rPr lang="en-US" sz="2000" b="1" dirty="0" smtClean="0">
                <a:latin typeface="Calibri" pitchFamily="34" charset="0"/>
                <a:cs typeface="Meta Offc Pro"/>
              </a:rPr>
              <a:t>2 in 5 children</a:t>
            </a:r>
          </a:p>
          <a:p>
            <a:pPr marL="285750" indent="-285750">
              <a:buFont typeface="Arial" panose="020B0604020202020204" pitchFamily="34" charset="0"/>
              <a:buChar char="•"/>
            </a:pPr>
            <a:r>
              <a:rPr lang="en-US" sz="2000" b="1" dirty="0" smtClean="0">
                <a:latin typeface="Calibri" pitchFamily="34" charset="0"/>
                <a:cs typeface="Meta Offc Pro"/>
              </a:rPr>
              <a:t>3 in 5 nursing home residents</a:t>
            </a:r>
          </a:p>
          <a:p>
            <a:pPr marL="285750" indent="-285750">
              <a:buFont typeface="Arial" panose="020B0604020202020204" pitchFamily="34" charset="0"/>
              <a:buChar char="•"/>
            </a:pPr>
            <a:r>
              <a:rPr lang="en-US" sz="2000" b="1" dirty="0" smtClean="0">
                <a:latin typeface="Calibri" pitchFamily="34" charset="0"/>
                <a:cs typeface="Meta Offc Pro"/>
              </a:rPr>
              <a:t>2 in 5 people with </a:t>
            </a:r>
            <a:r>
              <a:rPr lang="en-US" sz="2000" b="1" dirty="0" smtClean="0">
                <a:latin typeface="Calibri" pitchFamily="34" charset="0"/>
                <a:cs typeface="Meta Offc Pro"/>
              </a:rPr>
              <a:t>disabilities</a:t>
            </a:r>
          </a:p>
          <a:p>
            <a:pPr marL="285750" indent="-285750">
              <a:buFont typeface="Arial" panose="020B0604020202020204" pitchFamily="34" charset="0"/>
              <a:buChar char="•"/>
            </a:pPr>
            <a:r>
              <a:rPr lang="en-US" sz="2000" b="1">
                <a:latin typeface="Calibri" pitchFamily="34" charset="0"/>
                <a:cs typeface="Meta Offc Pro"/>
              </a:rPr>
              <a:t>1 in 5 </a:t>
            </a:r>
            <a:r>
              <a:rPr lang="en-US" sz="2000" b="1">
                <a:latin typeface="Calibri" pitchFamily="34" charset="0"/>
                <a:cs typeface="Meta Offc Pro"/>
              </a:rPr>
              <a:t>Medicare </a:t>
            </a:r>
            <a:r>
              <a:rPr lang="en-US" sz="2000" b="1" smtClean="0">
                <a:latin typeface="Calibri" pitchFamily="34" charset="0"/>
                <a:cs typeface="Meta Offc Pro"/>
              </a:rPr>
              <a:t>beneficiaries</a:t>
            </a:r>
            <a:endParaRPr lang="en-US" sz="2000" b="1">
              <a:latin typeface="Calibri" pitchFamily="34" charset="0"/>
              <a:cs typeface="Meta Offc Pro"/>
            </a:endParaRPr>
          </a:p>
        </p:txBody>
      </p:sp>
    </p:spTree>
    <p:extLst>
      <p:ext uri="{BB962C8B-B14F-4D97-AF65-F5344CB8AC3E}">
        <p14:creationId xmlns:p14="http://schemas.microsoft.com/office/powerpoint/2010/main" val="3062418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idx="1"/>
            <p:extLst/>
          </p:nvPr>
        </p:nvGraphicFramePr>
        <p:xfrm>
          <a:off x="-1553029" y="990600"/>
          <a:ext cx="89598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38915" name="Rectangle 3"/>
          <p:cNvSpPr>
            <a:spLocks noGrp="1" noChangeArrowheads="1"/>
          </p:cNvSpPr>
          <p:nvPr>
            <p:ph type="title"/>
          </p:nvPr>
        </p:nvSpPr>
        <p:spPr>
          <a:xfrm>
            <a:off x="93663" y="381000"/>
            <a:ext cx="9050337" cy="914400"/>
          </a:xfrm>
        </p:spPr>
        <p:txBody>
          <a:bodyPr/>
          <a:lstStyle/>
          <a:p>
            <a:r>
              <a:rPr lang="en-US" dirty="0" smtClean="0">
                <a:sym typeface="Tahoma" pitchFamily="34" charset="0"/>
              </a:rPr>
              <a:t>Medicaid is a major purchaser of health care.</a:t>
            </a:r>
            <a:endParaRPr lang="en-US" dirty="0">
              <a:sym typeface="Tahoma" pitchFamily="34" charset="0"/>
            </a:endParaRPr>
          </a:p>
        </p:txBody>
      </p:sp>
      <p:sp>
        <p:nvSpPr>
          <p:cNvPr id="6" name="Title 1"/>
          <p:cNvSpPr txBox="1">
            <a:spLocks/>
          </p:cNvSpPr>
          <p:nvPr/>
        </p:nvSpPr>
        <p:spPr bwMode="auto">
          <a:xfrm>
            <a:off x="5920921" y="1808951"/>
            <a:ext cx="29718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pPr algn="ctr"/>
            <a:r>
              <a:rPr lang="en-US" sz="2400" kern="0" dirty="0" smtClean="0"/>
              <a:t>Over three quarters of Medicaid enrollees are children and adults, but over half of spending is for seniors and people with disabilities.</a:t>
            </a:r>
            <a:endParaRPr lang="en-US" sz="2400" kern="0" dirty="0"/>
          </a:p>
        </p:txBody>
      </p:sp>
      <p:sp>
        <p:nvSpPr>
          <p:cNvPr id="2" name="Text Placeholder 1"/>
          <p:cNvSpPr>
            <a:spLocks noGrp="1"/>
          </p:cNvSpPr>
          <p:nvPr>
            <p:ph type="body" sz="quarter" idx="11"/>
          </p:nvPr>
        </p:nvSpPr>
        <p:spPr>
          <a:xfrm>
            <a:off x="81258" y="6258714"/>
            <a:ext cx="8321040" cy="548640"/>
          </a:xfrm>
        </p:spPr>
        <p:txBody>
          <a:bodyPr/>
          <a:lstStyle/>
          <a:p>
            <a:r>
              <a:rPr lang="en-US" dirty="0"/>
              <a:t>*</a:t>
            </a:r>
            <a:r>
              <a:rPr lang="en-US" dirty="0" smtClean="0"/>
              <a:t>Fee-for-service</a:t>
            </a:r>
          </a:p>
          <a:p>
            <a:r>
              <a:rPr lang="en-US" dirty="0" smtClean="0"/>
              <a:t>SOURCE: KFF  estimates based on 2015 National Health Expenditure Accounts data from CMS, Office of the Actuary.</a:t>
            </a:r>
          </a:p>
          <a:p>
            <a:r>
              <a:rPr lang="en-US" dirty="0" smtClean="0"/>
              <a:t>Office of the Actuary, CMS, 2015 Actuarial Report on the Financial Outlook for Medicaid, </a:t>
            </a:r>
            <a:r>
              <a:rPr lang="en-US" dirty="0"/>
              <a:t>(Baltimore, MD: CMS), </a:t>
            </a:r>
            <a:r>
              <a:rPr lang="en-US" dirty="0">
                <a:hlinkClick r:id="rId4"/>
              </a:rPr>
              <a:t>https://</a:t>
            </a:r>
            <a:r>
              <a:rPr lang="en-US" dirty="0" smtClean="0">
                <a:hlinkClick r:id="rId4"/>
              </a:rPr>
              <a:t>www.medicaid.gov/medicaid/financing-and-reimbursement/downloads/medicaid-actuarial-report-2015.pdf</a:t>
            </a:r>
            <a:r>
              <a:rPr lang="en-US" dirty="0" smtClean="0"/>
              <a:t>. </a:t>
            </a:r>
            <a:endParaRPr lang="en-US" dirty="0"/>
          </a:p>
        </p:txBody>
      </p:sp>
      <p:sp>
        <p:nvSpPr>
          <p:cNvPr id="4" name="TextBox 3"/>
          <p:cNvSpPr txBox="1"/>
          <p:nvPr/>
        </p:nvSpPr>
        <p:spPr>
          <a:xfrm>
            <a:off x="1524000" y="5663384"/>
            <a:ext cx="2209800" cy="338554"/>
          </a:xfrm>
          <a:prstGeom prst="rect">
            <a:avLst/>
          </a:prstGeom>
          <a:noFill/>
        </p:spPr>
        <p:txBody>
          <a:bodyPr wrap="square" rtlCol="0">
            <a:spAutoFit/>
          </a:bodyPr>
          <a:lstStyle/>
          <a:p>
            <a:pPr algn="ctr"/>
            <a:r>
              <a:rPr lang="en-US" sz="1600" b="1" dirty="0" smtClean="0">
                <a:latin typeface="Calibri" pitchFamily="34" charset="0"/>
                <a:cs typeface="Meta Offc Pro"/>
              </a:rPr>
              <a:t>$532.1B in FY 2015</a:t>
            </a:r>
          </a:p>
        </p:txBody>
      </p:sp>
    </p:spTree>
    <p:extLst>
      <p:ext uri="{BB962C8B-B14F-4D97-AF65-F5344CB8AC3E}">
        <p14:creationId xmlns:p14="http://schemas.microsoft.com/office/powerpoint/2010/main" val="400004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2075" y="1371600"/>
          <a:ext cx="8747125"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 Placeholder 24"/>
          <p:cNvSpPr>
            <a:spLocks noGrp="1"/>
          </p:cNvSpPr>
          <p:nvPr>
            <p:ph type="body" sz="quarter" idx="11"/>
          </p:nvPr>
        </p:nvSpPr>
        <p:spPr/>
        <p:txBody>
          <a:bodyPr/>
          <a:lstStyle/>
          <a:p>
            <a:r>
              <a:rPr lang="en-US" sz="1200" dirty="0" smtClean="0">
                <a:latin typeface="+mj-lt"/>
              </a:rPr>
              <a:t>SOURCE: </a:t>
            </a:r>
            <a:r>
              <a:rPr lang="en-US" sz="1100" dirty="0"/>
              <a:t>Kaiser </a:t>
            </a:r>
            <a:r>
              <a:rPr lang="en-US" sz="1100" dirty="0" smtClean="0"/>
              <a:t>Program </a:t>
            </a:r>
            <a:r>
              <a:rPr lang="en-US" sz="1100" dirty="0"/>
              <a:t>on Medicaid and the </a:t>
            </a:r>
            <a:r>
              <a:rPr lang="en-US" sz="1100" dirty="0" smtClean="0"/>
              <a:t>Uninsured Estimates </a:t>
            </a:r>
            <a:r>
              <a:rPr lang="en-US" sz="1100" dirty="0"/>
              <a:t>of the House Budget Committee Budget Resolution from March 2016 </a:t>
            </a:r>
            <a:r>
              <a:rPr lang="en-US" sz="1100" dirty="0" smtClean="0"/>
              <a:t>using the CBO </a:t>
            </a:r>
            <a:r>
              <a:rPr lang="en-US" sz="1100" dirty="0"/>
              <a:t>January 2016 </a:t>
            </a:r>
            <a:r>
              <a:rPr lang="en-US" sz="1100" dirty="0" smtClean="0"/>
              <a:t>Baseline and Estimates from the Federal </a:t>
            </a:r>
            <a:r>
              <a:rPr lang="en-US" sz="1100" dirty="0"/>
              <a:t>Subsidies for </a:t>
            </a:r>
            <a:r>
              <a:rPr lang="en-US" sz="1100" dirty="0" smtClean="0"/>
              <a:t>Health Insurance </a:t>
            </a:r>
            <a:r>
              <a:rPr lang="en-US" sz="1100" dirty="0"/>
              <a:t>Coverage </a:t>
            </a:r>
            <a:r>
              <a:rPr lang="en-US" sz="1100" dirty="0" smtClean="0"/>
              <a:t>for People </a:t>
            </a:r>
            <a:r>
              <a:rPr lang="en-US" sz="1100" dirty="0"/>
              <a:t>Under Age 65</a:t>
            </a:r>
            <a:r>
              <a:rPr lang="en-US" sz="1100" dirty="0" smtClean="0"/>
              <a:t>: 2016 </a:t>
            </a:r>
            <a:r>
              <a:rPr lang="en-US" sz="1100" dirty="0"/>
              <a:t>to </a:t>
            </a:r>
            <a:r>
              <a:rPr lang="en-US" sz="1100" dirty="0" smtClean="0"/>
              <a:t>2026 for the Medicaid ACA Estimates</a:t>
            </a:r>
            <a:endParaRPr lang="en-US" sz="1100" dirty="0"/>
          </a:p>
        </p:txBody>
      </p:sp>
      <p:sp>
        <p:nvSpPr>
          <p:cNvPr id="2" name="Title 1"/>
          <p:cNvSpPr>
            <a:spLocks noGrp="1"/>
          </p:cNvSpPr>
          <p:nvPr>
            <p:ph type="title"/>
          </p:nvPr>
        </p:nvSpPr>
        <p:spPr/>
        <p:txBody>
          <a:bodyPr/>
          <a:lstStyle/>
          <a:p>
            <a:r>
              <a:rPr lang="en-US" dirty="0">
                <a:solidFill>
                  <a:schemeClr val="tx1"/>
                </a:solidFill>
              </a:rPr>
              <a:t>The budget resolution from March 2016 would have reduced federal Medicaid spending by 41% over the 2017-2026 period. </a:t>
            </a:r>
            <a:endParaRPr lang="en-US" sz="2800" dirty="0">
              <a:solidFill>
                <a:schemeClr val="tx1"/>
              </a:solidFill>
              <a:latin typeface="+mj-lt"/>
            </a:endParaRPr>
          </a:p>
        </p:txBody>
      </p:sp>
      <p:sp>
        <p:nvSpPr>
          <p:cNvPr id="22" name="TextBox 21"/>
          <p:cNvSpPr txBox="1"/>
          <p:nvPr/>
        </p:nvSpPr>
        <p:spPr>
          <a:xfrm>
            <a:off x="3726286" y="2766192"/>
            <a:ext cx="1828800" cy="261610"/>
          </a:xfrm>
          <a:prstGeom prst="rect">
            <a:avLst/>
          </a:prstGeom>
          <a:noFill/>
        </p:spPr>
        <p:txBody>
          <a:bodyPr wrap="square" rtlCol="0">
            <a:spAutoFit/>
          </a:bodyPr>
          <a:lstStyle/>
          <a:p>
            <a:pPr algn="l"/>
            <a:r>
              <a:rPr lang="en-US" sz="1100" i="1" dirty="0" smtClean="0">
                <a:latin typeface="+mj-lt"/>
              </a:rPr>
              <a:t>ACA Repeal: -$1,063 B</a:t>
            </a:r>
            <a:endParaRPr lang="en-US" sz="1100" i="1" dirty="0">
              <a:latin typeface="+mj-lt"/>
            </a:endParaRPr>
          </a:p>
        </p:txBody>
      </p:sp>
      <p:sp>
        <p:nvSpPr>
          <p:cNvPr id="29" name="TextBox 28"/>
          <p:cNvSpPr txBox="1"/>
          <p:nvPr/>
        </p:nvSpPr>
        <p:spPr>
          <a:xfrm>
            <a:off x="6507480" y="3299422"/>
            <a:ext cx="1526931" cy="429966"/>
          </a:xfrm>
          <a:prstGeom prst="rect">
            <a:avLst/>
          </a:prstGeom>
          <a:noFill/>
        </p:spPr>
        <p:txBody>
          <a:bodyPr wrap="square" rtlCol="0">
            <a:spAutoFit/>
          </a:bodyPr>
          <a:lstStyle/>
          <a:p>
            <a:pPr algn="ctr"/>
            <a:r>
              <a:rPr lang="en-US" sz="1100" i="1" dirty="0" smtClean="0">
                <a:latin typeface="+mj-lt"/>
              </a:rPr>
              <a:t>Other Medicaid Cuts: </a:t>
            </a:r>
          </a:p>
          <a:p>
            <a:pPr algn="ctr"/>
            <a:r>
              <a:rPr lang="en-US" sz="1100" i="1" dirty="0" smtClean="0">
                <a:latin typeface="+mj-lt"/>
              </a:rPr>
              <a:t>-$1,028</a:t>
            </a:r>
            <a:endParaRPr lang="en-US" sz="1100" i="1" dirty="0">
              <a:latin typeface="+mj-lt"/>
            </a:endParaRPr>
          </a:p>
        </p:txBody>
      </p:sp>
      <p:sp>
        <p:nvSpPr>
          <p:cNvPr id="30" name="TextBox 29"/>
          <p:cNvSpPr txBox="1"/>
          <p:nvPr/>
        </p:nvSpPr>
        <p:spPr>
          <a:xfrm>
            <a:off x="6507480" y="2766192"/>
            <a:ext cx="1905000" cy="261610"/>
          </a:xfrm>
          <a:prstGeom prst="rect">
            <a:avLst/>
          </a:prstGeom>
          <a:noFill/>
        </p:spPr>
        <p:txBody>
          <a:bodyPr wrap="square" rtlCol="0">
            <a:spAutoFit/>
          </a:bodyPr>
          <a:lstStyle/>
          <a:p>
            <a:pPr algn="l"/>
            <a:r>
              <a:rPr lang="en-US" sz="1100" i="1" dirty="0" smtClean="0">
                <a:latin typeface="+mj-lt"/>
              </a:rPr>
              <a:t>ACA Repeal: -$1,063 B</a:t>
            </a:r>
            <a:endParaRPr lang="en-US" sz="1100" i="1" dirty="0">
              <a:latin typeface="+mj-lt"/>
            </a:endParaRPr>
          </a:p>
        </p:txBody>
      </p:sp>
      <p:sp>
        <p:nvSpPr>
          <p:cNvPr id="23" name="AutoShape 21"/>
          <p:cNvSpPr>
            <a:spLocks/>
          </p:cNvSpPr>
          <p:nvPr/>
        </p:nvSpPr>
        <p:spPr bwMode="auto">
          <a:xfrm>
            <a:off x="8043400" y="2648265"/>
            <a:ext cx="152400" cy="1143000"/>
          </a:xfrm>
          <a:prstGeom prst="rightBrace">
            <a:avLst>
              <a:gd name="adj1" fmla="val 97579"/>
              <a:gd name="adj2" fmla="val 50000"/>
            </a:avLst>
          </a:prstGeom>
          <a:noFill/>
          <a:ln w="9525">
            <a:solidFill>
              <a:schemeClr val="tx1"/>
            </a:solidFill>
            <a:round/>
            <a:headEnd/>
            <a:tailEnd/>
          </a:ln>
        </p:spPr>
        <p:txBody>
          <a:bodyPr wrap="none" anchor="ctr"/>
          <a:lstStyle/>
          <a:p>
            <a:endParaRPr lang="en-US">
              <a:latin typeface="+mj-lt"/>
            </a:endParaRPr>
          </a:p>
        </p:txBody>
      </p:sp>
      <p:sp>
        <p:nvSpPr>
          <p:cNvPr id="24" name="TextBox 23"/>
          <p:cNvSpPr txBox="1"/>
          <p:nvPr/>
        </p:nvSpPr>
        <p:spPr>
          <a:xfrm>
            <a:off x="8170300" y="2883923"/>
            <a:ext cx="990600" cy="830997"/>
          </a:xfrm>
          <a:prstGeom prst="rect">
            <a:avLst/>
          </a:prstGeom>
          <a:noFill/>
        </p:spPr>
        <p:txBody>
          <a:bodyPr wrap="square" rtlCol="0">
            <a:spAutoFit/>
          </a:bodyPr>
          <a:lstStyle/>
          <a:p>
            <a:pPr algn="ctr"/>
            <a:r>
              <a:rPr lang="en-US" sz="1600" b="1" dirty="0" smtClean="0"/>
              <a:t>Total Cut:   $2,091 B or 41%</a:t>
            </a:r>
            <a:endParaRPr lang="en-US" sz="1600" b="1" dirty="0"/>
          </a:p>
        </p:txBody>
      </p:sp>
    </p:spTree>
    <p:extLst>
      <p:ext uri="{BB962C8B-B14F-4D97-AF65-F5344CB8AC3E}">
        <p14:creationId xmlns:p14="http://schemas.microsoft.com/office/powerpoint/2010/main" val="2348032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bwMode="auto">
          <a:xfrm>
            <a:off x="3223407" y="3886200"/>
            <a:ext cx="1851378" cy="22704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ltLang="en-US" dirty="0" smtClean="0">
              <a:latin typeface="+mj-lt"/>
              <a:ea typeface="Calibri" pitchFamily="34" charset="0"/>
            </a:endParaRPr>
          </a:p>
          <a:p>
            <a:pPr marL="0" indent="0">
              <a:buNone/>
            </a:pPr>
            <a:r>
              <a:rPr lang="en-US" altLang="en-US" dirty="0" smtClean="0">
                <a:latin typeface="+mj-lt"/>
                <a:ea typeface="Calibri" pitchFamily="34" charset="0"/>
              </a:rPr>
              <a:t>Executive Vice President</a:t>
            </a:r>
          </a:p>
          <a:p>
            <a:pPr marL="0" indent="0">
              <a:buNone/>
            </a:pPr>
            <a:endParaRPr lang="en-US" altLang="en-US" i="1" dirty="0" smtClean="0">
              <a:latin typeface="+mj-lt"/>
              <a:ea typeface="Calibri" pitchFamily="34" charset="0"/>
            </a:endParaRPr>
          </a:p>
          <a:p>
            <a:pPr marL="0" indent="0">
              <a:buNone/>
            </a:pPr>
            <a:endParaRPr lang="en-US" altLang="en-US" i="1" dirty="0">
              <a:latin typeface="+mj-lt"/>
              <a:ea typeface="Calibri" pitchFamily="34" charset="0"/>
            </a:endParaRPr>
          </a:p>
          <a:p>
            <a:pPr marL="0" indent="0">
              <a:buNone/>
            </a:pPr>
            <a:r>
              <a:rPr lang="en-US" altLang="en-US" i="1" dirty="0" smtClean="0">
                <a:latin typeface="+mj-lt"/>
                <a:ea typeface="Calibri" pitchFamily="34" charset="0"/>
              </a:rPr>
              <a:t>Kaiser Family Foundation</a:t>
            </a:r>
            <a:endParaRPr lang="en-US" altLang="en-US" i="1" dirty="0">
              <a:latin typeface="+mj-lt"/>
              <a:ea typeface="Calibri" pitchFamily="34" charset="0"/>
            </a:endParaRPr>
          </a:p>
        </p:txBody>
      </p:sp>
      <p:sp>
        <p:nvSpPr>
          <p:cNvPr id="7" name="Title 6"/>
          <p:cNvSpPr>
            <a:spLocks noGrp="1"/>
          </p:cNvSpPr>
          <p:nvPr>
            <p:ph type="title"/>
          </p:nvPr>
        </p:nvSpPr>
        <p:spPr>
          <a:xfrm>
            <a:off x="2743200" y="415784"/>
            <a:ext cx="2837402" cy="911156"/>
          </a:xfrm>
        </p:spPr>
        <p:txBody>
          <a:bodyPr/>
          <a:lstStyle/>
          <a:p>
            <a:pPr algn="ctr" eaLnBrk="1" hangingPunct="1">
              <a:defRPr/>
            </a:pPr>
            <a:r>
              <a:rPr sz="3000" dirty="0" smtClean="0">
                <a:solidFill>
                  <a:schemeClr val="tx1"/>
                </a:solidFill>
                <a:latin typeface="+mj-lt"/>
                <a:ea typeface="+mj-ea"/>
              </a:rPr>
              <a:t>Diane Rowland</a:t>
            </a:r>
            <a:endParaRPr sz="3000" dirty="0">
              <a:solidFill>
                <a:schemeClr val="tx1"/>
              </a:solidFill>
              <a:latin typeface="+mj-lt"/>
              <a:ea typeface="+mj-ea"/>
            </a:endParaRPr>
          </a:p>
        </p:txBody>
      </p:sp>
      <p:sp>
        <p:nvSpPr>
          <p:cNvPr id="9" name="Content Placeholder 4"/>
          <p:cNvSpPr txBox="1">
            <a:spLocks/>
          </p:cNvSpPr>
          <p:nvPr/>
        </p:nvSpPr>
        <p:spPr bwMode="auto">
          <a:xfrm>
            <a:off x="420904" y="3962400"/>
            <a:ext cx="1966930" cy="2895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dirty="0"/>
              <a:t>Senior Vice President for </a:t>
            </a:r>
            <a:br>
              <a:rPr lang="en-US" dirty="0"/>
            </a:br>
            <a:r>
              <a:rPr lang="en-US" dirty="0"/>
              <a:t>Special Initiatives</a:t>
            </a:r>
          </a:p>
          <a:p>
            <a:pPr marL="0" indent="0">
              <a:buFontTx/>
              <a:buNone/>
            </a:pPr>
            <a:endParaRPr lang="en-US" altLang="en-US" kern="0" dirty="0">
              <a:latin typeface="+mj-lt"/>
              <a:ea typeface="Calibri" pitchFamily="34" charset="0"/>
            </a:endParaRPr>
          </a:p>
          <a:p>
            <a:pPr marL="0" indent="0">
              <a:buFontTx/>
              <a:buNone/>
            </a:pPr>
            <a:r>
              <a:rPr lang="en-US" altLang="en-US" i="1" kern="0" dirty="0" smtClean="0">
                <a:latin typeface="+mj-lt"/>
                <a:ea typeface="Calibri" pitchFamily="34" charset="0"/>
              </a:rPr>
              <a:t>Kaiser Family Foundation</a:t>
            </a:r>
          </a:p>
        </p:txBody>
      </p:sp>
      <p:sp>
        <p:nvSpPr>
          <p:cNvPr id="10" name="Title 6"/>
          <p:cNvSpPr txBox="1">
            <a:spLocks/>
          </p:cNvSpPr>
          <p:nvPr/>
        </p:nvSpPr>
        <p:spPr bwMode="auto">
          <a:xfrm>
            <a:off x="24319" y="256824"/>
            <a:ext cx="2449689"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pPr algn="ctr">
              <a:defRPr/>
            </a:pPr>
            <a:r>
              <a:rPr lang="en-US" sz="3000" kern="0" dirty="0" smtClean="0">
                <a:solidFill>
                  <a:schemeClr val="tx1"/>
                </a:solidFill>
                <a:latin typeface="+mj-lt"/>
              </a:rPr>
              <a:t>Larry Levitt</a:t>
            </a:r>
            <a:endParaRPr lang="en-US" sz="3000" kern="0" dirty="0">
              <a:solidFill>
                <a:schemeClr val="tx1"/>
              </a:solidFill>
              <a:latin typeface="+mj-lt"/>
            </a:endParaRPr>
          </a:p>
        </p:txBody>
      </p:sp>
      <p:sp>
        <p:nvSpPr>
          <p:cNvPr id="8" name="Content Placeholder 4"/>
          <p:cNvSpPr txBox="1">
            <a:spLocks/>
          </p:cNvSpPr>
          <p:nvPr/>
        </p:nvSpPr>
        <p:spPr bwMode="auto">
          <a:xfrm>
            <a:off x="6146118" y="3939702"/>
            <a:ext cx="1966930" cy="2895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US" dirty="0" smtClean="0"/>
              <a:t>Associate Director </a:t>
            </a:r>
            <a:r>
              <a:rPr lang="en-US" dirty="0"/>
              <a:t>for </a:t>
            </a:r>
            <a:r>
              <a:rPr lang="en-US" dirty="0" smtClean="0"/>
              <a:t>Women’s Health Policy</a:t>
            </a:r>
          </a:p>
          <a:p>
            <a:pPr marL="0" indent="0">
              <a:buFontTx/>
              <a:buNone/>
            </a:pPr>
            <a:endParaRPr lang="en-US" altLang="en-US" i="1" dirty="0" smtClean="0">
              <a:ea typeface="Calibri" pitchFamily="34" charset="0"/>
            </a:endParaRPr>
          </a:p>
          <a:p>
            <a:pPr marL="0" indent="0">
              <a:buNone/>
            </a:pPr>
            <a:r>
              <a:rPr lang="en-US" altLang="en-US" i="1" dirty="0">
                <a:ea typeface="Calibri" pitchFamily="34" charset="0"/>
              </a:rPr>
              <a:t>Kaiser Family Foundation</a:t>
            </a:r>
          </a:p>
        </p:txBody>
      </p:sp>
      <p:sp>
        <p:nvSpPr>
          <p:cNvPr id="11" name="Title 6"/>
          <p:cNvSpPr txBox="1">
            <a:spLocks/>
          </p:cNvSpPr>
          <p:nvPr/>
        </p:nvSpPr>
        <p:spPr bwMode="auto">
          <a:xfrm>
            <a:off x="5845881" y="234126"/>
            <a:ext cx="2449689"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pPr algn="ctr">
              <a:defRPr/>
            </a:pPr>
            <a:r>
              <a:rPr lang="en-US" sz="3000" kern="0" dirty="0" smtClean="0">
                <a:solidFill>
                  <a:schemeClr val="tx1"/>
                </a:solidFill>
                <a:latin typeface="+mj-lt"/>
              </a:rPr>
              <a:t>Usha Ranji</a:t>
            </a:r>
            <a:endParaRPr lang="en-US" sz="3000" kern="0" dirty="0">
              <a:solidFill>
                <a:schemeClr val="tx1"/>
              </a:solidFill>
              <a:latin typeface="+mj-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007" y="1036070"/>
            <a:ext cx="1828799"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996" y="1000719"/>
            <a:ext cx="2053256" cy="27376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876" y="1036070"/>
            <a:ext cx="1831087" cy="2743200"/>
          </a:xfrm>
          <a:prstGeom prst="rect">
            <a:avLst/>
          </a:prstGeom>
        </p:spPr>
      </p:pic>
    </p:spTree>
    <p:extLst>
      <p:ext uri="{BB962C8B-B14F-4D97-AF65-F5344CB8AC3E}">
        <p14:creationId xmlns:p14="http://schemas.microsoft.com/office/powerpoint/2010/main" val="1378240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SOURCE: </a:t>
            </a:r>
            <a:r>
              <a:rPr lang="en-US" dirty="0"/>
              <a:t>Kaiser Commission on Medicaid and the Uninsured and Urban Institute estimates based on data from FY 2011 MSIS and CMS-64 reports. Because 2011 MSIS data were unavailable, 2010 MSIS &amp; CMS-64 data were used for Florida, Kansas, Maine, Maryland, Montana, New Mexico, New Jersey, Oklahoma, Texas, and Utah.</a:t>
            </a:r>
          </a:p>
        </p:txBody>
      </p:sp>
      <p:sp>
        <p:nvSpPr>
          <p:cNvPr id="5" name="Title 4"/>
          <p:cNvSpPr>
            <a:spLocks noGrp="1"/>
          </p:cNvSpPr>
          <p:nvPr>
            <p:ph type="title"/>
          </p:nvPr>
        </p:nvSpPr>
        <p:spPr/>
        <p:txBody>
          <a:bodyPr/>
          <a:lstStyle/>
          <a:p>
            <a:r>
              <a:rPr lang="en-US" dirty="0" smtClean="0"/>
              <a:t>A </a:t>
            </a:r>
            <a:r>
              <a:rPr lang="en-US" dirty="0"/>
              <a:t>per capita </a:t>
            </a:r>
            <a:r>
              <a:rPr lang="en-US" dirty="0" smtClean="0"/>
              <a:t>cap could lock in historical state differences or redistribute federal funds across states. </a:t>
            </a:r>
            <a:endParaRPr lang="en-US" dirty="0"/>
          </a:p>
        </p:txBody>
      </p:sp>
      <p:graphicFrame>
        <p:nvGraphicFramePr>
          <p:cNvPr id="6" name="Content Placeholder 4"/>
          <p:cNvGraphicFramePr>
            <a:graphicFrameLocks/>
          </p:cNvGraphicFramePr>
          <p:nvPr>
            <p:extLst/>
          </p:nvPr>
        </p:nvGraphicFramePr>
        <p:xfrm>
          <a:off x="228600" y="1052736"/>
          <a:ext cx="8686800" cy="50734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0" y="1524000"/>
            <a:ext cx="4058868" cy="369332"/>
          </a:xfrm>
          <a:prstGeom prst="rect">
            <a:avLst/>
          </a:prstGeom>
          <a:noFill/>
        </p:spPr>
        <p:txBody>
          <a:bodyPr wrap="none" rtlCol="0">
            <a:spAutoFit/>
          </a:bodyPr>
          <a:lstStyle/>
          <a:p>
            <a:pPr algn="ctr"/>
            <a:r>
              <a:rPr lang="en-US" b="1" dirty="0" smtClean="0">
                <a:latin typeface="Calibri" pitchFamily="34" charset="0"/>
                <a:cs typeface="Meta Offc Pro"/>
              </a:rPr>
              <a:t>Per capita spending by enrollment group</a:t>
            </a:r>
          </a:p>
        </p:txBody>
      </p:sp>
    </p:spTree>
    <p:extLst>
      <p:ext uri="{BB962C8B-B14F-4D97-AF65-F5344CB8AC3E}">
        <p14:creationId xmlns:p14="http://schemas.microsoft.com/office/powerpoint/2010/main" val="346899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p:txBody>
          <a:bodyPr/>
          <a:lstStyle/>
          <a:p>
            <a:r>
              <a:rPr lang="en-US" dirty="0" smtClean="0"/>
              <a:t> </a:t>
            </a:r>
            <a:endParaRPr lang="en-US" dirty="0"/>
          </a:p>
        </p:txBody>
      </p:sp>
      <p:sp>
        <p:nvSpPr>
          <p:cNvPr id="2" name="Title 1"/>
          <p:cNvSpPr>
            <a:spLocks noGrp="1"/>
          </p:cNvSpPr>
          <p:nvPr>
            <p:ph type="title"/>
          </p:nvPr>
        </p:nvSpPr>
        <p:spPr/>
        <p:txBody>
          <a:bodyPr/>
          <a:lstStyle/>
          <a:p>
            <a:pPr>
              <a:spcBef>
                <a:spcPts val="0"/>
              </a:spcBef>
            </a:pPr>
            <a:r>
              <a:rPr lang="en-US" dirty="0" smtClean="0"/>
              <a:t>The impact of a block grant or per capita cap will depend on how it is structured and the funding levels, but could include:</a:t>
            </a:r>
            <a:endParaRPr lang="en-US" dirty="0"/>
          </a:p>
        </p:txBody>
      </p:sp>
      <p:sp>
        <p:nvSpPr>
          <p:cNvPr id="6" name="Text Box 4"/>
          <p:cNvSpPr txBox="1">
            <a:spLocks noChangeArrowheads="1"/>
          </p:cNvSpPr>
          <p:nvPr/>
        </p:nvSpPr>
        <p:spPr bwMode="auto">
          <a:xfrm>
            <a:off x="1673614" y="5466019"/>
            <a:ext cx="4896036" cy="461665"/>
          </a:xfrm>
          <a:prstGeom prst="rect">
            <a:avLst/>
          </a:prstGeom>
          <a:noFill/>
          <a:ln w="9525">
            <a:noFill/>
            <a:miter lim="800000"/>
            <a:headEnd/>
            <a:tailEnd/>
          </a:ln>
        </p:spPr>
        <p:txBody>
          <a:bodyPr wrap="square">
            <a:spAutoFit/>
          </a:bodyPr>
          <a:lstStyle/>
          <a:p>
            <a:r>
              <a:rPr lang="en-US" sz="2400" dirty="0" smtClean="0">
                <a:ln w="0">
                  <a:noFill/>
                  <a:prstDash val="solid"/>
                </a:ln>
              </a:rPr>
              <a:t>Decreased economic activity</a:t>
            </a:r>
            <a:endParaRPr lang="en-US" sz="2400" dirty="0">
              <a:ln w="0">
                <a:noFill/>
                <a:prstDash val="solid"/>
              </a:ln>
              <a:cs typeface="Arial" pitchFamily="34" charset="0"/>
            </a:endParaRPr>
          </a:p>
        </p:txBody>
      </p:sp>
      <p:sp>
        <p:nvSpPr>
          <p:cNvPr id="13" name="Text Box 11"/>
          <p:cNvSpPr txBox="1">
            <a:spLocks noChangeArrowheads="1"/>
          </p:cNvSpPr>
          <p:nvPr/>
        </p:nvSpPr>
        <p:spPr bwMode="auto">
          <a:xfrm>
            <a:off x="1673614" y="2943918"/>
            <a:ext cx="7470386" cy="1200329"/>
          </a:xfrm>
          <a:prstGeom prst="rect">
            <a:avLst/>
          </a:prstGeom>
          <a:noFill/>
          <a:ln w="9525">
            <a:noFill/>
            <a:miter lim="800000"/>
            <a:headEnd/>
            <a:tailEnd/>
          </a:ln>
        </p:spPr>
        <p:txBody>
          <a:bodyPr wrap="square">
            <a:spAutoFit/>
          </a:bodyPr>
          <a:lstStyle/>
          <a:p>
            <a:pPr eaLnBrk="0" fontAlgn="base" hangingPunct="0">
              <a:spcAft>
                <a:spcPct val="0"/>
              </a:spcAft>
            </a:pPr>
            <a:r>
              <a:rPr lang="en-US" sz="2400" dirty="0" smtClean="0">
                <a:ln w="0">
                  <a:noFill/>
                  <a:prstDash val="solid"/>
                </a:ln>
                <a:cs typeface="Arial" pitchFamily="34" charset="0"/>
              </a:rPr>
              <a:t>Reduced access and service utilization, </a:t>
            </a:r>
            <a:r>
              <a:rPr lang="en-US" sz="2400" dirty="0">
                <a:ln w="0">
                  <a:noFill/>
                  <a:prstDash val="solid"/>
                </a:ln>
                <a:cs typeface="Arial" pitchFamily="34" charset="0"/>
              </a:rPr>
              <a:t>d</a:t>
            </a:r>
            <a:r>
              <a:rPr lang="en-US" sz="2400" dirty="0" smtClean="0">
                <a:ln w="0">
                  <a:noFill/>
                  <a:prstDash val="solid"/>
                </a:ln>
                <a:cs typeface="Arial" pitchFamily="34" charset="0"/>
              </a:rPr>
              <a:t>ecreased provider revenues (to hospitals, nursing homes, etc.), and increased uncompensated care costs</a:t>
            </a:r>
          </a:p>
        </p:txBody>
      </p:sp>
      <p:sp>
        <p:nvSpPr>
          <p:cNvPr id="12" name="Text Box 10"/>
          <p:cNvSpPr txBox="1">
            <a:spLocks noChangeArrowheads="1"/>
          </p:cNvSpPr>
          <p:nvPr/>
        </p:nvSpPr>
        <p:spPr bwMode="auto">
          <a:xfrm>
            <a:off x="1685646" y="2133600"/>
            <a:ext cx="4896036" cy="461665"/>
          </a:xfrm>
          <a:prstGeom prst="rect">
            <a:avLst/>
          </a:prstGeom>
          <a:noFill/>
          <a:ln w="9525">
            <a:noFill/>
            <a:miter lim="800000"/>
            <a:headEnd/>
            <a:tailEnd/>
          </a:ln>
        </p:spPr>
        <p:txBody>
          <a:bodyPr wrap="square">
            <a:spAutoFit/>
          </a:bodyPr>
          <a:lstStyle/>
          <a:p>
            <a:pPr eaLnBrk="0" fontAlgn="base" hangingPunct="0">
              <a:spcAft>
                <a:spcPct val="0"/>
              </a:spcAft>
            </a:pPr>
            <a:r>
              <a:rPr lang="en-US" sz="2400" dirty="0" smtClean="0">
                <a:ln w="0">
                  <a:noFill/>
                  <a:prstDash val="solid"/>
                </a:ln>
                <a:cs typeface="Arial" pitchFamily="34" charset="0"/>
              </a:rPr>
              <a:t>Increases in the number of uninsured</a:t>
            </a:r>
          </a:p>
        </p:txBody>
      </p:sp>
      <p:sp>
        <p:nvSpPr>
          <p:cNvPr id="3" name="Rectangle 2"/>
          <p:cNvSpPr/>
          <p:nvPr/>
        </p:nvSpPr>
        <p:spPr>
          <a:xfrm>
            <a:off x="1673614" y="4520258"/>
            <a:ext cx="4667437" cy="461665"/>
          </a:xfrm>
          <a:prstGeom prst="rect">
            <a:avLst/>
          </a:prstGeom>
          <a:noFill/>
        </p:spPr>
        <p:txBody>
          <a:bodyPr wrap="square" lIns="91440" tIns="45720" rIns="91440" bIns="45720">
            <a:spAutoFit/>
          </a:bodyPr>
          <a:lstStyle/>
          <a:p>
            <a:r>
              <a:rPr lang="en-US" sz="2400" dirty="0" smtClean="0">
                <a:ln w="0">
                  <a:noFill/>
                  <a:prstDash val="solid"/>
                </a:ln>
              </a:rPr>
              <a:t>Increased pressure on state budgets</a:t>
            </a:r>
            <a:endParaRPr lang="en-US" sz="2400" dirty="0">
              <a:ln w="0">
                <a:noFill/>
                <a:prstDash val="solid"/>
              </a:ln>
            </a:endParaRPr>
          </a:p>
        </p:txBody>
      </p:sp>
      <p:sp>
        <p:nvSpPr>
          <p:cNvPr id="85" name="Text Placeholder 5"/>
          <p:cNvSpPr txBox="1">
            <a:spLocks/>
          </p:cNvSpPr>
          <p:nvPr/>
        </p:nvSpPr>
        <p:spPr>
          <a:xfrm>
            <a:off x="9330" y="6211895"/>
            <a:ext cx="8403149" cy="640080"/>
          </a:xfrm>
          <a:prstGeom prst="rect">
            <a:avLst/>
          </a:prstGeom>
        </p:spPr>
        <p:txBody>
          <a:bodyPr anchor="b" anchorCtr="0"/>
          <a:lstStyle>
            <a:lvl1pPr marL="0" indent="0" algn="l" rtl="0" eaLnBrk="1" fontAlgn="base" hangingPunct="1">
              <a:spcBef>
                <a:spcPts val="0"/>
              </a:spcBef>
              <a:spcAft>
                <a:spcPct val="0"/>
              </a:spcAft>
              <a:buFont typeface="Arial" pitchFamily="34" charset="0"/>
              <a:buNone/>
              <a:defRPr sz="11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1200" kern="0" dirty="0" smtClean="0"/>
              <a:t>SOURCE:  L. Antonisse, R. Garfield, R. Rudowitz, and S. Artiga, </a:t>
            </a:r>
            <a:r>
              <a:rPr lang="en-US" sz="1200" i="1" kern="0" dirty="0" smtClean="0"/>
              <a:t>The Effects of Medicaid Expansion under the ACA: Findings from a Literature Review </a:t>
            </a:r>
            <a:r>
              <a:rPr lang="en-US" sz="1200" kern="0" dirty="0" smtClean="0"/>
              <a:t>(Washington, DC: Kaiser Commission on Medicaid and the Uninsured</a:t>
            </a:r>
            <a:r>
              <a:rPr lang="en-US" sz="1200" kern="0" dirty="0"/>
              <a:t>, June 2016), </a:t>
            </a:r>
            <a:r>
              <a:rPr lang="en-US" sz="1200" kern="0" dirty="0" smtClean="0">
                <a:hlinkClick r:id="rId3"/>
              </a:rPr>
              <a:t>http</a:t>
            </a:r>
            <a:r>
              <a:rPr lang="en-US" sz="1200" kern="0" dirty="0">
                <a:hlinkClick r:id="rId3"/>
              </a:rPr>
              <a:t>://kff.org/medicaid/issue-brief/the-effects-of-medicaid-expansion-under-the-aca-findings-from-a-literature-review</a:t>
            </a:r>
            <a:r>
              <a:rPr lang="en-US" sz="1200" kern="0" dirty="0" smtClean="0">
                <a:hlinkClick r:id="rId3"/>
              </a:rPr>
              <a:t>/</a:t>
            </a:r>
            <a:r>
              <a:rPr lang="en-US" sz="1200" kern="0" dirty="0" smtClean="0"/>
              <a:t>  </a:t>
            </a:r>
            <a:endParaRPr lang="en-US" sz="1200" kern="0" dirty="0">
              <a:solidFill>
                <a:schemeClr val="bg2">
                  <a:lumMod val="10000"/>
                </a:schemeClr>
              </a:solidFill>
              <a:sym typeface="Tahoma"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45" y="3098539"/>
            <a:ext cx="662050" cy="90279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003" y="2274747"/>
            <a:ext cx="554544" cy="34322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345" y="2061904"/>
            <a:ext cx="706105" cy="70610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232" y="5365279"/>
            <a:ext cx="839235" cy="663146"/>
          </a:xfrm>
          <a:prstGeom prst="rect">
            <a:avLst/>
          </a:prstGeom>
        </p:spPr>
      </p:pic>
      <p:cxnSp>
        <p:nvCxnSpPr>
          <p:cNvPr id="46" name="Straight Connector 45"/>
          <p:cNvCxnSpPr/>
          <p:nvPr/>
        </p:nvCxnSpPr>
        <p:spPr>
          <a:xfrm flipV="1">
            <a:off x="534947" y="5489929"/>
            <a:ext cx="190764" cy="22336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9428" y="5492749"/>
            <a:ext cx="198308" cy="20410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76360" y="5457544"/>
            <a:ext cx="198663" cy="23930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048933" y="5457542"/>
            <a:ext cx="232019" cy="218284"/>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456" y="4320915"/>
            <a:ext cx="976011" cy="724783"/>
          </a:xfrm>
          <a:prstGeom prst="rect">
            <a:avLst/>
          </a:prstGeom>
        </p:spPr>
      </p:pic>
    </p:spTree>
    <p:extLst>
      <p:ext uri="{BB962C8B-B14F-4D97-AF65-F5344CB8AC3E}">
        <p14:creationId xmlns:p14="http://schemas.microsoft.com/office/powerpoint/2010/main" val="1411116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10000"/>
              </a:lnSpc>
              <a:spcBef>
                <a:spcPts val="0"/>
              </a:spcBef>
              <a:spcAft>
                <a:spcPts val="600"/>
              </a:spcAft>
            </a:pPr>
            <a:r>
              <a:rPr lang="en-US" dirty="0" smtClean="0"/>
              <a:t>What are options on the table?  </a:t>
            </a:r>
          </a:p>
          <a:p>
            <a:pPr lvl="1">
              <a:lnSpc>
                <a:spcPct val="110000"/>
              </a:lnSpc>
              <a:spcBef>
                <a:spcPts val="0"/>
              </a:spcBef>
              <a:spcAft>
                <a:spcPts val="600"/>
              </a:spcAft>
            </a:pPr>
            <a:r>
              <a:rPr lang="en-US" dirty="0" smtClean="0"/>
              <a:t>ACA Repeal / Replacement</a:t>
            </a:r>
          </a:p>
          <a:p>
            <a:pPr lvl="1">
              <a:lnSpc>
                <a:spcPct val="110000"/>
              </a:lnSpc>
              <a:spcBef>
                <a:spcPts val="0"/>
              </a:spcBef>
              <a:spcAft>
                <a:spcPts val="600"/>
              </a:spcAft>
            </a:pPr>
            <a:r>
              <a:rPr lang="en-US" dirty="0" smtClean="0"/>
              <a:t>Financing Changes (Block Grant or Per Capita Cap)</a:t>
            </a:r>
          </a:p>
          <a:p>
            <a:pPr lvl="1">
              <a:lnSpc>
                <a:spcPct val="110000"/>
              </a:lnSpc>
              <a:spcBef>
                <a:spcPts val="0"/>
              </a:spcBef>
              <a:spcAft>
                <a:spcPts val="600"/>
              </a:spcAft>
            </a:pPr>
            <a:r>
              <a:rPr lang="en-US" dirty="0" smtClean="0"/>
              <a:t>Waivers, administrative changes</a:t>
            </a:r>
          </a:p>
          <a:p>
            <a:pPr>
              <a:lnSpc>
                <a:spcPct val="110000"/>
              </a:lnSpc>
              <a:spcBef>
                <a:spcPts val="0"/>
              </a:spcBef>
              <a:spcAft>
                <a:spcPts val="600"/>
              </a:spcAft>
            </a:pPr>
            <a:r>
              <a:rPr lang="en-US" dirty="0" smtClean="0"/>
              <a:t>What are key questions?</a:t>
            </a:r>
          </a:p>
          <a:p>
            <a:pPr lvl="1">
              <a:lnSpc>
                <a:spcPct val="110000"/>
              </a:lnSpc>
              <a:spcBef>
                <a:spcPts val="0"/>
              </a:spcBef>
              <a:spcAft>
                <a:spcPts val="600"/>
              </a:spcAft>
            </a:pPr>
            <a:r>
              <a:rPr lang="en-US" dirty="0" smtClean="0"/>
              <a:t>What happens with expansion dollars?</a:t>
            </a:r>
          </a:p>
          <a:p>
            <a:pPr lvl="1">
              <a:lnSpc>
                <a:spcPct val="110000"/>
              </a:lnSpc>
              <a:spcBef>
                <a:spcPts val="0"/>
              </a:spcBef>
              <a:spcAft>
                <a:spcPts val="600"/>
              </a:spcAft>
            </a:pPr>
            <a:r>
              <a:rPr lang="en-US" dirty="0" smtClean="0"/>
              <a:t>What is the base year for setting caps?</a:t>
            </a:r>
          </a:p>
          <a:p>
            <a:pPr lvl="1">
              <a:lnSpc>
                <a:spcPct val="110000"/>
              </a:lnSpc>
              <a:spcBef>
                <a:spcPts val="0"/>
              </a:spcBef>
              <a:spcAft>
                <a:spcPts val="600"/>
              </a:spcAft>
            </a:pPr>
            <a:r>
              <a:rPr lang="en-US" dirty="0" smtClean="0"/>
              <a:t>What are allowable growth rates or spending targets? </a:t>
            </a:r>
          </a:p>
          <a:p>
            <a:pPr lvl="1">
              <a:lnSpc>
                <a:spcPct val="110000"/>
              </a:lnSpc>
              <a:spcBef>
                <a:spcPts val="0"/>
              </a:spcBef>
              <a:spcAft>
                <a:spcPts val="600"/>
              </a:spcAft>
            </a:pPr>
            <a:r>
              <a:rPr lang="en-US" dirty="0" smtClean="0"/>
              <a:t>What new flexibility would be granted / core requirements maintained?  </a:t>
            </a:r>
          </a:p>
          <a:p>
            <a:pPr lvl="1">
              <a:lnSpc>
                <a:spcPct val="110000"/>
              </a:lnSpc>
              <a:spcBef>
                <a:spcPts val="0"/>
              </a:spcBef>
              <a:spcAft>
                <a:spcPts val="600"/>
              </a:spcAft>
            </a:pPr>
            <a:r>
              <a:rPr lang="en-US" dirty="0" smtClean="0"/>
              <a:t>What are the targeted reductions in federal funding?</a:t>
            </a:r>
          </a:p>
          <a:p>
            <a:pPr>
              <a:lnSpc>
                <a:spcPct val="110000"/>
              </a:lnSpc>
              <a:spcBef>
                <a:spcPts val="0"/>
              </a:spcBef>
              <a:spcAft>
                <a:spcPts val="600"/>
              </a:spcAft>
            </a:pPr>
            <a:r>
              <a:rPr lang="en-US" dirty="0" smtClean="0"/>
              <a:t>What are the implications?</a:t>
            </a:r>
          </a:p>
          <a:p>
            <a:pPr lvl="1">
              <a:lnSpc>
                <a:spcPct val="110000"/>
              </a:lnSpc>
              <a:spcBef>
                <a:spcPts val="0"/>
              </a:spcBef>
              <a:spcAft>
                <a:spcPts val="600"/>
              </a:spcAft>
            </a:pPr>
            <a:r>
              <a:rPr lang="en-US" dirty="0" smtClean="0"/>
              <a:t>Coverage / enrollees</a:t>
            </a:r>
          </a:p>
          <a:p>
            <a:pPr lvl="1">
              <a:lnSpc>
                <a:spcPct val="110000"/>
              </a:lnSpc>
              <a:spcBef>
                <a:spcPts val="0"/>
              </a:spcBef>
              <a:spcAft>
                <a:spcPts val="600"/>
              </a:spcAft>
            </a:pPr>
            <a:r>
              <a:rPr lang="en-US" dirty="0" smtClean="0"/>
              <a:t>States (winners and losers)</a:t>
            </a:r>
          </a:p>
          <a:p>
            <a:pPr lvl="1">
              <a:lnSpc>
                <a:spcPct val="110000"/>
              </a:lnSpc>
              <a:spcBef>
                <a:spcPts val="0"/>
              </a:spcBef>
              <a:spcAft>
                <a:spcPts val="600"/>
              </a:spcAft>
            </a:pPr>
            <a:r>
              <a:rPr lang="en-US" dirty="0" smtClean="0"/>
              <a:t>Providers</a:t>
            </a:r>
          </a:p>
        </p:txBody>
      </p:sp>
      <p:sp>
        <p:nvSpPr>
          <p:cNvPr id="4" name="Title 3"/>
          <p:cNvSpPr>
            <a:spLocks noGrp="1"/>
          </p:cNvSpPr>
          <p:nvPr>
            <p:ph type="title"/>
          </p:nvPr>
        </p:nvSpPr>
        <p:spPr/>
        <p:txBody>
          <a:bodyPr/>
          <a:lstStyle/>
          <a:p>
            <a:r>
              <a:rPr lang="en-US" dirty="0" smtClean="0"/>
              <a:t>What to Watch</a:t>
            </a:r>
            <a:endParaRPr lang="en-US" dirty="0"/>
          </a:p>
        </p:txBody>
      </p:sp>
    </p:spTree>
    <p:extLst>
      <p:ext uri="{BB962C8B-B14F-4D97-AF65-F5344CB8AC3E}">
        <p14:creationId xmlns:p14="http://schemas.microsoft.com/office/powerpoint/2010/main" val="3657898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Future of the ACA: What is at Stake for Women’s Health?</a:t>
            </a:r>
            <a:endParaRPr lang="en-US" dirty="0"/>
          </a:p>
        </p:txBody>
      </p:sp>
      <p:sp>
        <p:nvSpPr>
          <p:cNvPr id="6" name="Text Placeholder 5"/>
          <p:cNvSpPr>
            <a:spLocks noGrp="1"/>
          </p:cNvSpPr>
          <p:nvPr>
            <p:ph type="body" sz="quarter" idx="10"/>
          </p:nvPr>
        </p:nvSpPr>
        <p:spPr/>
        <p:txBody>
          <a:bodyPr/>
          <a:lstStyle/>
          <a:p>
            <a:r>
              <a:rPr lang="en-US" sz="2000" dirty="0" smtClean="0"/>
              <a:t>January 25, 2017</a:t>
            </a:r>
            <a:endParaRPr lang="en-US" sz="2000" dirty="0"/>
          </a:p>
          <a:p>
            <a:r>
              <a:rPr lang="en-US" sz="2000" dirty="0" smtClean="0"/>
              <a:t>Kaiser Family Foundation Webinar</a:t>
            </a:r>
            <a:endParaRPr lang="en-US" sz="2000" dirty="0"/>
          </a:p>
        </p:txBody>
      </p:sp>
      <p:sp>
        <p:nvSpPr>
          <p:cNvPr id="7" name="Content Placeholder 6"/>
          <p:cNvSpPr>
            <a:spLocks noGrp="1"/>
          </p:cNvSpPr>
          <p:nvPr>
            <p:ph sz="quarter" idx="13"/>
          </p:nvPr>
        </p:nvSpPr>
        <p:spPr>
          <a:xfrm>
            <a:off x="444467" y="4238484"/>
            <a:ext cx="5179956" cy="284362"/>
          </a:xfrm>
        </p:spPr>
        <p:txBody>
          <a:bodyPr/>
          <a:lstStyle/>
          <a:p>
            <a:r>
              <a:rPr lang="en-US" sz="2000" dirty="0" smtClean="0"/>
              <a:t>Usha Ranji, M.S.</a:t>
            </a:r>
          </a:p>
          <a:p>
            <a:r>
              <a:rPr lang="en-US" sz="2000" dirty="0" smtClean="0"/>
              <a:t>Associate Director, Women’s Health Policy</a:t>
            </a:r>
          </a:p>
          <a:p>
            <a:r>
              <a:rPr lang="en-US" sz="2000" dirty="0" smtClean="0"/>
              <a:t>Kaiser Family Foundation</a:t>
            </a:r>
          </a:p>
        </p:txBody>
      </p:sp>
      <p:sp>
        <p:nvSpPr>
          <p:cNvPr id="2" name="Content Placeholder 1"/>
          <p:cNvSpPr>
            <a:spLocks noGrp="1"/>
          </p:cNvSpPr>
          <p:nvPr>
            <p:ph sz="quarter" idx="14"/>
          </p:nvPr>
        </p:nvSpPr>
        <p:spPr/>
        <p:txBody>
          <a:bodyPr/>
          <a:lstStyle/>
          <a:p>
            <a:endParaRPr lang="en-US"/>
          </a:p>
        </p:txBody>
      </p:sp>
    </p:spTree>
    <p:extLst>
      <p:ext uri="{BB962C8B-B14F-4D97-AF65-F5344CB8AC3E}">
        <p14:creationId xmlns:p14="http://schemas.microsoft.com/office/powerpoint/2010/main" val="3175694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sz="1000" dirty="0" smtClean="0"/>
              <a:t>NOTES: *Data for 2016 do not include the full year, only January-June. Among women ages 18 to 64.</a:t>
            </a:r>
          </a:p>
          <a:p>
            <a:r>
              <a:rPr lang="en-US" sz="1000" dirty="0" smtClean="0"/>
              <a:t>SOURCE: Health Insurance Coverage: Early Release of Estimates From the National Health Interview Survey, January-June 2016. </a:t>
            </a:r>
          </a:p>
        </p:txBody>
      </p:sp>
      <p:sp>
        <p:nvSpPr>
          <p:cNvPr id="5" name="Title 4"/>
          <p:cNvSpPr>
            <a:spLocks noGrp="1"/>
          </p:cNvSpPr>
          <p:nvPr>
            <p:ph type="title"/>
          </p:nvPr>
        </p:nvSpPr>
        <p:spPr>
          <a:xfrm>
            <a:off x="91440" y="0"/>
            <a:ext cx="8961120" cy="913476"/>
          </a:xfrm>
        </p:spPr>
        <p:txBody>
          <a:bodyPr/>
          <a:lstStyle/>
          <a:p>
            <a:r>
              <a:rPr lang="en-US" sz="2400" dirty="0" smtClean="0"/>
              <a:t>Changes in Women’s Insurance Coverage Since Passage of the ACA</a:t>
            </a:r>
            <a:endParaRPr lang="en-US" sz="2400" dirty="0"/>
          </a:p>
        </p:txBody>
      </p:sp>
      <p:graphicFrame>
        <p:nvGraphicFramePr>
          <p:cNvPr id="2" name="Content Placeholder 1"/>
          <p:cNvGraphicFramePr>
            <a:graphicFrameLocks noGrp="1"/>
          </p:cNvGraphicFramePr>
          <p:nvPr>
            <p:ph idx="4294967295"/>
            <p:extLst/>
          </p:nvPr>
        </p:nvGraphicFramePr>
        <p:xfrm>
          <a:off x="0" y="838200"/>
          <a:ext cx="8959850" cy="5211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43003" y="690424"/>
            <a:ext cx="6705600" cy="338554"/>
          </a:xfrm>
          <a:prstGeom prst="rect">
            <a:avLst/>
          </a:prstGeom>
          <a:noFill/>
        </p:spPr>
        <p:txBody>
          <a:bodyPr wrap="square" rtlCol="0">
            <a:spAutoFit/>
          </a:bodyPr>
          <a:lstStyle/>
          <a:p>
            <a:pPr algn="ctr"/>
            <a:r>
              <a:rPr lang="en-US" sz="1600" dirty="0" smtClean="0">
                <a:latin typeface="Calibri" pitchFamily="34" charset="0"/>
                <a:cs typeface="Meta Offc Pro"/>
              </a:rPr>
              <a:t>Changes in health insurance coverage among women ages 18-64, 2010-2016</a:t>
            </a:r>
          </a:p>
        </p:txBody>
      </p:sp>
    </p:spTree>
    <p:extLst>
      <p:ext uri="{BB962C8B-B14F-4D97-AF65-F5344CB8AC3E}">
        <p14:creationId xmlns:p14="http://schemas.microsoft.com/office/powerpoint/2010/main" val="1640432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1" y="6355540"/>
            <a:ext cx="8515927" cy="548640"/>
          </a:xfrm>
        </p:spPr>
        <p:txBody>
          <a:bodyPr/>
          <a:lstStyle/>
          <a:p>
            <a:r>
              <a:rPr lang="en-US" sz="1000" dirty="0" smtClean="0"/>
              <a:t>SOURCES: Centers for Disease Control and Prevention (</a:t>
            </a:r>
            <a:r>
              <a:rPr lang="en-US" altLang="en-US" sz="1000" dirty="0" smtClean="0"/>
              <a:t>CDC), </a:t>
            </a:r>
            <a:r>
              <a:rPr lang="en-US" altLang="en-US" sz="1000" dirty="0" smtClean="0">
                <a:hlinkClick r:id="rId2"/>
              </a:rPr>
              <a:t>Births - Method of Delivery 2015</a:t>
            </a:r>
            <a:r>
              <a:rPr lang="en-US" altLang="en-US" sz="1000" dirty="0" smtClean="0"/>
              <a:t>, </a:t>
            </a:r>
            <a:r>
              <a:rPr lang="en-US" altLang="en-US" sz="1000" dirty="0" smtClean="0">
                <a:hlinkClick r:id="rId3"/>
              </a:rPr>
              <a:t>Depression in U.S. Household Population 2009-2012</a:t>
            </a:r>
            <a:r>
              <a:rPr lang="en-US" altLang="en-US" sz="1000" dirty="0"/>
              <a:t>.</a:t>
            </a:r>
            <a:endParaRPr lang="en-US" altLang="en-US" sz="1000" dirty="0" smtClean="0"/>
          </a:p>
          <a:p>
            <a:r>
              <a:rPr lang="en-US" altLang="en-US" sz="1000" dirty="0" smtClean="0"/>
              <a:t>National Coalition Against Domestic Violence (NCADV), </a:t>
            </a:r>
            <a:r>
              <a:rPr lang="en-US" altLang="en-US" sz="1000" dirty="0" smtClean="0">
                <a:hlinkClick r:id="rId4"/>
              </a:rPr>
              <a:t>National Statistics</a:t>
            </a:r>
            <a:r>
              <a:rPr lang="en-US" altLang="en-US" sz="1000" dirty="0" smtClean="0"/>
              <a:t>, 2010.</a:t>
            </a:r>
          </a:p>
          <a:p>
            <a:r>
              <a:rPr lang="en-US" sz="1000" dirty="0" smtClean="0"/>
              <a:t>National Women’s Law Center (NWLC), </a:t>
            </a:r>
            <a:r>
              <a:rPr lang="en-US" sz="1000" dirty="0" smtClean="0">
                <a:hlinkClick r:id="rId5"/>
              </a:rPr>
              <a:t>Turning to Fairness Report</a:t>
            </a:r>
            <a:r>
              <a:rPr lang="en-US" sz="1000" dirty="0" smtClean="0"/>
              <a:t>, 2012.</a:t>
            </a:r>
          </a:p>
          <a:p>
            <a:r>
              <a:rPr lang="en-US" altLang="en-US" sz="1000" dirty="0" smtClean="0"/>
              <a:t>Kaiser </a:t>
            </a:r>
            <a:r>
              <a:rPr lang="en-US" altLang="en-US" sz="1000" dirty="0"/>
              <a:t>Family Foundation/Urban Institute analysis of the March 2009 Current Population Survey, </a:t>
            </a:r>
            <a:r>
              <a:rPr lang="en-US" altLang="en-US" sz="1000" dirty="0" smtClean="0"/>
              <a:t>U.S</a:t>
            </a:r>
            <a:r>
              <a:rPr lang="en-US" altLang="en-US" sz="1000" dirty="0"/>
              <a:t>. Bureau of the </a:t>
            </a:r>
            <a:r>
              <a:rPr lang="en-US" altLang="en-US" sz="1000" dirty="0" smtClean="0"/>
              <a:t>Census.</a:t>
            </a:r>
            <a:endParaRPr lang="en-US" sz="1000" dirty="0"/>
          </a:p>
        </p:txBody>
      </p:sp>
      <p:sp>
        <p:nvSpPr>
          <p:cNvPr id="2" name="Title 1"/>
          <p:cNvSpPr>
            <a:spLocks noGrp="1"/>
          </p:cNvSpPr>
          <p:nvPr>
            <p:ph type="title"/>
          </p:nvPr>
        </p:nvSpPr>
        <p:spPr>
          <a:xfrm>
            <a:off x="16042" y="-5615"/>
            <a:ext cx="8961120" cy="914400"/>
          </a:xfrm>
        </p:spPr>
        <p:txBody>
          <a:bodyPr/>
          <a:lstStyle/>
          <a:p>
            <a:r>
              <a:rPr lang="en-US" sz="2600" dirty="0" smtClean="0"/>
              <a:t>The ACA Made Many Insurance Reforms Affecting Women</a:t>
            </a:r>
            <a:endParaRPr lang="en-US" sz="2600" dirty="0"/>
          </a:p>
        </p:txBody>
      </p:sp>
      <p:graphicFrame>
        <p:nvGraphicFramePr>
          <p:cNvPr id="13" name="Table 12"/>
          <p:cNvGraphicFramePr>
            <a:graphicFrameLocks noGrp="1"/>
          </p:cNvGraphicFramePr>
          <p:nvPr>
            <p:extLst/>
          </p:nvPr>
        </p:nvGraphicFramePr>
        <p:xfrm>
          <a:off x="141371" y="426720"/>
          <a:ext cx="8710462" cy="5745480"/>
        </p:xfrm>
        <a:graphic>
          <a:graphicData uri="http://schemas.openxmlformats.org/drawingml/2006/table">
            <a:tbl>
              <a:tblPr firstRow="1" bandRow="1">
                <a:tableStyleId>{5C22544A-7EE6-4342-B048-85BDC9FD1C3A}</a:tableStyleId>
              </a:tblPr>
              <a:tblGrid>
                <a:gridCol w="3866976">
                  <a:extLst>
                    <a:ext uri="{9D8B030D-6E8A-4147-A177-3AD203B41FA5}">
                      <a16:colId xmlns:a16="http://schemas.microsoft.com/office/drawing/2014/main" val="20000"/>
                    </a:ext>
                  </a:extLst>
                </a:gridCol>
                <a:gridCol w="4843486">
                  <a:extLst>
                    <a:ext uri="{9D8B030D-6E8A-4147-A177-3AD203B41FA5}">
                      <a16:colId xmlns:a16="http://schemas.microsoft.com/office/drawing/2014/main" val="20001"/>
                    </a:ext>
                  </a:extLst>
                </a:gridCol>
              </a:tblGrid>
              <a:tr h="4383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Meta Offc Pro"/>
                        </a:rPr>
                        <a:t>ACA</a:t>
                      </a:r>
                      <a:endParaRPr lang="en-US" sz="2800" dirty="0" smtClean="0">
                        <a:latin typeface="Calibri" pitchFamily="34" charset="0"/>
                        <a:cs typeface="Meta Offc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At Risk Under Repeal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29734">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No</a:t>
                      </a:r>
                      <a:r>
                        <a:rPr lang="en-US" baseline="0" dirty="0" smtClean="0"/>
                        <a:t> pre-existing condition exclusions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700" dirty="0" smtClean="0"/>
                        <a:t>A</a:t>
                      </a:r>
                      <a:r>
                        <a:rPr lang="en-US" sz="1700" baseline="0" dirty="0" smtClean="0"/>
                        <a:t>t risk to be treated as p</a:t>
                      </a:r>
                      <a:r>
                        <a:rPr lang="en-US" sz="1700" dirty="0" smtClean="0"/>
                        <a:t>re-existing condition: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dirty="0" smtClean="0"/>
                        <a:t>Pregnancy (~ 4 million births per</a:t>
                      </a:r>
                      <a:r>
                        <a:rPr lang="en-US" sz="1700" baseline="0" dirty="0" smtClean="0"/>
                        <a:t> year</a:t>
                      </a:r>
                      <a:r>
                        <a:rPr lang="en-US" sz="1700" dirty="0" smtClean="0"/>
                        <a: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dirty="0" smtClean="0"/>
                        <a:t>Prior C-section (1/3 births)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dirty="0" smtClean="0"/>
                        <a:t>Depression</a:t>
                      </a:r>
                      <a:r>
                        <a:rPr lang="en-US" sz="1700" baseline="0" dirty="0" smtClean="0"/>
                        <a:t> (1/10 women)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aseline="0" dirty="0" smtClean="0"/>
                        <a:t>History of domestic violence (1/3 women)</a:t>
                      </a:r>
                      <a:endParaRPr lang="en-US" sz="17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78146">
                <a:tc>
                  <a:txBody>
                    <a:bodyPr/>
                    <a:lstStyle/>
                    <a:p>
                      <a:pPr marL="285750" indent="-285750">
                        <a:buFont typeface="Wingdings" panose="05000000000000000000" pitchFamily="2" charset="2"/>
                        <a:buChar char="ü"/>
                      </a:pPr>
                      <a:r>
                        <a:rPr lang="en-US" dirty="0" smtClean="0"/>
                        <a:t>Gender rating banned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dirty="0" smtClean="0"/>
                        <a:t>Individual plans may charge higher</a:t>
                      </a:r>
                      <a:r>
                        <a:rPr lang="en-US" sz="1700" baseline="0" dirty="0" smtClean="0"/>
                        <a:t> premiums to women for same coverage</a:t>
                      </a:r>
                      <a:endParaRPr lang="en-US" sz="1700" baseline="0" dirty="0" smtClean="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aseline="0" dirty="0" smtClean="0">
                          <a:solidFill>
                            <a:schemeClr val="tx1"/>
                          </a:solidFill>
                        </a:rPr>
                        <a:t>1/3 of plans charged 25 and 40 year old women at least 30% more than men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aseline="0" dirty="0" smtClean="0">
                          <a:solidFill>
                            <a:schemeClr val="tx1"/>
                          </a:solidFill>
                        </a:rPr>
                        <a:t>This p</a:t>
                      </a:r>
                      <a:r>
                        <a:rPr lang="en-US" sz="1700" dirty="0" smtClean="0">
                          <a:solidFill>
                            <a:schemeClr val="tx1"/>
                          </a:solidFill>
                        </a:rPr>
                        <a:t>ractice costs women an estimated $1 billion</a:t>
                      </a:r>
                      <a:r>
                        <a:rPr lang="en-US" sz="1700" baseline="0" dirty="0" smtClean="0">
                          <a:solidFill>
                            <a:schemeClr val="tx1"/>
                          </a:solidFill>
                        </a:rPr>
                        <a:t> more annually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86402">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200" baseline="0" dirty="0" smtClean="0">
                          <a:solidFill>
                            <a:schemeClr val="dk1"/>
                          </a:solidFill>
                          <a:latin typeface="+mn-lt"/>
                          <a:ea typeface="+mn-ea"/>
                          <a:cs typeface="+mn-cs"/>
                        </a:rPr>
                        <a:t>Maternity care required in all plans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kern="1200" dirty="0" smtClean="0">
                          <a:solidFill>
                            <a:schemeClr val="tx1"/>
                          </a:solidFill>
                          <a:latin typeface="+mn-lt"/>
                          <a:ea typeface="+mn-ea"/>
                          <a:cs typeface="+mn-cs"/>
                        </a:rPr>
                        <a:t>Individually</a:t>
                      </a:r>
                      <a:r>
                        <a:rPr lang="en-US" sz="1700" kern="1200" baseline="0" dirty="0" smtClean="0">
                          <a:solidFill>
                            <a:schemeClr val="tx1"/>
                          </a:solidFill>
                          <a:latin typeface="+mn-lt"/>
                          <a:ea typeface="+mn-ea"/>
                          <a:cs typeface="+mn-cs"/>
                        </a:rPr>
                        <a:t> purchased </a:t>
                      </a:r>
                      <a:r>
                        <a:rPr lang="en-US" sz="1700" kern="1200" dirty="0" smtClean="0">
                          <a:solidFill>
                            <a:schemeClr val="tx1"/>
                          </a:solidFill>
                          <a:latin typeface="+mn-lt"/>
                          <a:ea typeface="+mn-ea"/>
                          <a:cs typeface="+mn-cs"/>
                        </a:rPr>
                        <a:t>plans and</a:t>
                      </a:r>
                      <a:r>
                        <a:rPr lang="en-US" sz="1700" kern="1200" baseline="0" dirty="0" smtClean="0">
                          <a:solidFill>
                            <a:schemeClr val="tx1"/>
                          </a:solidFill>
                          <a:latin typeface="+mn-lt"/>
                          <a:ea typeface="+mn-ea"/>
                          <a:cs typeface="+mn-cs"/>
                        </a:rPr>
                        <a:t> small employer-based plans could exclude </a:t>
                      </a:r>
                      <a:r>
                        <a:rPr lang="en-US" sz="1700" kern="1200" dirty="0" smtClean="0">
                          <a:solidFill>
                            <a:schemeClr val="tx1"/>
                          </a:solidFill>
                          <a:latin typeface="+mn-lt"/>
                          <a:ea typeface="+mn-ea"/>
                          <a:cs typeface="+mn-cs"/>
                        </a:rPr>
                        <a:t>maternity care </a:t>
                      </a:r>
                    </a:p>
                    <a:p>
                      <a:pPr marL="742950" marR="0" lvl="2"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kern="1200" dirty="0" smtClean="0">
                          <a:solidFill>
                            <a:schemeClr val="tx1"/>
                          </a:solidFill>
                          <a:latin typeface="+mn-lt"/>
                          <a:ea typeface="+mn-ea"/>
                          <a:cs typeface="+mn-cs"/>
                        </a:rPr>
                        <a:t>Included</a:t>
                      </a:r>
                      <a:r>
                        <a:rPr lang="en-US" sz="1700" kern="1200" baseline="0" dirty="0" smtClean="0">
                          <a:solidFill>
                            <a:schemeClr val="tx1"/>
                          </a:solidFill>
                          <a:latin typeface="+mn-lt"/>
                          <a:ea typeface="+mn-ea"/>
                          <a:cs typeface="+mn-cs"/>
                        </a:rPr>
                        <a:t> in only 12</a:t>
                      </a:r>
                      <a:r>
                        <a:rPr lang="en-US" sz="1700" kern="1200" dirty="0" smtClean="0">
                          <a:solidFill>
                            <a:schemeClr val="tx1"/>
                          </a:solidFill>
                          <a:latin typeface="+mn-lt"/>
                          <a:ea typeface="+mn-ea"/>
                          <a:cs typeface="+mn-cs"/>
                        </a:rPr>
                        <a:t>% of</a:t>
                      </a:r>
                      <a:r>
                        <a:rPr lang="en-US" sz="1700" kern="1200" baseline="0" dirty="0" smtClean="0">
                          <a:solidFill>
                            <a:schemeClr val="tx1"/>
                          </a:solidFill>
                          <a:latin typeface="+mn-lt"/>
                          <a:ea typeface="+mn-ea"/>
                          <a:cs typeface="+mn-cs"/>
                        </a:rPr>
                        <a:t> plans (2012)</a:t>
                      </a:r>
                      <a:endParaRPr lang="en-US" sz="1700" kern="1200" dirty="0" smtClean="0">
                        <a:solidFill>
                          <a:schemeClr val="tx1"/>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kern="1200" dirty="0" smtClean="0">
                          <a:solidFill>
                            <a:schemeClr val="tx1"/>
                          </a:solidFill>
                          <a:latin typeface="+mn-lt"/>
                          <a:ea typeface="+mn-ea"/>
                          <a:cs typeface="+mn-cs"/>
                        </a:rPr>
                        <a:t>7% of plans offered maternity</a:t>
                      </a:r>
                      <a:r>
                        <a:rPr lang="en-US" sz="1700" kern="1200" baseline="0" dirty="0" smtClean="0">
                          <a:solidFill>
                            <a:schemeClr val="tx1"/>
                          </a:solidFill>
                          <a:latin typeface="+mn-lt"/>
                          <a:ea typeface="+mn-ea"/>
                          <a:cs typeface="+mn-cs"/>
                        </a:rPr>
                        <a:t> riders (2012)</a:t>
                      </a:r>
                      <a:endParaRPr lang="en-US" sz="1700" kern="1200" dirty="0" smtClean="0">
                        <a:solidFill>
                          <a:schemeClr val="tx1"/>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dirty="0" smtClean="0">
                          <a:solidFill>
                            <a:schemeClr val="tx1"/>
                          </a:solidFill>
                        </a:rPr>
                        <a:t>Riders can cost more than $1000/month</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9921">
                <a:tc>
                  <a:txBody>
                    <a:bodyPr/>
                    <a:lstStyle/>
                    <a:p>
                      <a:pPr marL="285750" indent="-285750">
                        <a:buFont typeface="Wingdings" panose="05000000000000000000" pitchFamily="2" charset="2"/>
                        <a:buChar char="ü"/>
                      </a:pPr>
                      <a:r>
                        <a:rPr lang="en-US" dirty="0" smtClean="0"/>
                        <a:t>Plans</a:t>
                      </a:r>
                      <a:r>
                        <a:rPr lang="en-US" baseline="0" dirty="0" smtClean="0"/>
                        <a:t> must offer dependent coverage up to age 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itchFamily="34" charset="0"/>
                        <a:buChar char="•"/>
                      </a:pPr>
                      <a:r>
                        <a:rPr lang="en-US" sz="1700" dirty="0" smtClean="0"/>
                        <a:t>Women in their twenties had the highest</a:t>
                      </a:r>
                      <a:r>
                        <a:rPr lang="en-US" sz="1700" baseline="0" dirty="0" smtClean="0"/>
                        <a:t> uninsured rate before ACA</a:t>
                      </a:r>
                    </a:p>
                    <a:p>
                      <a:pPr marL="285750" indent="-285750">
                        <a:buFont typeface="Arial" pitchFamily="34" charset="0"/>
                        <a:buChar char="•"/>
                      </a:pPr>
                      <a:r>
                        <a:rPr lang="en-US" sz="1700" baseline="0" dirty="0" smtClean="0"/>
                        <a:t>30% of women age 19-26 uninsured in 2009</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6629400" y="1371600"/>
            <a:ext cx="1295400" cy="609600"/>
          </a:xfrm>
          <a:prstGeom prst="rect">
            <a:avLst/>
          </a:prstGeom>
          <a:noFill/>
        </p:spPr>
        <p:txBody>
          <a:bodyPr wrap="square" rtlCol="0">
            <a:spAutoFit/>
          </a:bodyPr>
          <a:lstStyle/>
          <a:p>
            <a:pPr algn="ctr"/>
            <a:endParaRPr lang="en-US" dirty="0" err="1" smtClean="0">
              <a:latin typeface="Calibri" pitchFamily="34" charset="0"/>
              <a:cs typeface="Meta Offc Pro"/>
            </a:endParaRPr>
          </a:p>
        </p:txBody>
      </p:sp>
    </p:spTree>
    <p:extLst>
      <p:ext uri="{BB962C8B-B14F-4D97-AF65-F5344CB8AC3E}">
        <p14:creationId xmlns:p14="http://schemas.microsoft.com/office/powerpoint/2010/main" val="2370794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7537375"/>
              </p:ext>
            </p:extLst>
          </p:nvPr>
        </p:nvGraphicFramePr>
        <p:xfrm>
          <a:off x="76200" y="463232"/>
          <a:ext cx="8958579" cy="5937568"/>
        </p:xfrm>
        <a:graphic>
          <a:graphicData uri="http://schemas.openxmlformats.org/drawingml/2006/table">
            <a:tbl>
              <a:tblPr/>
              <a:tblGrid>
                <a:gridCol w="1494179">
                  <a:extLst>
                    <a:ext uri="{9D8B030D-6E8A-4147-A177-3AD203B41FA5}">
                      <a16:colId xmlns:a16="http://schemas.microsoft.com/office/drawing/2014/main" val="20000"/>
                    </a:ext>
                  </a:extLst>
                </a:gridCol>
                <a:gridCol w="147762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499244">
                  <a:extLst>
                    <a:ext uri="{9D8B030D-6E8A-4147-A177-3AD203B41FA5}">
                      <a16:colId xmlns:a16="http://schemas.microsoft.com/office/drawing/2014/main" val="20003"/>
                    </a:ext>
                  </a:extLst>
                </a:gridCol>
                <a:gridCol w="1791716">
                  <a:extLst>
                    <a:ext uri="{9D8B030D-6E8A-4147-A177-3AD203B41FA5}">
                      <a16:colId xmlns:a16="http://schemas.microsoft.com/office/drawing/2014/main" val="20004"/>
                    </a:ext>
                  </a:extLst>
                </a:gridCol>
                <a:gridCol w="1552819">
                  <a:extLst>
                    <a:ext uri="{9D8B030D-6E8A-4147-A177-3AD203B41FA5}">
                      <a16:colId xmlns:a16="http://schemas.microsoft.com/office/drawing/2014/main" val="20005"/>
                    </a:ext>
                  </a:extLst>
                </a:gridCol>
              </a:tblGrid>
              <a:tr h="44928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Cancer </a:t>
                      </a:r>
                      <a:endParaRPr kumimoji="0" lang="en-US"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Chronic Conditions</a:t>
                      </a:r>
                      <a:endParaRPr kumimoji="0" lang="en-US"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Vaccines </a:t>
                      </a:r>
                      <a:endParaRPr kumimoji="0" lang="en-US"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Healthy Behaviors</a:t>
                      </a:r>
                      <a:endParaRPr kumimoji="0" lang="en-US"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Pregnancy</a:t>
                      </a: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Reproductive and Sexual Health</a:t>
                      </a: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808514">
                <a:tc>
                  <a:txBody>
                    <a:bodyPr/>
                    <a:lstStyle/>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Breast Cancer</a:t>
                      </a:r>
                      <a:endParaRPr kumimoji="0" lang="en-US" sz="12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182880" marR="0" lvl="0" indent="-182880"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Mammography for women 40+*</a:t>
                      </a:r>
                      <a:endParaRPr kumimoji="0" lang="en-US" sz="1050" b="0" i="0" u="none" strike="noStrike" cap="none" normalizeH="0" baseline="0" dirty="0" smtClean="0">
                        <a:ln>
                          <a:noFill/>
                        </a:ln>
                        <a:solidFill>
                          <a:srgbClr val="FF0000"/>
                        </a:solidFill>
                        <a:effectLst/>
                        <a:latin typeface="Calibri" pitchFamily="34" charset="0"/>
                        <a:cs typeface="Calibri" pitchFamily="34" charset="0"/>
                      </a:endParaRPr>
                    </a:p>
                    <a:p>
                      <a:pPr marL="182880" marR="0" lvl="0" indent="-182880"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Genetic (BRCA) screening and counseling</a:t>
                      </a:r>
                    </a:p>
                    <a:p>
                      <a:pPr marL="182880" marR="0" lvl="0" indent="-182880"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Preventive medication</a:t>
                      </a:r>
                    </a:p>
                    <a:p>
                      <a:pPr marL="109728" marR="0" lvl="0" indent="-109728" algn="l" defTabSz="914400" rtl="0" eaLnBrk="1" fontAlgn="base" latinLnBrk="0" hangingPunct="1">
                        <a:lnSpc>
                          <a:spcPct val="114000"/>
                        </a:lnSpc>
                        <a:spcBef>
                          <a:spcPct val="0"/>
                        </a:spcBef>
                        <a:spcAft>
                          <a:spcPct val="0"/>
                        </a:spcAft>
                        <a:buClrTx/>
                        <a:buSzTx/>
                        <a:buFontTx/>
                        <a:buNone/>
                        <a:tabLst/>
                      </a:pPr>
                      <a:endParaRPr kumimoji="0" lang="en-US" sz="1050" b="0" i="0" u="sng"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Cervical Cancer</a:t>
                      </a:r>
                    </a:p>
                    <a:p>
                      <a:pPr marL="182880" marR="0" lvl="0" indent="-182880" algn="l" defTabSz="914400" rtl="0" eaLnBrk="1" fontAlgn="base" latinLnBrk="0" hangingPunct="1">
                        <a:lnSpc>
                          <a:spcPct val="114000"/>
                        </a:lnSpc>
                        <a:spcBef>
                          <a:spcPct val="0"/>
                        </a:spcBef>
                        <a:spcAft>
                          <a:spcPct val="0"/>
                        </a:spcAft>
                        <a:buClrTx/>
                        <a:buSzTx/>
                        <a:buFontTx/>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Pap testing (women 21+ )</a:t>
                      </a:r>
                    </a:p>
                    <a:p>
                      <a:pPr marL="182880" marR="0" lvl="0" indent="-182880" algn="l" defTabSz="914400" rtl="0" eaLnBrk="1" fontAlgn="base" latinLnBrk="0" hangingPunct="1">
                        <a:lnSpc>
                          <a:spcPct val="114000"/>
                        </a:lnSpc>
                        <a:spcBef>
                          <a:spcPct val="0"/>
                        </a:spcBef>
                        <a:spcAft>
                          <a:spcPct val="0"/>
                        </a:spcAft>
                        <a:buClrTx/>
                        <a:buSzTx/>
                        <a:buFontTx/>
                        <a:buChar char="‒"/>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High-risk HPV DNA testing </a:t>
                      </a:r>
                      <a:r>
                        <a:rPr kumimoji="0" lang="en-US" sz="1200" b="1" i="0" u="none" strike="noStrike" cap="none" normalizeH="0" baseline="30000" dirty="0" smtClean="0">
                          <a:ln>
                            <a:noFill/>
                          </a:ln>
                          <a:solidFill>
                            <a:srgbClr val="FF0000"/>
                          </a:solidFill>
                          <a:effectLst/>
                          <a:latin typeface="Arial" charset="0"/>
                          <a:cs typeface="Calibri" pitchFamily="34" charset="0"/>
                        </a:rPr>
                        <a:t>♀</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None/>
                        <a:tabLst/>
                      </a:pPr>
                      <a:endParaRPr kumimoji="0" lang="en-US" sz="1050" b="0" i="0" u="sng" strike="noStrike" cap="none" normalizeH="0" baseline="0" dirty="0" smtClean="0">
                        <a:ln>
                          <a:noFill/>
                        </a:ln>
                        <a:solidFill>
                          <a:srgbClr val="00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Colorectal Cancer</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One of following: fecal occult blood testing, colonoscopy, sigmoidoscopy </a:t>
                      </a:r>
                      <a:endParaRPr kumimoji="0" lang="en-US" sz="1050" b="0" i="0" u="none" strike="noStrike" cap="none" normalizeH="0" baseline="0" dirty="0" smtClean="0">
                        <a:ln>
                          <a:noFill/>
                        </a:ln>
                        <a:solidFill>
                          <a:srgbClr val="E46C0A"/>
                        </a:solidFill>
                        <a:effectLst/>
                        <a:latin typeface="Calibri" pitchFamily="34" charset="0"/>
                        <a:cs typeface="Calibri" pitchFamily="34" charset="0"/>
                      </a:endParaRPr>
                    </a:p>
                    <a:p>
                      <a:pPr marL="171450" marR="0" lvl="0" indent="-171450" algn="l" defTabSz="914400" rtl="0" eaLnBrk="1" fontAlgn="base" latinLnBrk="0" hangingPunct="1">
                        <a:lnSpc>
                          <a:spcPct val="114000"/>
                        </a:lnSpc>
                        <a:spcBef>
                          <a:spcPct val="0"/>
                        </a:spcBef>
                        <a:spcAft>
                          <a:spcPct val="0"/>
                        </a:spcAft>
                        <a:buClrTx/>
                        <a:buSzTx/>
                        <a:buFont typeface="Wingdings" panose="05000000000000000000"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Lung Cancer</a:t>
                      </a:r>
                    </a:p>
                    <a:p>
                      <a:pPr marL="176213" marR="0" lvl="0" indent="-176213" algn="l" defTabSz="914400" rtl="0" eaLnBrk="1" fontAlgn="base" latinLnBrk="0" hangingPunct="1">
                        <a:lnSpc>
                          <a:spcPct val="114000"/>
                        </a:lnSpc>
                        <a:spcBef>
                          <a:spcPct val="0"/>
                        </a:spcBef>
                        <a:spcAft>
                          <a:spcPct val="0"/>
                        </a:spcAft>
                        <a:buClrTx/>
                        <a:buSzTx/>
                        <a:buFont typeface="Calibri" panose="020F0502020204030204" pitchFamily="34" charset="0"/>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Adults 55-80 with      history of smoking</a:t>
                      </a:r>
                    </a:p>
                    <a:p>
                      <a:pPr marL="171450" marR="0" lvl="0" indent="-171450" algn="l" defTabSz="914400" rtl="0" eaLnBrk="1" fontAlgn="base" latinLnBrk="0" hangingPunct="1">
                        <a:lnSpc>
                          <a:spcPct val="114000"/>
                        </a:lnSpc>
                        <a:spcBef>
                          <a:spcPct val="0"/>
                        </a:spcBef>
                        <a:spcAft>
                          <a:spcPct val="0"/>
                        </a:spcAft>
                        <a:buClrTx/>
                        <a:buSzTx/>
                        <a:buFont typeface="Wingdings" panose="05000000000000000000"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Skin Cancer</a:t>
                      </a:r>
                    </a:p>
                    <a:p>
                      <a:pPr marL="176213" marR="0" lvl="0" indent="-176213" algn="l" defTabSz="914400" rtl="0" eaLnBrk="1" fontAlgn="base" latinLnBrk="0" hangingPunct="1">
                        <a:lnSpc>
                          <a:spcPct val="114000"/>
                        </a:lnSpc>
                        <a:spcBef>
                          <a:spcPct val="0"/>
                        </a:spcBef>
                        <a:spcAft>
                          <a:spcPct val="0"/>
                        </a:spcAft>
                        <a:buClrTx/>
                        <a:buSzTx/>
                        <a:buFont typeface="Calibri" panose="020F0502020204030204" pitchFamily="34" charset="0"/>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Counseling for        fair-skinned adults 10-24</a:t>
                      </a:r>
                    </a:p>
                    <a:p>
                      <a:pPr marL="171450" marR="0" lvl="0" indent="-171450" algn="l" defTabSz="914400" rtl="0" eaLnBrk="1" fontAlgn="base" latinLnBrk="0" hangingPunct="1">
                        <a:lnSpc>
                          <a:spcPct val="114000"/>
                        </a:lnSpc>
                        <a:spcBef>
                          <a:spcPct val="0"/>
                        </a:spcBef>
                        <a:spcAft>
                          <a:spcPct val="0"/>
                        </a:spcAft>
                        <a:buClrTx/>
                        <a:buSzTx/>
                        <a:buFont typeface="Wingdings" panose="05000000000000000000" pitchFamily="2" charset="2"/>
                        <a:buChar char="ü"/>
                        <a:tabLst/>
                      </a:pPr>
                      <a:endParaRPr kumimoji="0" lang="en-US" sz="1200" b="0" i="0" u="none" strike="noStrike" cap="none" normalizeH="0" baseline="0" dirty="0" smtClean="0">
                        <a:ln>
                          <a:noFill/>
                        </a:ln>
                        <a:solidFill>
                          <a:srgbClr val="000000"/>
                        </a:solidFill>
                        <a:effectLst/>
                        <a:latin typeface="Calibri" pitchFamily="34" charset="0"/>
                        <a:cs typeface="Calibri" pitchFamily="34"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050" b="1" i="0" u="none" strike="noStrike" cap="none" normalizeH="0" baseline="0" dirty="0" smtClean="0">
                          <a:ln>
                            <a:noFill/>
                          </a:ln>
                          <a:solidFill>
                            <a:srgbClr val="000000"/>
                          </a:solidFill>
                          <a:effectLst/>
                          <a:latin typeface="Calibri" pitchFamily="34" charset="0"/>
                          <a:cs typeface="Calibri" pitchFamily="34" charset="0"/>
                        </a:rPr>
                        <a:t>Cardiovascular health</a:t>
                      </a:r>
                      <a:endParaRPr kumimoji="0" lang="en-US" sz="105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Hypertension screening</a:t>
                      </a: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Lipid disorders screenings </a:t>
                      </a: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Aspirin </a:t>
                      </a:r>
                      <a:endParaRPr kumimoji="0" lang="en-US" sz="700" b="0" i="0" u="none" strike="noStrike" cap="none" normalizeH="0" baseline="0" dirty="0" smtClean="0">
                        <a:ln>
                          <a:noFill/>
                        </a:ln>
                        <a:solidFill>
                          <a:srgbClr val="00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Type 2 Diabetes </a:t>
                      </a:r>
                      <a:r>
                        <a:rPr kumimoji="0" lang="en-US" sz="1050" b="0" i="0" u="none" strike="noStrike" cap="none" normalizeH="0" baseline="0" dirty="0" smtClean="0">
                          <a:ln>
                            <a:noFill/>
                          </a:ln>
                          <a:solidFill>
                            <a:srgbClr val="000000"/>
                          </a:solidFill>
                          <a:effectLst/>
                          <a:latin typeface="Calibri" pitchFamily="34" charset="0"/>
                          <a:cs typeface="Calibri" pitchFamily="34" charset="0"/>
                        </a:rPr>
                        <a:t>screening (adults w/ elevated blood pressure)</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Depression</a:t>
                      </a:r>
                      <a:r>
                        <a:rPr kumimoji="0" lang="en-US" sz="1200" b="0" i="0" u="none" strike="noStrike" cap="none" normalizeH="0" baseline="0" dirty="0" smtClean="0">
                          <a:ln>
                            <a:noFill/>
                          </a:ln>
                          <a:solidFill>
                            <a:srgbClr val="000000"/>
                          </a:solidFill>
                          <a:effectLst/>
                          <a:latin typeface="Calibri" pitchFamily="34" charset="0"/>
                          <a:cs typeface="Calibri" pitchFamily="34" charset="0"/>
                        </a:rPr>
                        <a:t> </a:t>
                      </a:r>
                      <a:r>
                        <a:rPr kumimoji="0" lang="en-US" sz="1100" b="0" i="0" u="none" strike="noStrike" cap="none" normalizeH="0" baseline="0" dirty="0" smtClean="0">
                          <a:ln>
                            <a:noFill/>
                          </a:ln>
                          <a:solidFill>
                            <a:srgbClr val="000000"/>
                          </a:solidFill>
                          <a:effectLst/>
                          <a:latin typeface="Calibri" pitchFamily="34" charset="0"/>
                          <a:cs typeface="Calibri" pitchFamily="34" charset="0"/>
                        </a:rPr>
                        <a:t>screening </a:t>
                      </a:r>
                      <a:r>
                        <a:rPr kumimoji="0" lang="en-US" sz="1050" b="0" i="0" u="none" strike="noStrike" cap="none" normalizeH="0" baseline="0" dirty="0" smtClean="0">
                          <a:ln>
                            <a:noFill/>
                          </a:ln>
                          <a:solidFill>
                            <a:srgbClr val="000000"/>
                          </a:solidFill>
                          <a:effectLst/>
                          <a:latin typeface="Calibri" pitchFamily="34" charset="0"/>
                          <a:cs typeface="Calibri" pitchFamily="34" charset="0"/>
                        </a:rPr>
                        <a:t>(adults, when follow up supports available)</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400" b="0" i="0" u="none" strike="noStrike" cap="none" normalizeH="0" baseline="0" dirty="0" smtClean="0">
                        <a:ln>
                          <a:noFill/>
                        </a:ln>
                        <a:solidFill>
                          <a:srgbClr val="00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Osteoporosis </a:t>
                      </a:r>
                      <a:r>
                        <a:rPr kumimoji="0" lang="en-US" sz="1050" b="0" i="0" u="none" strike="noStrike" cap="none" normalizeH="0" baseline="0" dirty="0" smtClean="0">
                          <a:ln>
                            <a:noFill/>
                          </a:ln>
                          <a:solidFill>
                            <a:srgbClr val="FF0000"/>
                          </a:solidFill>
                          <a:effectLst/>
                          <a:latin typeface="Calibri" pitchFamily="34" charset="0"/>
                          <a:cs typeface="Calibri" pitchFamily="34" charset="0"/>
                        </a:rPr>
                        <a:t>screening (all women 65+, women 60+ at high risk)</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600" b="0" i="0" u="none" strike="noStrike" cap="none" normalizeH="0" baseline="0" dirty="0" smtClean="0">
                        <a:ln>
                          <a:noFill/>
                        </a:ln>
                        <a:solidFill>
                          <a:srgbClr val="00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Obesity </a:t>
                      </a:r>
                      <a:r>
                        <a:rPr kumimoji="0" lang="en-US" sz="1050" b="0" i="0" u="none" strike="noStrike" cap="none" normalizeH="0" baseline="0" dirty="0" smtClean="0">
                          <a:ln>
                            <a:noFill/>
                          </a:ln>
                          <a:solidFill>
                            <a:srgbClr val="000000"/>
                          </a:solidFill>
                          <a:effectLst/>
                          <a:latin typeface="Calibri" pitchFamily="34" charset="0"/>
                          <a:cs typeface="Calibri" pitchFamily="34" charset="0"/>
                        </a:rPr>
                        <a:t>Screening  (all adults)</a:t>
                      </a:r>
                      <a:br>
                        <a:rPr kumimoji="0" lang="en-US" sz="1050" b="0" i="0" u="none" strike="noStrike" cap="none" normalizeH="0" baseline="0" dirty="0" smtClean="0">
                          <a:ln>
                            <a:noFill/>
                          </a:ln>
                          <a:solidFill>
                            <a:srgbClr val="000000"/>
                          </a:solidFill>
                          <a:effectLst/>
                          <a:latin typeface="Calibri" pitchFamily="34" charset="0"/>
                          <a:cs typeface="Calibri" pitchFamily="34" charset="0"/>
                        </a:rPr>
                      </a:br>
                      <a:r>
                        <a:rPr kumimoji="0" lang="en-US" sz="1050" b="0" i="0" u="none" strike="noStrike" cap="none" normalizeH="0" baseline="0" dirty="0" smtClean="0">
                          <a:ln>
                            <a:noFill/>
                          </a:ln>
                          <a:solidFill>
                            <a:srgbClr val="000000"/>
                          </a:solidFill>
                          <a:effectLst/>
                          <a:latin typeface="Calibri" pitchFamily="34" charset="0"/>
                          <a:cs typeface="Calibri" pitchFamily="34" charset="0"/>
                        </a:rPr>
                        <a:t>Counseling and behavioral interventions (obese adults)</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Hepatitis B, C screenings (</a:t>
                      </a:r>
                      <a:r>
                        <a:rPr kumimoji="0" lang="en-US" sz="1050" b="0" i="0" u="none" strike="noStrike" cap="none" normalizeH="0" baseline="0" dirty="0" smtClean="0">
                          <a:ln>
                            <a:noFill/>
                          </a:ln>
                          <a:solidFill>
                            <a:srgbClr val="000000"/>
                          </a:solidFill>
                          <a:effectLst/>
                          <a:latin typeface="Calibri" pitchFamily="34" charset="0"/>
                          <a:cs typeface="Calibri" pitchFamily="34" charset="0"/>
                        </a:rPr>
                        <a:t>adults at increased risk)</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1050" b="0" i="0" u="none" strike="noStrike" cap="none" normalizeH="0" baseline="0" dirty="0" smtClean="0">
                        <a:ln>
                          <a:noFill/>
                        </a:ln>
                        <a:solidFill>
                          <a:srgbClr val="000000"/>
                        </a:solidFill>
                        <a:effectLst/>
                        <a:latin typeface="Calibri" pitchFamily="34" charset="0"/>
                        <a:cs typeface="Calibri" pitchFamily="34"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Td booster, </a:t>
                      </a:r>
                      <a:r>
                        <a:rPr kumimoji="0" lang="en-US" sz="1150" b="1" i="0" u="none" strike="noStrike" cap="none" normalizeH="0" baseline="0" dirty="0" err="1" smtClean="0">
                          <a:ln>
                            <a:noFill/>
                          </a:ln>
                          <a:solidFill>
                            <a:srgbClr val="000000"/>
                          </a:solidFill>
                          <a:effectLst/>
                          <a:latin typeface="Calibri" pitchFamily="34" charset="0"/>
                          <a:cs typeface="Calibri" pitchFamily="34" charset="0"/>
                        </a:rPr>
                        <a:t>Tdap</a:t>
                      </a:r>
                      <a:endParaRPr kumimoji="0" lang="en-US" sz="1150" b="1" i="0" u="none" strike="noStrike" cap="none" normalizeH="0" baseline="0" dirty="0" smtClean="0">
                        <a:ln>
                          <a:noFill/>
                        </a:ln>
                        <a:solidFill>
                          <a:srgbClr val="00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MMR</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20" b="1" i="0" u="none" strike="noStrike" cap="none" normalizeH="0" baseline="0" dirty="0" smtClean="0">
                          <a:ln>
                            <a:noFill/>
                          </a:ln>
                          <a:solidFill>
                            <a:srgbClr val="000000"/>
                          </a:solidFill>
                          <a:effectLst/>
                          <a:latin typeface="Calibri" pitchFamily="34" charset="0"/>
                          <a:cs typeface="Calibri" pitchFamily="34" charset="0"/>
                        </a:rPr>
                        <a:t>Meningococcal</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 Hepatitis A, B</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Pneumococcal</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Zoster </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Influenza, </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err="1" smtClean="0">
                          <a:ln>
                            <a:noFill/>
                          </a:ln>
                          <a:solidFill>
                            <a:srgbClr val="000000"/>
                          </a:solidFill>
                          <a:effectLst/>
                          <a:latin typeface="Calibri" pitchFamily="34" charset="0"/>
                          <a:cs typeface="Calibri" pitchFamily="34" charset="0"/>
                        </a:rPr>
                        <a:t>Varicella</a:t>
                      </a:r>
                      <a:r>
                        <a:rPr kumimoji="0" lang="en-US" sz="1150" b="1" i="0" u="none" strike="noStrike" cap="none" normalizeH="0" baseline="0" dirty="0" smtClean="0">
                          <a:ln>
                            <a:noFill/>
                          </a:ln>
                          <a:solidFill>
                            <a:srgbClr val="000000"/>
                          </a:solidFill>
                          <a:effectLst/>
                          <a:latin typeface="Calibri" pitchFamily="34" charset="0"/>
                          <a:cs typeface="Calibri" pitchFamily="34" charset="0"/>
                        </a:rPr>
                        <a:t> </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150" b="1" i="0" u="none" strike="noStrike" cap="none" normalizeH="0" baseline="0" dirty="0" smtClean="0">
                          <a:ln>
                            <a:noFill/>
                          </a:ln>
                          <a:solidFill>
                            <a:srgbClr val="000000"/>
                          </a:solidFill>
                          <a:effectLst/>
                          <a:latin typeface="Calibri" pitchFamily="34" charset="0"/>
                          <a:cs typeface="Calibri" pitchFamily="34" charset="0"/>
                        </a:rPr>
                        <a:t>HPV </a:t>
                      </a:r>
                      <a:r>
                        <a:rPr kumimoji="0" lang="en-US" sz="1150" b="0" i="0" u="none" strike="noStrike" cap="none" normalizeH="0" baseline="0" dirty="0" smtClean="0">
                          <a:ln>
                            <a:noFill/>
                          </a:ln>
                          <a:solidFill>
                            <a:srgbClr val="000000"/>
                          </a:solidFill>
                          <a:effectLst/>
                          <a:latin typeface="Calibri" pitchFamily="34" charset="0"/>
                          <a:cs typeface="Calibri" pitchFamily="34" charset="0"/>
                        </a:rPr>
                        <a:t>(women and men 19-26)</a:t>
                      </a:r>
                      <a:endParaRPr kumimoji="0" lang="en-US" sz="115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109728" marR="0" lvl="0" indent="-109728" algn="l" defTabSz="914400" rtl="0" eaLnBrk="1" fontAlgn="base" latinLnBrk="0" hangingPunct="1">
                        <a:lnSpc>
                          <a:spcPct val="114000"/>
                        </a:lnSpc>
                        <a:spcBef>
                          <a:spcPct val="0"/>
                        </a:spcBef>
                        <a:spcAft>
                          <a:spcPts val="1000"/>
                        </a:spcAft>
                        <a:buClrTx/>
                        <a:buSzTx/>
                        <a:buFontTx/>
                        <a:buNone/>
                        <a:tabLst/>
                      </a:pPr>
                      <a:endParaRPr kumimoji="0" lang="en-US" sz="105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Alcohol misuse </a:t>
                      </a:r>
                      <a:r>
                        <a:rPr kumimoji="0" lang="en-US" sz="1050" b="0" i="0" u="none" strike="noStrike" cap="none" normalizeH="0" baseline="0" dirty="0" smtClean="0">
                          <a:ln>
                            <a:noFill/>
                          </a:ln>
                          <a:solidFill>
                            <a:srgbClr val="000000"/>
                          </a:solidFill>
                          <a:effectLst/>
                          <a:latin typeface="Calibri" pitchFamily="34" charset="0"/>
                          <a:cs typeface="Calibri" pitchFamily="34" charset="0"/>
                        </a:rPr>
                        <a:t>screening and counseling (all adults)</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Diet</a:t>
                      </a:r>
                      <a:r>
                        <a:rPr kumimoji="0" lang="en-US" sz="1050" b="0" i="0" u="none" strike="noStrike" cap="none" normalizeH="0" baseline="0" dirty="0" smtClean="0">
                          <a:ln>
                            <a:noFill/>
                          </a:ln>
                          <a:solidFill>
                            <a:srgbClr val="000000"/>
                          </a:solidFill>
                          <a:effectLst/>
                          <a:latin typeface="Calibri" pitchFamily="34" charset="0"/>
                          <a:cs typeface="Calibri" pitchFamily="34" charset="0"/>
                        </a:rPr>
                        <a:t> counseling (adults w/high cholesterol, CVD risk factors, diet-related chronic disease)</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Tobacco</a:t>
                      </a:r>
                      <a:r>
                        <a:rPr kumimoji="0" lang="en-US" sz="1200" b="0" i="0" u="none" strike="noStrike" cap="none" normalizeH="0" baseline="0" dirty="0" smtClean="0">
                          <a:ln>
                            <a:noFill/>
                          </a:ln>
                          <a:solidFill>
                            <a:srgbClr val="000000"/>
                          </a:solidFill>
                          <a:effectLst/>
                          <a:latin typeface="Calibri" pitchFamily="34" charset="0"/>
                          <a:cs typeface="Calibri" pitchFamily="34" charset="0"/>
                        </a:rPr>
                        <a:t> </a:t>
                      </a:r>
                      <a:r>
                        <a:rPr kumimoji="0" lang="en-US" sz="1050" b="0" i="0" u="none" strike="noStrike" cap="none" normalizeH="0" baseline="0" dirty="0" smtClean="0">
                          <a:ln>
                            <a:noFill/>
                          </a:ln>
                          <a:solidFill>
                            <a:srgbClr val="000000"/>
                          </a:solidFill>
                          <a:effectLst/>
                          <a:latin typeface="Calibri" pitchFamily="34" charset="0"/>
                          <a:cs typeface="Calibri" pitchFamily="34" charset="0"/>
                        </a:rPr>
                        <a:t>counseling and cessation interventions</a:t>
                      </a:r>
                      <a:r>
                        <a:rPr kumimoji="0" lang="en-US" sz="1050" b="0" i="0" u="none" strike="noStrike" cap="none" normalizeH="0" baseline="0" dirty="0" smtClean="0">
                          <a:ln>
                            <a:noFill/>
                          </a:ln>
                          <a:solidFill>
                            <a:srgbClr val="221E1F"/>
                          </a:solidFill>
                          <a:effectLst/>
                          <a:latin typeface="Calibri" pitchFamily="34" charset="0"/>
                          <a:cs typeface="Calibri" pitchFamily="34" charset="0"/>
                        </a:rPr>
                        <a:t>  (all adults)</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Interpersonal and domestic violence </a:t>
                      </a:r>
                      <a:r>
                        <a:rPr kumimoji="0" lang="en-US" sz="1050" b="1" i="0" u="none" strike="noStrike" cap="none" normalizeH="0" baseline="0" dirty="0" smtClean="0">
                          <a:ln>
                            <a:noFill/>
                          </a:ln>
                          <a:solidFill>
                            <a:srgbClr val="FF0000"/>
                          </a:solidFill>
                          <a:effectLst/>
                          <a:latin typeface="Calibri" pitchFamily="34" charset="0"/>
                          <a:cs typeface="Calibri" pitchFamily="34" charset="0"/>
                        </a:rPr>
                        <a:t>screening and counseling (women 18-64)</a:t>
                      </a:r>
                      <a:r>
                        <a:rPr kumimoji="0" lang="en-US" sz="1050" b="1" i="0" u="none" strike="noStrike" cap="none" normalizeH="0" baseline="30000" dirty="0" smtClean="0">
                          <a:ln>
                            <a:noFill/>
                          </a:ln>
                          <a:solidFill>
                            <a:srgbClr val="FF0000"/>
                          </a:solidFill>
                          <a:effectLst/>
                          <a:latin typeface="Arial" charset="0"/>
                          <a:ea typeface="Calibri" pitchFamily="34" charset="0"/>
                          <a:cs typeface="Times New Roman" pitchFamily="18" charset="0"/>
                        </a:rPr>
                        <a:t>♀</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Well-woman visits </a:t>
                      </a:r>
                      <a:r>
                        <a:rPr kumimoji="0" lang="en-US" sz="1050" b="1" i="0" u="none" strike="noStrike" cap="none" normalizeH="0" baseline="0" dirty="0" smtClean="0">
                          <a:ln>
                            <a:noFill/>
                          </a:ln>
                          <a:solidFill>
                            <a:srgbClr val="FF0000"/>
                          </a:solidFill>
                          <a:effectLst/>
                          <a:latin typeface="Calibri" pitchFamily="34" charset="0"/>
                          <a:cs typeface="Calibri" pitchFamily="34" charset="0"/>
                        </a:rPr>
                        <a:t>(women 18-64) </a:t>
                      </a:r>
                      <a:r>
                        <a:rPr kumimoji="0" lang="en-US" sz="1050" b="1" i="0" u="none" strike="noStrike" cap="none" normalizeH="0" baseline="30000" dirty="0" smtClean="0">
                          <a:ln>
                            <a:noFill/>
                          </a:ln>
                          <a:solidFill>
                            <a:srgbClr val="FF0000"/>
                          </a:solidFill>
                          <a:effectLst/>
                          <a:latin typeface="Arial" charset="0"/>
                          <a:cs typeface="Calibri" pitchFamily="34" charset="0"/>
                        </a:rPr>
                        <a:t>♀</a:t>
                      </a:r>
                    </a:p>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chemeClr val="tx1"/>
                          </a:solidFill>
                          <a:effectLst/>
                          <a:latin typeface="+mn-lt"/>
                          <a:cs typeface="Calibri" pitchFamily="34" charset="0"/>
                        </a:rPr>
                        <a:t>Fall Prevention </a:t>
                      </a:r>
                      <a:r>
                        <a:rPr kumimoji="0" lang="en-US" sz="1050" b="1" i="0" u="none" strike="noStrike" cap="none" normalizeH="0" baseline="0" dirty="0" smtClean="0">
                          <a:ln>
                            <a:noFill/>
                          </a:ln>
                          <a:solidFill>
                            <a:schemeClr val="tx1"/>
                          </a:solidFill>
                          <a:effectLst/>
                          <a:latin typeface="+mn-lt"/>
                          <a:cs typeface="Calibri" pitchFamily="34" charset="0"/>
                        </a:rPr>
                        <a:t>in Older Adults; physical therapy and vitamin D supplements</a:t>
                      </a: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Tobacco and cessation </a:t>
                      </a:r>
                      <a:r>
                        <a:rPr kumimoji="0" lang="en-US" sz="1050" b="0" i="0" u="none" strike="noStrike" cap="none" normalizeH="0" baseline="0" dirty="0" smtClean="0">
                          <a:ln>
                            <a:noFill/>
                          </a:ln>
                          <a:solidFill>
                            <a:srgbClr val="FF0000"/>
                          </a:solidFill>
                          <a:effectLst/>
                          <a:latin typeface="Calibri" pitchFamily="34" charset="0"/>
                          <a:cs typeface="Calibri" pitchFamily="34" charset="0"/>
                        </a:rPr>
                        <a:t>interventions</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300" b="0"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Alcohol misuse </a:t>
                      </a:r>
                      <a:r>
                        <a:rPr kumimoji="0" lang="en-US" sz="1050" b="0" i="0" u="none" strike="noStrike" cap="none" normalizeH="0" baseline="0" dirty="0" smtClean="0">
                          <a:ln>
                            <a:noFill/>
                          </a:ln>
                          <a:solidFill>
                            <a:srgbClr val="FF0000"/>
                          </a:solidFill>
                          <a:effectLst/>
                          <a:latin typeface="Calibri" pitchFamily="34" charset="0"/>
                          <a:cs typeface="Calibri" pitchFamily="34" charset="0"/>
                        </a:rPr>
                        <a:t>screening/counseling </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300" b="0"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Rh incompatibility </a:t>
                      </a:r>
                      <a:r>
                        <a:rPr kumimoji="0" lang="en-US" sz="1050" b="0" i="0" u="none" strike="noStrike" cap="none" normalizeH="0" baseline="0" dirty="0" smtClean="0">
                          <a:ln>
                            <a:noFill/>
                          </a:ln>
                          <a:solidFill>
                            <a:srgbClr val="FF0000"/>
                          </a:solidFill>
                          <a:effectLst/>
                          <a:latin typeface="Calibri" pitchFamily="34" charset="0"/>
                          <a:cs typeface="Calibri" pitchFamily="34" charset="0"/>
                        </a:rPr>
                        <a:t>screening </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300" b="0" i="0" u="none" strike="noStrike" cap="none" normalizeH="0" baseline="0" dirty="0" smtClean="0">
                        <a:ln>
                          <a:noFill/>
                        </a:ln>
                        <a:solidFill>
                          <a:srgbClr val="FF0000"/>
                        </a:solidFill>
                        <a:effectLst/>
                        <a:latin typeface="Calibri" pitchFamily="34" charset="0"/>
                        <a:cs typeface="Calibri" pitchFamily="34" charset="0"/>
                      </a:endParaRPr>
                    </a:p>
                    <a:p>
                      <a:pPr marL="201168" marR="0" lvl="0" indent="-20116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Gestational diabetes </a:t>
                      </a:r>
                      <a:r>
                        <a:rPr kumimoji="0" lang="en-US" sz="1050" b="1" i="0" u="none" strike="noStrike" cap="none" normalizeH="0" baseline="0" dirty="0" smtClean="0">
                          <a:ln>
                            <a:noFill/>
                          </a:ln>
                          <a:solidFill>
                            <a:srgbClr val="FF0000"/>
                          </a:solidFill>
                          <a:effectLst/>
                          <a:latin typeface="Calibri" pitchFamily="34" charset="0"/>
                          <a:cs typeface="Calibri" pitchFamily="34" charset="0"/>
                        </a:rPr>
                        <a:t>screenings</a:t>
                      </a:r>
                      <a:r>
                        <a:rPr kumimoji="0" lang="en-US" sz="1050" b="1" i="0" u="none" strike="noStrike" cap="none" normalizeH="0" baseline="30000" dirty="0" smtClean="0">
                          <a:ln>
                            <a:noFill/>
                          </a:ln>
                          <a:solidFill>
                            <a:srgbClr val="FF0000"/>
                          </a:solidFill>
                          <a:effectLst/>
                          <a:latin typeface="Arial" charset="0"/>
                          <a:ea typeface="Calibri" pitchFamily="34" charset="0"/>
                          <a:cs typeface="Times New Roman" pitchFamily="18" charset="0"/>
                        </a:rPr>
                        <a:t>♀</a:t>
                      </a:r>
                      <a:r>
                        <a:rPr kumimoji="0" lang="en-US" sz="105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24-28 weeks gestation </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First prenatal visit </a:t>
                      </a:r>
                      <a:r>
                        <a:rPr kumimoji="0" lang="en-US" sz="1050" b="0" i="0" u="none" strike="noStrike" cap="none" normalizeH="0" baseline="0" dirty="0" smtClean="0">
                          <a:ln>
                            <a:noFill/>
                          </a:ln>
                          <a:solidFill>
                            <a:srgbClr val="FF0000"/>
                          </a:solidFill>
                          <a:effectLst/>
                          <a:latin typeface="Calibri" pitchFamily="34" charset="0"/>
                          <a:cs typeface="Calibri" pitchFamily="34" charset="0"/>
                        </a:rPr>
                        <a:t>(women at high risk for diabetes) </a:t>
                      </a:r>
                      <a:endParaRPr kumimoji="0" lang="en-US" sz="400" b="0"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Screenings</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Hepatitis B</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Chlamydia (&lt;24, hi risk)</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Gonorrhea</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HIV</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Syphilis</a:t>
                      </a:r>
                    </a:p>
                    <a:p>
                      <a:pPr marL="201168" marR="0" lvl="0" indent="-20116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0" i="0" u="none" strike="noStrike" cap="none" normalizeH="0" baseline="0" dirty="0" err="1" smtClean="0">
                          <a:ln>
                            <a:noFill/>
                          </a:ln>
                          <a:solidFill>
                            <a:srgbClr val="FF0000"/>
                          </a:solidFill>
                          <a:effectLst/>
                          <a:latin typeface="Calibri" pitchFamily="34" charset="0"/>
                          <a:cs typeface="Calibri" pitchFamily="34" charset="0"/>
                        </a:rPr>
                        <a:t>Bacteriurea</a:t>
                      </a:r>
                      <a:r>
                        <a:rPr kumimoji="0" lang="en-US" sz="1050" b="0" i="0" u="none" strike="noStrike" cap="none" normalizeH="0" baseline="0" dirty="0" smtClean="0">
                          <a:ln>
                            <a:noFill/>
                          </a:ln>
                          <a:solidFill>
                            <a:srgbClr val="FF0000"/>
                          </a:solidFill>
                          <a:effectLst/>
                          <a:latin typeface="Calibri" pitchFamily="34" charset="0"/>
                          <a:cs typeface="Calibri" pitchFamily="34" charset="0"/>
                        </a:rPr>
                        <a:t> </a:t>
                      </a: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endParaRPr kumimoji="0" lang="en-US" sz="400" b="0"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Folic acid supplements </a:t>
                      </a:r>
                      <a:r>
                        <a:rPr kumimoji="0" lang="en-US" sz="1050" b="0" i="0" u="none" strike="noStrike" cap="none" normalizeH="0" baseline="0" dirty="0" smtClean="0">
                          <a:ln>
                            <a:noFill/>
                          </a:ln>
                          <a:solidFill>
                            <a:srgbClr val="FF0000"/>
                          </a:solidFill>
                          <a:effectLst/>
                          <a:latin typeface="Calibri" pitchFamily="34" charset="0"/>
                          <a:cs typeface="Calibri" pitchFamily="34" charset="0"/>
                        </a:rPr>
                        <a:t>(women w/repro capacity)</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400" b="0"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Iron deficiency anemia </a:t>
                      </a:r>
                      <a:r>
                        <a:rPr kumimoji="0" lang="en-US" sz="1050" b="0" i="0" u="none" strike="noStrike" cap="none" normalizeH="0" baseline="0" dirty="0" smtClean="0">
                          <a:ln>
                            <a:noFill/>
                          </a:ln>
                          <a:solidFill>
                            <a:srgbClr val="FF0000"/>
                          </a:solidFill>
                          <a:effectLst/>
                          <a:latin typeface="Calibri" pitchFamily="34" charset="0"/>
                          <a:cs typeface="Calibri" pitchFamily="34" charset="0"/>
                        </a:rPr>
                        <a:t>screening </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endParaRPr kumimoji="0" lang="en-US" sz="400" b="1"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Breastfeeding supports,</a:t>
                      </a:r>
                    </a:p>
                    <a:p>
                      <a:pPr marL="109728" marR="0" lvl="0" indent="-109728" algn="l" defTabSz="914400" rtl="0" eaLnBrk="1" fontAlgn="base" latinLnBrk="0" hangingPunct="1">
                        <a:lnSpc>
                          <a:spcPct val="114000"/>
                        </a:lnSpc>
                        <a:spcBef>
                          <a:spcPct val="0"/>
                        </a:spcBef>
                        <a:spcAft>
                          <a:spcPct val="0"/>
                        </a:spcAft>
                        <a:buClrTx/>
                        <a:buSzTx/>
                        <a:buFontTx/>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counseling , consultations  and equipment rental</a:t>
                      </a:r>
                      <a:r>
                        <a:rPr kumimoji="0" lang="en-US" sz="1050" b="1" i="0" u="none" strike="noStrike" cap="none" normalizeH="0" baseline="30000" dirty="0" smtClean="0">
                          <a:ln>
                            <a:noFill/>
                          </a:ln>
                          <a:solidFill>
                            <a:srgbClr val="FF0000"/>
                          </a:solidFill>
                          <a:effectLst/>
                          <a:latin typeface="Arial" charset="0"/>
                          <a:cs typeface="Calibri" pitchFamily="34" charset="0"/>
                        </a:rPr>
                        <a:t>♀</a:t>
                      </a:r>
                      <a:endParaRPr kumimoji="0" lang="en-US" sz="1050" b="1" i="0" u="none" strike="noStrike" cap="none" normalizeH="0" baseline="0" dirty="0" smtClean="0">
                        <a:ln>
                          <a:noFill/>
                        </a:ln>
                        <a:solidFill>
                          <a:srgbClr val="FF0000"/>
                        </a:solidFill>
                        <a:effectLst/>
                        <a:latin typeface="Calibri" pitchFamily="34" charset="0"/>
                        <a:cs typeface="Calibri" pitchFamily="34" charset="0"/>
                      </a:endParaRP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109728" marR="0" lvl="0" indent="-109728" algn="l" defTabSz="914400" rtl="0" eaLnBrk="1" fontAlgn="base" latinLnBrk="0" hangingPunct="1">
                        <a:lnSpc>
                          <a:spcPct val="114000"/>
                        </a:lnSpc>
                        <a:spcBef>
                          <a:spcPct val="0"/>
                        </a:spcBef>
                        <a:spcAft>
                          <a:spcPts val="100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STI and HIV </a:t>
                      </a:r>
                      <a:r>
                        <a:rPr kumimoji="0" lang="en-US" sz="1200" b="1" i="0" u="none" strike="noStrike" cap="none" normalizeH="0" baseline="0" dirty="0" smtClean="0">
                          <a:ln>
                            <a:noFill/>
                          </a:ln>
                          <a:solidFill>
                            <a:schemeClr val="tx1"/>
                          </a:solidFill>
                          <a:effectLst/>
                          <a:latin typeface="Calibri" pitchFamily="34" charset="0"/>
                          <a:cs typeface="Calibri" pitchFamily="34" charset="0"/>
                        </a:rPr>
                        <a:t>counseling </a:t>
                      </a:r>
                      <a:r>
                        <a:rPr kumimoji="0" lang="en-US" sz="1050" b="0" i="0" u="none" strike="noStrike" cap="none" normalizeH="0" baseline="0" dirty="0" smtClean="0">
                          <a:ln>
                            <a:noFill/>
                          </a:ln>
                          <a:solidFill>
                            <a:schemeClr val="tx1"/>
                          </a:solidFill>
                          <a:effectLst/>
                          <a:latin typeface="Calibri" pitchFamily="34" charset="0"/>
                        </a:rPr>
                        <a:t>(adults at high risk;  </a:t>
                      </a:r>
                      <a:r>
                        <a:rPr kumimoji="0" lang="en-US" sz="1050" b="1" i="0" u="none" strike="noStrike" cap="none" normalizeH="0" baseline="0" dirty="0" smtClean="0">
                          <a:ln>
                            <a:noFill/>
                          </a:ln>
                          <a:solidFill>
                            <a:srgbClr val="FF0000"/>
                          </a:solidFill>
                          <a:effectLst/>
                          <a:latin typeface="Calibri" pitchFamily="34" charset="0"/>
                        </a:rPr>
                        <a:t>all sexually-active women</a:t>
                      </a:r>
                      <a:r>
                        <a:rPr kumimoji="0" lang="en-US" sz="1050" b="0" i="0" u="none" strike="noStrike" cap="none" normalizeH="0" baseline="0" dirty="0" smtClean="0">
                          <a:ln>
                            <a:noFill/>
                          </a:ln>
                          <a:solidFill>
                            <a:schemeClr val="tx1"/>
                          </a:solidFill>
                          <a:effectLst/>
                          <a:latin typeface="Calibri" pitchFamily="34" charset="0"/>
                        </a:rPr>
                        <a:t>)</a:t>
                      </a:r>
                      <a:r>
                        <a:rPr kumimoji="0" lang="en-US" sz="1050" b="1" i="0" u="none" strike="noStrike" cap="none" normalizeH="0" baseline="30000" dirty="0" smtClean="0">
                          <a:ln>
                            <a:noFill/>
                          </a:ln>
                          <a:solidFill>
                            <a:schemeClr val="tx2"/>
                          </a:solidFill>
                          <a:effectLst/>
                          <a:latin typeface="Arial" charset="0"/>
                          <a:cs typeface="Calibri" pitchFamily="34" charset="0"/>
                        </a:rPr>
                        <a:t> </a:t>
                      </a:r>
                      <a:r>
                        <a:rPr kumimoji="0" lang="en-US" sz="1050" b="1" i="0" u="none" strike="noStrike" cap="none" normalizeH="0" baseline="30000" dirty="0" smtClean="0">
                          <a:ln>
                            <a:noFill/>
                          </a:ln>
                          <a:solidFill>
                            <a:srgbClr val="FF0000"/>
                          </a:solidFill>
                          <a:effectLst/>
                          <a:latin typeface="Arial" charset="0"/>
                          <a:cs typeface="Calibri" pitchFamily="34" charset="0"/>
                        </a:rPr>
                        <a:t>♀</a:t>
                      </a:r>
                      <a:r>
                        <a:rPr kumimoji="0" lang="en-US" sz="1050" b="0" i="0" u="none" strike="noStrike" cap="none" normalizeH="0" baseline="0" dirty="0" smtClean="0">
                          <a:ln>
                            <a:noFill/>
                          </a:ln>
                          <a:solidFill>
                            <a:srgbClr val="FF0000"/>
                          </a:solidFill>
                          <a:effectLst/>
                          <a:latin typeface="Calibri" pitchFamily="34" charset="0"/>
                        </a:rPr>
                        <a:t> </a:t>
                      </a: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000000"/>
                          </a:solidFill>
                          <a:effectLst/>
                          <a:latin typeface="Calibri" pitchFamily="34" charset="0"/>
                          <a:cs typeface="Calibri" pitchFamily="34" charset="0"/>
                        </a:rPr>
                        <a:t>Screenings: </a:t>
                      </a:r>
                      <a:endParaRPr kumimoji="0" lang="en-US"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109728" marR="0" lvl="0" indent="-109728" algn="l" defTabSz="914400" rtl="0" eaLnBrk="1" fontAlgn="base" latinLnBrk="0" hangingPunct="1">
                        <a:lnSpc>
                          <a:spcPct val="114000"/>
                        </a:lnSpc>
                        <a:spcBef>
                          <a:spcPct val="0"/>
                        </a:spcBef>
                        <a:spcAft>
                          <a:spcPct val="0"/>
                        </a:spcAft>
                        <a:buClrTx/>
                        <a:buSzTx/>
                        <a:buFontTx/>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Chlamydia (sexually active women </a:t>
                      </a:r>
                      <a:r>
                        <a:rPr kumimoji="0" lang="en-US" sz="1050" b="0" i="0" u="sng" strike="noStrike" cap="none" normalizeH="0" baseline="0" dirty="0" smtClean="0">
                          <a:ln>
                            <a:noFill/>
                          </a:ln>
                          <a:solidFill>
                            <a:srgbClr val="FF0000"/>
                          </a:solidFill>
                          <a:effectLst/>
                          <a:latin typeface="Calibri" pitchFamily="34" charset="0"/>
                          <a:cs typeface="Calibri" pitchFamily="34" charset="0"/>
                        </a:rPr>
                        <a:t>&lt;</a:t>
                      </a:r>
                      <a:r>
                        <a:rPr kumimoji="0" lang="en-US" sz="1050" b="0" i="0" u="none" strike="noStrike" cap="none" normalizeH="0" baseline="0" dirty="0" smtClean="0">
                          <a:ln>
                            <a:noFill/>
                          </a:ln>
                          <a:solidFill>
                            <a:srgbClr val="FF0000"/>
                          </a:solidFill>
                          <a:effectLst/>
                          <a:latin typeface="Calibri" pitchFamily="34" charset="0"/>
                          <a:cs typeface="Calibri" pitchFamily="34" charset="0"/>
                        </a:rPr>
                        <a:t>24y/o, older women at high risk)</a:t>
                      </a:r>
                    </a:p>
                    <a:p>
                      <a:pPr marL="109728" marR="0" lvl="0" indent="-109728" algn="l" defTabSz="914400" rtl="0" eaLnBrk="1" fontAlgn="base" latinLnBrk="0" hangingPunct="1">
                        <a:lnSpc>
                          <a:spcPct val="114000"/>
                        </a:lnSpc>
                        <a:spcBef>
                          <a:spcPct val="0"/>
                        </a:spcBef>
                        <a:spcAft>
                          <a:spcPct val="0"/>
                        </a:spcAft>
                        <a:buClrTx/>
                        <a:buSzTx/>
                        <a:buFontTx/>
                        <a:buChar char="⁻"/>
                        <a:tabLst/>
                      </a:pPr>
                      <a:r>
                        <a:rPr kumimoji="0" lang="en-US" sz="1050" b="0" i="0" u="none" strike="noStrike" cap="none" normalizeH="0" baseline="0" dirty="0" smtClean="0">
                          <a:ln>
                            <a:noFill/>
                          </a:ln>
                          <a:solidFill>
                            <a:srgbClr val="FF0000"/>
                          </a:solidFill>
                          <a:effectLst/>
                          <a:latin typeface="Calibri" pitchFamily="34" charset="0"/>
                          <a:cs typeface="Calibri" pitchFamily="34" charset="0"/>
                        </a:rPr>
                        <a:t>Gonorrhea (sexually active women at high risk)</a:t>
                      </a:r>
                      <a:r>
                        <a:rPr kumimoji="0" lang="en-US" sz="1050" b="1" i="0" u="none" strike="noStrike" cap="none" normalizeH="0" baseline="30000" dirty="0" smtClean="0">
                          <a:ln>
                            <a:noFill/>
                          </a:ln>
                          <a:solidFill>
                            <a:srgbClr val="FF0000"/>
                          </a:solidFill>
                          <a:effectLst/>
                          <a:latin typeface="Arial" charset="0"/>
                          <a:cs typeface="Calibri" pitchFamily="34" charset="0"/>
                        </a:rPr>
                        <a:t> ♀</a:t>
                      </a:r>
                      <a:endParaRPr kumimoji="0" lang="en-US" sz="1050" b="0"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Tx/>
                        <a:buChar char="⁻"/>
                        <a:tabLst/>
                      </a:pPr>
                      <a:r>
                        <a:rPr kumimoji="0" lang="en-US" sz="1050" b="0" i="0" u="none" strike="noStrike" cap="none" normalizeH="0" baseline="0" dirty="0" smtClean="0">
                          <a:ln>
                            <a:noFill/>
                          </a:ln>
                          <a:solidFill>
                            <a:srgbClr val="000000"/>
                          </a:solidFill>
                          <a:effectLst/>
                          <a:latin typeface="Calibri" pitchFamily="34" charset="0"/>
                          <a:cs typeface="Calibri" pitchFamily="34" charset="0"/>
                        </a:rPr>
                        <a:t>Syphilis (adults at high risk)</a:t>
                      </a:r>
                    </a:p>
                    <a:p>
                      <a:pPr marL="109728" marR="0" lvl="0" indent="-109728" algn="l" defTabSz="914400" rtl="0" eaLnBrk="1" fontAlgn="base" latinLnBrk="0" hangingPunct="1">
                        <a:lnSpc>
                          <a:spcPct val="114000"/>
                        </a:lnSpc>
                        <a:spcBef>
                          <a:spcPct val="0"/>
                        </a:spcBef>
                        <a:spcAft>
                          <a:spcPct val="0"/>
                        </a:spcAft>
                        <a:buClrTx/>
                        <a:buSzTx/>
                        <a:buFontTx/>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HIV (adults at high risk; all sexually active women)</a:t>
                      </a:r>
                    </a:p>
                    <a:p>
                      <a:pPr marL="109728" marR="0" lvl="0" indent="-109728" algn="l" defTabSz="914400" rtl="0" eaLnBrk="1" fontAlgn="base" latinLnBrk="0" hangingPunct="1">
                        <a:lnSpc>
                          <a:spcPct val="114000"/>
                        </a:lnSpc>
                        <a:spcBef>
                          <a:spcPct val="0"/>
                        </a:spcBef>
                        <a:spcAft>
                          <a:spcPct val="0"/>
                        </a:spcAft>
                        <a:buClrTx/>
                        <a:buSzTx/>
                        <a:buFontTx/>
                        <a:buChar char="⁻"/>
                        <a:tabLst/>
                      </a:pPr>
                      <a:endParaRPr kumimoji="0" lang="en-US" sz="1050" b="1"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Wingdings" pitchFamily="2" charset="2"/>
                        <a:buChar char="ü"/>
                        <a:tabLst/>
                      </a:pPr>
                      <a:r>
                        <a:rPr kumimoji="0" lang="en-US" sz="1200" b="1" i="0" u="none" strike="noStrike" cap="none" normalizeH="0" baseline="0" dirty="0" smtClean="0">
                          <a:ln>
                            <a:noFill/>
                          </a:ln>
                          <a:solidFill>
                            <a:srgbClr val="FF0000"/>
                          </a:solidFill>
                          <a:effectLst/>
                          <a:latin typeface="Calibri" pitchFamily="34" charset="0"/>
                          <a:cs typeface="Calibri" pitchFamily="34" charset="0"/>
                        </a:rPr>
                        <a:t>Contraception</a:t>
                      </a:r>
                      <a:r>
                        <a:rPr kumimoji="0" lang="en-US" sz="1050" b="1" i="0" u="sng" strike="noStrike" cap="none" normalizeH="0" baseline="0" dirty="0" smtClean="0">
                          <a:ln>
                            <a:noFill/>
                          </a:ln>
                          <a:solidFill>
                            <a:srgbClr val="FF0000"/>
                          </a:solidFill>
                          <a:effectLst/>
                          <a:latin typeface="Calibri" pitchFamily="34" charset="0"/>
                          <a:cs typeface="Calibri" pitchFamily="34" charset="0"/>
                        </a:rPr>
                        <a:t>  </a:t>
                      </a:r>
                      <a:r>
                        <a:rPr kumimoji="0" lang="en-US" sz="1050" b="1" i="0" u="none" strike="noStrike" cap="none" normalizeH="0" baseline="0" dirty="0" smtClean="0">
                          <a:ln>
                            <a:noFill/>
                          </a:ln>
                          <a:solidFill>
                            <a:srgbClr val="FF0000"/>
                          </a:solidFill>
                          <a:effectLst/>
                          <a:latin typeface="Calibri" pitchFamily="34" charset="0"/>
                          <a:cs typeface="Calibri" pitchFamily="34" charset="0"/>
                        </a:rPr>
                        <a:t>(women w/repro capacity) </a:t>
                      </a:r>
                      <a:r>
                        <a:rPr kumimoji="0" lang="en-US" sz="1050" b="1" i="0" u="none" strike="noStrike" cap="none" normalizeH="0" baseline="30000" dirty="0" smtClean="0">
                          <a:ln>
                            <a:noFill/>
                          </a:ln>
                          <a:solidFill>
                            <a:srgbClr val="FF0000"/>
                          </a:solidFill>
                          <a:effectLst/>
                          <a:latin typeface="Arial" charset="0"/>
                          <a:cs typeface="Calibri" pitchFamily="34" charset="0"/>
                        </a:rPr>
                        <a:t>♀</a:t>
                      </a:r>
                      <a:endParaRPr kumimoji="0" lang="en-US" sz="1050" b="1" i="0" u="none" strike="noStrike" cap="none" normalizeH="0" baseline="0" dirty="0" smtClean="0">
                        <a:ln>
                          <a:noFill/>
                        </a:ln>
                        <a:solidFill>
                          <a:srgbClr val="FF0000"/>
                        </a:solidFill>
                        <a:effectLst/>
                        <a:latin typeface="Calibri" pitchFamily="34" charset="0"/>
                        <a:cs typeface="Calibri" pitchFamily="34" charset="0"/>
                      </a:endParaRP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All FDA approved methods as prescribed,</a:t>
                      </a: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Sterilization procedures</a:t>
                      </a:r>
                    </a:p>
                    <a:p>
                      <a:pPr marL="109728" marR="0" lvl="0" indent="-109728" algn="l" defTabSz="914400" rtl="0" eaLnBrk="1" fontAlgn="base" latinLnBrk="0" hangingPunct="1">
                        <a:lnSpc>
                          <a:spcPct val="114000"/>
                        </a:lnSpc>
                        <a:spcBef>
                          <a:spcPct val="0"/>
                        </a:spcBef>
                        <a:spcAft>
                          <a:spcPct val="0"/>
                        </a:spcAft>
                        <a:buClrTx/>
                        <a:buSzTx/>
                        <a:buFont typeface="Calibri" pitchFamily="34" charset="0"/>
                        <a:buChar char="⁻"/>
                        <a:tabLst/>
                      </a:pPr>
                      <a:r>
                        <a:rPr kumimoji="0" lang="en-US" sz="1050" b="1" i="0" u="none" strike="noStrike" cap="none" normalizeH="0" baseline="0" dirty="0" smtClean="0">
                          <a:ln>
                            <a:noFill/>
                          </a:ln>
                          <a:solidFill>
                            <a:srgbClr val="FF0000"/>
                          </a:solidFill>
                          <a:effectLst/>
                          <a:latin typeface="Calibri" pitchFamily="34" charset="0"/>
                          <a:cs typeface="Calibri" pitchFamily="34" charset="0"/>
                        </a:rPr>
                        <a:t>Patient education and counseling </a:t>
                      </a:r>
                    </a:p>
                  </a:txBody>
                  <a:tcPr marL="71099" marR="710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23554" name="Title 1"/>
          <p:cNvSpPr>
            <a:spLocks noGrp="1"/>
          </p:cNvSpPr>
          <p:nvPr>
            <p:ph type="title"/>
          </p:nvPr>
        </p:nvSpPr>
        <p:spPr>
          <a:xfrm>
            <a:off x="91440" y="76200"/>
            <a:ext cx="8961120" cy="457200"/>
          </a:xfrm>
        </p:spPr>
        <p:txBody>
          <a:bodyPr/>
          <a:lstStyle/>
          <a:p>
            <a:pPr algn="l" eaLnBrk="1" hangingPunct="1"/>
            <a:r>
              <a:rPr lang="en-US" sz="2000" dirty="0">
                <a:solidFill>
                  <a:schemeClr val="tx1"/>
                </a:solidFill>
              </a:rPr>
              <a:t>P</a:t>
            </a:r>
            <a:r>
              <a:rPr lang="en-US" sz="2000" b="1" dirty="0" smtClean="0">
                <a:solidFill>
                  <a:schemeClr val="tx1"/>
                </a:solidFill>
              </a:rPr>
              <a:t>reventive Services Covered by Private Plans Without Cost Sharing</a:t>
            </a:r>
            <a:r>
              <a:rPr lang="en-US" sz="2000" dirty="0" smtClean="0">
                <a:solidFill>
                  <a:schemeClr val="tx1"/>
                </a:solidFill>
              </a:rPr>
              <a:t> for Women</a:t>
            </a:r>
          </a:p>
        </p:txBody>
      </p:sp>
      <p:sp>
        <p:nvSpPr>
          <p:cNvPr id="2" name="TextBox 1"/>
          <p:cNvSpPr txBox="1"/>
          <p:nvPr/>
        </p:nvSpPr>
        <p:spPr>
          <a:xfrm>
            <a:off x="0" y="6273225"/>
            <a:ext cx="7471917" cy="584775"/>
          </a:xfrm>
          <a:prstGeom prst="rect">
            <a:avLst/>
          </a:prstGeom>
          <a:noFill/>
        </p:spPr>
        <p:txBody>
          <a:bodyPr wrap="none" rtlCol="0">
            <a:spAutoFit/>
          </a:bodyPr>
          <a:lstStyle/>
          <a:p>
            <a:pPr fontAlgn="auto">
              <a:spcBef>
                <a:spcPts val="0"/>
              </a:spcBef>
              <a:spcAft>
                <a:spcPts val="0"/>
              </a:spcAft>
            </a:pPr>
            <a:r>
              <a:rPr lang="en-US" sz="800" u="none" dirty="0" smtClean="0">
                <a:solidFill>
                  <a:srgbClr val="000000"/>
                </a:solidFill>
                <a:latin typeface="Calibri" pitchFamily="34" charset="0"/>
                <a:cs typeface="Calibri" pitchFamily="34" charset="0"/>
              </a:rPr>
              <a:t>SOURCE:</a:t>
            </a:r>
            <a:r>
              <a:rPr lang="en-US" sz="800" u="none" baseline="30000" dirty="0" smtClean="0">
                <a:solidFill>
                  <a:srgbClr val="000000"/>
                </a:solidFill>
                <a:latin typeface="Calibri" pitchFamily="34" charset="0"/>
                <a:cs typeface="Calibri" pitchFamily="34" charset="0"/>
              </a:rPr>
              <a:t> </a:t>
            </a:r>
            <a:r>
              <a:rPr lang="en-US" sz="800" u="none" dirty="0">
                <a:solidFill>
                  <a:srgbClr val="000000"/>
                </a:solidFill>
                <a:latin typeface="Calibri" pitchFamily="34" charset="0"/>
                <a:cs typeface="Calibri" pitchFamily="34" charset="0"/>
              </a:rPr>
              <a:t>U.S. DHHS, “Recommended Preventive Services.” Available at http://www.healthcare.gov/center/regulations/prevention/recommendations.html.  </a:t>
            </a:r>
            <a:endParaRPr lang="en-US" sz="800" u="none" dirty="0" smtClean="0">
              <a:solidFill>
                <a:srgbClr val="000000"/>
              </a:solidFill>
              <a:latin typeface="Calibri" pitchFamily="34" charset="0"/>
              <a:cs typeface="Calibri" pitchFamily="34" charset="0"/>
            </a:endParaRPr>
          </a:p>
          <a:p>
            <a:pPr fontAlgn="auto">
              <a:spcBef>
                <a:spcPts val="0"/>
              </a:spcBef>
              <a:spcAft>
                <a:spcPts val="0"/>
              </a:spcAft>
            </a:pPr>
            <a:r>
              <a:rPr lang="en-US" sz="800" u="none" dirty="0" smtClean="0">
                <a:solidFill>
                  <a:srgbClr val="000000"/>
                </a:solidFill>
                <a:latin typeface="Calibri" pitchFamily="34" charset="0"/>
                <a:cs typeface="Calibri" pitchFamily="34" charset="0"/>
              </a:rPr>
              <a:t>More </a:t>
            </a:r>
            <a:r>
              <a:rPr lang="en-US" sz="800" u="none" dirty="0">
                <a:solidFill>
                  <a:srgbClr val="000000"/>
                </a:solidFill>
                <a:latin typeface="Calibri" pitchFamily="34" charset="0"/>
                <a:cs typeface="Calibri" pitchFamily="34" charset="0"/>
              </a:rPr>
              <a:t>information about each of the services in this table, including details on periodicity, risk factors, and specific test and procedures are available at the following websites: </a:t>
            </a:r>
            <a:endParaRPr lang="en-US" sz="800" u="none" dirty="0" smtClean="0">
              <a:solidFill>
                <a:srgbClr val="000000"/>
              </a:solidFill>
              <a:latin typeface="Calibri" pitchFamily="34" charset="0"/>
              <a:cs typeface="Calibri" pitchFamily="34" charset="0"/>
            </a:endParaRPr>
          </a:p>
          <a:p>
            <a:pPr fontAlgn="auto">
              <a:spcBef>
                <a:spcPts val="0"/>
              </a:spcBef>
              <a:spcAft>
                <a:spcPts val="0"/>
              </a:spcAft>
            </a:pPr>
            <a:r>
              <a:rPr lang="en-US" sz="800" u="none" dirty="0" smtClean="0">
                <a:solidFill>
                  <a:srgbClr val="000000"/>
                </a:solidFill>
                <a:latin typeface="Calibri" pitchFamily="34" charset="0"/>
                <a:cs typeface="Calibri" pitchFamily="34" charset="0"/>
              </a:rPr>
              <a:t>USPSTF</a:t>
            </a:r>
            <a:r>
              <a:rPr lang="en-US" sz="800" u="none" dirty="0">
                <a:solidFill>
                  <a:srgbClr val="000000"/>
                </a:solidFill>
                <a:latin typeface="Calibri" pitchFamily="34" charset="0"/>
                <a:cs typeface="Calibri" pitchFamily="34" charset="0"/>
              </a:rPr>
              <a:t>:  </a:t>
            </a:r>
            <a:r>
              <a:rPr lang="en-US" sz="800" dirty="0">
                <a:solidFill>
                  <a:srgbClr val="000000"/>
                </a:solidFill>
                <a:latin typeface="Calibri" pitchFamily="34" charset="0"/>
                <a:cs typeface="Calibri" pitchFamily="34" charset="0"/>
                <a:hlinkClick r:id="rId2"/>
              </a:rPr>
              <a:t>http://www.uspreventiveservicestaskforce.org/recommendations.htm</a:t>
            </a:r>
            <a:r>
              <a:rPr lang="en-US" sz="800" u="none" dirty="0">
                <a:solidFill>
                  <a:srgbClr val="000000"/>
                </a:solidFill>
                <a:latin typeface="Calibri" pitchFamily="34" charset="0"/>
                <a:cs typeface="Calibri" pitchFamily="34" charset="0"/>
              </a:rPr>
              <a:t/>
            </a:r>
            <a:br>
              <a:rPr lang="en-US" sz="800" u="none" dirty="0">
                <a:solidFill>
                  <a:srgbClr val="000000"/>
                </a:solidFill>
                <a:latin typeface="Calibri" pitchFamily="34" charset="0"/>
                <a:cs typeface="Calibri" pitchFamily="34" charset="0"/>
              </a:rPr>
            </a:br>
            <a:r>
              <a:rPr lang="en-US" sz="800" u="none" dirty="0">
                <a:solidFill>
                  <a:srgbClr val="000000"/>
                </a:solidFill>
                <a:latin typeface="Calibri" pitchFamily="34" charset="0"/>
                <a:cs typeface="Calibri" pitchFamily="34" charset="0"/>
              </a:rPr>
              <a:t>ACIP:  </a:t>
            </a:r>
            <a:r>
              <a:rPr lang="en-US" sz="800" dirty="0">
                <a:solidFill>
                  <a:srgbClr val="000000"/>
                </a:solidFill>
                <a:latin typeface="Calibri" pitchFamily="34" charset="0"/>
                <a:cs typeface="Calibri" pitchFamily="34" charset="0"/>
                <a:hlinkClick r:id="rId3"/>
              </a:rPr>
              <a:t>http://www.cdc.gov/vaccines/pubs/ACIP-list.htm#comp</a:t>
            </a:r>
            <a:r>
              <a:rPr lang="en-US" sz="800" dirty="0">
                <a:solidFill>
                  <a:srgbClr val="000000"/>
                </a:solidFill>
                <a:latin typeface="Calibri" pitchFamily="34" charset="0"/>
                <a:cs typeface="Calibri" pitchFamily="34" charset="0"/>
              </a:rPr>
              <a:t> </a:t>
            </a:r>
            <a:r>
              <a:rPr lang="en-US" sz="800" u="none" dirty="0">
                <a:solidFill>
                  <a:srgbClr val="000000"/>
                </a:solidFill>
                <a:latin typeface="Calibri" pitchFamily="34" charset="0"/>
                <a:cs typeface="Calibri" pitchFamily="34" charset="0"/>
              </a:rPr>
              <a:t>HRSA Women’s Preventive </a:t>
            </a:r>
            <a:r>
              <a:rPr lang="en-US" sz="800" u="none" dirty="0" smtClean="0">
                <a:solidFill>
                  <a:srgbClr val="000000"/>
                </a:solidFill>
                <a:latin typeface="Calibri" pitchFamily="34" charset="0"/>
                <a:cs typeface="Calibri" pitchFamily="34" charset="0"/>
              </a:rPr>
              <a:t>Services</a:t>
            </a:r>
            <a:r>
              <a:rPr lang="en-US" sz="800" b="1" baseline="30000" dirty="0">
                <a:latin typeface="Arial" charset="0"/>
                <a:cs typeface="Calibri" pitchFamily="34" charset="0"/>
              </a:rPr>
              <a:t>♀</a:t>
            </a:r>
            <a:r>
              <a:rPr lang="en-US" sz="800" u="none" dirty="0" smtClean="0">
                <a:solidFill>
                  <a:srgbClr val="000000"/>
                </a:solidFill>
                <a:latin typeface="Calibri" pitchFamily="34" charset="0"/>
                <a:cs typeface="Calibri" pitchFamily="34" charset="0"/>
              </a:rPr>
              <a:t>:  </a:t>
            </a:r>
            <a:r>
              <a:rPr lang="en-US" sz="800" dirty="0">
                <a:solidFill>
                  <a:srgbClr val="000000"/>
                </a:solidFill>
                <a:latin typeface="Calibri" pitchFamily="34" charset="0"/>
                <a:cs typeface="Calibri" pitchFamily="34" charset="0"/>
                <a:hlinkClick r:id="rId4"/>
              </a:rPr>
              <a:t>http://www.hrsa.gov/womensguidelines</a:t>
            </a:r>
            <a:r>
              <a:rPr lang="en-US" sz="800" dirty="0" smtClean="0">
                <a:solidFill>
                  <a:srgbClr val="000000"/>
                </a:solidFill>
                <a:latin typeface="Calibri" pitchFamily="34" charset="0"/>
                <a:cs typeface="Calibri" pitchFamily="34" charset="0"/>
                <a:hlinkClick r:id="rId4"/>
              </a:rPr>
              <a:t>/</a:t>
            </a:r>
            <a:endParaRPr lang="en-US" sz="800" u="none" dirty="0">
              <a:solidFill>
                <a:srgbClr val="000000"/>
              </a:solidFill>
              <a:latin typeface="Calibri"/>
            </a:endParaRPr>
          </a:p>
        </p:txBody>
      </p:sp>
    </p:spTree>
    <p:extLst>
      <p:ext uri="{BB962C8B-B14F-4D97-AF65-F5344CB8AC3E}">
        <p14:creationId xmlns:p14="http://schemas.microsoft.com/office/powerpoint/2010/main" val="1900089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20650" y="948806"/>
          <a:ext cx="7956550" cy="5359290"/>
        </p:xfrm>
        <a:graphic>
          <a:graphicData uri="http://schemas.openxmlformats.org/drawingml/2006/table">
            <a:tbl>
              <a:tblPr firstRow="1" bandRow="1">
                <a:tableStyleId>{5C22544A-7EE6-4342-B048-85BDC9FD1C3A}</a:tableStyleId>
              </a:tblPr>
              <a:tblGrid>
                <a:gridCol w="368935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3"/>
                    </a:ext>
                  </a:extLst>
                </a:gridCol>
              </a:tblGrid>
              <a:tr h="634812">
                <a:tc>
                  <a:txBody>
                    <a:bodyPr/>
                    <a:lstStyle/>
                    <a:p>
                      <a:pPr algn="ctr"/>
                      <a:r>
                        <a:rPr lang="en-US" dirty="0" smtClean="0"/>
                        <a:t>Contraceptive</a:t>
                      </a:r>
                      <a:endParaRPr lang="en-US" dirty="0"/>
                    </a:p>
                  </a:txBody>
                  <a:tcPr/>
                </a:tc>
                <a:tc>
                  <a:txBody>
                    <a:bodyPr/>
                    <a:lstStyle/>
                    <a:p>
                      <a:pPr algn="ctr"/>
                      <a:r>
                        <a:rPr lang="en-US" dirty="0" smtClean="0"/>
                        <a:t>Duration</a:t>
                      </a:r>
                      <a:r>
                        <a:rPr lang="en-US" baseline="0" dirty="0" smtClean="0"/>
                        <a:t> of Contraceptives</a:t>
                      </a:r>
                      <a:endParaRPr lang="en-US" dirty="0"/>
                    </a:p>
                  </a:txBody>
                  <a:tcPr/>
                </a:tc>
                <a:extLst>
                  <a:ext uri="{0D108BD9-81ED-4DB2-BD59-A6C34878D82A}">
                    <a16:rowId xmlns:a16="http://schemas.microsoft.com/office/drawing/2014/main" val="10000"/>
                  </a:ext>
                </a:extLst>
              </a:tr>
              <a:tr h="302293">
                <a:tc>
                  <a:txBody>
                    <a:bodyPr/>
                    <a:lstStyle/>
                    <a:p>
                      <a:pPr marL="0" indent="0"/>
                      <a:r>
                        <a:rPr lang="en-US" sz="1500" dirty="0" smtClean="0"/>
                        <a:t>Surgical and Implant</a:t>
                      </a:r>
                      <a:r>
                        <a:rPr lang="en-US" sz="1500" baseline="0" dirty="0" smtClean="0"/>
                        <a:t> </a:t>
                      </a:r>
                      <a:r>
                        <a:rPr lang="en-US" sz="1500" dirty="0" smtClean="0"/>
                        <a:t>Sterilizatio</a:t>
                      </a:r>
                      <a:r>
                        <a:rPr lang="en-US" sz="1500" baseline="0" dirty="0" smtClean="0"/>
                        <a:t>n</a:t>
                      </a:r>
                      <a:endParaRPr lang="en-US" sz="1500" dirty="0"/>
                    </a:p>
                  </a:txBody>
                  <a:tcPr/>
                </a:tc>
                <a:tc>
                  <a:txBody>
                    <a:bodyPr/>
                    <a:lstStyle/>
                    <a:p>
                      <a:pPr algn="ctr"/>
                      <a:r>
                        <a:rPr lang="en-US" sz="1500" dirty="0" smtClean="0"/>
                        <a:t>Permanent</a:t>
                      </a:r>
                      <a:endParaRPr lang="en-US" sz="1500" dirty="0"/>
                    </a:p>
                  </a:txBody>
                  <a:tcPr/>
                </a:tc>
                <a:extLst>
                  <a:ext uri="{0D108BD9-81ED-4DB2-BD59-A6C34878D82A}">
                    <a16:rowId xmlns:a16="http://schemas.microsoft.com/office/drawing/2014/main" val="10001"/>
                  </a:ext>
                </a:extLst>
              </a:tr>
              <a:tr h="335358">
                <a:tc>
                  <a:txBody>
                    <a:bodyPr/>
                    <a:lstStyle/>
                    <a:p>
                      <a:r>
                        <a:rPr lang="en-US" sz="1500" dirty="0" smtClean="0"/>
                        <a:t>Intrauterine devices – Copper and</a:t>
                      </a:r>
                      <a:r>
                        <a:rPr lang="en-US" sz="1500" baseline="0" dirty="0" smtClean="0"/>
                        <a:t> Progestin</a:t>
                      </a:r>
                    </a:p>
                  </a:txBody>
                  <a:tcPr/>
                </a:tc>
                <a:tc>
                  <a:txBody>
                    <a:bodyPr/>
                    <a:lstStyle/>
                    <a:p>
                      <a:pPr algn="ctr"/>
                      <a:r>
                        <a:rPr lang="en-US" sz="1500" dirty="0" smtClean="0"/>
                        <a:t>5-10 years</a:t>
                      </a:r>
                      <a:endParaRPr lang="en-US" sz="1500" dirty="0"/>
                    </a:p>
                  </a:txBody>
                  <a:tcPr/>
                </a:tc>
                <a:extLst>
                  <a:ext uri="{0D108BD9-81ED-4DB2-BD59-A6C34878D82A}">
                    <a16:rowId xmlns:a16="http://schemas.microsoft.com/office/drawing/2014/main" val="10002"/>
                  </a:ext>
                </a:extLst>
              </a:tr>
              <a:tr h="302293">
                <a:tc>
                  <a:txBody>
                    <a:bodyPr/>
                    <a:lstStyle/>
                    <a:p>
                      <a:r>
                        <a:rPr lang="en-US" sz="1500" baseline="0" dirty="0" smtClean="0"/>
                        <a:t>Implantable Rods</a:t>
                      </a:r>
                      <a:endParaRPr lang="en-US" sz="1500" dirty="0"/>
                    </a:p>
                  </a:txBody>
                  <a:tcPr/>
                </a:tc>
                <a:tc>
                  <a:txBody>
                    <a:bodyPr/>
                    <a:lstStyle/>
                    <a:p>
                      <a:pPr algn="ctr"/>
                      <a:r>
                        <a:rPr lang="en-US" sz="1500" dirty="0" smtClean="0"/>
                        <a:t>3 years</a:t>
                      </a:r>
                      <a:endParaRPr lang="en-US" sz="1500" dirty="0"/>
                    </a:p>
                  </a:txBody>
                  <a:tcPr/>
                </a:tc>
                <a:extLst>
                  <a:ext uri="{0D108BD9-81ED-4DB2-BD59-A6C34878D82A}">
                    <a16:rowId xmlns:a16="http://schemas.microsoft.com/office/drawing/2014/main" val="10003"/>
                  </a:ext>
                </a:extLst>
              </a:tr>
              <a:tr h="302293">
                <a:tc>
                  <a:txBody>
                    <a:bodyPr/>
                    <a:lstStyle/>
                    <a:p>
                      <a:r>
                        <a:rPr lang="en-US" sz="1500" dirty="0" smtClean="0"/>
                        <a:t>Ella (emergency contraception)</a:t>
                      </a:r>
                      <a:endParaRPr lang="en-US" sz="1500" dirty="0"/>
                    </a:p>
                  </a:txBody>
                  <a:tcPr/>
                </a:tc>
                <a:tc>
                  <a:txBody>
                    <a:bodyPr/>
                    <a:lstStyle/>
                    <a:p>
                      <a:pPr algn="ctr"/>
                      <a:r>
                        <a:rPr lang="en-US" sz="1500" dirty="0" smtClean="0"/>
                        <a:t>Single</a:t>
                      </a:r>
                      <a:r>
                        <a:rPr lang="en-US" sz="1500" baseline="0" dirty="0" smtClean="0"/>
                        <a:t> use</a:t>
                      </a:r>
                      <a:endParaRPr lang="en-US" sz="1500" dirty="0"/>
                    </a:p>
                  </a:txBody>
                  <a:tcPr/>
                </a:tc>
                <a:extLst>
                  <a:ext uri="{0D108BD9-81ED-4DB2-BD59-A6C34878D82A}">
                    <a16:rowId xmlns:a16="http://schemas.microsoft.com/office/drawing/2014/main" val="10004"/>
                  </a:ext>
                </a:extLst>
              </a:tr>
              <a:tr h="304800">
                <a:tc>
                  <a:txBody>
                    <a:bodyPr/>
                    <a:lstStyle/>
                    <a:p>
                      <a:r>
                        <a:rPr lang="en-US" sz="1500" baseline="0" dirty="0" err="1" smtClean="0"/>
                        <a:t>Levonorgestrel</a:t>
                      </a:r>
                      <a:r>
                        <a:rPr lang="en-US" sz="1500" baseline="0" dirty="0" smtClean="0"/>
                        <a:t>  (aka Plan B)</a:t>
                      </a:r>
                      <a:endParaRPr lang="en-US" sz="1500" dirty="0"/>
                    </a:p>
                  </a:txBody>
                  <a:tcPr/>
                </a:tc>
                <a:tc>
                  <a:txBody>
                    <a:bodyPr/>
                    <a:lstStyle/>
                    <a:p>
                      <a:pPr algn="ctr"/>
                      <a:r>
                        <a:rPr lang="en-US" sz="1500" dirty="0" smtClean="0"/>
                        <a:t>Single</a:t>
                      </a:r>
                      <a:r>
                        <a:rPr lang="en-US" sz="1500" baseline="0" dirty="0" smtClean="0"/>
                        <a:t> use</a:t>
                      </a:r>
                      <a:endParaRPr lang="en-US" sz="1500" dirty="0"/>
                    </a:p>
                  </a:txBody>
                  <a:tcPr/>
                </a:tc>
                <a:extLst>
                  <a:ext uri="{0D108BD9-81ED-4DB2-BD59-A6C34878D82A}">
                    <a16:rowId xmlns:a16="http://schemas.microsoft.com/office/drawing/2014/main" val="10005"/>
                  </a:ext>
                </a:extLst>
              </a:tr>
              <a:tr h="302293">
                <a:tc>
                  <a:txBody>
                    <a:bodyPr/>
                    <a:lstStyle/>
                    <a:p>
                      <a:r>
                        <a:rPr lang="en-US" sz="1500" dirty="0" smtClean="0"/>
                        <a:t>Injection </a:t>
                      </a:r>
                      <a:r>
                        <a:rPr lang="en-US" sz="1500" baseline="0" dirty="0" smtClean="0"/>
                        <a:t>(Depo-Provera)</a:t>
                      </a:r>
                      <a:endParaRPr lang="en-US" sz="1500" dirty="0"/>
                    </a:p>
                  </a:txBody>
                  <a:tcPr/>
                </a:tc>
                <a:tc>
                  <a:txBody>
                    <a:bodyPr/>
                    <a:lstStyle/>
                    <a:p>
                      <a:pPr algn="ctr"/>
                      <a:r>
                        <a:rPr lang="en-US" sz="1500" dirty="0" smtClean="0"/>
                        <a:t>Per</a:t>
                      </a:r>
                      <a:r>
                        <a:rPr lang="en-US" sz="1500" baseline="0" dirty="0" smtClean="0"/>
                        <a:t> injection (3 months each)</a:t>
                      </a:r>
                      <a:endParaRPr lang="en-US" sz="1500" dirty="0"/>
                    </a:p>
                  </a:txBody>
                  <a:tcPr/>
                </a:tc>
                <a:extLst>
                  <a:ext uri="{0D108BD9-81ED-4DB2-BD59-A6C34878D82A}">
                    <a16:rowId xmlns:a16="http://schemas.microsoft.com/office/drawing/2014/main" val="10006"/>
                  </a:ext>
                </a:extLst>
              </a:tr>
              <a:tr h="302293">
                <a:tc>
                  <a:txBody>
                    <a:bodyPr/>
                    <a:lstStyle/>
                    <a:p>
                      <a:r>
                        <a:rPr lang="en-US" sz="1500" dirty="0" smtClean="0"/>
                        <a:t>Oral Contraceptives (Combined, Progestin only, extended/continuous</a:t>
                      </a:r>
                      <a:r>
                        <a:rPr lang="en-US" sz="1500" baseline="0" dirty="0" smtClean="0"/>
                        <a:t> use</a:t>
                      </a:r>
                      <a:r>
                        <a:rPr lang="en-US" sz="1500" dirty="0" smtClean="0"/>
                        <a:t>)</a:t>
                      </a:r>
                      <a:endParaRPr lang="en-US" sz="1500" dirty="0"/>
                    </a:p>
                  </a:txBody>
                  <a:tcPr/>
                </a:tc>
                <a:tc>
                  <a:txBody>
                    <a:bodyPr/>
                    <a:lstStyle/>
                    <a:p>
                      <a:pPr algn="ctr"/>
                      <a:r>
                        <a:rPr lang="en-US" sz="1500" dirty="0" smtClean="0"/>
                        <a:t>Per month</a:t>
                      </a:r>
                      <a:endParaRPr lang="en-US" sz="1500" dirty="0"/>
                    </a:p>
                  </a:txBody>
                  <a:tcPr/>
                </a:tc>
                <a:extLst>
                  <a:ext uri="{0D108BD9-81ED-4DB2-BD59-A6C34878D82A}">
                    <a16:rowId xmlns:a16="http://schemas.microsoft.com/office/drawing/2014/main" val="10007"/>
                  </a:ext>
                </a:extLst>
              </a:tr>
              <a:tr h="302293">
                <a:tc>
                  <a:txBody>
                    <a:bodyPr/>
                    <a:lstStyle/>
                    <a:p>
                      <a:r>
                        <a:rPr lang="en-US" sz="1500" baseline="0" dirty="0" smtClean="0"/>
                        <a:t>Birth Control Patch </a:t>
                      </a:r>
                      <a:endParaRPr lang="en-US" sz="1500" dirty="0"/>
                    </a:p>
                  </a:txBody>
                  <a:tcPr/>
                </a:tc>
                <a:tc>
                  <a:txBody>
                    <a:bodyPr/>
                    <a:lstStyle/>
                    <a:p>
                      <a:pPr algn="ctr"/>
                      <a:r>
                        <a:rPr lang="en-US" sz="1500" dirty="0" smtClean="0"/>
                        <a:t>Per month</a:t>
                      </a:r>
                      <a:endParaRPr lang="en-US" sz="1500" dirty="0"/>
                    </a:p>
                  </a:txBody>
                  <a:tcPr/>
                </a:tc>
                <a:extLst>
                  <a:ext uri="{0D108BD9-81ED-4DB2-BD59-A6C34878D82A}">
                    <a16:rowId xmlns:a16="http://schemas.microsoft.com/office/drawing/2014/main" val="10008"/>
                  </a:ext>
                </a:extLst>
              </a:tr>
              <a:tr h="302293">
                <a:tc>
                  <a:txBody>
                    <a:bodyPr/>
                    <a:lstStyle/>
                    <a:p>
                      <a:r>
                        <a:rPr lang="en-US" sz="1500" dirty="0" smtClean="0"/>
                        <a:t>Vaginal</a:t>
                      </a:r>
                      <a:r>
                        <a:rPr lang="en-US" sz="1500" baseline="0" dirty="0" smtClean="0"/>
                        <a:t> </a:t>
                      </a:r>
                      <a:r>
                        <a:rPr lang="en-US" sz="1500" dirty="0" smtClean="0"/>
                        <a:t>Ring (</a:t>
                      </a:r>
                      <a:r>
                        <a:rPr lang="en-US" sz="1500" dirty="0" err="1" smtClean="0"/>
                        <a:t>NuvaRing</a:t>
                      </a:r>
                      <a:r>
                        <a:rPr lang="en-US" sz="1500" dirty="0" smtClean="0"/>
                        <a:t>)</a:t>
                      </a:r>
                      <a:endParaRPr lang="en-US" sz="1500" dirty="0"/>
                    </a:p>
                  </a:txBody>
                  <a:tcPr/>
                </a:tc>
                <a:tc>
                  <a:txBody>
                    <a:bodyPr/>
                    <a:lstStyle/>
                    <a:p>
                      <a:pPr algn="ctr"/>
                      <a:r>
                        <a:rPr lang="en-US" sz="1500" dirty="0" smtClean="0"/>
                        <a:t>Per month</a:t>
                      </a:r>
                      <a:endParaRPr lang="en-US" sz="1500" dirty="0"/>
                    </a:p>
                  </a:txBody>
                  <a:tcPr/>
                </a:tc>
                <a:extLst>
                  <a:ext uri="{0D108BD9-81ED-4DB2-BD59-A6C34878D82A}">
                    <a16:rowId xmlns:a16="http://schemas.microsoft.com/office/drawing/2014/main" val="10009"/>
                  </a:ext>
                </a:extLst>
              </a:tr>
              <a:tr h="320040">
                <a:tc>
                  <a:txBody>
                    <a:bodyPr/>
                    <a:lstStyle/>
                    <a:p>
                      <a:r>
                        <a:rPr lang="en-US" sz="1500" dirty="0" smtClean="0"/>
                        <a:t>Diaphragm </a:t>
                      </a:r>
                      <a:endParaRPr lang="en-US" sz="1500" dirty="0"/>
                    </a:p>
                  </a:txBody>
                  <a:tcPr/>
                </a:tc>
                <a:tc>
                  <a:txBody>
                    <a:bodyPr/>
                    <a:lstStyle/>
                    <a:p>
                      <a:pPr algn="ctr"/>
                      <a:r>
                        <a:rPr lang="en-US" sz="1500" dirty="0" smtClean="0"/>
                        <a:t>2 years</a:t>
                      </a:r>
                      <a:endParaRPr lang="en-US" sz="1500" dirty="0"/>
                    </a:p>
                  </a:txBody>
                  <a:tcPr/>
                </a:tc>
                <a:extLst>
                  <a:ext uri="{0D108BD9-81ED-4DB2-BD59-A6C34878D82A}">
                    <a16:rowId xmlns:a16="http://schemas.microsoft.com/office/drawing/2014/main" val="10010"/>
                  </a:ext>
                </a:extLst>
              </a:tr>
              <a:tr h="302293">
                <a:tc>
                  <a:txBody>
                    <a:bodyPr/>
                    <a:lstStyle/>
                    <a:p>
                      <a:r>
                        <a:rPr lang="en-US" sz="1500" dirty="0" smtClean="0"/>
                        <a:t>Female</a:t>
                      </a:r>
                      <a:r>
                        <a:rPr lang="en-US" sz="1500" baseline="0" dirty="0" smtClean="0"/>
                        <a:t> Condom</a:t>
                      </a:r>
                      <a:endParaRPr lang="en-US" sz="1500" dirty="0"/>
                    </a:p>
                  </a:txBody>
                  <a:tcPr/>
                </a:tc>
                <a:tc>
                  <a:txBody>
                    <a:bodyPr/>
                    <a:lstStyle/>
                    <a:p>
                      <a:pPr algn="ctr"/>
                      <a:r>
                        <a:rPr lang="en-US" sz="1500" baseline="0" dirty="0" smtClean="0"/>
                        <a:t>Single use</a:t>
                      </a:r>
                      <a:endParaRPr lang="en-US" sz="1500" dirty="0"/>
                    </a:p>
                  </a:txBody>
                  <a:tcPr/>
                </a:tc>
                <a:extLst>
                  <a:ext uri="{0D108BD9-81ED-4DB2-BD59-A6C34878D82A}">
                    <a16:rowId xmlns:a16="http://schemas.microsoft.com/office/drawing/2014/main" val="10011"/>
                  </a:ext>
                </a:extLst>
              </a:tr>
              <a:tr h="304800">
                <a:tc>
                  <a:txBody>
                    <a:bodyPr/>
                    <a:lstStyle/>
                    <a:p>
                      <a:r>
                        <a:rPr lang="en-US" sz="1500" dirty="0" smtClean="0"/>
                        <a:t>Sponge</a:t>
                      </a:r>
                      <a:endParaRPr lang="en-US" sz="1500" dirty="0"/>
                    </a:p>
                  </a:txBody>
                  <a:tcPr/>
                </a:tc>
                <a:tc>
                  <a:txBody>
                    <a:bodyPr/>
                    <a:lstStyle/>
                    <a:p>
                      <a:pPr algn="ctr"/>
                      <a:r>
                        <a:rPr lang="en-US" sz="1500" dirty="0" smtClean="0"/>
                        <a:t>3 time uses</a:t>
                      </a:r>
                      <a:endParaRPr lang="en-US" sz="1500" dirty="0"/>
                    </a:p>
                  </a:txBody>
                  <a:tcPr/>
                </a:tc>
                <a:extLst>
                  <a:ext uri="{0D108BD9-81ED-4DB2-BD59-A6C34878D82A}">
                    <a16:rowId xmlns:a16="http://schemas.microsoft.com/office/drawing/2014/main" val="10012"/>
                  </a:ext>
                </a:extLst>
              </a:tr>
              <a:tr h="302293">
                <a:tc>
                  <a:txBody>
                    <a:bodyPr/>
                    <a:lstStyle/>
                    <a:p>
                      <a:r>
                        <a:rPr lang="en-US" sz="1500" dirty="0" smtClean="0"/>
                        <a:t>Cervical</a:t>
                      </a:r>
                      <a:r>
                        <a:rPr lang="en-US" sz="1500" baseline="0" dirty="0" smtClean="0"/>
                        <a:t> Cap</a:t>
                      </a:r>
                      <a:endParaRPr lang="en-US" sz="1500" dirty="0"/>
                    </a:p>
                  </a:txBody>
                  <a:tcPr/>
                </a:tc>
                <a:tc>
                  <a:txBody>
                    <a:bodyPr/>
                    <a:lstStyle/>
                    <a:p>
                      <a:pPr algn="ctr"/>
                      <a:r>
                        <a:rPr lang="en-US" sz="1500" dirty="0" smtClean="0"/>
                        <a:t>2 years</a:t>
                      </a:r>
                      <a:endParaRPr lang="en-US" sz="1500" dirty="0"/>
                    </a:p>
                  </a:txBody>
                  <a:tcPr/>
                </a:tc>
                <a:extLst>
                  <a:ext uri="{0D108BD9-81ED-4DB2-BD59-A6C34878D82A}">
                    <a16:rowId xmlns:a16="http://schemas.microsoft.com/office/drawing/2014/main" val="10013"/>
                  </a:ext>
                </a:extLst>
              </a:tr>
              <a:tr h="311648">
                <a:tc>
                  <a:txBody>
                    <a:bodyPr/>
                    <a:lstStyle/>
                    <a:p>
                      <a:r>
                        <a:rPr lang="en-US" sz="1500" dirty="0" smtClean="0"/>
                        <a:t>Spermicide</a:t>
                      </a:r>
                      <a:endParaRPr lang="en-US" sz="1500" dirty="0"/>
                    </a:p>
                  </a:txBody>
                  <a:tcPr/>
                </a:tc>
                <a:tc>
                  <a:txBody>
                    <a:bodyPr/>
                    <a:lstStyle/>
                    <a:p>
                      <a:pPr algn="ctr"/>
                      <a:r>
                        <a:rPr lang="en-US" sz="1500" baseline="0" dirty="0" smtClean="0"/>
                        <a:t>Per package</a:t>
                      </a:r>
                      <a:endParaRPr lang="en-US" sz="1500" dirty="0"/>
                    </a:p>
                  </a:txBody>
                  <a:tcPr/>
                </a:tc>
                <a:extLst>
                  <a:ext uri="{0D108BD9-81ED-4DB2-BD59-A6C34878D82A}">
                    <a16:rowId xmlns:a16="http://schemas.microsoft.com/office/drawing/2014/main" val="10014"/>
                  </a:ext>
                </a:extLst>
              </a:tr>
            </a:tbl>
          </a:graphicData>
        </a:graphic>
      </p:graphicFrame>
      <p:sp>
        <p:nvSpPr>
          <p:cNvPr id="3" name="Text Placeholder 2"/>
          <p:cNvSpPr>
            <a:spLocks noGrp="1"/>
          </p:cNvSpPr>
          <p:nvPr>
            <p:ph type="body" sz="quarter" idx="11"/>
          </p:nvPr>
        </p:nvSpPr>
        <p:spPr>
          <a:xfrm>
            <a:off x="-23160" y="6404148"/>
            <a:ext cx="8399780" cy="459417"/>
          </a:xfrm>
        </p:spPr>
        <p:txBody>
          <a:bodyPr/>
          <a:lstStyle/>
          <a:p>
            <a:r>
              <a:rPr lang="en-US" sz="1000" dirty="0" smtClean="0"/>
              <a:t>NOTE: A woman’s reproductive life spans approximately 30 years.</a:t>
            </a:r>
          </a:p>
          <a:p>
            <a:r>
              <a:rPr lang="en-US" sz="1000" dirty="0" smtClean="0"/>
              <a:t>SOURCE: Planned Parenthood, </a:t>
            </a:r>
            <a:r>
              <a:rPr lang="en-US" sz="1000" dirty="0" smtClean="0">
                <a:hlinkClick r:id="rId3"/>
              </a:rPr>
              <a:t>Birth Control</a:t>
            </a:r>
            <a:r>
              <a:rPr lang="en-US" sz="1000" dirty="0" smtClean="0"/>
              <a:t>. </a:t>
            </a:r>
            <a:endParaRPr lang="en-US" sz="1000" dirty="0"/>
          </a:p>
        </p:txBody>
      </p:sp>
      <p:sp>
        <p:nvSpPr>
          <p:cNvPr id="4" name="Title 3"/>
          <p:cNvSpPr>
            <a:spLocks noGrp="1"/>
          </p:cNvSpPr>
          <p:nvPr>
            <p:ph type="title"/>
          </p:nvPr>
        </p:nvSpPr>
        <p:spPr>
          <a:xfrm>
            <a:off x="12700" y="76200"/>
            <a:ext cx="8961120" cy="609600"/>
          </a:xfrm>
        </p:spPr>
        <p:txBody>
          <a:bodyPr/>
          <a:lstStyle/>
          <a:p>
            <a:r>
              <a:rPr lang="en-US" sz="2400" dirty="0" smtClean="0"/>
              <a:t>Plans Must Offer </a:t>
            </a:r>
            <a:r>
              <a:rPr lang="en-US" sz="2400" dirty="0"/>
              <a:t>C</a:t>
            </a:r>
            <a:r>
              <a:rPr lang="en-US" sz="2400" dirty="0" smtClean="0"/>
              <a:t>overage of at least one of each of 18 FDA Approved Contraceptive Methods   </a:t>
            </a:r>
            <a:endParaRPr lang="en-US" sz="2400" dirty="0"/>
          </a:p>
        </p:txBody>
      </p:sp>
    </p:spTree>
    <p:extLst>
      <p:ext uri="{BB962C8B-B14F-4D97-AF65-F5344CB8AC3E}">
        <p14:creationId xmlns:p14="http://schemas.microsoft.com/office/powerpoint/2010/main" val="3741356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6288578"/>
            <a:ext cx="8321040" cy="548640"/>
          </a:xfrm>
        </p:spPr>
        <p:txBody>
          <a:bodyPr/>
          <a:lstStyle/>
          <a:p>
            <a:r>
              <a:rPr lang="en-US" sz="1000" dirty="0" smtClean="0"/>
              <a:t>NOTE: Share of women age 15-44 with health coverage from a large employer who have any out-of-pocket spending on oral contraceptive pills, 2004-2014.</a:t>
            </a:r>
          </a:p>
          <a:p>
            <a:r>
              <a:rPr lang="en-US" sz="1000" dirty="0" smtClean="0"/>
              <a:t>SOURCE: Peterson-Kaiser </a:t>
            </a:r>
            <a:r>
              <a:rPr lang="en-US" sz="1000" dirty="0"/>
              <a:t>Health System </a:t>
            </a:r>
            <a:r>
              <a:rPr lang="en-US" sz="1000" dirty="0" smtClean="0"/>
              <a:t>Tracker.  Kaiser Family Foundation analysis of </a:t>
            </a:r>
            <a:r>
              <a:rPr lang="en-US" sz="1000" dirty="0" err="1" smtClean="0"/>
              <a:t>Truven</a:t>
            </a:r>
            <a:r>
              <a:rPr lang="en-US" sz="1000" dirty="0" smtClean="0"/>
              <a:t> Health Analytics </a:t>
            </a:r>
            <a:r>
              <a:rPr lang="en-US" sz="1000" dirty="0" err="1" smtClean="0"/>
              <a:t>MarketScan</a:t>
            </a:r>
            <a:r>
              <a:rPr lang="en-US" sz="1000" dirty="0" smtClean="0"/>
              <a:t> Commercial Claims and Encounters Database, 2004-2014.</a:t>
            </a:r>
            <a:endParaRPr lang="en-US" sz="1000" dirty="0"/>
          </a:p>
        </p:txBody>
      </p:sp>
      <p:sp>
        <p:nvSpPr>
          <p:cNvPr id="3" name="Title 2"/>
          <p:cNvSpPr>
            <a:spLocks noGrp="1"/>
          </p:cNvSpPr>
          <p:nvPr>
            <p:ph type="title"/>
          </p:nvPr>
        </p:nvSpPr>
        <p:spPr>
          <a:xfrm>
            <a:off x="-24938" y="0"/>
            <a:ext cx="8961120" cy="914400"/>
          </a:xfrm>
        </p:spPr>
        <p:txBody>
          <a:bodyPr/>
          <a:lstStyle/>
          <a:p>
            <a:r>
              <a:rPr lang="en-US" sz="2400" dirty="0" smtClean="0"/>
              <a:t>The Contraceptive Coverage Policy Has Had a Large Effect in a Short Amount of Time</a:t>
            </a:r>
            <a:endParaRPr lang="en-US" sz="2400" dirty="0"/>
          </a:p>
        </p:txBody>
      </p:sp>
      <p:graphicFrame>
        <p:nvGraphicFramePr>
          <p:cNvPr id="6" name="Chart 5"/>
          <p:cNvGraphicFramePr/>
          <p:nvPr>
            <p:extLst/>
          </p:nvPr>
        </p:nvGraphicFramePr>
        <p:xfrm>
          <a:off x="762000" y="1536499"/>
          <a:ext cx="7559040" cy="447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6400800" y="1767839"/>
            <a:ext cx="76200" cy="3870961"/>
          </a:xfrm>
          <a:prstGeom prst="line">
            <a:avLst/>
          </a:prstGeom>
          <a:ln w="12700" cmpd="sng">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2759043"/>
            <a:ext cx="1289255" cy="430887"/>
          </a:xfrm>
          <a:prstGeom prst="rect">
            <a:avLst/>
          </a:prstGeom>
          <a:noFill/>
        </p:spPr>
        <p:txBody>
          <a:bodyPr wrap="square" rtlCol="0">
            <a:spAutoFit/>
          </a:bodyPr>
          <a:lstStyle/>
          <a:p>
            <a:pPr algn="ctr"/>
            <a:r>
              <a:rPr lang="en-US" sz="1100" b="1" dirty="0" smtClean="0">
                <a:solidFill>
                  <a:schemeClr val="tx2"/>
                </a:solidFill>
                <a:latin typeface="Calibri" pitchFamily="34" charset="0"/>
                <a:cs typeface="Meta Offc Pro"/>
              </a:rPr>
              <a:t>ACA Contraceptive Provision</a:t>
            </a:r>
          </a:p>
        </p:txBody>
      </p:sp>
      <p:sp>
        <p:nvSpPr>
          <p:cNvPr id="4" name="TextBox 3"/>
          <p:cNvSpPr txBox="1"/>
          <p:nvPr/>
        </p:nvSpPr>
        <p:spPr>
          <a:xfrm>
            <a:off x="671253" y="926068"/>
            <a:ext cx="7568738" cy="369332"/>
          </a:xfrm>
          <a:prstGeom prst="rect">
            <a:avLst/>
          </a:prstGeom>
          <a:noFill/>
        </p:spPr>
        <p:txBody>
          <a:bodyPr wrap="square" rtlCol="0">
            <a:spAutoFit/>
          </a:bodyPr>
          <a:lstStyle/>
          <a:p>
            <a:pPr algn="ctr"/>
            <a:r>
              <a:rPr lang="en-US" dirty="0" smtClean="0">
                <a:latin typeface="Calibri" pitchFamily="34" charset="0"/>
                <a:cs typeface="Meta Offc Pro"/>
              </a:rPr>
              <a:t>Share of women reporting any out-of-pocket spending on oral contraceptives:</a:t>
            </a:r>
          </a:p>
        </p:txBody>
      </p:sp>
      <p:cxnSp>
        <p:nvCxnSpPr>
          <p:cNvPr id="8" name="Straight Arrow Connector 7"/>
          <p:cNvCxnSpPr>
            <a:stCxn id="10" idx="3"/>
          </p:cNvCxnSpPr>
          <p:nvPr/>
        </p:nvCxnSpPr>
        <p:spPr>
          <a:xfrm>
            <a:off x="5937455" y="2974487"/>
            <a:ext cx="463345" cy="73513"/>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252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097280"/>
            <a:ext cx="8961120" cy="5227320"/>
          </a:xfrm>
        </p:spPr>
        <p:txBody>
          <a:bodyPr/>
          <a:lstStyle/>
          <a:p>
            <a:endParaRPr lang="en-US" sz="2400" dirty="0" smtClean="0"/>
          </a:p>
          <a:p>
            <a:r>
              <a:rPr lang="en-US" sz="2400" dirty="0" smtClean="0"/>
              <a:t>HHS could drop requirement (Under President Trump, HRSA could have different recommendations) </a:t>
            </a:r>
          </a:p>
          <a:p>
            <a:endParaRPr lang="en-US" sz="2400" dirty="0" smtClean="0"/>
          </a:p>
          <a:p>
            <a:r>
              <a:rPr lang="en-US" sz="2400" dirty="0" smtClean="0"/>
              <a:t>Scale back the requirement (fewer methods, more medical management permitted)</a:t>
            </a:r>
          </a:p>
          <a:p>
            <a:endParaRPr lang="en-US" sz="2400" dirty="0" smtClean="0"/>
          </a:p>
          <a:p>
            <a:r>
              <a:rPr lang="en-US" sz="2400" dirty="0" smtClean="0"/>
              <a:t>Broaden the qualifications for exemption to all employers who object</a:t>
            </a:r>
          </a:p>
          <a:p>
            <a:pPr lvl="1"/>
            <a:r>
              <a:rPr lang="en-US" sz="2000" dirty="0" smtClean="0"/>
              <a:t>Hobby Lobby and </a:t>
            </a:r>
            <a:r>
              <a:rPr lang="en-US" sz="2000" dirty="0" err="1" smtClean="0"/>
              <a:t>Zubik</a:t>
            </a:r>
            <a:r>
              <a:rPr lang="en-US" sz="2000" dirty="0" smtClean="0"/>
              <a:t> SCOTUS cases - plaintiffs sought exemption</a:t>
            </a:r>
          </a:p>
          <a:p>
            <a:pPr lvl="1"/>
            <a:r>
              <a:rPr lang="en-US" sz="2000" dirty="0" smtClean="0"/>
              <a:t>Obama’s HHS : women workers &amp; dependents entitled to contraception</a:t>
            </a:r>
          </a:p>
          <a:p>
            <a:pPr lvl="1"/>
            <a:r>
              <a:rPr lang="en-US" sz="2000" dirty="0" smtClean="0"/>
              <a:t>Trump’s HHS could give employers the right to be exempt if they object to contraception on moral or religious grounds</a:t>
            </a:r>
          </a:p>
        </p:txBody>
      </p:sp>
      <p:sp>
        <p:nvSpPr>
          <p:cNvPr id="6" name="Title 5"/>
          <p:cNvSpPr>
            <a:spLocks noGrp="1"/>
          </p:cNvSpPr>
          <p:nvPr>
            <p:ph type="title"/>
          </p:nvPr>
        </p:nvSpPr>
        <p:spPr>
          <a:xfrm>
            <a:off x="0" y="32266"/>
            <a:ext cx="8961120" cy="914400"/>
          </a:xfrm>
        </p:spPr>
        <p:txBody>
          <a:bodyPr/>
          <a:lstStyle/>
          <a:p>
            <a:r>
              <a:rPr lang="en-US" dirty="0" smtClean="0"/>
              <a:t>What Will </a:t>
            </a:r>
            <a:r>
              <a:rPr lang="en-US" dirty="0"/>
              <a:t>H</a:t>
            </a:r>
            <a:r>
              <a:rPr lang="en-US" dirty="0" smtClean="0"/>
              <a:t>appen to Contraceptive Coverage…? There are Options for Administrative Action without Full Repeal</a:t>
            </a:r>
            <a:endParaRPr lang="en-US" dirty="0"/>
          </a:p>
        </p:txBody>
      </p:sp>
    </p:spTree>
    <p:extLst>
      <p:ext uri="{BB962C8B-B14F-4D97-AF65-F5344CB8AC3E}">
        <p14:creationId xmlns:p14="http://schemas.microsoft.com/office/powerpoint/2010/main" val="986617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Coming Debate Over The Future of the Affordable Care Act</a:t>
            </a:r>
            <a:endParaRPr lang="en-US" dirty="0"/>
          </a:p>
        </p:txBody>
      </p:sp>
      <p:sp>
        <p:nvSpPr>
          <p:cNvPr id="6" name="Text Placeholder 5"/>
          <p:cNvSpPr>
            <a:spLocks noGrp="1"/>
          </p:cNvSpPr>
          <p:nvPr>
            <p:ph type="body" sz="quarter" idx="10"/>
          </p:nvPr>
        </p:nvSpPr>
        <p:spPr/>
        <p:txBody>
          <a:bodyPr/>
          <a:lstStyle/>
          <a:p>
            <a:r>
              <a:rPr lang="en-US" sz="2000" dirty="0" smtClean="0"/>
              <a:t>January 25, 2017</a:t>
            </a:r>
            <a:endParaRPr lang="en-US" sz="2000" dirty="0"/>
          </a:p>
          <a:p>
            <a:r>
              <a:rPr lang="en-US" sz="2000" dirty="0" smtClean="0"/>
              <a:t>Kaiser Family Foundation Webinar</a:t>
            </a:r>
            <a:endParaRPr lang="en-US" sz="2000" dirty="0"/>
          </a:p>
        </p:txBody>
      </p:sp>
      <p:sp>
        <p:nvSpPr>
          <p:cNvPr id="7" name="Content Placeholder 6"/>
          <p:cNvSpPr>
            <a:spLocks noGrp="1"/>
          </p:cNvSpPr>
          <p:nvPr>
            <p:ph sz="quarter" idx="13"/>
          </p:nvPr>
        </p:nvSpPr>
        <p:spPr>
          <a:xfrm>
            <a:off x="444466" y="4238484"/>
            <a:ext cx="5118133" cy="1628916"/>
          </a:xfrm>
        </p:spPr>
        <p:txBody>
          <a:bodyPr/>
          <a:lstStyle/>
          <a:p>
            <a:r>
              <a:rPr lang="en-US" sz="2000" dirty="0" smtClean="0"/>
              <a:t>Larry Levitt</a:t>
            </a:r>
          </a:p>
          <a:p>
            <a:r>
              <a:rPr lang="en-US" sz="2000" dirty="0" smtClean="0"/>
              <a:t>Senior Vice President, Kaiser Family Foundation</a:t>
            </a:r>
          </a:p>
          <a:p>
            <a:r>
              <a:rPr lang="en-US" sz="2000" dirty="0" smtClean="0"/>
              <a:t>larryl@kff.org</a:t>
            </a:r>
          </a:p>
          <a:p>
            <a:r>
              <a:rPr lang="en-US" sz="2000" dirty="0" smtClean="0"/>
              <a:t>@</a:t>
            </a:r>
            <a:r>
              <a:rPr lang="en-US" sz="2000" dirty="0" err="1" smtClean="0"/>
              <a:t>larry_levitt</a:t>
            </a:r>
            <a:endParaRPr lang="en-US" sz="2000" dirty="0"/>
          </a:p>
        </p:txBody>
      </p:sp>
      <p:sp>
        <p:nvSpPr>
          <p:cNvPr id="8" name="Content Placeholder 7"/>
          <p:cNvSpPr>
            <a:spLocks noGrp="1"/>
          </p:cNvSpPr>
          <p:nvPr>
            <p:ph sz="quarter" idx="14"/>
          </p:nvPr>
        </p:nvSpPr>
        <p:spPr/>
        <p:txBody>
          <a:bodyPr/>
          <a:lstStyle/>
          <a:p>
            <a:endParaRPr lang="en-US"/>
          </a:p>
        </p:txBody>
      </p:sp>
    </p:spTree>
    <p:extLst>
      <p:ext uri="{BB962C8B-B14F-4D97-AF65-F5344CB8AC3E}">
        <p14:creationId xmlns:p14="http://schemas.microsoft.com/office/powerpoint/2010/main" val="1580645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3188" y="586580"/>
            <a:ext cx="8961120" cy="5029200"/>
          </a:xfrm>
        </p:spPr>
        <p:txBody>
          <a:bodyPr/>
          <a:lstStyle/>
          <a:p>
            <a:r>
              <a:rPr lang="en-US" dirty="0" smtClean="0"/>
              <a:t>28 states require insurance to cover prescription contraceptives to some extent, but only 4 include no cost-sharing and require all FDA-approved contraceptives</a:t>
            </a:r>
          </a:p>
          <a:p>
            <a:r>
              <a:rPr lang="en-US" dirty="0" smtClean="0"/>
              <a:t>Do not apply to self-insured plans </a:t>
            </a:r>
          </a:p>
        </p:txBody>
      </p:sp>
      <p:sp>
        <p:nvSpPr>
          <p:cNvPr id="8" name="Text Placeholder 7"/>
          <p:cNvSpPr>
            <a:spLocks noGrp="1"/>
          </p:cNvSpPr>
          <p:nvPr>
            <p:ph type="body" sz="quarter" idx="11"/>
          </p:nvPr>
        </p:nvSpPr>
        <p:spPr>
          <a:xfrm>
            <a:off x="-5241" y="6313832"/>
            <a:ext cx="8321040" cy="548640"/>
          </a:xfrm>
        </p:spPr>
        <p:txBody>
          <a:bodyPr/>
          <a:lstStyle/>
          <a:p>
            <a:r>
              <a:rPr lang="en-US" sz="1000" dirty="0" smtClean="0"/>
              <a:t>SOURCE: </a:t>
            </a:r>
            <a:r>
              <a:rPr lang="en-US" sz="1000" dirty="0" err="1" smtClean="0"/>
              <a:t>Guttmacher</a:t>
            </a:r>
            <a:r>
              <a:rPr lang="en-US" sz="1000" dirty="0" smtClean="0"/>
              <a:t> Institute, </a:t>
            </a:r>
            <a:r>
              <a:rPr lang="en-US" sz="1000" dirty="0" smtClean="0">
                <a:hlinkClick r:id="rId3"/>
              </a:rPr>
              <a:t>Insurance Coverage of Contraceptives</a:t>
            </a:r>
            <a:r>
              <a:rPr lang="en-US" sz="1000" dirty="0" smtClean="0"/>
              <a:t>, January 2017.</a:t>
            </a:r>
            <a:endParaRPr lang="en-US" sz="1000" dirty="0"/>
          </a:p>
        </p:txBody>
      </p:sp>
      <p:sp>
        <p:nvSpPr>
          <p:cNvPr id="6" name="Title 5"/>
          <p:cNvSpPr>
            <a:spLocks noGrp="1"/>
          </p:cNvSpPr>
          <p:nvPr>
            <p:ph type="title"/>
          </p:nvPr>
        </p:nvSpPr>
        <p:spPr>
          <a:xfrm>
            <a:off x="0" y="-4241"/>
            <a:ext cx="8961120" cy="914400"/>
          </a:xfrm>
        </p:spPr>
        <p:txBody>
          <a:bodyPr/>
          <a:lstStyle/>
          <a:p>
            <a:r>
              <a:rPr lang="en-US" dirty="0" smtClean="0"/>
              <a:t>State Requirements for Contraceptive Coverage</a:t>
            </a:r>
            <a:endParaRPr lang="en-US" dirty="0"/>
          </a:p>
        </p:txBody>
      </p:sp>
      <p:grpSp>
        <p:nvGrpSpPr>
          <p:cNvPr id="9" name="Group 8"/>
          <p:cNvGrpSpPr/>
          <p:nvPr/>
        </p:nvGrpSpPr>
        <p:grpSpPr>
          <a:xfrm>
            <a:off x="679447" y="1911350"/>
            <a:ext cx="7848602" cy="4524375"/>
            <a:chOff x="887411" y="973956"/>
            <a:chExt cx="7848602" cy="4524375"/>
          </a:xfrm>
        </p:grpSpPr>
        <p:sp>
          <p:nvSpPr>
            <p:cNvPr id="10"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11"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accent2"/>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12"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3"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nvGrpSpPr>
            <p:cNvPr id="14" name="Shape - Virginia"/>
            <p:cNvGrpSpPr>
              <a:grpSpLocks/>
            </p:cNvGrpSpPr>
            <p:nvPr/>
          </p:nvGrpSpPr>
          <p:grpSpPr bwMode="auto">
            <a:xfrm>
              <a:off x="6276972" y="2507480"/>
              <a:ext cx="1009651" cy="596900"/>
              <a:chOff x="3911" y="1540"/>
              <a:chExt cx="636" cy="376"/>
            </a:xfrm>
            <a:solidFill>
              <a:srgbClr val="0072C0"/>
            </a:solidFill>
          </p:grpSpPr>
          <p:sp>
            <p:nvSpPr>
              <p:cNvPr id="134"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135"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bg1"/>
              </a:solidFill>
              <a:ln w="19050">
                <a:solidFill>
                  <a:schemeClr val="tx1"/>
                </a:solidFill>
                <a:prstDash val="solid"/>
                <a:round/>
                <a:headEnd/>
                <a:tailEnd/>
              </a:ln>
            </p:spPr>
            <p:txBody>
              <a:bodyPr/>
              <a:lstStyle/>
              <a:p>
                <a:endParaRPr lang="en-US" sz="1200" b="1">
                  <a:latin typeface="+mj-lt"/>
                </a:endParaRPr>
              </a:p>
            </p:txBody>
          </p:sp>
        </p:grpSp>
        <p:sp>
          <p:nvSpPr>
            <p:cNvPr id="15"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tx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16"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17"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bg1">
                <a:lumMod val="85000"/>
              </a:schemeClr>
            </a:solidFill>
            <a:ln w="19050">
              <a:solidFill>
                <a:schemeClr val="tx1"/>
              </a:solidFill>
              <a:prstDash val="solid"/>
              <a:round/>
              <a:headEnd/>
              <a:tailEnd/>
            </a:ln>
          </p:spPr>
          <p:txBody>
            <a:bodyPr/>
            <a:lstStyle/>
            <a:p>
              <a:endParaRPr lang="en-US" sz="1100" b="1">
                <a:latin typeface="+mj-lt"/>
                <a:cs typeface="Calibri" pitchFamily="34" charset="0"/>
              </a:endParaRPr>
            </a:p>
          </p:txBody>
        </p:sp>
        <p:sp>
          <p:nvSpPr>
            <p:cNvPr id="18"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19"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20"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21"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22"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bg1">
                <a:lumMod val="85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23"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24"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25"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bg1">
                <a:lumMod val="85000"/>
              </a:schemeClr>
            </a:solidFill>
            <a:ln w="19050">
              <a:solidFill>
                <a:schemeClr val="tx1"/>
              </a:solidFill>
              <a:prstDash val="solid"/>
              <a:round/>
              <a:headEnd/>
              <a:tailEnd/>
            </a:ln>
          </p:spPr>
          <p:txBody>
            <a:bodyPr/>
            <a:lstStyle/>
            <a:p>
              <a:pPr>
                <a:defRPr/>
              </a:pPr>
              <a:endParaRPr lang="en-US" sz="1200" b="1">
                <a:latin typeface="+mj-lt"/>
              </a:endParaRPr>
            </a:p>
          </p:txBody>
        </p:sp>
        <p:sp>
          <p:nvSpPr>
            <p:cNvPr id="26"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bg1">
                <a:lumMod val="85000"/>
              </a:schemeClr>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27"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nvGrpSpPr>
            <p:cNvPr id="28" name="Shape - New York"/>
            <p:cNvGrpSpPr>
              <a:grpSpLocks/>
            </p:cNvGrpSpPr>
            <p:nvPr/>
          </p:nvGrpSpPr>
          <p:grpSpPr bwMode="auto">
            <a:xfrm>
              <a:off x="6530974" y="1478781"/>
              <a:ext cx="1044575" cy="700087"/>
              <a:chOff x="4071" y="893"/>
              <a:chExt cx="658" cy="440"/>
            </a:xfrm>
            <a:solidFill>
              <a:schemeClr val="accent6"/>
            </a:solidFill>
          </p:grpSpPr>
          <p:sp>
            <p:nvSpPr>
              <p:cNvPr id="132"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133"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bg1"/>
              </a:solidFill>
              <a:ln w="19050">
                <a:solidFill>
                  <a:schemeClr val="tx1"/>
                </a:solidFill>
                <a:prstDash val="solid"/>
                <a:round/>
                <a:headEnd/>
                <a:tailEnd/>
              </a:ln>
            </p:spPr>
            <p:txBody>
              <a:bodyPr/>
              <a:lstStyle/>
              <a:p>
                <a:pPr>
                  <a:defRPr/>
                </a:pPr>
                <a:endParaRPr lang="en-US" sz="1200" b="1">
                  <a:latin typeface="+mj-lt"/>
                </a:endParaRPr>
              </a:p>
            </p:txBody>
          </p:sp>
        </p:grpSp>
        <p:sp>
          <p:nvSpPr>
            <p:cNvPr id="29"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0"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1"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32"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3"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34"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5"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36"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37"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bg1">
                <a:lumMod val="85000"/>
              </a:schemeClr>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38"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grpSp>
          <p:nvGrpSpPr>
            <p:cNvPr id="39" name="Shape - Michigan"/>
            <p:cNvGrpSpPr>
              <a:grpSpLocks/>
            </p:cNvGrpSpPr>
            <p:nvPr/>
          </p:nvGrpSpPr>
          <p:grpSpPr bwMode="auto">
            <a:xfrm>
              <a:off x="5232398" y="1427981"/>
              <a:ext cx="990600" cy="882650"/>
              <a:chOff x="3254" y="860"/>
              <a:chExt cx="623" cy="557"/>
            </a:xfrm>
            <a:solidFill>
              <a:srgbClr val="0072C0"/>
            </a:solidFill>
          </p:grpSpPr>
          <p:sp>
            <p:nvSpPr>
              <p:cNvPr id="130"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31"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sp>
          <p:nvSpPr>
            <p:cNvPr id="40"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1"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42"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43" name="Shape - Kentucky"/>
            <p:cNvSpPr>
              <a:spLocks noChangeAspect="1"/>
            </p:cNvSpPr>
            <p:nvPr/>
          </p:nvSpPr>
          <p:spPr bwMode="auto">
            <a:xfrm>
              <a:off x="5482245" y="2732906"/>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44"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45"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46"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47"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tx2"/>
            </a:solidFill>
            <a:ln w="19050">
              <a:solidFill>
                <a:schemeClr val="tx1"/>
              </a:solidFill>
              <a:prstDash val="solid"/>
              <a:round/>
              <a:headEnd/>
              <a:tailEnd/>
            </a:ln>
          </p:spPr>
          <p:txBody>
            <a:bodyPr/>
            <a:lstStyle/>
            <a:p>
              <a:pPr>
                <a:defRPr/>
              </a:pPr>
              <a:endParaRPr lang="en-US" sz="1200" b="1">
                <a:latin typeface="+mj-lt"/>
              </a:endParaRPr>
            </a:p>
          </p:txBody>
        </p:sp>
        <p:sp>
          <p:nvSpPr>
            <p:cNvPr id="48"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grpSp>
          <p:nvGrpSpPr>
            <p:cNvPr id="49" name="Shape - Hawaii"/>
            <p:cNvGrpSpPr/>
            <p:nvPr/>
          </p:nvGrpSpPr>
          <p:grpSpPr>
            <a:xfrm>
              <a:off x="2295524" y="4429942"/>
              <a:ext cx="622300" cy="477838"/>
              <a:chOff x="2322512" y="5000625"/>
              <a:chExt cx="622300" cy="477838"/>
            </a:xfrm>
            <a:solidFill>
              <a:srgbClr val="7BC7ED"/>
            </a:solidFill>
          </p:grpSpPr>
          <p:sp>
            <p:nvSpPr>
              <p:cNvPr id="122" name="Freeform 4"/>
              <p:cNvSpPr>
                <a:spLocks noChangeAspect="1"/>
              </p:cNvSpPr>
              <p:nvPr/>
            </p:nvSpPr>
            <p:spPr bwMode="auto">
              <a:xfrm>
                <a:off x="2322512"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3" name="Freeform 5"/>
              <p:cNvSpPr>
                <a:spLocks noChangeAspect="1"/>
              </p:cNvSpPr>
              <p:nvPr/>
            </p:nvSpPr>
            <p:spPr bwMode="auto">
              <a:xfrm>
                <a:off x="2390531"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4" name="Freeform 6"/>
              <p:cNvSpPr>
                <a:spLocks noChangeAspect="1"/>
              </p:cNvSpPr>
              <p:nvPr/>
            </p:nvSpPr>
            <p:spPr bwMode="auto">
              <a:xfrm>
                <a:off x="2474469"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5" name="Freeform 7"/>
              <p:cNvSpPr>
                <a:spLocks noChangeAspect="1"/>
              </p:cNvSpPr>
              <p:nvPr/>
            </p:nvSpPr>
            <p:spPr bwMode="auto">
              <a:xfrm>
                <a:off x="2611954"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6" name="Freeform 8"/>
              <p:cNvSpPr>
                <a:spLocks noChangeAspect="1"/>
              </p:cNvSpPr>
              <p:nvPr/>
            </p:nvSpPr>
            <p:spPr bwMode="auto">
              <a:xfrm>
                <a:off x="2643069"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bg1"/>
              </a:solidFill>
              <a:ln w="19050">
                <a:solidFill>
                  <a:schemeClr val="tx1"/>
                </a:solidFill>
                <a:prstDash val="solid"/>
                <a:round/>
                <a:headEnd/>
                <a:tailEnd/>
              </a:ln>
            </p:spPr>
            <p:txBody>
              <a:bodyPr/>
              <a:lstStyle/>
              <a:p>
                <a:endParaRPr lang="en-US" sz="1200" b="1">
                  <a:latin typeface="+mj-lt"/>
                </a:endParaRPr>
              </a:p>
            </p:txBody>
          </p:sp>
          <p:sp>
            <p:nvSpPr>
              <p:cNvPr id="127" name="Freeform 9"/>
              <p:cNvSpPr>
                <a:spLocks noChangeAspect="1"/>
              </p:cNvSpPr>
              <p:nvPr/>
            </p:nvSpPr>
            <p:spPr bwMode="auto">
              <a:xfrm>
                <a:off x="2690103"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latin typeface="+mj-lt"/>
                </a:endParaRPr>
              </a:p>
            </p:txBody>
          </p:sp>
          <p:sp>
            <p:nvSpPr>
              <p:cNvPr id="128" name="Freeform"/>
              <p:cNvSpPr>
                <a:spLocks noChangeAspect="1"/>
              </p:cNvSpPr>
              <p:nvPr/>
            </p:nvSpPr>
            <p:spPr bwMode="auto">
              <a:xfrm>
                <a:off x="2764634"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9" name="Freeform"/>
              <p:cNvSpPr>
                <a:spLocks noChangeAspect="1"/>
              </p:cNvSpPr>
              <p:nvPr/>
            </p:nvSpPr>
            <p:spPr bwMode="auto">
              <a:xfrm>
                <a:off x="2700957"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sp>
          <p:nvSpPr>
            <p:cNvPr id="50"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1"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52"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53"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4"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5"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56"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57"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8" name="Shape - Alaska"/>
            <p:cNvSpPr>
              <a:spLocks noChangeAspect="1"/>
            </p:cNvSpPr>
            <p:nvPr/>
          </p:nvSpPr>
          <p:spPr bwMode="auto">
            <a:xfrm>
              <a:off x="887411" y="3921943"/>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bg1">
                <a:lumMod val="85000"/>
              </a:schemeClr>
            </a:solidFill>
            <a:ln w="19050">
              <a:solidFill>
                <a:schemeClr val="tx1"/>
              </a:solidFill>
              <a:prstDash val="solid"/>
              <a:round/>
              <a:headEnd/>
              <a:tailEnd/>
            </a:ln>
          </p:spPr>
          <p:txBody>
            <a:bodyPr/>
            <a:lstStyle/>
            <a:p>
              <a:endParaRPr lang="en-US" b="1">
                <a:latin typeface="+mj-lt"/>
              </a:endParaRPr>
            </a:p>
          </p:txBody>
        </p:sp>
        <p:sp>
          <p:nvSpPr>
            <p:cNvPr id="59"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bg1">
                <a:lumMod val="85000"/>
              </a:schemeClr>
            </a:solidFill>
            <a:ln w="19050">
              <a:solidFill>
                <a:schemeClr val="tx1"/>
              </a:solidFill>
              <a:prstDash val="solid"/>
              <a:round/>
              <a:headEnd/>
              <a:tailEnd/>
            </a:ln>
          </p:spPr>
          <p:txBody>
            <a:bodyPr/>
            <a:lstStyle/>
            <a:p>
              <a:endParaRPr lang="en-US" sz="1200" b="1">
                <a:latin typeface="+mj-lt"/>
              </a:endParaRPr>
            </a:p>
          </p:txBody>
        </p:sp>
        <p:sp>
          <p:nvSpPr>
            <p:cNvPr id="60" name="Shape - District of Columbia (star)"/>
            <p:cNvSpPr>
              <a:spLocks noChangeArrowheads="1"/>
            </p:cNvSpPr>
            <p:nvPr/>
          </p:nvSpPr>
          <p:spPr bwMode="auto">
            <a:xfrm>
              <a:off x="6859586" y="2478905"/>
              <a:ext cx="207963" cy="201612"/>
            </a:xfrm>
            <a:prstGeom prst="star5">
              <a:avLst/>
            </a:prstGeom>
            <a:solidFill>
              <a:schemeClr val="bg1"/>
            </a:solidFill>
            <a:ln w="19050">
              <a:solidFill>
                <a:schemeClr val="tx1"/>
              </a:solidFill>
              <a:miter lim="800000"/>
              <a:headEnd/>
              <a:tailEnd/>
            </a:ln>
            <a:effectLst/>
          </p:spPr>
          <p:txBody>
            <a:bodyPr wrap="none" anchor="ctr"/>
            <a:lstStyle/>
            <a:p>
              <a:pPr>
                <a:defRPr/>
              </a:pPr>
              <a:endParaRPr lang="en-US" sz="1200" b="1">
                <a:latin typeface="+mj-lt"/>
                <a:cs typeface="+mn-cs"/>
              </a:endParaRPr>
            </a:p>
          </p:txBody>
        </p:sp>
        <p:sp>
          <p:nvSpPr>
            <p:cNvPr id="61"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WY</a:t>
              </a:r>
              <a:endParaRPr lang="en-US" sz="1200" b="1" dirty="0">
                <a:latin typeface="+mj-lt"/>
                <a:cs typeface="Times New Roman" charset="0"/>
              </a:endParaRPr>
            </a:p>
          </p:txBody>
        </p:sp>
        <p:sp>
          <p:nvSpPr>
            <p:cNvPr id="62"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WI</a:t>
              </a:r>
              <a:endParaRPr lang="en-US" sz="1200" b="1" dirty="0">
                <a:latin typeface="+mj-lt"/>
                <a:cs typeface="Times New Roman" charset="0"/>
              </a:endParaRPr>
            </a:p>
          </p:txBody>
        </p:sp>
        <p:sp>
          <p:nvSpPr>
            <p:cNvPr id="63"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ysClr val="windowText" lastClr="000000"/>
                  </a:solidFill>
                  <a:latin typeface="+mj-lt"/>
                  <a:cs typeface="Times New Roman" charset="0"/>
                </a:rPr>
                <a:t>WV</a:t>
              </a:r>
              <a:endParaRPr lang="en-US" sz="1200" b="1" dirty="0">
                <a:solidFill>
                  <a:sysClr val="windowText" lastClr="000000"/>
                </a:solidFill>
                <a:latin typeface="+mj-lt"/>
                <a:cs typeface="Times New Roman" charset="0"/>
              </a:endParaRPr>
            </a:p>
          </p:txBody>
        </p:sp>
        <p:sp>
          <p:nvSpPr>
            <p:cNvPr id="64"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ysClr val="windowText" lastClr="000000"/>
                  </a:solidFill>
                  <a:latin typeface="+mj-lt"/>
                  <a:cs typeface="Times New Roman" charset="0"/>
                </a:rPr>
                <a:t>WA</a:t>
              </a:r>
              <a:endParaRPr lang="en-US" sz="1200" b="1" dirty="0">
                <a:solidFill>
                  <a:sysClr val="windowText" lastClr="000000"/>
                </a:solidFill>
                <a:latin typeface="+mj-lt"/>
                <a:cs typeface="Times New Roman" charset="0"/>
              </a:endParaRPr>
            </a:p>
          </p:txBody>
        </p:sp>
        <p:sp>
          <p:nvSpPr>
            <p:cNvPr id="65"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VA</a:t>
              </a:r>
              <a:endParaRPr lang="en-US" sz="1200" b="1" dirty="0">
                <a:latin typeface="+mj-lt"/>
                <a:cs typeface="Times New Roman" charset="0"/>
              </a:endParaRPr>
            </a:p>
          </p:txBody>
        </p:sp>
        <p:sp>
          <p:nvSpPr>
            <p:cNvPr id="66"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VT</a:t>
              </a:r>
              <a:endParaRPr lang="en-US" sz="1200" b="1" dirty="0">
                <a:latin typeface="+mj-lt"/>
                <a:cs typeface="Times New Roman" charset="0"/>
              </a:endParaRPr>
            </a:p>
          </p:txBody>
        </p:sp>
        <p:sp>
          <p:nvSpPr>
            <p:cNvPr id="67"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UT</a:t>
              </a:r>
              <a:endParaRPr lang="en-US" sz="1200" b="1" dirty="0">
                <a:latin typeface="+mj-lt"/>
                <a:cs typeface="Times New Roman" charset="0"/>
              </a:endParaRPr>
            </a:p>
          </p:txBody>
        </p:sp>
        <p:sp>
          <p:nvSpPr>
            <p:cNvPr id="68"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TX</a:t>
              </a:r>
              <a:endParaRPr lang="en-US" sz="1200" b="1" dirty="0">
                <a:latin typeface="+mj-lt"/>
                <a:cs typeface="Times New Roman" charset="0"/>
              </a:endParaRPr>
            </a:p>
          </p:txBody>
        </p:sp>
        <p:sp>
          <p:nvSpPr>
            <p:cNvPr id="69"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TN</a:t>
              </a:r>
              <a:endParaRPr lang="en-US" sz="1200" b="1" dirty="0">
                <a:latin typeface="+mj-lt"/>
                <a:cs typeface="Times New Roman" charset="0"/>
              </a:endParaRPr>
            </a:p>
          </p:txBody>
        </p:sp>
        <p:sp>
          <p:nvSpPr>
            <p:cNvPr id="70"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SD</a:t>
              </a:r>
              <a:endParaRPr lang="en-US" sz="1200" b="1" dirty="0">
                <a:latin typeface="+mj-lt"/>
                <a:cs typeface="Times New Roman" charset="0"/>
              </a:endParaRPr>
            </a:p>
          </p:txBody>
        </p:sp>
        <p:sp>
          <p:nvSpPr>
            <p:cNvPr id="71"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SC</a:t>
              </a:r>
              <a:endParaRPr lang="en-US" sz="1200" b="1" dirty="0">
                <a:latin typeface="+mj-lt"/>
                <a:cs typeface="Times New Roman" charset="0"/>
              </a:endParaRPr>
            </a:p>
          </p:txBody>
        </p:sp>
        <p:sp>
          <p:nvSpPr>
            <p:cNvPr id="72"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smtClean="0">
                  <a:latin typeface="+mj-lt"/>
                  <a:cs typeface="Times New Roman" charset="0"/>
                </a:rPr>
                <a:t>RI</a:t>
              </a:r>
              <a:endParaRPr lang="en-US" sz="1200" b="1" dirty="0">
                <a:latin typeface="+mj-lt"/>
                <a:cs typeface="Times New Roman" charset="0"/>
              </a:endParaRPr>
            </a:p>
          </p:txBody>
        </p:sp>
        <p:sp>
          <p:nvSpPr>
            <p:cNvPr id="73"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PA</a:t>
              </a:r>
              <a:endParaRPr lang="en-US" sz="1200" b="1" dirty="0">
                <a:latin typeface="+mj-lt"/>
                <a:cs typeface="Times New Roman" charset="0"/>
              </a:endParaRPr>
            </a:p>
          </p:txBody>
        </p:sp>
        <p:sp>
          <p:nvSpPr>
            <p:cNvPr id="74"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r>
              <a:br>
                <a:rPr lang="en-US" sz="1200" b="1" dirty="0">
                  <a:solidFill>
                    <a:sysClr val="windowText" lastClr="000000"/>
                  </a:solidFill>
                  <a:latin typeface="+mj-lt"/>
                  <a:cs typeface="Times New Roman" charset="0"/>
                </a:rPr>
              </a:b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OR</a:t>
              </a:r>
              <a:endParaRPr lang="en-US" sz="1200" b="1" dirty="0">
                <a:solidFill>
                  <a:sysClr val="windowText" lastClr="000000"/>
                </a:solidFill>
                <a:latin typeface="+mj-lt"/>
                <a:cs typeface="Times New Roman" charset="0"/>
              </a:endParaRPr>
            </a:p>
          </p:txBody>
        </p:sp>
        <p:sp>
          <p:nvSpPr>
            <p:cNvPr id="75"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OK</a:t>
              </a:r>
              <a:endParaRPr lang="en-US" sz="1200" b="1" dirty="0">
                <a:latin typeface="+mj-lt"/>
                <a:cs typeface="Times New Roman" charset="0"/>
              </a:endParaRPr>
            </a:p>
          </p:txBody>
        </p:sp>
        <p:sp>
          <p:nvSpPr>
            <p:cNvPr id="76"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OH</a:t>
              </a:r>
              <a:endParaRPr lang="en-US" sz="1200" b="1" dirty="0">
                <a:latin typeface="+mj-lt"/>
                <a:cs typeface="Times New Roman" charset="0"/>
              </a:endParaRPr>
            </a:p>
          </p:txBody>
        </p:sp>
        <p:sp>
          <p:nvSpPr>
            <p:cNvPr id="77"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ND</a:t>
              </a:r>
              <a:endParaRPr lang="en-US" sz="1200" b="1" dirty="0">
                <a:solidFill>
                  <a:sysClr val="windowText" lastClr="000000"/>
                </a:solidFill>
                <a:latin typeface="+mj-lt"/>
                <a:cs typeface="Times New Roman" charset="0"/>
              </a:endParaRPr>
            </a:p>
          </p:txBody>
        </p:sp>
        <p:sp>
          <p:nvSpPr>
            <p:cNvPr id="78"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NC</a:t>
              </a:r>
              <a:endParaRPr lang="en-US" sz="1200" b="1" dirty="0">
                <a:latin typeface="+mj-lt"/>
                <a:cs typeface="Times New Roman" charset="0"/>
              </a:endParaRPr>
            </a:p>
          </p:txBody>
        </p:sp>
        <p:sp>
          <p:nvSpPr>
            <p:cNvPr id="79"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NY</a:t>
              </a:r>
              <a:endParaRPr lang="en-US" sz="1200" b="1" dirty="0">
                <a:solidFill>
                  <a:sysClr val="windowText" lastClr="000000"/>
                </a:solidFill>
                <a:latin typeface="+mj-lt"/>
                <a:cs typeface="Times New Roman" charset="0"/>
              </a:endParaRPr>
            </a:p>
          </p:txBody>
        </p:sp>
        <p:sp>
          <p:nvSpPr>
            <p:cNvPr id="80"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NM</a:t>
              </a:r>
              <a:endParaRPr lang="en-US" sz="1200" b="1" dirty="0">
                <a:solidFill>
                  <a:sysClr val="windowText" lastClr="000000"/>
                </a:solidFill>
                <a:latin typeface="+mj-lt"/>
                <a:cs typeface="Times New Roman" charset="0"/>
              </a:endParaRPr>
            </a:p>
          </p:txBody>
        </p:sp>
        <p:sp>
          <p:nvSpPr>
            <p:cNvPr id="81"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NJ</a:t>
              </a:r>
              <a:endParaRPr lang="en-US" sz="1200" b="1" dirty="0">
                <a:latin typeface="+mj-lt"/>
                <a:cs typeface="Times New Roman" charset="0"/>
              </a:endParaRPr>
            </a:p>
          </p:txBody>
        </p:sp>
        <p:sp>
          <p:nvSpPr>
            <p:cNvPr id="82"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NH</a:t>
              </a:r>
              <a:endParaRPr lang="en-US" sz="1200" b="1" dirty="0">
                <a:latin typeface="+mj-lt"/>
                <a:cs typeface="Times New Roman" charset="0"/>
              </a:endParaRPr>
            </a:p>
          </p:txBody>
        </p:sp>
        <p:sp>
          <p:nvSpPr>
            <p:cNvPr id="83"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ysClr val="windowText" lastClr="000000"/>
                  </a:solidFill>
                  <a:latin typeface="+mj-lt"/>
                  <a:cs typeface="Times New Roman" charset="0"/>
                </a:rPr>
                <a:t>NV</a:t>
              </a:r>
              <a:endParaRPr lang="en-US" sz="1200" b="1" dirty="0">
                <a:solidFill>
                  <a:sysClr val="windowText" lastClr="000000"/>
                </a:solidFill>
                <a:latin typeface="+mj-lt"/>
                <a:cs typeface="Times New Roman" charset="0"/>
              </a:endParaRPr>
            </a:p>
          </p:txBody>
        </p:sp>
        <p:sp>
          <p:nvSpPr>
            <p:cNvPr id="84"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NE</a:t>
              </a:r>
              <a:endParaRPr lang="en-US" sz="1200" b="1" dirty="0">
                <a:latin typeface="+mj-lt"/>
                <a:cs typeface="Times New Roman" charset="0"/>
              </a:endParaRPr>
            </a:p>
          </p:txBody>
        </p:sp>
        <p:sp>
          <p:nvSpPr>
            <p:cNvPr id="85" name="Text - Montana"/>
            <p:cNvSpPr txBox="1">
              <a:spLocks noChangeArrowheads="1"/>
            </p:cNvSpPr>
            <p:nvPr/>
          </p:nvSpPr>
          <p:spPr bwMode="auto">
            <a:xfrm>
              <a:off x="2763837" y="13581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MT</a:t>
              </a:r>
              <a:endParaRPr lang="en-US" sz="1200" b="1" dirty="0">
                <a:latin typeface="+mj-lt"/>
                <a:cs typeface="Times New Roman" charset="0"/>
              </a:endParaRPr>
            </a:p>
          </p:txBody>
        </p:sp>
        <p:sp>
          <p:nvSpPr>
            <p:cNvPr id="86"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MO</a:t>
              </a:r>
              <a:endParaRPr lang="en-US" sz="1200" b="1" dirty="0">
                <a:latin typeface="+mj-lt"/>
                <a:cs typeface="Times New Roman" charset="0"/>
              </a:endParaRPr>
            </a:p>
          </p:txBody>
        </p:sp>
        <p:sp>
          <p:nvSpPr>
            <p:cNvPr id="87"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MS</a:t>
              </a:r>
              <a:endParaRPr lang="en-US" sz="1200" b="1" dirty="0">
                <a:latin typeface="+mj-lt"/>
                <a:cs typeface="Times New Roman" charset="0"/>
              </a:endParaRPr>
            </a:p>
          </p:txBody>
        </p:sp>
        <p:sp>
          <p:nvSpPr>
            <p:cNvPr id="88"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r>
              <a:br>
                <a:rPr lang="en-US" sz="1200" b="1" dirty="0">
                  <a:solidFill>
                    <a:sysClr val="windowText" lastClr="000000"/>
                  </a:solidFill>
                  <a:latin typeface="+mj-lt"/>
                  <a:cs typeface="Times New Roman" charset="0"/>
                </a:rPr>
              </a:b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MN</a:t>
              </a:r>
              <a:endParaRPr lang="en-US" sz="1200" b="1" dirty="0">
                <a:solidFill>
                  <a:sysClr val="windowText" lastClr="000000"/>
                </a:solidFill>
                <a:latin typeface="+mj-lt"/>
                <a:cs typeface="Times New Roman" charset="0"/>
              </a:endParaRPr>
            </a:p>
          </p:txBody>
        </p:sp>
        <p:sp>
          <p:nvSpPr>
            <p:cNvPr id="89"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MI</a:t>
              </a:r>
              <a:endParaRPr lang="en-US" sz="1200" b="1" dirty="0">
                <a:latin typeface="+mj-lt"/>
                <a:cs typeface="Times New Roman" charset="0"/>
              </a:endParaRPr>
            </a:p>
          </p:txBody>
        </p:sp>
        <p:sp>
          <p:nvSpPr>
            <p:cNvPr id="90"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MA</a:t>
              </a:r>
              <a:endParaRPr lang="en-US" sz="1200" b="1" dirty="0">
                <a:latin typeface="+mj-lt"/>
                <a:cs typeface="Times New Roman" charset="0"/>
              </a:endParaRPr>
            </a:p>
          </p:txBody>
        </p:sp>
        <p:sp>
          <p:nvSpPr>
            <p:cNvPr id="91"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MD</a:t>
              </a:r>
              <a:endParaRPr lang="en-US" sz="1200" b="1" dirty="0">
                <a:latin typeface="+mj-lt"/>
                <a:cs typeface="Times New Roman" charset="0"/>
              </a:endParaRPr>
            </a:p>
          </p:txBody>
        </p:sp>
        <p:sp>
          <p:nvSpPr>
            <p:cNvPr id="92" name="Text - Maine"/>
            <p:cNvSpPr txBox="1">
              <a:spLocks noChangeArrowheads="1"/>
            </p:cNvSpPr>
            <p:nvPr/>
          </p:nvSpPr>
          <p:spPr bwMode="auto">
            <a:xfrm>
              <a:off x="7170737" y="1024756"/>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ME</a:t>
              </a:r>
              <a:endParaRPr lang="en-US" sz="1200" b="1" dirty="0">
                <a:latin typeface="+mj-lt"/>
                <a:cs typeface="Times New Roman" charset="0"/>
              </a:endParaRPr>
            </a:p>
          </p:txBody>
        </p:sp>
        <p:sp>
          <p:nvSpPr>
            <p:cNvPr id="93"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LA</a:t>
              </a:r>
              <a:endParaRPr lang="en-US" sz="1200" b="1" dirty="0">
                <a:latin typeface="+mj-lt"/>
                <a:cs typeface="Times New Roman" charset="0"/>
              </a:endParaRPr>
            </a:p>
          </p:txBody>
        </p:sp>
        <p:sp>
          <p:nvSpPr>
            <p:cNvPr id="94"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KY</a:t>
              </a:r>
              <a:endParaRPr lang="en-US" sz="1200" b="1" dirty="0">
                <a:solidFill>
                  <a:sysClr val="windowText" lastClr="000000"/>
                </a:solidFill>
                <a:latin typeface="+mj-lt"/>
                <a:cs typeface="Times New Roman" charset="0"/>
              </a:endParaRPr>
            </a:p>
          </p:txBody>
        </p:sp>
        <p:sp>
          <p:nvSpPr>
            <p:cNvPr id="95"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KS</a:t>
              </a:r>
              <a:endParaRPr lang="en-US" sz="1200" b="1" dirty="0">
                <a:latin typeface="+mj-lt"/>
                <a:cs typeface="Times New Roman" charset="0"/>
              </a:endParaRPr>
            </a:p>
          </p:txBody>
        </p:sp>
        <p:sp>
          <p:nvSpPr>
            <p:cNvPr id="96"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IA</a:t>
              </a:r>
              <a:endParaRPr lang="en-US" sz="1200" b="1" dirty="0">
                <a:solidFill>
                  <a:sysClr val="windowText" lastClr="000000"/>
                </a:solidFill>
                <a:latin typeface="+mj-lt"/>
                <a:cs typeface="Times New Roman" charset="0"/>
              </a:endParaRPr>
            </a:p>
          </p:txBody>
        </p:sp>
        <p:sp>
          <p:nvSpPr>
            <p:cNvPr id="97"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IN</a:t>
              </a:r>
              <a:endParaRPr lang="en-US" sz="1200" b="1" dirty="0">
                <a:latin typeface="+mj-lt"/>
                <a:cs typeface="Times New Roman" charset="0"/>
              </a:endParaRPr>
            </a:p>
          </p:txBody>
        </p:sp>
        <p:sp>
          <p:nvSpPr>
            <p:cNvPr id="98"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IL</a:t>
              </a:r>
              <a:endParaRPr lang="en-US" sz="1200" b="1" dirty="0">
                <a:solidFill>
                  <a:sysClr val="windowText" lastClr="000000"/>
                </a:solidFill>
                <a:latin typeface="+mj-lt"/>
                <a:cs typeface="Times New Roman" charset="0"/>
              </a:endParaRPr>
            </a:p>
          </p:txBody>
        </p:sp>
        <p:sp>
          <p:nvSpPr>
            <p:cNvPr id="99"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ID</a:t>
              </a:r>
              <a:endParaRPr lang="en-US" sz="1200" b="1" dirty="0">
                <a:latin typeface="+mj-lt"/>
                <a:cs typeface="Times New Roman" charset="0"/>
              </a:endParaRPr>
            </a:p>
          </p:txBody>
        </p:sp>
        <p:sp>
          <p:nvSpPr>
            <p:cNvPr id="100" name="Text - Hawaii"/>
            <p:cNvSpPr txBox="1">
              <a:spLocks noChangeArrowheads="1"/>
            </p:cNvSpPr>
            <p:nvPr/>
          </p:nvSpPr>
          <p:spPr bwMode="auto">
            <a:xfrm>
              <a:off x="2946399" y="4865382"/>
              <a:ext cx="765176" cy="249287"/>
            </a:xfrm>
            <a:prstGeom prst="rect">
              <a:avLst/>
            </a:prstGeom>
            <a:noFill/>
            <a:ln w="9525">
              <a:noFill/>
              <a:miter lim="800000"/>
              <a:headEnd/>
              <a:tailEnd/>
            </a:ln>
          </p:spPr>
          <p:txBody>
            <a:bodyPr wrap="square"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HI</a:t>
              </a:r>
              <a:endParaRPr lang="en-US" sz="1200" b="1" dirty="0">
                <a:latin typeface="+mj-lt"/>
                <a:cs typeface="Times New Roman" charset="0"/>
              </a:endParaRPr>
            </a:p>
          </p:txBody>
        </p:sp>
        <p:sp>
          <p:nvSpPr>
            <p:cNvPr id="101"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GA</a:t>
              </a:r>
              <a:endParaRPr lang="en-US" sz="1200" b="1" dirty="0">
                <a:latin typeface="+mj-lt"/>
                <a:cs typeface="Times New Roman" charset="0"/>
              </a:endParaRPr>
            </a:p>
          </p:txBody>
        </p:sp>
        <p:sp>
          <p:nvSpPr>
            <p:cNvPr id="102"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FL</a:t>
              </a:r>
              <a:endParaRPr lang="en-US" sz="1200" b="1" dirty="0">
                <a:latin typeface="+mj-lt"/>
                <a:cs typeface="Times New Roman" charset="0"/>
              </a:endParaRPr>
            </a:p>
          </p:txBody>
        </p:sp>
        <p:sp>
          <p:nvSpPr>
            <p:cNvPr id="103"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smtClean="0">
                  <a:latin typeface="+mj-lt"/>
                  <a:cs typeface="Times New Roman" charset="0"/>
                </a:rPr>
                <a:t>  DC  </a:t>
              </a:r>
              <a:endParaRPr lang="en-US" sz="1200" b="1" dirty="0">
                <a:latin typeface="+mj-lt"/>
                <a:cs typeface="Times New Roman" charset="0"/>
              </a:endParaRPr>
            </a:p>
          </p:txBody>
        </p:sp>
        <p:sp>
          <p:nvSpPr>
            <p:cNvPr id="104"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DE</a:t>
              </a:r>
              <a:endParaRPr lang="en-US" sz="1200" b="1" dirty="0">
                <a:latin typeface="+mj-lt"/>
                <a:cs typeface="Times New Roman" charset="0"/>
              </a:endParaRPr>
            </a:p>
          </p:txBody>
        </p:sp>
        <p:sp>
          <p:nvSpPr>
            <p:cNvPr id="105"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CT</a:t>
              </a:r>
              <a:endParaRPr lang="en-US" sz="1200" b="1" dirty="0">
                <a:latin typeface="+mj-lt"/>
                <a:cs typeface="Times New Roman" charset="0"/>
              </a:endParaRPr>
            </a:p>
          </p:txBody>
        </p:sp>
        <p:sp>
          <p:nvSpPr>
            <p:cNvPr id="106"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r>
              <a:br>
                <a:rPr lang="en-US" sz="1200" b="1" dirty="0">
                  <a:solidFill>
                    <a:sysClr val="windowText" lastClr="000000"/>
                  </a:solidFill>
                  <a:latin typeface="+mj-lt"/>
                  <a:cs typeface="Times New Roman" charset="0"/>
                </a:rPr>
              </a:b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CO</a:t>
              </a:r>
              <a:endParaRPr lang="en-US" sz="1200" b="1" dirty="0">
                <a:solidFill>
                  <a:sysClr val="windowText" lastClr="000000"/>
                </a:solidFill>
                <a:latin typeface="+mj-lt"/>
                <a:cs typeface="Times New Roman" charset="0"/>
              </a:endParaRPr>
            </a:p>
          </p:txBody>
        </p:sp>
        <p:sp>
          <p:nvSpPr>
            <p:cNvPr id="107"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r>
              <a:br>
                <a:rPr lang="en-US" sz="1200" b="1" dirty="0">
                  <a:solidFill>
                    <a:sysClr val="windowText" lastClr="000000"/>
                  </a:solidFill>
                  <a:latin typeface="+mj-lt"/>
                  <a:cs typeface="Times New Roman" charset="0"/>
                </a:rPr>
              </a:b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CA</a:t>
              </a:r>
              <a:endParaRPr lang="en-US" sz="1200" b="1" dirty="0">
                <a:solidFill>
                  <a:sysClr val="windowText" lastClr="000000"/>
                </a:solidFill>
                <a:latin typeface="+mj-lt"/>
                <a:cs typeface="Times New Roman" charset="0"/>
              </a:endParaRPr>
            </a:p>
          </p:txBody>
        </p:sp>
        <p:sp>
          <p:nvSpPr>
            <p:cNvPr id="108"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AR</a:t>
              </a:r>
              <a:endParaRPr lang="en-US" sz="1200" b="1" baseline="30000" dirty="0">
                <a:solidFill>
                  <a:sysClr val="windowText" lastClr="000000"/>
                </a:solidFill>
                <a:latin typeface="+mj-lt"/>
                <a:cs typeface="Times New Roman" charset="0"/>
              </a:endParaRPr>
            </a:p>
          </p:txBody>
        </p:sp>
        <p:sp>
          <p:nvSpPr>
            <p:cNvPr id="109" name="Text - Arizona"/>
            <p:cNvSpPr txBox="1">
              <a:spLocks noChangeArrowheads="1"/>
            </p:cNvSpPr>
            <p:nvPr/>
          </p:nvSpPr>
          <p:spPr bwMode="auto">
            <a:xfrm>
              <a:off x="1946273" y="3290595"/>
              <a:ext cx="1219200" cy="336490"/>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AZ</a:t>
              </a:r>
            </a:p>
          </p:txBody>
        </p:sp>
        <p:sp>
          <p:nvSpPr>
            <p:cNvPr id="110" name="Text - Alaska"/>
            <p:cNvSpPr txBox="1">
              <a:spLocks noChangeArrowheads="1"/>
            </p:cNvSpPr>
            <p:nvPr/>
          </p:nvSpPr>
          <p:spPr bwMode="auto">
            <a:xfrm>
              <a:off x="1055686" y="4163244"/>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AK</a:t>
              </a:r>
              <a:endParaRPr lang="en-US" sz="1200" b="1" dirty="0">
                <a:latin typeface="+mj-lt"/>
                <a:cs typeface="Times New Roman" charset="0"/>
              </a:endParaRPr>
            </a:p>
          </p:txBody>
        </p:sp>
        <p:sp>
          <p:nvSpPr>
            <p:cNvPr id="111"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AL</a:t>
              </a:r>
              <a:endParaRPr lang="en-US" sz="1200" b="1" dirty="0">
                <a:latin typeface="+mj-lt"/>
                <a:cs typeface="Times New Roman" charset="0"/>
              </a:endParaRPr>
            </a:p>
          </p:txBody>
        </p:sp>
        <p:sp>
          <p:nvSpPr>
            <p:cNvPr id="112"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latin typeface="+mj-lt"/>
              </a:endParaRPr>
            </a:p>
          </p:txBody>
        </p:sp>
        <p:sp>
          <p:nvSpPr>
            <p:cNvPr id="113"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latin typeface="+mj-lt"/>
              </a:endParaRPr>
            </a:p>
          </p:txBody>
        </p:sp>
        <p:sp>
          <p:nvSpPr>
            <p:cNvPr id="114"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5"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latin typeface="+mj-lt"/>
              </a:endParaRPr>
            </a:p>
          </p:txBody>
        </p:sp>
        <p:sp>
          <p:nvSpPr>
            <p:cNvPr id="116"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latin typeface="+mj-lt"/>
              </a:endParaRPr>
            </a:p>
          </p:txBody>
        </p:sp>
        <p:sp>
          <p:nvSpPr>
            <p:cNvPr id="117"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8" name="Line - Hawaii"/>
            <p:cNvSpPr>
              <a:spLocks noChangeShapeType="1"/>
            </p:cNvSpPr>
            <p:nvPr/>
          </p:nvSpPr>
          <p:spPr bwMode="auto">
            <a:xfrm flipH="1" flipV="1">
              <a:off x="2909886" y="4865382"/>
              <a:ext cx="268288" cy="66675"/>
            </a:xfrm>
            <a:prstGeom prst="line">
              <a:avLst/>
            </a:prstGeom>
            <a:noFill/>
            <a:ln w="9525">
              <a:solidFill>
                <a:schemeClr val="tx1"/>
              </a:solidFill>
              <a:round/>
              <a:headEnd/>
              <a:tailEnd/>
            </a:ln>
          </p:spPr>
          <p:txBody>
            <a:bodyPr/>
            <a:lstStyle/>
            <a:p>
              <a:endParaRPr lang="en-US" sz="1200" b="1">
                <a:latin typeface="+mj-lt"/>
              </a:endParaRPr>
            </a:p>
          </p:txBody>
        </p:sp>
        <p:sp>
          <p:nvSpPr>
            <p:cNvPr id="119"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latin typeface="+mj-lt"/>
              </a:endParaRPr>
            </a:p>
          </p:txBody>
        </p:sp>
        <p:sp>
          <p:nvSpPr>
            <p:cNvPr id="120"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21"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latin typeface="+mj-lt"/>
              </a:endParaRPr>
            </a:p>
          </p:txBody>
        </p:sp>
      </p:grpSp>
      <p:sp>
        <p:nvSpPr>
          <p:cNvPr id="144" name="Rectangle 143"/>
          <p:cNvSpPr>
            <a:spLocks noChangeArrowheads="1"/>
          </p:cNvSpPr>
          <p:nvPr/>
        </p:nvSpPr>
        <p:spPr bwMode="auto">
          <a:xfrm>
            <a:off x="4593877" y="5744596"/>
            <a:ext cx="152400" cy="152400"/>
          </a:xfrm>
          <a:prstGeom prst="rect">
            <a:avLst/>
          </a:prstGeom>
          <a:solidFill>
            <a:schemeClr val="tx2"/>
          </a:solidFill>
          <a:ln w="19050">
            <a:solidFill>
              <a:srgbClr val="000000"/>
            </a:solidFill>
            <a:miter lim="800000"/>
            <a:headEnd/>
            <a:tailEnd/>
          </a:ln>
          <a:effectLst/>
        </p:spPr>
        <p:txBody>
          <a:bodyPr wrap="none" anchor="ctr"/>
          <a:lstStyle/>
          <a:p>
            <a:endParaRPr lang="en-US" sz="1100" b="1" dirty="0">
              <a:solidFill>
                <a:srgbClr val="000000"/>
              </a:solidFill>
              <a:latin typeface="+mj-lt"/>
              <a:cs typeface="Calibri" pitchFamily="34" charset="0"/>
            </a:endParaRPr>
          </a:p>
        </p:txBody>
      </p:sp>
      <p:sp>
        <p:nvSpPr>
          <p:cNvPr id="145" name="Rectangle 144"/>
          <p:cNvSpPr>
            <a:spLocks noChangeArrowheads="1"/>
          </p:cNvSpPr>
          <p:nvPr/>
        </p:nvSpPr>
        <p:spPr bwMode="auto">
          <a:xfrm>
            <a:off x="4593877" y="5970764"/>
            <a:ext cx="152400" cy="152400"/>
          </a:xfrm>
          <a:prstGeom prst="rect">
            <a:avLst/>
          </a:prstGeom>
          <a:solidFill>
            <a:schemeClr val="accent2"/>
          </a:solidFill>
          <a:ln w="19050">
            <a:solidFill>
              <a:srgbClr val="000000"/>
            </a:solidFill>
            <a:miter lim="800000"/>
            <a:headEnd/>
            <a:tailEnd/>
          </a:ln>
          <a:effectLst/>
        </p:spPr>
        <p:txBody>
          <a:bodyPr wrap="none" anchor="ctr"/>
          <a:lstStyle/>
          <a:p>
            <a:endParaRPr lang="en-US" sz="1100" b="1">
              <a:solidFill>
                <a:srgbClr val="000000"/>
              </a:solidFill>
              <a:latin typeface="+mj-lt"/>
              <a:cs typeface="Calibri" pitchFamily="34" charset="0"/>
            </a:endParaRPr>
          </a:p>
        </p:txBody>
      </p:sp>
      <p:sp>
        <p:nvSpPr>
          <p:cNvPr id="146" name="Text Box 133"/>
          <p:cNvSpPr txBox="1">
            <a:spLocks noChangeArrowheads="1"/>
          </p:cNvSpPr>
          <p:nvPr/>
        </p:nvSpPr>
        <p:spPr bwMode="auto">
          <a:xfrm>
            <a:off x="4803331" y="5919220"/>
            <a:ext cx="2899961" cy="307777"/>
          </a:xfrm>
          <a:prstGeom prst="rect">
            <a:avLst/>
          </a:prstGeom>
          <a:noFill/>
          <a:ln w="9525">
            <a:noFill/>
            <a:miter lim="800000"/>
            <a:headEnd/>
            <a:tailEnd/>
          </a:ln>
          <a:effectLst/>
        </p:spPr>
        <p:txBody>
          <a:bodyPr wrap="none">
            <a:spAutoFit/>
          </a:bodyPr>
          <a:lstStyle/>
          <a:p>
            <a:r>
              <a:rPr lang="en-US" sz="1400" b="1" dirty="0" smtClean="0">
                <a:solidFill>
                  <a:srgbClr val="000000"/>
                </a:solidFill>
                <a:latin typeface="+mj-lt"/>
                <a:cs typeface="Calibri" pitchFamily="34" charset="0"/>
              </a:rPr>
              <a:t>Contraceptive coverage requirement</a:t>
            </a:r>
            <a:endParaRPr lang="en-US" sz="1400" b="1" dirty="0">
              <a:solidFill>
                <a:srgbClr val="000000"/>
              </a:solidFill>
              <a:latin typeface="+mj-lt"/>
              <a:cs typeface="Calibri" pitchFamily="34" charset="0"/>
            </a:endParaRPr>
          </a:p>
        </p:txBody>
      </p:sp>
      <p:sp>
        <p:nvSpPr>
          <p:cNvPr id="148" name="Text Box 135"/>
          <p:cNvSpPr txBox="1">
            <a:spLocks noChangeArrowheads="1"/>
          </p:cNvSpPr>
          <p:nvPr/>
        </p:nvSpPr>
        <p:spPr bwMode="auto">
          <a:xfrm>
            <a:off x="4803331" y="5690621"/>
            <a:ext cx="4157100" cy="307777"/>
          </a:xfrm>
          <a:prstGeom prst="rect">
            <a:avLst/>
          </a:prstGeom>
          <a:noFill/>
          <a:ln w="9525">
            <a:noFill/>
            <a:miter lim="800000"/>
            <a:headEnd/>
            <a:tailEnd/>
          </a:ln>
          <a:effectLst/>
        </p:spPr>
        <p:txBody>
          <a:bodyPr wrap="none">
            <a:spAutoFit/>
          </a:bodyPr>
          <a:lstStyle/>
          <a:p>
            <a:r>
              <a:rPr lang="en-US" sz="1400" b="1" dirty="0" smtClean="0">
                <a:solidFill>
                  <a:srgbClr val="000000"/>
                </a:solidFill>
                <a:latin typeface="+mj-lt"/>
                <a:cs typeface="Calibri" pitchFamily="34" charset="0"/>
              </a:rPr>
              <a:t>Contraceptive coverage required with no cost-sharing</a:t>
            </a:r>
            <a:endParaRPr lang="en-US" sz="1400" b="1" dirty="0">
              <a:solidFill>
                <a:srgbClr val="000000"/>
              </a:solidFill>
              <a:latin typeface="+mj-lt"/>
              <a:cs typeface="Calibri" pitchFamily="34" charset="0"/>
            </a:endParaRPr>
          </a:p>
        </p:txBody>
      </p:sp>
      <p:sp>
        <p:nvSpPr>
          <p:cNvPr id="149" name="Text Box 136"/>
          <p:cNvSpPr txBox="1">
            <a:spLocks noChangeArrowheads="1"/>
          </p:cNvSpPr>
          <p:nvPr/>
        </p:nvSpPr>
        <p:spPr bwMode="auto">
          <a:xfrm>
            <a:off x="4803331" y="6147821"/>
            <a:ext cx="184731" cy="307777"/>
          </a:xfrm>
          <a:prstGeom prst="rect">
            <a:avLst/>
          </a:prstGeom>
          <a:noFill/>
          <a:ln w="9525">
            <a:noFill/>
            <a:miter lim="800000"/>
            <a:headEnd/>
            <a:tailEnd/>
          </a:ln>
          <a:effectLst/>
        </p:spPr>
        <p:txBody>
          <a:bodyPr wrap="none">
            <a:spAutoFit/>
          </a:bodyPr>
          <a:lstStyle/>
          <a:p>
            <a:endParaRPr lang="en-US" sz="1400" b="1" dirty="0">
              <a:solidFill>
                <a:srgbClr val="000000"/>
              </a:solidFill>
              <a:latin typeface="+mj-lt"/>
              <a:cs typeface="Calibri" pitchFamily="34" charset="0"/>
            </a:endParaRPr>
          </a:p>
        </p:txBody>
      </p:sp>
    </p:spTree>
    <p:extLst>
      <p:ext uri="{BB962C8B-B14F-4D97-AF65-F5344CB8AC3E}">
        <p14:creationId xmlns:p14="http://schemas.microsoft.com/office/powerpoint/2010/main" val="721363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600" y="1295400"/>
            <a:ext cx="8747760" cy="4953000"/>
          </a:xfrm>
        </p:spPr>
        <p:txBody>
          <a:bodyPr>
            <a:normAutofit fontScale="25000" lnSpcReduction="20000"/>
          </a:bodyPr>
          <a:lstStyle/>
          <a:p>
            <a:pPr marL="400050" indent="-400050">
              <a:lnSpc>
                <a:spcPct val="120000"/>
              </a:lnSpc>
              <a:spcBef>
                <a:spcPts val="1200"/>
              </a:spcBef>
            </a:pPr>
            <a:r>
              <a:rPr lang="en-US" sz="9600" dirty="0" smtClean="0">
                <a:solidFill>
                  <a:schemeClr val="tx1"/>
                </a:solidFill>
              </a:rPr>
              <a:t>Pregnancy no longer a pre-existing condition</a:t>
            </a:r>
          </a:p>
          <a:p>
            <a:pPr marL="400050" indent="-400050">
              <a:lnSpc>
                <a:spcPct val="120000"/>
              </a:lnSpc>
              <a:spcBef>
                <a:spcPts val="1200"/>
              </a:spcBef>
            </a:pPr>
            <a:r>
              <a:rPr lang="en-US" sz="9600" dirty="0" smtClean="0">
                <a:solidFill>
                  <a:schemeClr val="tx1"/>
                </a:solidFill>
              </a:rPr>
              <a:t>Maternity and newborn care are essential health benefits</a:t>
            </a:r>
          </a:p>
          <a:p>
            <a:pPr marL="400050" indent="-400050">
              <a:lnSpc>
                <a:spcPct val="120000"/>
              </a:lnSpc>
              <a:spcBef>
                <a:spcPts val="1200"/>
              </a:spcBef>
            </a:pPr>
            <a:r>
              <a:rPr lang="en-US" sz="9600" dirty="0" smtClean="0">
                <a:solidFill>
                  <a:schemeClr val="tx1"/>
                </a:solidFill>
              </a:rPr>
              <a:t>No cost prenatal visits and </a:t>
            </a:r>
            <a:r>
              <a:rPr lang="en-US" sz="9600" dirty="0" smtClean="0"/>
              <a:t>recommended </a:t>
            </a:r>
            <a:r>
              <a:rPr lang="en-US" sz="9600" dirty="0" smtClean="0">
                <a:solidFill>
                  <a:schemeClr val="tx1"/>
                </a:solidFill>
              </a:rPr>
              <a:t>screening services </a:t>
            </a:r>
          </a:p>
          <a:p>
            <a:pPr marL="400050" indent="-400050">
              <a:lnSpc>
                <a:spcPct val="120000"/>
              </a:lnSpc>
              <a:spcBef>
                <a:spcPts val="1200"/>
              </a:spcBef>
            </a:pPr>
            <a:r>
              <a:rPr lang="en-US" sz="9600" dirty="0" smtClean="0">
                <a:solidFill>
                  <a:schemeClr val="tx1"/>
                </a:solidFill>
              </a:rPr>
              <a:t>Medicaid </a:t>
            </a:r>
            <a:r>
              <a:rPr lang="en-US" sz="9600" dirty="0" smtClean="0"/>
              <a:t>expansion provides </a:t>
            </a:r>
            <a:r>
              <a:rPr lang="en-US" sz="9600" dirty="0"/>
              <a:t>pathway to coverage for mothers </a:t>
            </a:r>
            <a:r>
              <a:rPr lang="en-US" sz="9600" dirty="0" smtClean="0"/>
              <a:t>who previously may have lost coverage post </a:t>
            </a:r>
            <a:r>
              <a:rPr lang="en-US" sz="9600" dirty="0"/>
              <a:t>partum</a:t>
            </a:r>
          </a:p>
          <a:p>
            <a:pPr marL="400050" indent="-400050">
              <a:lnSpc>
                <a:spcPct val="120000"/>
              </a:lnSpc>
              <a:spcBef>
                <a:spcPts val="1200"/>
              </a:spcBef>
            </a:pPr>
            <a:r>
              <a:rPr lang="en-US" sz="9600" dirty="0" smtClean="0">
                <a:solidFill>
                  <a:schemeClr val="tx1"/>
                </a:solidFill>
              </a:rPr>
              <a:t>Breastfeeding supports for nursing mothers</a:t>
            </a:r>
          </a:p>
          <a:p>
            <a:pPr marL="800100" lvl="1" indent="-400050">
              <a:lnSpc>
                <a:spcPct val="120000"/>
              </a:lnSpc>
              <a:spcBef>
                <a:spcPts val="1200"/>
              </a:spcBef>
            </a:pPr>
            <a:r>
              <a:rPr lang="en-US" sz="8800" dirty="0" smtClean="0"/>
              <a:t>Breast pumps and lactation consultation now </a:t>
            </a:r>
            <a:r>
              <a:rPr lang="en-US" sz="8800" dirty="0"/>
              <a:t>covered without cost-sharing</a:t>
            </a:r>
          </a:p>
          <a:p>
            <a:pPr marL="800100" lvl="1" indent="-400050">
              <a:lnSpc>
                <a:spcPct val="120000"/>
              </a:lnSpc>
              <a:spcBef>
                <a:spcPts val="1200"/>
              </a:spcBef>
            </a:pPr>
            <a:r>
              <a:rPr lang="en-US" sz="8800" dirty="0" smtClean="0"/>
              <a:t>Breaks and private area to express milk in workplace</a:t>
            </a:r>
          </a:p>
        </p:txBody>
      </p:sp>
      <p:sp>
        <p:nvSpPr>
          <p:cNvPr id="21506" name="Rectangle 2"/>
          <p:cNvSpPr>
            <a:spLocks noGrp="1" noChangeArrowheads="1"/>
          </p:cNvSpPr>
          <p:nvPr>
            <p:ph type="title"/>
          </p:nvPr>
        </p:nvSpPr>
        <p:spPr>
          <a:xfrm>
            <a:off x="-32084" y="24063"/>
            <a:ext cx="8900160" cy="990600"/>
          </a:xfrm>
        </p:spPr>
        <p:txBody>
          <a:bodyPr>
            <a:normAutofit/>
          </a:bodyPr>
          <a:lstStyle/>
          <a:p>
            <a:r>
              <a:rPr lang="en-US" sz="2800" b="1" dirty="0" smtClean="0">
                <a:solidFill>
                  <a:schemeClr val="tx1"/>
                </a:solidFill>
              </a:rPr>
              <a:t>ACA </a:t>
            </a:r>
            <a:r>
              <a:rPr lang="en-US" dirty="0" smtClean="0">
                <a:solidFill>
                  <a:schemeClr val="tx1"/>
                </a:solidFill>
              </a:rPr>
              <a:t>R</a:t>
            </a:r>
            <a:r>
              <a:rPr lang="en-US" sz="2800" b="1" dirty="0" smtClean="0">
                <a:solidFill>
                  <a:schemeClr val="tx1"/>
                </a:solidFill>
              </a:rPr>
              <a:t>eforms Also Improved </a:t>
            </a:r>
            <a:r>
              <a:rPr lang="en-US" dirty="0" smtClean="0">
                <a:solidFill>
                  <a:schemeClr val="tx1"/>
                </a:solidFill>
              </a:rPr>
              <a:t>A</a:t>
            </a:r>
            <a:r>
              <a:rPr lang="en-US" sz="2800" b="1" dirty="0" smtClean="0">
                <a:solidFill>
                  <a:schemeClr val="tx1"/>
                </a:solidFill>
              </a:rPr>
              <a:t>vailability of </a:t>
            </a:r>
            <a:r>
              <a:rPr lang="en-US" dirty="0">
                <a:solidFill>
                  <a:schemeClr val="tx1"/>
                </a:solidFill>
              </a:rPr>
              <a:t>M</a:t>
            </a:r>
            <a:r>
              <a:rPr lang="en-US" sz="2800" dirty="0" smtClean="0">
                <a:solidFill>
                  <a:schemeClr val="tx1"/>
                </a:solidFill>
              </a:rPr>
              <a:t>aternity </a:t>
            </a:r>
            <a:r>
              <a:rPr lang="en-US" dirty="0">
                <a:solidFill>
                  <a:schemeClr val="tx1"/>
                </a:solidFill>
              </a:rPr>
              <a:t>C</a:t>
            </a:r>
            <a:r>
              <a:rPr lang="en-US" sz="2800" b="1" dirty="0" smtClean="0">
                <a:solidFill>
                  <a:schemeClr val="tx1"/>
                </a:solidFill>
              </a:rPr>
              <a:t>are</a:t>
            </a:r>
          </a:p>
        </p:txBody>
      </p:sp>
    </p:spTree>
    <p:custDataLst>
      <p:tags r:id="rId1"/>
    </p:custDataLst>
    <p:extLst>
      <p:ext uri="{BB962C8B-B14F-4D97-AF65-F5344CB8AC3E}">
        <p14:creationId xmlns:p14="http://schemas.microsoft.com/office/powerpoint/2010/main" val="2812822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nvPr>
        </p:nvGraphicFramePr>
        <p:xfrm>
          <a:off x="64008" y="838200"/>
          <a:ext cx="9079992" cy="54711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1"/>
          </p:nvPr>
        </p:nvSpPr>
        <p:spPr>
          <a:xfrm>
            <a:off x="0" y="6309360"/>
            <a:ext cx="8534400" cy="548640"/>
          </a:xfrm>
        </p:spPr>
        <p:txBody>
          <a:bodyPr/>
          <a:lstStyle/>
          <a:p>
            <a:r>
              <a:rPr lang="en-US" sz="1000" dirty="0"/>
              <a:t>SOURCE: Office of Population Affairs, </a:t>
            </a:r>
            <a:r>
              <a:rPr lang="en-US" sz="1000" dirty="0">
                <a:hlinkClick r:id="rId3"/>
              </a:rPr>
              <a:t>Title X Family Planning Annual Report </a:t>
            </a:r>
            <a:r>
              <a:rPr lang="en-US" sz="1000" dirty="0" smtClean="0">
                <a:hlinkClick r:id="rId3"/>
              </a:rPr>
              <a:t>2015 </a:t>
            </a:r>
            <a:r>
              <a:rPr lang="en-US" sz="1000" dirty="0">
                <a:hlinkClick r:id="rId3"/>
              </a:rPr>
              <a:t>National Summary</a:t>
            </a:r>
            <a:r>
              <a:rPr lang="en-US" sz="1000" dirty="0"/>
              <a:t>, August </a:t>
            </a:r>
            <a:r>
              <a:rPr lang="en-US" sz="1000" dirty="0" smtClean="0"/>
              <a:t>2016. </a:t>
            </a:r>
            <a:endParaRPr lang="en-US" sz="1000" dirty="0"/>
          </a:p>
        </p:txBody>
      </p:sp>
      <p:sp>
        <p:nvSpPr>
          <p:cNvPr id="6" name="Title 5"/>
          <p:cNvSpPr>
            <a:spLocks noGrp="1"/>
          </p:cNvSpPr>
          <p:nvPr>
            <p:ph type="title"/>
          </p:nvPr>
        </p:nvSpPr>
        <p:spPr>
          <a:xfrm>
            <a:off x="-2722" y="-5443"/>
            <a:ext cx="9146721" cy="914400"/>
          </a:xfrm>
        </p:spPr>
        <p:txBody>
          <a:bodyPr/>
          <a:lstStyle/>
          <a:p>
            <a:r>
              <a:rPr lang="en-US" sz="2400" dirty="0" smtClean="0">
                <a:solidFill>
                  <a:schemeClr val="tx1"/>
                </a:solidFill>
              </a:rPr>
              <a:t>ACA Repeal Will Place Additional </a:t>
            </a:r>
            <a:r>
              <a:rPr lang="en-US" sz="2400" dirty="0">
                <a:solidFill>
                  <a:schemeClr val="tx1"/>
                </a:solidFill>
              </a:rPr>
              <a:t>D</a:t>
            </a:r>
            <a:r>
              <a:rPr lang="en-US" sz="2400" dirty="0" smtClean="0">
                <a:solidFill>
                  <a:schemeClr val="tx1"/>
                </a:solidFill>
              </a:rPr>
              <a:t>emands on the Family Planning Safety Net if Medicaid Expansion and Subsidies are Eliminated</a:t>
            </a:r>
            <a:endParaRPr lang="en-US" sz="2400" dirty="0"/>
          </a:p>
        </p:txBody>
      </p:sp>
      <p:sp>
        <p:nvSpPr>
          <p:cNvPr id="14" name="Text Placeholder 2"/>
          <p:cNvSpPr txBox="1">
            <a:spLocks/>
          </p:cNvSpPr>
          <p:nvPr/>
        </p:nvSpPr>
        <p:spPr>
          <a:xfrm>
            <a:off x="64008" y="5623402"/>
            <a:ext cx="8321040" cy="548640"/>
          </a:xfrm>
          <a:prstGeom prst="rect">
            <a:avLst/>
          </a:prstGeom>
        </p:spPr>
        <p:txBody>
          <a:bodyPr anchor="b" anchorCtr="0"/>
          <a:lstStyle>
            <a:lvl1pPr marL="0" indent="0" algn="l" rtl="0" eaLnBrk="1" fontAlgn="base" hangingPunct="1">
              <a:spcBef>
                <a:spcPts val="0"/>
              </a:spcBef>
              <a:spcAft>
                <a:spcPct val="0"/>
              </a:spcAft>
              <a:buFont typeface="Arial" pitchFamily="34" charset="0"/>
              <a:buNone/>
              <a:defRPr sz="12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1000" b="0" i="0" u="none" strike="noStrike" kern="0" cap="none" spc="0" normalizeH="0" baseline="0" noProof="0" dirty="0">
              <a:ln>
                <a:noFill/>
              </a:ln>
              <a:solidFill>
                <a:srgbClr val="000000"/>
              </a:solidFill>
              <a:effectLst/>
              <a:uLnTx/>
              <a:uFillTx/>
              <a:latin typeface="Calibri" pitchFamily="34" charset="0"/>
              <a:ea typeface="+mn-ea"/>
            </a:endParaRPr>
          </a:p>
        </p:txBody>
      </p:sp>
    </p:spTree>
    <p:extLst>
      <p:ext uri="{BB962C8B-B14F-4D97-AF65-F5344CB8AC3E}">
        <p14:creationId xmlns:p14="http://schemas.microsoft.com/office/powerpoint/2010/main" val="1029011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64" y="6553200"/>
            <a:ext cx="8542564" cy="304800"/>
          </a:xfrm>
        </p:spPr>
        <p:txBody>
          <a:bodyPr/>
          <a:lstStyle/>
          <a:p>
            <a:r>
              <a:rPr lang="en-US" sz="1000" dirty="0"/>
              <a:t>SOURCE: Frost JJ, </a:t>
            </a:r>
            <a:r>
              <a:rPr lang="en-US" sz="1000" dirty="0" err="1"/>
              <a:t>Zolna</a:t>
            </a:r>
            <a:r>
              <a:rPr lang="en-US" sz="1000" dirty="0"/>
              <a:t> </a:t>
            </a:r>
            <a:r>
              <a:rPr lang="en-US" sz="1000" dirty="0" smtClean="0"/>
              <a:t>MR, &amp; </a:t>
            </a:r>
            <a:r>
              <a:rPr lang="en-US" sz="1000" dirty="0" err="1"/>
              <a:t>Frohwirth</a:t>
            </a:r>
            <a:r>
              <a:rPr lang="en-US" sz="1000" dirty="0"/>
              <a:t> </a:t>
            </a:r>
            <a:r>
              <a:rPr lang="en-US" sz="1000" dirty="0" smtClean="0"/>
              <a:t>L. (2013).  </a:t>
            </a:r>
            <a:r>
              <a:rPr lang="en-US" sz="1000" dirty="0" smtClean="0">
                <a:hlinkClick r:id="rId3"/>
              </a:rPr>
              <a:t>Contraceptive Needs and Services, 2010</a:t>
            </a:r>
            <a:r>
              <a:rPr lang="en-US" sz="1000" dirty="0" smtClean="0"/>
              <a:t>. </a:t>
            </a:r>
            <a:r>
              <a:rPr lang="en-US" sz="1000" dirty="0"/>
              <a:t>New York: </a:t>
            </a:r>
            <a:r>
              <a:rPr lang="en-US" sz="1000" dirty="0" err="1" smtClean="0"/>
              <a:t>Guttmacher</a:t>
            </a:r>
            <a:r>
              <a:rPr lang="en-US" sz="1000" dirty="0" smtClean="0"/>
              <a:t> </a:t>
            </a:r>
            <a:r>
              <a:rPr lang="fr-FR" sz="1000" dirty="0" smtClean="0"/>
              <a:t>Institute, Table </a:t>
            </a:r>
            <a:r>
              <a:rPr lang="fr-FR" sz="1000" dirty="0"/>
              <a:t>3 on </a:t>
            </a:r>
            <a:r>
              <a:rPr lang="fr-FR" sz="1000" dirty="0" err="1" smtClean="0"/>
              <a:t>pg</a:t>
            </a:r>
            <a:r>
              <a:rPr lang="fr-FR" sz="1000" dirty="0" smtClean="0"/>
              <a:t>. </a:t>
            </a:r>
            <a:r>
              <a:rPr lang="fr-FR" sz="1000" dirty="0"/>
              <a:t>15</a:t>
            </a:r>
            <a:r>
              <a:rPr lang="fr-FR" sz="1000" dirty="0" smtClean="0"/>
              <a:t>.</a:t>
            </a:r>
            <a:endParaRPr lang="en-US" sz="1000" dirty="0"/>
          </a:p>
        </p:txBody>
      </p:sp>
      <p:sp>
        <p:nvSpPr>
          <p:cNvPr id="4" name="Title 3"/>
          <p:cNvSpPr>
            <a:spLocks noGrp="1"/>
          </p:cNvSpPr>
          <p:nvPr>
            <p:ph type="title"/>
          </p:nvPr>
        </p:nvSpPr>
        <p:spPr>
          <a:xfrm>
            <a:off x="-8164" y="-13607"/>
            <a:ext cx="9152164" cy="914400"/>
          </a:xfrm>
        </p:spPr>
        <p:txBody>
          <a:bodyPr/>
          <a:lstStyle/>
          <a:p>
            <a:r>
              <a:rPr lang="en-US" sz="2400" dirty="0"/>
              <a:t>Funding Threats to Planned Parenthood </a:t>
            </a:r>
            <a:r>
              <a:rPr lang="en-US" sz="2400" dirty="0" smtClean="0"/>
              <a:t>Could Eliminate Access to a </a:t>
            </a:r>
            <a:r>
              <a:rPr lang="en-US" sz="2400" dirty="0"/>
              <a:t>Major Provider of Subsidized Family Planning </a:t>
            </a:r>
            <a:r>
              <a:rPr lang="en-US" sz="2400" dirty="0" smtClean="0"/>
              <a:t>Services to Women</a:t>
            </a:r>
            <a:endParaRPr lang="en-US" sz="2400" dirty="0"/>
          </a:p>
        </p:txBody>
      </p:sp>
      <p:sp>
        <p:nvSpPr>
          <p:cNvPr id="18" name="TextBox 17"/>
          <p:cNvSpPr txBox="1"/>
          <p:nvPr/>
        </p:nvSpPr>
        <p:spPr>
          <a:xfrm>
            <a:off x="1" y="821924"/>
            <a:ext cx="9143999" cy="584775"/>
          </a:xfrm>
          <a:prstGeom prst="rect">
            <a:avLst/>
          </a:prstGeom>
          <a:noFill/>
        </p:spPr>
        <p:txBody>
          <a:bodyPr wrap="square" rtlCol="0">
            <a:spAutoFit/>
          </a:bodyPr>
          <a:lstStyle/>
          <a:p>
            <a:pPr algn="ctr"/>
            <a:r>
              <a:rPr lang="en-US" sz="1600" dirty="0" smtClean="0">
                <a:latin typeface="Calibri" pitchFamily="34" charset="0"/>
                <a:cs typeface="Meta Offc Pro"/>
              </a:rPr>
              <a:t>Health centers make up a greater share of providers, but Planned Parenthood Clinics serve a disproportionate share of clients </a:t>
            </a:r>
          </a:p>
        </p:txBody>
      </p:sp>
      <p:graphicFrame>
        <p:nvGraphicFramePr>
          <p:cNvPr id="8" name="Content Placeholder 7"/>
          <p:cNvGraphicFramePr>
            <a:graphicFrameLocks noGrp="1"/>
          </p:cNvGraphicFramePr>
          <p:nvPr>
            <p:ph idx="1"/>
            <p:extLst/>
          </p:nvPr>
        </p:nvGraphicFramePr>
        <p:xfrm>
          <a:off x="370818" y="1491570"/>
          <a:ext cx="8394199" cy="5061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0095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 y="1141377"/>
            <a:ext cx="8961120" cy="5811139"/>
          </a:xfrm>
        </p:spPr>
        <p:txBody>
          <a:bodyPr/>
          <a:lstStyle/>
          <a:p>
            <a:pPr marL="0" indent="0">
              <a:buNone/>
            </a:pPr>
            <a:r>
              <a:rPr lang="en-US" sz="2400" i="1" dirty="0" smtClean="0"/>
              <a:t>ACA Repeal</a:t>
            </a:r>
            <a:endParaRPr lang="en-US" sz="2400" i="1" dirty="0"/>
          </a:p>
          <a:p>
            <a:pPr marL="0" indent="0">
              <a:buNone/>
            </a:pPr>
            <a:r>
              <a:rPr lang="en-US" sz="2400" b="1" dirty="0" smtClean="0">
                <a:solidFill>
                  <a:srgbClr val="0070C0"/>
                </a:solidFill>
              </a:rPr>
              <a:t>kff.org/tag/aca-repeal/</a:t>
            </a:r>
          </a:p>
          <a:p>
            <a:pPr marL="0" indent="0">
              <a:buNone/>
            </a:pPr>
            <a:r>
              <a:rPr lang="en-US" sz="1050" i="1" dirty="0" smtClean="0"/>
              <a:t> </a:t>
            </a:r>
            <a:r>
              <a:rPr lang="en-US" sz="1200" i="1" dirty="0" smtClean="0"/>
              <a:t/>
            </a:r>
            <a:br>
              <a:rPr lang="en-US" sz="1200" i="1" dirty="0" smtClean="0"/>
            </a:br>
            <a:r>
              <a:rPr lang="en-US" sz="2400" i="1" dirty="0" smtClean="0"/>
              <a:t>Medicaid’s Future</a:t>
            </a:r>
            <a:endParaRPr lang="en-US" sz="2400" i="1" dirty="0"/>
          </a:p>
          <a:p>
            <a:pPr marL="0" indent="0">
              <a:buNone/>
            </a:pPr>
            <a:r>
              <a:rPr lang="en-US" sz="2400" b="1" dirty="0" smtClean="0">
                <a:solidFill>
                  <a:srgbClr val="0070C0"/>
                </a:solidFill>
              </a:rPr>
              <a:t>kff.org/tag/</a:t>
            </a:r>
            <a:r>
              <a:rPr lang="en-US" sz="2400" b="1" dirty="0" err="1" smtClean="0">
                <a:solidFill>
                  <a:srgbClr val="0070C0"/>
                </a:solidFill>
              </a:rPr>
              <a:t>medicaids</a:t>
            </a:r>
            <a:r>
              <a:rPr lang="en-US" sz="2400" b="1" dirty="0" smtClean="0">
                <a:solidFill>
                  <a:srgbClr val="0070C0"/>
                </a:solidFill>
              </a:rPr>
              <a:t>-future/</a:t>
            </a:r>
          </a:p>
          <a:p>
            <a:pPr marL="0" indent="0">
              <a:buNone/>
            </a:pPr>
            <a:endParaRPr lang="en-US" sz="1050" i="1" dirty="0"/>
          </a:p>
          <a:p>
            <a:pPr marL="0" indent="0">
              <a:buNone/>
            </a:pPr>
            <a:r>
              <a:rPr lang="en-US" sz="2400" i="1" dirty="0" smtClean="0"/>
              <a:t>Reproductive Health</a:t>
            </a:r>
            <a:endParaRPr lang="en-US" sz="2400" i="1" dirty="0"/>
          </a:p>
          <a:p>
            <a:pPr marL="0" indent="0">
              <a:buNone/>
            </a:pPr>
            <a:r>
              <a:rPr lang="en-US" sz="2400" b="1" dirty="0" smtClean="0">
                <a:solidFill>
                  <a:srgbClr val="0070C0"/>
                </a:solidFill>
              </a:rPr>
              <a:t>kff.org/tag/reproductive-health/</a:t>
            </a:r>
          </a:p>
          <a:p>
            <a:pPr marL="0" indent="0">
              <a:buNone/>
            </a:pPr>
            <a:endParaRPr lang="en-US" sz="1050" b="1" dirty="0" smtClean="0">
              <a:solidFill>
                <a:srgbClr val="0070C0"/>
              </a:solidFill>
            </a:endParaRPr>
          </a:p>
          <a:p>
            <a:pPr marL="0" indent="0">
              <a:buNone/>
            </a:pPr>
            <a:r>
              <a:rPr lang="en-US" sz="2400" i="1" dirty="0" smtClean="0"/>
              <a:t>Interactive Maps: Estimates of Enrollment in ACA Marketplaces and Medicaid Expansion</a:t>
            </a:r>
            <a:endParaRPr lang="en-US" sz="2400" i="1" dirty="0"/>
          </a:p>
          <a:p>
            <a:pPr marL="0" indent="0">
              <a:buNone/>
            </a:pPr>
            <a:r>
              <a:rPr lang="en-US" sz="2400" b="1" dirty="0">
                <a:solidFill>
                  <a:srgbClr val="0070C0"/>
                </a:solidFill>
              </a:rPr>
              <a:t>http://kff.org/interactive/interactive-maps-estimates-of-enrollment-in-aca-marketplaces-and-medicaid-expansion/</a:t>
            </a:r>
          </a:p>
          <a:p>
            <a:pPr marL="0" indent="0">
              <a:buNone/>
            </a:pPr>
            <a:endParaRPr lang="en-US" sz="2400" dirty="0" smtClean="0"/>
          </a:p>
          <a:p>
            <a:pPr marL="0" indent="0">
              <a:buNone/>
            </a:pPr>
            <a:r>
              <a:rPr lang="en-US" sz="1200" i="1" dirty="0" smtClean="0"/>
              <a:t> </a:t>
            </a:r>
            <a:endParaRPr lang="en-US" sz="2600" b="1" dirty="0">
              <a:solidFill>
                <a:srgbClr val="0070C0"/>
              </a:solidFill>
            </a:endParaRPr>
          </a:p>
          <a:p>
            <a:pPr marL="0" indent="0">
              <a:buNone/>
            </a:pPr>
            <a:endParaRPr lang="en-US" sz="2600" dirty="0" smtClean="0"/>
          </a:p>
          <a:p>
            <a:pPr marL="0" indent="0">
              <a:buNone/>
            </a:pPr>
            <a:endParaRPr lang="en-US" sz="3000" dirty="0"/>
          </a:p>
        </p:txBody>
      </p:sp>
      <p:sp>
        <p:nvSpPr>
          <p:cNvPr id="7" name="Title 6"/>
          <p:cNvSpPr>
            <a:spLocks noGrp="1"/>
          </p:cNvSpPr>
          <p:nvPr>
            <p:ph type="title"/>
          </p:nvPr>
        </p:nvSpPr>
        <p:spPr/>
        <p:txBody>
          <a:bodyPr/>
          <a:lstStyle/>
          <a:p>
            <a:r>
              <a:rPr lang="en-US" sz="4000" dirty="0" smtClean="0">
                <a:solidFill>
                  <a:schemeClr val="tx2">
                    <a:lumMod val="75000"/>
                  </a:schemeClr>
                </a:solidFill>
              </a:rPr>
              <a:t>Kaiser Family Foundation Resources</a:t>
            </a:r>
            <a:endParaRPr lang="en-US" sz="4000" dirty="0">
              <a:solidFill>
                <a:schemeClr val="tx2">
                  <a:lumMod val="75000"/>
                </a:schemeClr>
              </a:solidFill>
            </a:endParaRPr>
          </a:p>
        </p:txBody>
      </p:sp>
    </p:spTree>
    <p:extLst>
      <p:ext uri="{BB962C8B-B14F-4D97-AF65-F5344CB8AC3E}">
        <p14:creationId xmlns:p14="http://schemas.microsoft.com/office/powerpoint/2010/main" val="2103040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7"/>
          <p:cNvSpPr>
            <a:spLocks noGrp="1"/>
          </p:cNvSpPr>
          <p:nvPr>
            <p:ph idx="1"/>
          </p:nvPr>
        </p:nvSpPr>
        <p:spPr bwMode="auto">
          <a:xfrm>
            <a:off x="92075" y="1371600"/>
            <a:ext cx="895985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00100" lvl="2" indent="0" eaLnBrk="1" hangingPunct="1">
              <a:buFontTx/>
              <a:buNone/>
            </a:pPr>
            <a:r>
              <a:rPr lang="en-US" altLang="en-US" sz="3000" b="1" dirty="0" smtClean="0">
                <a:latin typeface="+mn-lt"/>
                <a:ea typeface="Calibri" pitchFamily="34" charset="0"/>
              </a:rPr>
              <a:t>Amy Jeter</a:t>
            </a:r>
            <a:r>
              <a:rPr lang="en-US" altLang="en-US" sz="3000" dirty="0" smtClean="0">
                <a:latin typeface="+mn-lt"/>
                <a:ea typeface="Calibri" pitchFamily="34" charset="0"/>
              </a:rPr>
              <a:t>, Communications Officer</a:t>
            </a:r>
          </a:p>
          <a:p>
            <a:pPr marL="800100" lvl="2" indent="0" eaLnBrk="1" hangingPunct="1">
              <a:buFontTx/>
              <a:buNone/>
            </a:pPr>
            <a:r>
              <a:rPr lang="en-US" altLang="en-US" sz="3000" dirty="0" smtClean="0">
                <a:latin typeface="+mn-lt"/>
                <a:ea typeface="Calibri" pitchFamily="34" charset="0"/>
              </a:rPr>
              <a:t>Kaiser Family Foundation | Washington, D.C.</a:t>
            </a:r>
            <a:br>
              <a:rPr lang="en-US" altLang="en-US" sz="3000" dirty="0" smtClean="0">
                <a:latin typeface="+mn-lt"/>
                <a:ea typeface="Calibri" pitchFamily="34" charset="0"/>
              </a:rPr>
            </a:br>
            <a:r>
              <a:rPr lang="en-US" altLang="en-US" sz="3000" dirty="0" smtClean="0">
                <a:latin typeface="+mn-lt"/>
                <a:ea typeface="Calibri" pitchFamily="34" charset="0"/>
              </a:rPr>
              <a:t>Email: </a:t>
            </a:r>
            <a:r>
              <a:rPr lang="en-US" altLang="en-US" sz="3000" b="1" dirty="0" smtClean="0">
                <a:solidFill>
                  <a:srgbClr val="0070C0"/>
                </a:solidFill>
                <a:latin typeface="+mn-lt"/>
                <a:ea typeface="Calibri" pitchFamily="34" charset="0"/>
              </a:rPr>
              <a:t>AJeter@KFF.org</a:t>
            </a:r>
          </a:p>
          <a:p>
            <a:pPr marL="800100" lvl="2" indent="0">
              <a:buNone/>
            </a:pPr>
            <a:r>
              <a:rPr lang="en-US" altLang="en-US" sz="3000" dirty="0" smtClean="0">
                <a:latin typeface="+mn-lt"/>
                <a:ea typeface="Calibri" pitchFamily="34" charset="0"/>
              </a:rPr>
              <a:t>Phone: </a:t>
            </a:r>
            <a:r>
              <a:rPr lang="en-US" altLang="en-US" sz="3000" dirty="0">
                <a:latin typeface="+mn-lt"/>
                <a:ea typeface="Calibri" pitchFamily="34" charset="0"/>
              </a:rPr>
              <a:t>(650) 854-9400 </a:t>
            </a:r>
            <a:endParaRPr lang="en-US" altLang="en-US" sz="3000" dirty="0" smtClean="0">
              <a:latin typeface="+mn-lt"/>
              <a:ea typeface="Calibri" pitchFamily="34" charset="0"/>
            </a:endParaRPr>
          </a:p>
          <a:p>
            <a:pPr marL="800100" lvl="2" indent="0">
              <a:buNone/>
            </a:pPr>
            <a:endParaRPr lang="en-US" altLang="en-US" sz="3000" b="1" dirty="0" smtClean="0">
              <a:solidFill>
                <a:srgbClr val="0070C0"/>
              </a:solidFill>
              <a:latin typeface="+mn-lt"/>
              <a:ea typeface="Calibri" pitchFamily="34" charset="0"/>
            </a:endParaRPr>
          </a:p>
          <a:p>
            <a:pPr marL="800100" lvl="2" indent="0">
              <a:buNone/>
            </a:pPr>
            <a:endParaRPr lang="en-US" altLang="en-US" sz="3000" b="1" dirty="0">
              <a:solidFill>
                <a:srgbClr val="0070C0"/>
              </a:solidFill>
              <a:latin typeface="+mn-lt"/>
              <a:ea typeface="Calibri" pitchFamily="34" charset="0"/>
            </a:endParaRPr>
          </a:p>
          <a:p>
            <a:pPr marL="800100" lvl="2" indent="0">
              <a:buNone/>
            </a:pPr>
            <a:r>
              <a:rPr lang="en-US" sz="2400" b="1" dirty="0">
                <a:latin typeface="+mn-lt"/>
              </a:rPr>
              <a:t>Facebook</a:t>
            </a:r>
            <a:r>
              <a:rPr lang="en-US" sz="2400" dirty="0">
                <a:latin typeface="+mn-lt"/>
              </a:rPr>
              <a:t>: 	</a:t>
            </a:r>
            <a:r>
              <a:rPr lang="en-US" sz="2400" b="1" dirty="0">
                <a:solidFill>
                  <a:srgbClr val="0070C0"/>
                </a:solidFill>
                <a:latin typeface="+mn-lt"/>
              </a:rPr>
              <a:t>/</a:t>
            </a:r>
            <a:r>
              <a:rPr lang="en-US" sz="2400" b="1" dirty="0" err="1">
                <a:solidFill>
                  <a:srgbClr val="0070C0"/>
                </a:solidFill>
                <a:latin typeface="+mn-lt"/>
              </a:rPr>
              <a:t>KaiserFamilyFoundation</a:t>
            </a:r>
            <a:endParaRPr lang="en-US" sz="2400" b="1" dirty="0">
              <a:solidFill>
                <a:srgbClr val="0070C0"/>
              </a:solidFill>
              <a:latin typeface="+mn-lt"/>
            </a:endParaRPr>
          </a:p>
          <a:p>
            <a:pPr marL="800100" lvl="2" indent="0">
              <a:buNone/>
            </a:pPr>
            <a:r>
              <a:rPr lang="en-US" sz="2400" b="1" dirty="0" smtClean="0">
                <a:latin typeface="+mn-lt"/>
              </a:rPr>
              <a:t>Twitter</a:t>
            </a:r>
            <a:r>
              <a:rPr lang="en-US" sz="2400" dirty="0">
                <a:latin typeface="+mn-lt"/>
              </a:rPr>
              <a:t>:	</a:t>
            </a:r>
            <a:r>
              <a:rPr lang="en-US" sz="2400" dirty="0" smtClean="0">
                <a:latin typeface="+mn-lt"/>
              </a:rPr>
              <a:t>	</a:t>
            </a:r>
            <a:r>
              <a:rPr lang="en-US" sz="2400" b="1" dirty="0" smtClean="0">
                <a:solidFill>
                  <a:srgbClr val="0070C0"/>
                </a:solidFill>
                <a:latin typeface="+mn-lt"/>
              </a:rPr>
              <a:t>@</a:t>
            </a:r>
            <a:r>
              <a:rPr lang="en-US" sz="2400" b="1" dirty="0" err="1">
                <a:solidFill>
                  <a:srgbClr val="0070C0"/>
                </a:solidFill>
                <a:latin typeface="+mn-lt"/>
              </a:rPr>
              <a:t>KaiserFamFound</a:t>
            </a:r>
            <a:endParaRPr lang="en-US" sz="2400" b="1" dirty="0">
              <a:solidFill>
                <a:srgbClr val="0070C0"/>
              </a:solidFill>
              <a:latin typeface="+mn-lt"/>
            </a:endParaRPr>
          </a:p>
          <a:p>
            <a:pPr marL="800100" lvl="2" indent="0">
              <a:buNone/>
            </a:pPr>
            <a:r>
              <a:rPr lang="en-US" sz="2400" b="1" dirty="0" smtClean="0">
                <a:latin typeface="+mn-lt"/>
              </a:rPr>
              <a:t>Email </a:t>
            </a:r>
            <a:r>
              <a:rPr lang="en-US" sz="2400" b="1" dirty="0">
                <a:latin typeface="+mn-lt"/>
              </a:rPr>
              <a:t>alerts</a:t>
            </a:r>
            <a:r>
              <a:rPr lang="en-US" sz="2400" dirty="0">
                <a:latin typeface="+mn-lt"/>
              </a:rPr>
              <a:t>:	</a:t>
            </a:r>
            <a:r>
              <a:rPr lang="en-US" sz="2400" b="1" dirty="0">
                <a:solidFill>
                  <a:srgbClr val="0070C0"/>
                </a:solidFill>
                <a:latin typeface="+mn-lt"/>
              </a:rPr>
              <a:t>kff.org/email</a:t>
            </a:r>
          </a:p>
          <a:p>
            <a:pPr marL="800100" lvl="2" indent="0">
              <a:buNone/>
            </a:pPr>
            <a:endParaRPr lang="en-US" altLang="en-US" sz="3000" b="1" dirty="0" smtClean="0">
              <a:solidFill>
                <a:srgbClr val="0070C0"/>
              </a:solidFill>
              <a:latin typeface="+mn-lt"/>
              <a:ea typeface="Calibri" pitchFamily="34" charset="0"/>
            </a:endParaRPr>
          </a:p>
        </p:txBody>
      </p:sp>
      <p:sp>
        <p:nvSpPr>
          <p:cNvPr id="7" name="Title 6"/>
          <p:cNvSpPr>
            <a:spLocks noGrp="1"/>
          </p:cNvSpPr>
          <p:nvPr>
            <p:ph type="title"/>
          </p:nvPr>
        </p:nvSpPr>
        <p:spPr>
          <a:xfrm>
            <a:off x="92075" y="365125"/>
            <a:ext cx="8959850" cy="914400"/>
          </a:xfrm>
        </p:spPr>
        <p:txBody>
          <a:bodyPr/>
          <a:lstStyle/>
          <a:p>
            <a:pPr eaLnBrk="1" hangingPunct="1">
              <a:defRPr/>
            </a:pPr>
            <a:r>
              <a:rPr sz="3200" dirty="0" smtClean="0">
                <a:solidFill>
                  <a:schemeClr val="tx1"/>
                </a:solidFill>
                <a:latin typeface="+mj-lt"/>
                <a:ea typeface="+mj-ea"/>
              </a:rPr>
              <a:t>Contact Information</a:t>
            </a:r>
            <a:endParaRPr sz="3200" dirty="0">
              <a:solidFill>
                <a:schemeClr val="tx1"/>
              </a:solidFill>
              <a:latin typeface="+mj-lt"/>
              <a:ea typeface="+mj-ea"/>
            </a:endParaRPr>
          </a:p>
        </p:txBody>
      </p:sp>
    </p:spTree>
    <p:extLst>
      <p:ext uri="{BB962C8B-B14F-4D97-AF65-F5344CB8AC3E}">
        <p14:creationId xmlns:p14="http://schemas.microsoft.com/office/powerpoint/2010/main" val="217108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2075" y="1371600"/>
            <a:ext cx="8959850" cy="4754563"/>
          </a:xfrm>
        </p:spPr>
        <p:txBody>
          <a:bodyPr/>
          <a:lstStyle/>
          <a:p>
            <a:pPr marL="0" indent="0" algn="ctr">
              <a:buNone/>
              <a:defRPr/>
            </a:pPr>
            <a:endParaRPr lang="en-US" sz="2800" dirty="0" smtClean="0">
              <a:latin typeface="+mn-lt"/>
            </a:endParaRPr>
          </a:p>
          <a:p>
            <a:pPr marL="0" indent="0" algn="ctr">
              <a:buNone/>
              <a:defRPr/>
            </a:pPr>
            <a:r>
              <a:rPr lang="en-US" sz="2800" dirty="0" smtClean="0">
                <a:latin typeface="+mn-lt"/>
              </a:rPr>
              <a:t>The webcast will be available later today.</a:t>
            </a:r>
          </a:p>
          <a:p>
            <a:pPr marL="0" indent="0" algn="ctr">
              <a:buNone/>
              <a:defRPr/>
            </a:pPr>
            <a:r>
              <a:rPr lang="en-US" sz="2800" dirty="0" smtClean="0">
                <a:latin typeface="+mn-lt"/>
              </a:rPr>
              <a:t>Slides are available for download. </a:t>
            </a:r>
          </a:p>
          <a:p>
            <a:pPr marL="0" indent="0" algn="ctr">
              <a:buNone/>
              <a:defRPr/>
            </a:pPr>
            <a:endParaRPr lang="en-US" sz="3200" dirty="0" smtClean="0">
              <a:latin typeface="+mn-lt"/>
            </a:endParaRPr>
          </a:p>
          <a:p>
            <a:pPr marL="0" indent="0" algn="ctr">
              <a:buNone/>
              <a:defRPr/>
            </a:pPr>
            <a:r>
              <a:rPr lang="en-US" sz="3200" b="1" dirty="0" smtClean="0">
                <a:solidFill>
                  <a:srgbClr val="0070C0"/>
                </a:solidFill>
                <a:latin typeface="+mn-lt"/>
              </a:rPr>
              <a:t>kff.org/health-reform/event/web-briefing-for-journalists-repealing-and-replacing-</a:t>
            </a:r>
            <a:r>
              <a:rPr lang="en-US" sz="3200" b="1" dirty="0" err="1" smtClean="0">
                <a:solidFill>
                  <a:srgbClr val="0070C0"/>
                </a:solidFill>
                <a:latin typeface="+mn-lt"/>
              </a:rPr>
              <a:t>obamacare</a:t>
            </a:r>
            <a:r>
              <a:rPr lang="en-US" sz="3200" b="1" dirty="0">
                <a:solidFill>
                  <a:srgbClr val="0070C0"/>
                </a:solidFill>
                <a:latin typeface="+mn-lt"/>
              </a:rPr>
              <a:t>/</a:t>
            </a:r>
            <a:endParaRPr lang="en-US" sz="3200" dirty="0" smtClean="0">
              <a:latin typeface="+mn-lt"/>
            </a:endParaRPr>
          </a:p>
        </p:txBody>
      </p:sp>
      <p:sp>
        <p:nvSpPr>
          <p:cNvPr id="6" name="Title 5"/>
          <p:cNvSpPr>
            <a:spLocks noGrp="1"/>
          </p:cNvSpPr>
          <p:nvPr>
            <p:ph type="title"/>
          </p:nvPr>
        </p:nvSpPr>
        <p:spPr>
          <a:xfrm>
            <a:off x="92075" y="365125"/>
            <a:ext cx="8959850" cy="914400"/>
          </a:xfrm>
        </p:spPr>
        <p:txBody>
          <a:bodyPr/>
          <a:lstStyle/>
          <a:p>
            <a:pPr eaLnBrk="1" hangingPunct="1">
              <a:defRPr/>
            </a:pPr>
            <a:r>
              <a:rPr sz="3200" dirty="0" smtClean="0">
                <a:solidFill>
                  <a:schemeClr val="tx1"/>
                </a:solidFill>
                <a:latin typeface="+mj-lt"/>
                <a:ea typeface="+mj-ea"/>
              </a:rPr>
              <a:t>Today’s Web Briefing Will Be Recorded</a:t>
            </a:r>
            <a:endParaRPr sz="3200" dirty="0">
              <a:solidFill>
                <a:schemeClr val="tx1"/>
              </a:solidFill>
              <a:latin typeface="+mj-lt"/>
              <a:ea typeface="+mj-ea"/>
            </a:endParaRPr>
          </a:p>
        </p:txBody>
      </p:sp>
    </p:spTree>
    <p:extLst>
      <p:ext uri="{BB962C8B-B14F-4D97-AF65-F5344CB8AC3E}">
        <p14:creationId xmlns:p14="http://schemas.microsoft.com/office/powerpoint/2010/main" val="429013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05270" y="76200"/>
            <a:ext cx="7134225" cy="6705600"/>
          </a:xfrm>
          <a:prstGeom prst="rect">
            <a:avLst/>
          </a:prstGeom>
        </p:spPr>
      </p:pic>
    </p:spTree>
    <p:extLst>
      <p:ext uri="{BB962C8B-B14F-4D97-AF65-F5344CB8AC3E}">
        <p14:creationId xmlns:p14="http://schemas.microsoft.com/office/powerpoint/2010/main" val="2247031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 budget reconciliation measure allows for changes in taxes and spending with a 51 vote majority in the Senate, but it cannot make changes to federal law that have only incidental effects on the budget.</a:t>
            </a:r>
          </a:p>
          <a:p>
            <a:r>
              <a:rPr lang="en-US" dirty="0" smtClean="0"/>
              <a:t>The House and Senate have passed budget resolutions paving the way for a reconciliation bill.</a:t>
            </a:r>
          </a:p>
          <a:p>
            <a:r>
              <a:rPr lang="en-US" dirty="0" smtClean="0"/>
              <a:t>One model is HR 3762, passed by Congress in early 2016 and vetoed by the President.</a:t>
            </a:r>
          </a:p>
          <a:p>
            <a:pPr lvl="1"/>
            <a:r>
              <a:rPr lang="en-US" dirty="0" smtClean="0"/>
              <a:t>Repeal of ACA premium subsidies and Medicaid expansion, with a delayed effective date.</a:t>
            </a:r>
          </a:p>
          <a:p>
            <a:pPr lvl="1"/>
            <a:r>
              <a:rPr lang="en-US" dirty="0" smtClean="0"/>
              <a:t>Immediate repeal of the individual mandate and ACA tax increases.</a:t>
            </a:r>
          </a:p>
          <a:p>
            <a:pPr lvl="1"/>
            <a:r>
              <a:rPr lang="en-US" dirty="0" smtClean="0"/>
              <a:t>No change to the ACA’s insurance rules, including guaranteed access for people with pre-existing conditions.</a:t>
            </a:r>
          </a:p>
          <a:p>
            <a:r>
              <a:rPr lang="en-US" dirty="0" smtClean="0"/>
              <a:t>Continuing discussion about whether replacement proposals will be introduced and debated alongside a repeal measure.</a:t>
            </a:r>
          </a:p>
          <a:p>
            <a:r>
              <a:rPr lang="en-US" dirty="0" smtClean="0"/>
              <a:t>Potential executive actions by the Trump Administration (e.g., essential benefits, SEPs, grace periods, “</a:t>
            </a:r>
            <a:r>
              <a:rPr lang="en-US" dirty="0" err="1" smtClean="0"/>
              <a:t>grandmothered</a:t>
            </a:r>
            <a:r>
              <a:rPr lang="en-US" dirty="0" smtClean="0"/>
              <a:t>” plans, 1332 waivers).</a:t>
            </a:r>
          </a:p>
        </p:txBody>
      </p:sp>
      <p:sp>
        <p:nvSpPr>
          <p:cNvPr id="12" name="Text Placeholder 11"/>
          <p:cNvSpPr>
            <a:spLocks noGrp="1"/>
          </p:cNvSpPr>
          <p:nvPr>
            <p:ph type="body" sz="quarter" idx="11"/>
          </p:nvPr>
        </p:nvSpPr>
        <p:spPr/>
        <p:txBody>
          <a:bodyPr/>
          <a:lstStyle/>
          <a:p>
            <a:endParaRPr lang="en-US"/>
          </a:p>
        </p:txBody>
      </p:sp>
      <p:sp>
        <p:nvSpPr>
          <p:cNvPr id="7" name="Title 6"/>
          <p:cNvSpPr>
            <a:spLocks noGrp="1"/>
          </p:cNvSpPr>
          <p:nvPr>
            <p:ph type="title"/>
          </p:nvPr>
        </p:nvSpPr>
        <p:spPr/>
        <p:txBody>
          <a:bodyPr/>
          <a:lstStyle/>
          <a:p>
            <a:r>
              <a:rPr lang="en-US" dirty="0" smtClean="0"/>
              <a:t>Possible avenues for repealing and replacing the ACA</a:t>
            </a:r>
            <a:endParaRPr lang="en-US" dirty="0"/>
          </a:p>
        </p:txBody>
      </p:sp>
    </p:spTree>
    <p:extLst>
      <p:ext uri="{BB962C8B-B14F-4D97-AF65-F5344CB8AC3E}">
        <p14:creationId xmlns:p14="http://schemas.microsoft.com/office/powerpoint/2010/main" val="329447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The order does not have any immediate effect or grant new powers to federal agencies. But, it may signal the approach the Administration intends to take.</a:t>
            </a:r>
          </a:p>
          <a:p>
            <a:pPr lvl="1"/>
            <a:r>
              <a:rPr lang="en-US" dirty="0" smtClean="0"/>
              <a:t>“waive</a:t>
            </a:r>
            <a:r>
              <a:rPr lang="en-US" dirty="0"/>
              <a:t>, defer, grant exemptions from, or delay the implementation of any provision or requirement of the Act that would impose a fiscal burden on any State or a cost, fee, tax, penalty, or regulatory </a:t>
            </a:r>
            <a:r>
              <a:rPr lang="en-US" dirty="0" smtClean="0"/>
              <a:t>burden”</a:t>
            </a:r>
          </a:p>
          <a:p>
            <a:pPr lvl="1"/>
            <a:r>
              <a:rPr lang="en-US" dirty="0" smtClean="0"/>
              <a:t>“exercise </a:t>
            </a:r>
            <a:r>
              <a:rPr lang="en-US" dirty="0"/>
              <a:t>all authority and discretion available to them to provide greater flexibility to </a:t>
            </a:r>
            <a:r>
              <a:rPr lang="en-US" dirty="0" smtClean="0"/>
              <a:t>States”</a:t>
            </a:r>
          </a:p>
          <a:p>
            <a:r>
              <a:rPr lang="en-US" dirty="0" smtClean="0"/>
              <a:t>Some possible administrative actions:</a:t>
            </a:r>
          </a:p>
          <a:p>
            <a:pPr lvl="1"/>
            <a:r>
              <a:rPr lang="en-US" dirty="0" smtClean="0"/>
              <a:t>Waive the individual mandate penalty using “hardship” authority.</a:t>
            </a:r>
          </a:p>
          <a:p>
            <a:pPr lvl="1"/>
            <a:r>
              <a:rPr lang="en-US" dirty="0" smtClean="0"/>
              <a:t>Defer enforcement of the employer requirement.</a:t>
            </a:r>
          </a:p>
          <a:p>
            <a:pPr lvl="1"/>
            <a:r>
              <a:rPr lang="en-US" dirty="0" smtClean="0"/>
              <a:t>Provide greater flexibility for required benefits.</a:t>
            </a:r>
          </a:p>
          <a:p>
            <a:pPr lvl="1"/>
            <a:r>
              <a:rPr lang="en-US" dirty="0" smtClean="0"/>
              <a:t>Extend transitional “</a:t>
            </a:r>
            <a:r>
              <a:rPr lang="en-US" dirty="0" err="1" smtClean="0"/>
              <a:t>grandmothered</a:t>
            </a:r>
            <a:r>
              <a:rPr lang="en-US" dirty="0" smtClean="0"/>
              <a:t>” plans.</a:t>
            </a:r>
          </a:p>
          <a:p>
            <a:pPr lvl="1"/>
            <a:r>
              <a:rPr lang="en-US" dirty="0" smtClean="0"/>
              <a:t>Provide greater state flexibility through section 1332 ACA waivers and Medicaid waivers.</a:t>
            </a:r>
            <a:endParaRPr lang="en-US" dirty="0"/>
          </a:p>
        </p:txBody>
      </p:sp>
      <p:sp>
        <p:nvSpPr>
          <p:cNvPr id="8" name="Text Placeholder 7"/>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President Trump’s executive order on the ACA</a:t>
            </a:r>
            <a:endParaRPr lang="en-US" dirty="0"/>
          </a:p>
        </p:txBody>
      </p:sp>
    </p:spTree>
    <p:extLst>
      <p:ext uri="{BB962C8B-B14F-4D97-AF65-F5344CB8AC3E}">
        <p14:creationId xmlns:p14="http://schemas.microsoft.com/office/powerpoint/2010/main" val="265972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With no replacement in place, health coverage could be at risk for up to 32 million people.</a:t>
            </a:r>
          </a:p>
          <a:p>
            <a:r>
              <a:rPr lang="en-US" dirty="0" smtClean="0"/>
              <a:t>A replacement for the ACA would still likely require 60 votes in the Senate, which would need to be bipartisan based on the current partisan makeup.</a:t>
            </a:r>
          </a:p>
          <a:p>
            <a:r>
              <a:rPr lang="en-US" dirty="0" smtClean="0"/>
              <a:t>Repeal of the ACA’s tax revenues would make development of a replacement more difficult, requiring scaled back benefits or new revenues or spending reductions.</a:t>
            </a:r>
          </a:p>
          <a:p>
            <a:r>
              <a:rPr lang="en-US" dirty="0" smtClean="0"/>
              <a:t>There is significant risk of a “death spiral” and insurer exits in the individual insurance market in the short-term.</a:t>
            </a:r>
          </a:p>
          <a:p>
            <a:pPr lvl="1"/>
            <a:r>
              <a:rPr lang="en-US" dirty="0" smtClean="0"/>
              <a:t>Insurers would be required to guarantee coverage to people with pre-existing conditions, with no individual mandate to push healthy people to get covered.</a:t>
            </a:r>
          </a:p>
          <a:p>
            <a:pPr lvl="1"/>
            <a:r>
              <a:rPr lang="en-US" dirty="0" smtClean="0"/>
              <a:t>Insurers would also face uncertainty surrounding the future of the ACA, with an already fragile market in some states.</a:t>
            </a:r>
          </a:p>
          <a:p>
            <a:pPr lvl="1"/>
            <a:r>
              <a:rPr lang="en-US" dirty="0" smtClean="0"/>
              <a:t>Added risk: Potential for cost-sharing subsidies to end under House v. Burwell.</a:t>
            </a:r>
          </a:p>
          <a:p>
            <a:pPr lvl="1"/>
            <a:r>
              <a:rPr lang="en-US" dirty="0" smtClean="0"/>
              <a:t>Transitional relief could mitigate the risks.</a:t>
            </a:r>
          </a:p>
          <a:p>
            <a:pPr lvl="1"/>
            <a:endParaRPr lang="en-US" dirty="0" smtClean="0"/>
          </a:p>
          <a:p>
            <a:pPr lvl="1"/>
            <a:endParaRPr lang="en-US" dirty="0"/>
          </a:p>
        </p:txBody>
      </p:sp>
      <p:sp>
        <p:nvSpPr>
          <p:cNvPr id="8" name="Text Placeholder 7"/>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Consequences and risks of repeal and delay</a:t>
            </a:r>
            <a:endParaRPr lang="en-US" dirty="0"/>
          </a:p>
        </p:txBody>
      </p:sp>
    </p:spTree>
    <p:extLst>
      <p:ext uri="{BB962C8B-B14F-4D97-AF65-F5344CB8AC3E}">
        <p14:creationId xmlns:p14="http://schemas.microsoft.com/office/powerpoint/2010/main" val="2790782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Major proposals include:</a:t>
            </a:r>
          </a:p>
          <a:p>
            <a:pPr lvl="1"/>
            <a:r>
              <a:rPr lang="en-US" dirty="0" smtClean="0"/>
              <a:t>House GOP: A Better Way</a:t>
            </a:r>
          </a:p>
          <a:p>
            <a:pPr lvl="1"/>
            <a:r>
              <a:rPr lang="en-US" dirty="0" smtClean="0"/>
              <a:t>Representative Price: Empowering Patients First Act</a:t>
            </a:r>
          </a:p>
          <a:p>
            <a:pPr lvl="1"/>
            <a:r>
              <a:rPr lang="en-US" dirty="0" smtClean="0"/>
              <a:t>Senators Burr and Hatch</a:t>
            </a:r>
            <a:r>
              <a:rPr lang="en-US" dirty="0"/>
              <a:t>, Representative Upton: Patient Choice, Affordability, Responsibility, and Empowerment </a:t>
            </a:r>
            <a:r>
              <a:rPr lang="en-US" dirty="0" smtClean="0"/>
              <a:t>Act</a:t>
            </a:r>
          </a:p>
          <a:p>
            <a:pPr lvl="1"/>
            <a:r>
              <a:rPr lang="en-US" dirty="0" smtClean="0"/>
              <a:t>Senators Cassidy and Collins: The Patient Freedom Act of 2017</a:t>
            </a:r>
          </a:p>
          <a:p>
            <a:pPr lvl="1"/>
            <a:r>
              <a:rPr lang="en-US" dirty="0" smtClean="0"/>
              <a:t>Senator Rand Paul: Obamacare Replacement Act</a:t>
            </a:r>
          </a:p>
          <a:p>
            <a:r>
              <a:rPr lang="en-US" dirty="0" smtClean="0"/>
              <a:t>None of these proposals have been voted on or analyzed by the Congressional Budget Office, and some have not been turned into legislative language.</a:t>
            </a:r>
          </a:p>
          <a:p>
            <a:r>
              <a:rPr lang="en-US" dirty="0" smtClean="0"/>
              <a:t>Details matter a lot!</a:t>
            </a:r>
          </a:p>
          <a:p>
            <a:r>
              <a:rPr lang="en-US" dirty="0" smtClean="0"/>
              <a:t>President Trump has not yet provided much detail on his plans for replacing the ACA, though said recently that his plan would provide “insurance for everybody,” while being “much less expensive” and providing “much lower deductibles.”</a:t>
            </a:r>
            <a:endParaRPr lang="en-US" dirty="0"/>
          </a:p>
        </p:txBody>
      </p:sp>
      <p:sp>
        <p:nvSpPr>
          <p:cNvPr id="8" name="Text Placeholder 7"/>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ACA replacement proposals</a:t>
            </a:r>
            <a:endParaRPr lang="en-US" dirty="0"/>
          </a:p>
        </p:txBody>
      </p:sp>
    </p:spTree>
    <p:extLst>
      <p:ext uri="{BB962C8B-B14F-4D97-AF65-F5344CB8AC3E}">
        <p14:creationId xmlns:p14="http://schemas.microsoft.com/office/powerpoint/2010/main" val="17413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Preservation of the ACA’s requirement for coverage of dependents up to age 26.</a:t>
            </a:r>
          </a:p>
          <a:p>
            <a:r>
              <a:rPr lang="en-US" dirty="0" smtClean="0"/>
              <a:t>Less federal regulation of health plan benefits.</a:t>
            </a:r>
          </a:p>
          <a:p>
            <a:r>
              <a:rPr lang="en-US" dirty="0" smtClean="0"/>
              <a:t>No individual or employer requirements.</a:t>
            </a:r>
          </a:p>
          <a:p>
            <a:r>
              <a:rPr lang="en-US" dirty="0" smtClean="0"/>
              <a:t>More modest protections for people with pre-existing conditions in the individual insurance market.</a:t>
            </a:r>
          </a:p>
          <a:p>
            <a:pPr lvl="1"/>
            <a:r>
              <a:rPr lang="en-US" dirty="0" smtClean="0"/>
              <a:t>Guaranteed access only for those with continuous coverage.</a:t>
            </a:r>
          </a:p>
          <a:p>
            <a:pPr lvl="1"/>
            <a:r>
              <a:rPr lang="en-US" dirty="0" smtClean="0"/>
              <a:t>Premium surcharges or late enrollment penalties for people with coverage gaps.</a:t>
            </a:r>
          </a:p>
          <a:p>
            <a:pPr lvl="1"/>
            <a:r>
              <a:rPr lang="en-US" dirty="0" smtClean="0"/>
              <a:t>Federal grants for state high-risk pools.</a:t>
            </a:r>
          </a:p>
          <a:p>
            <a:r>
              <a:rPr lang="en-US" dirty="0" smtClean="0"/>
              <a:t>More allowed variation in premiums based on age and gender.</a:t>
            </a:r>
          </a:p>
          <a:p>
            <a:r>
              <a:rPr lang="en-US" dirty="0" smtClean="0"/>
              <a:t>Refundable tax credits that vary by age, but not necessarily by income or local premiums. Expanded use of Health Savings Accounts.</a:t>
            </a:r>
          </a:p>
          <a:p>
            <a:r>
              <a:rPr lang="en-US" dirty="0" smtClean="0"/>
              <a:t>Sales of insurance across state lines.</a:t>
            </a:r>
          </a:p>
          <a:p>
            <a:r>
              <a:rPr lang="en-US" dirty="0" smtClean="0"/>
              <a:t>Capping the tax exemption for employer-provided health benefits.</a:t>
            </a:r>
          </a:p>
          <a:p>
            <a:r>
              <a:rPr lang="en-US" dirty="0" smtClean="0"/>
              <a:t>Greater state flexibility.</a:t>
            </a:r>
          </a:p>
          <a:p>
            <a:endParaRPr lang="en-US" dirty="0"/>
          </a:p>
        </p:txBody>
      </p:sp>
      <p:sp>
        <p:nvSpPr>
          <p:cNvPr id="8" name="Text Placeholder 7"/>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Potential insurance market changes under ACA replacement proposals</a:t>
            </a:r>
            <a:endParaRPr lang="en-US" dirty="0"/>
          </a:p>
        </p:txBody>
      </p:sp>
    </p:spTree>
    <p:extLst>
      <p:ext uri="{BB962C8B-B14F-4D97-AF65-F5344CB8AC3E}">
        <p14:creationId xmlns:p14="http://schemas.microsoft.com/office/powerpoint/2010/main" val="39416631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7495e426-f62d-40f6-88ac-ee0b2b344fb3"/>
  <p:tag name="ANNOTATION_TYPE_1" val="0"/>
  <p:tag name="ANNOTATION_START_1" val="1.6"/>
  <p:tag name="ANNOTATION_END_1" val="18.6"/>
  <p:tag name="ANNOTATION_TOP_1" val="93.2"/>
  <p:tag name="ANNOTATION_LEFT_1" val="46.2"/>
  <p:tag name="ANNOTATION_WIDTH_1" val="89.9"/>
  <p:tag name="ANNOTATION_HEIGHT_1" val="89.6"/>
  <p:tag name="ANNOTATION_ANIMATION_1" val="2"/>
  <p:tag name="ANNOTATION_ROTATION_1" val="0"/>
  <p:tag name="ANNOTATION_SUB_TYPE_1" val="1"/>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8.6"/>
  <p:tag name="ANNOTATION_END_2" val="24.6"/>
  <p:tag name="ANNOTATION_TOP_2" val="196.0"/>
  <p:tag name="ANNOTATION_LEFT_2" val="74.3"/>
  <p:tag name="ANNOTATION_WIDTH_2" val="89.9"/>
  <p:tag name="ANNOTATION_HEIGHT_2" val="89.6"/>
  <p:tag name="ANNOTATION_ANIMATION_2" val="2"/>
  <p:tag name="ANNOTATION_ROTATION_2" val="0"/>
  <p:tag name="ANNOTATION_SUB_TYPE_2" val="5"/>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24.6"/>
  <p:tag name="ANNOTATION_END_3" val="28.1"/>
  <p:tag name="ANNOTATION_TOP_3" val="216.9"/>
  <p:tag name="ANNOTATION_LEFT_3" val="73.7"/>
  <p:tag name="ANNOTATION_WIDTH_3" val="89.9"/>
  <p:tag name="ANNOTATION_HEIGHT_3" val="89.6"/>
  <p:tag name="ANNOTATION_ANIMATION_3" val="2"/>
  <p:tag name="ANNOTATION_ROTATION_3" val="0"/>
  <p:tag name="ANNOTATION_SUB_TYPE_3" val="5"/>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28.1"/>
  <p:tag name="ANNOTATION_END_4" val="33.3"/>
  <p:tag name="ANNOTATION_TOP_4" val="236.6"/>
  <p:tag name="ANNOTATION_LEFT_4" val="74.3"/>
  <p:tag name="ANNOTATION_WIDTH_4" val="89.9"/>
  <p:tag name="ANNOTATION_HEIGHT_4" val="89.6"/>
  <p:tag name="ANNOTATION_ANIMATION_4" val="2"/>
  <p:tag name="ANNOTATION_ROTATION_4" val="0"/>
  <p:tag name="ANNOTATION_SUB_TYPE_4" val="5"/>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3"/>
  <p:tag name="ANNOTATION_END_5" val="39.0"/>
  <p:tag name="ANNOTATION_TOP_5" val="258.1"/>
  <p:tag name="ANNOTATION_LEFT_5" val="72.5"/>
  <p:tag name="ANNOTATION_WIDTH_5" val="89.9"/>
  <p:tag name="ANNOTATION_HEIGHT_5" val="89.6"/>
  <p:tag name="ANNOTATION_ANIMATION_5" val="2"/>
  <p:tag name="ANNOTATION_ROTATION_5" val="0"/>
  <p:tag name="ANNOTATION_SUB_TYPE_5" val="5"/>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39.0"/>
  <p:tag name="ANNOTATION_END_6" val="46.7"/>
  <p:tag name="ANNOTATION_TOP_6" val="300.5"/>
  <p:tag name="ANNOTATION_LEFT_6" val="43.8"/>
  <p:tag name="ANNOTATION_WIDTH_6" val="89.9"/>
  <p:tag name="ANNOTATION_HEIGHT_6" val="89.6"/>
  <p:tag name="ANNOTATION_ANIMATION_6" val="2"/>
  <p:tag name="ANNOTATION_ROTATION_6" val="0"/>
  <p:tag name="ANNOTATION_SUB_TYPE_6" val="1"/>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46.7"/>
  <p:tag name="ANNOTATION_TOP_7" val="377.6"/>
  <p:tag name="ANNOTATION_LEFT_7" val="43.2"/>
  <p:tag name="ANNOTATION_WIDTH_7" val="89.9"/>
  <p:tag name="ANNOTATION_HEIGHT_7" val="89.6"/>
  <p:tag name="ANNOTATION_ANIMATION_7" val="2"/>
  <p:tag name="ANNOTATION_ROTATION_7" val="0"/>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COUNT" val="7"/>
  <p:tag name="ARTICULATE_SLIDE_PAUSE" val="0"/>
  <p:tag name="ARTICULATE_NAV_LEVEL" val="1"/>
  <p:tag name="ARTICULATE_PLAYLIST_ID" val="-1"/>
  <p:tag name="ARTICULATE_LOCK_SLIDE" val="0"/>
  <p:tag name="ARTICULATE_SLIDE_NAV" val="14"/>
  <p:tag name="AUDIO_IMPORT" val="K:\kaiserEDU\tutorials\Salganicoff-women-health-reform\mp3\111810_kedu_salganicoff_13.mp3"/>
  <p:tag name="AUDIO_ID" val="559"/>
  <p:tag name="ELAPSEDTIME" val="62.166"/>
</p:tagLst>
</file>

<file path=ppt/tags/tag2.xml><?xml version="1.0" encoding="utf-8"?>
<p:tagLst xmlns:a="http://schemas.openxmlformats.org/drawingml/2006/main" xmlns:r="http://schemas.openxmlformats.org/officeDocument/2006/relationships" xmlns:p="http://schemas.openxmlformats.org/presentationml/2006/main">
  <p:tag name="BULLET_5" val="8226"/>
  <p:tag name="BULLET_6" val="8226"/>
  <p:tag name="BULLET_1" val="8226"/>
  <p:tag name="BULLET_2" val="8226"/>
  <p:tag name="BULLET_3" val="8226"/>
  <p:tag name="BULLET_4" val="8226"/>
</p:tagLst>
</file>

<file path=ppt/theme/theme1.xml><?xml version="1.0" encoding="utf-8"?>
<a:theme xmlns:a="http://schemas.openxmlformats.org/drawingml/2006/main" name="blank">
  <a:themeElements>
    <a:clrScheme name="Custom 2">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ustom 2">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15464</TotalTime>
  <Words>3808</Words>
  <Application>Microsoft Office PowerPoint</Application>
  <PresentationFormat>On-screen Show (4:3)</PresentationFormat>
  <Paragraphs>555</Paragraphs>
  <Slides>36</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Meta Offc Pro</vt:lpstr>
      <vt:lpstr>MetaSerif-Book</vt:lpstr>
      <vt:lpstr>Tahoma</vt:lpstr>
      <vt:lpstr>Times New Roman</vt:lpstr>
      <vt:lpstr>Wingdings</vt:lpstr>
      <vt:lpstr>blank</vt:lpstr>
      <vt:lpstr>Title page</vt:lpstr>
      <vt:lpstr>Web Briefing for Journalists: Repealing and Replacing Obamacare</vt:lpstr>
      <vt:lpstr>Diane Rowland</vt:lpstr>
      <vt:lpstr>The Coming Debate Over The Future of the Affordable Care Act</vt:lpstr>
      <vt:lpstr>PowerPoint Presentation</vt:lpstr>
      <vt:lpstr>Possible avenues for repealing and replacing the ACA</vt:lpstr>
      <vt:lpstr>President Trump’s executive order on the ACA</vt:lpstr>
      <vt:lpstr>Consequences and risks of repeal and delay</vt:lpstr>
      <vt:lpstr>ACA replacement proposals</vt:lpstr>
      <vt:lpstr>Potential insurance market changes under ACA replacement proposals</vt:lpstr>
      <vt:lpstr>Some questions to consider under an ACA alternative</vt:lpstr>
      <vt:lpstr>The Future of the ACA: What is at Stake for Medicaid?</vt:lpstr>
      <vt:lpstr>32 states expanded coverage for adults through the ACA expansion. </vt:lpstr>
      <vt:lpstr>The uninsured rate in the United States has decreased, especially among Medicaid expansion states.</vt:lpstr>
      <vt:lpstr>The ACA Medicaid expansion increased eligibility for adults, but adult eligibility remains low in non-expansion states.  </vt:lpstr>
      <vt:lpstr>Key Issues for ACA Repeal and Medicaid Expansion</vt:lpstr>
      <vt:lpstr>A block grant or per capita cap would be a fundamental change to Medicaid financing.  </vt:lpstr>
      <vt:lpstr>Medicaid is a major part of our health care system: covering 20% of people in the US in 2015. </vt:lpstr>
      <vt:lpstr>Medicaid is a major purchaser of health care.</vt:lpstr>
      <vt:lpstr>The budget resolution from March 2016 would have reduced federal Medicaid spending by 41% over the 2017-2026 period. </vt:lpstr>
      <vt:lpstr>A per capita cap could lock in historical state differences or redistribute federal funds across states. </vt:lpstr>
      <vt:lpstr>The impact of a block grant or per capita cap will depend on how it is structured and the funding levels, but could include:</vt:lpstr>
      <vt:lpstr>What to Watch</vt:lpstr>
      <vt:lpstr>The Future of the ACA: What is at Stake for Women’s Health?</vt:lpstr>
      <vt:lpstr>Changes in Women’s Insurance Coverage Since Passage of the ACA</vt:lpstr>
      <vt:lpstr>The ACA Made Many Insurance Reforms Affecting Women</vt:lpstr>
      <vt:lpstr>Preventive Services Covered by Private Plans Without Cost Sharing for Women</vt:lpstr>
      <vt:lpstr>Plans Must Offer Coverage of at least one of each of 18 FDA Approved Contraceptive Methods   </vt:lpstr>
      <vt:lpstr>The Contraceptive Coverage Policy Has Had a Large Effect in a Short Amount of Time</vt:lpstr>
      <vt:lpstr>What Will Happen to Contraceptive Coverage…? There are Options for Administrative Action without Full Repeal</vt:lpstr>
      <vt:lpstr>State Requirements for Contraceptive Coverage</vt:lpstr>
      <vt:lpstr>ACA Reforms Also Improved Availability of Maternity Care</vt:lpstr>
      <vt:lpstr>ACA Repeal Will Place Additional Demands on the Family Planning Safety Net if Medicaid Expansion and Subsidies are Eliminated</vt:lpstr>
      <vt:lpstr>Funding Threats to Planned Parenthood Could Eliminate Access to a Major Provider of Subsidized Family Planning Services to Women</vt:lpstr>
      <vt:lpstr>Kaiser Family Foundation Resources</vt:lpstr>
      <vt:lpstr>Contact Information</vt:lpstr>
      <vt:lpstr>Today’s Web Briefing Will Be Recorded</vt:lpstr>
    </vt:vector>
  </TitlesOfParts>
  <Company>Kaiser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Three Years, Opinion On ACA Remains Divided</dc:title>
  <dc:creator>SarahC</dc:creator>
  <cp:lastModifiedBy>Robin Sidel</cp:lastModifiedBy>
  <cp:revision>1126</cp:revision>
  <cp:lastPrinted>2017-01-25T14:14:12Z</cp:lastPrinted>
  <dcterms:created xsi:type="dcterms:W3CDTF">2013-04-18T17:49:38Z</dcterms:created>
  <dcterms:modified xsi:type="dcterms:W3CDTF">2017-01-25T19:54:28Z</dcterms:modified>
</cp:coreProperties>
</file>