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6" r:id="rId2"/>
    <p:sldMasterId id="2147483691" r:id="rId3"/>
  </p:sldMasterIdLst>
  <p:notesMasterIdLst>
    <p:notesMasterId r:id="rId47"/>
  </p:notesMasterIdLst>
  <p:handoutMasterIdLst>
    <p:handoutMasterId r:id="rId48"/>
  </p:handoutMasterIdLst>
  <p:sldIdLst>
    <p:sldId id="461" r:id="rId4"/>
    <p:sldId id="462" r:id="rId5"/>
    <p:sldId id="483" r:id="rId6"/>
    <p:sldId id="484" r:id="rId7"/>
    <p:sldId id="492" r:id="rId8"/>
    <p:sldId id="485" r:id="rId9"/>
    <p:sldId id="525" r:id="rId10"/>
    <p:sldId id="537" r:id="rId11"/>
    <p:sldId id="502" r:id="rId12"/>
    <p:sldId id="503" r:id="rId13"/>
    <p:sldId id="504" r:id="rId14"/>
    <p:sldId id="526" r:id="rId15"/>
    <p:sldId id="529" r:id="rId16"/>
    <p:sldId id="530" r:id="rId17"/>
    <p:sldId id="531" r:id="rId18"/>
    <p:sldId id="532" r:id="rId19"/>
    <p:sldId id="533" r:id="rId20"/>
    <p:sldId id="534" r:id="rId21"/>
    <p:sldId id="535" r:id="rId22"/>
    <p:sldId id="536" r:id="rId23"/>
    <p:sldId id="527" r:id="rId24"/>
    <p:sldId id="518" r:id="rId25"/>
    <p:sldId id="507" r:id="rId26"/>
    <p:sldId id="508" r:id="rId27"/>
    <p:sldId id="509" r:id="rId28"/>
    <p:sldId id="510" r:id="rId29"/>
    <p:sldId id="519" r:id="rId30"/>
    <p:sldId id="512" r:id="rId31"/>
    <p:sldId id="513" r:id="rId32"/>
    <p:sldId id="514" r:id="rId33"/>
    <p:sldId id="515" r:id="rId34"/>
    <p:sldId id="520" r:id="rId35"/>
    <p:sldId id="517" r:id="rId36"/>
    <p:sldId id="500" r:id="rId37"/>
    <p:sldId id="478" r:id="rId38"/>
    <p:sldId id="521" r:id="rId39"/>
    <p:sldId id="522" r:id="rId40"/>
    <p:sldId id="523" r:id="rId41"/>
    <p:sldId id="524" r:id="rId42"/>
    <p:sldId id="528" r:id="rId43"/>
    <p:sldId id="477" r:id="rId44"/>
    <p:sldId id="499" r:id="rId45"/>
    <p:sldId id="463"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q"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9" autoAdjust="0"/>
    <p:restoredTop sz="96292" autoAdjust="0"/>
  </p:normalViewPr>
  <p:slideViewPr>
    <p:cSldViewPr snapToGrid="0">
      <p:cViewPr varScale="1">
        <p:scale>
          <a:sx n="70" d="100"/>
          <a:sy n="70" d="100"/>
        </p:scale>
        <p:origin x="1632" y="54"/>
      </p:cViewPr>
      <p:guideLst>
        <p:guide orient="horz" pos="2158"/>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4652230971139"/>
          <c:y val="3.0993002946886603E-2"/>
          <c:w val="0.46566458880139983"/>
          <c:h val="0.94466251459521966"/>
        </c:manualLayout>
      </c:layout>
      <c:pieChart>
        <c:varyColors val="1"/>
        <c:ser>
          <c:idx val="0"/>
          <c:order val="0"/>
          <c:spPr>
            <a:ln>
              <a:noFill/>
            </a:ln>
          </c:spPr>
          <c:dPt>
            <c:idx val="0"/>
            <c:bubble3D val="0"/>
            <c:spPr>
              <a:solidFill>
                <a:schemeClr val="accent1"/>
              </a:solidFill>
              <a:ln>
                <a:noFill/>
              </a:ln>
            </c:spPr>
            <c:extLst>
              <c:ext xmlns:c16="http://schemas.microsoft.com/office/drawing/2014/chart" uri="{C3380CC4-5D6E-409C-BE32-E72D297353CC}">
                <c16:uniqueId val="{00000001-4384-4F0C-9F6C-322CCB95B2D4}"/>
              </c:ext>
            </c:extLst>
          </c:dPt>
          <c:dPt>
            <c:idx val="1"/>
            <c:bubble3D val="0"/>
            <c:spPr>
              <a:solidFill>
                <a:schemeClr val="accent3"/>
              </a:solidFill>
              <a:ln>
                <a:noFill/>
              </a:ln>
            </c:spPr>
            <c:extLst>
              <c:ext xmlns:c16="http://schemas.microsoft.com/office/drawing/2014/chart" uri="{C3380CC4-5D6E-409C-BE32-E72D297353CC}">
                <c16:uniqueId val="{00000003-4384-4F0C-9F6C-322CCB95B2D4}"/>
              </c:ext>
            </c:extLst>
          </c:dPt>
          <c:dPt>
            <c:idx val="2"/>
            <c:bubble3D val="0"/>
            <c:spPr>
              <a:solidFill>
                <a:schemeClr val="accent6"/>
              </a:solidFill>
              <a:ln>
                <a:noFill/>
              </a:ln>
            </c:spPr>
            <c:extLst>
              <c:ext xmlns:c16="http://schemas.microsoft.com/office/drawing/2014/chart" uri="{C3380CC4-5D6E-409C-BE32-E72D297353CC}">
                <c16:uniqueId val="{00000005-4384-4F0C-9F6C-322CCB95B2D4}"/>
              </c:ext>
            </c:extLst>
          </c:dPt>
          <c:dPt>
            <c:idx val="3"/>
            <c:bubble3D val="0"/>
            <c:spPr>
              <a:solidFill>
                <a:schemeClr val="tx2"/>
              </a:solidFill>
              <a:ln>
                <a:noFill/>
              </a:ln>
            </c:spPr>
            <c:extLst>
              <c:ext xmlns:c16="http://schemas.microsoft.com/office/drawing/2014/chart" uri="{C3380CC4-5D6E-409C-BE32-E72D297353CC}">
                <c16:uniqueId val="{00000007-4384-4F0C-9F6C-322CCB95B2D4}"/>
              </c:ext>
            </c:extLst>
          </c:dPt>
          <c:dPt>
            <c:idx val="4"/>
            <c:bubble3D val="0"/>
            <c:spPr>
              <a:solidFill>
                <a:schemeClr val="bg1">
                  <a:lumMod val="65000"/>
                </a:schemeClr>
              </a:solidFill>
              <a:ln>
                <a:noFill/>
              </a:ln>
            </c:spPr>
            <c:extLst>
              <c:ext xmlns:c16="http://schemas.microsoft.com/office/drawing/2014/chart" uri="{C3380CC4-5D6E-409C-BE32-E72D297353CC}">
                <c16:uniqueId val="{00000009-4384-4F0C-9F6C-322CCB95B2D4}"/>
              </c:ext>
            </c:extLst>
          </c:dPt>
          <c:dPt>
            <c:idx val="5"/>
            <c:bubble3D val="0"/>
            <c:spPr>
              <a:solidFill>
                <a:schemeClr val="bg1">
                  <a:lumMod val="85000"/>
                </a:schemeClr>
              </a:solidFill>
              <a:ln>
                <a:noFill/>
              </a:ln>
            </c:spPr>
            <c:extLst>
              <c:ext xmlns:c16="http://schemas.microsoft.com/office/drawing/2014/chart" uri="{C3380CC4-5D6E-409C-BE32-E72D297353CC}">
                <c16:uniqueId val="{0000000B-4384-4F0C-9F6C-322CCB95B2D4}"/>
              </c:ext>
            </c:extLst>
          </c:dPt>
          <c:dPt>
            <c:idx val="6"/>
            <c:bubble3D val="0"/>
            <c:spPr>
              <a:solidFill>
                <a:schemeClr val="bg1">
                  <a:lumMod val="95000"/>
                </a:schemeClr>
              </a:solidFill>
              <a:ln>
                <a:noFill/>
              </a:ln>
            </c:spPr>
            <c:extLst>
              <c:ext xmlns:c16="http://schemas.microsoft.com/office/drawing/2014/chart" uri="{C3380CC4-5D6E-409C-BE32-E72D297353CC}">
                <c16:uniqueId val="{0000000D-4384-4F0C-9F6C-322CCB95B2D4}"/>
              </c:ext>
            </c:extLst>
          </c:dPt>
          <c:dLbls>
            <c:dLbl>
              <c:idx val="0"/>
              <c:layout>
                <c:manualLayout>
                  <c:x val="-0.12098157543674708"/>
                  <c:y val="0.11406303853833213"/>
                </c:manualLayout>
              </c:layout>
              <c:tx>
                <c:rich>
                  <a:bodyPr wrap="square" lIns="38100" tIns="19050" rIns="38100" bIns="19050" anchor="ctr">
                    <a:noAutofit/>
                  </a:bodyPr>
                  <a:lstStyle/>
                  <a:p>
                    <a:pPr>
                      <a:defRPr sz="1400" b="1"/>
                    </a:pPr>
                    <a:fld id="{2DC86D31-72CF-4611-A8ED-57090467724A}" type="CATEGORYNAME">
                      <a:rPr lang="en-US">
                        <a:solidFill>
                          <a:schemeClr val="bg1"/>
                        </a:solidFill>
                      </a:rPr>
                      <a:pPr>
                        <a:defRPr sz="1400" b="1"/>
                      </a:pPr>
                      <a:t>[CATEGORY NAME]</a:t>
                    </a:fld>
                    <a:endParaRPr lang="en-US" baseline="0" dirty="0">
                      <a:solidFill>
                        <a:schemeClr val="bg1"/>
                      </a:solidFill>
                    </a:endParaRPr>
                  </a:p>
                  <a:p>
                    <a:pPr>
                      <a:defRPr sz="1400" b="1"/>
                    </a:pPr>
                    <a:fld id="{63E98633-0DF7-4F4B-B13E-BF9E6AD3D028}" type="VALUE">
                      <a:rPr lang="en-US" smtClean="0">
                        <a:solidFill>
                          <a:schemeClr val="bg1"/>
                        </a:solidFill>
                      </a:rPr>
                      <a:pPr>
                        <a:defRPr sz="1400" b="1"/>
                      </a:pPr>
                      <a:t>[VALUE]</a:t>
                    </a:fld>
                    <a:r>
                      <a:rPr lang="en-US" dirty="0" smtClean="0">
                        <a:solidFill>
                          <a:schemeClr val="bg1"/>
                        </a:solidFill>
                      </a:rPr>
                      <a:t> M</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7520837173154516"/>
                      <c:h val="0.2499538633266053"/>
                    </c:manualLayout>
                  </c15:layout>
                  <c15:dlblFieldTable/>
                  <c15:showDataLabelsRange val="0"/>
                </c:ext>
                <c:ext xmlns:c16="http://schemas.microsoft.com/office/drawing/2014/chart" uri="{C3380CC4-5D6E-409C-BE32-E72D297353CC}">
                  <c16:uniqueId val="{00000001-4384-4F0C-9F6C-322CCB95B2D4}"/>
                </c:ext>
              </c:extLst>
            </c:dLbl>
            <c:dLbl>
              <c:idx val="1"/>
              <c:layout>
                <c:manualLayout>
                  <c:x val="-0.12930028715418682"/>
                  <c:y val="9.3492370820337872E-2"/>
                </c:manualLayout>
              </c:layout>
              <c:tx>
                <c:rich>
                  <a:bodyPr/>
                  <a:lstStyle/>
                  <a:p>
                    <a:fld id="{67F1954F-C9B6-4626-ADF2-53CE4B1BD91E}" type="CATEGORYNAME">
                      <a:rPr lang="en-US"/>
                      <a:pPr/>
                      <a:t>[CATEGORY NAME]</a:t>
                    </a:fld>
                    <a:endParaRPr lang="en-US" baseline="0" dirty="0"/>
                  </a:p>
                  <a:p>
                    <a:fld id="{8BDFBB13-0DEB-4D50-9218-B3667868ACF3}" type="VALUE">
                      <a:rPr lang="en-US" smtClean="0"/>
                      <a:pPr/>
                      <a:t>[VALUE]</a:t>
                    </a:fld>
                    <a:r>
                      <a:rPr lang="en-US" dirty="0" smtClean="0"/>
                      <a:t> 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384-4F0C-9F6C-322CCB95B2D4}"/>
                </c:ext>
              </c:extLst>
            </c:dLbl>
            <c:dLbl>
              <c:idx val="2"/>
              <c:layout>
                <c:manualLayout>
                  <c:x val="-0.15806692913385828"/>
                  <c:y val="-0.19210359516615644"/>
                </c:manualLayout>
              </c:layout>
              <c:tx>
                <c:rich>
                  <a:bodyPr/>
                  <a:lstStyle/>
                  <a:p>
                    <a:fld id="{15F09ACF-2D27-4096-A530-19C85E34FC6B}" type="CATEGORYNAME">
                      <a:rPr lang="en-US"/>
                      <a:pPr/>
                      <a:t>[CATEGORY NAME]</a:t>
                    </a:fld>
                    <a:endParaRPr lang="en-US" baseline="0" dirty="0"/>
                  </a:p>
                  <a:p>
                    <a:fld id="{DDC47B5B-8925-4EA4-A74B-F5409D6918BE}" type="VALUE">
                      <a:rPr lang="en-US" smtClean="0"/>
                      <a:pPr/>
                      <a:t>[VALUE]</a:t>
                    </a:fld>
                    <a:r>
                      <a:rPr lang="en-US" dirty="0" smtClean="0"/>
                      <a:t> 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384-4F0C-9F6C-322CCB95B2D4}"/>
                </c:ext>
              </c:extLst>
            </c:dLbl>
            <c:dLbl>
              <c:idx val="3"/>
              <c:tx>
                <c:rich>
                  <a:bodyPr/>
                  <a:lstStyle/>
                  <a:p>
                    <a:fld id="{487527AF-76D5-4856-BE28-9CE6246EA49D}" type="CATEGORYNAME">
                      <a:rPr lang="en-US"/>
                      <a:pPr/>
                      <a:t>[CATEGORY NAME]</a:t>
                    </a:fld>
                    <a:endParaRPr lang="en-US" baseline="0" dirty="0"/>
                  </a:p>
                  <a:p>
                    <a:fld id="{BE696D43-8597-4668-9F14-BEA7E57C708A}" type="VALUE">
                      <a:rPr lang="en-US" smtClean="0"/>
                      <a:pPr/>
                      <a:t>[VALUE]</a:t>
                    </a:fld>
                    <a:r>
                      <a:rPr lang="en-US" smtClean="0"/>
                      <a:t> 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384-4F0C-9F6C-322CCB95B2D4}"/>
                </c:ext>
              </c:extLst>
            </c:dLbl>
            <c:dLbl>
              <c:idx val="4"/>
              <c:layout>
                <c:manualLayout>
                  <c:x val="0.16621894138232721"/>
                  <c:y val="-0.20528505021332372"/>
                </c:manualLayout>
              </c:layout>
              <c:tx>
                <c:rich>
                  <a:bodyPr/>
                  <a:lstStyle/>
                  <a:p>
                    <a:fld id="{310FBD90-6221-418C-8855-E62DFFA0BDBF}" type="CATEGORYNAME">
                      <a:rPr lang="en-US"/>
                      <a:pPr/>
                      <a:t>[CATEGORY NAME]</a:t>
                    </a:fld>
                    <a:endParaRPr lang="en-US" baseline="0" dirty="0"/>
                  </a:p>
                  <a:p>
                    <a:fld id="{80809E74-F3B4-4947-A141-BCB27AC3CAC0}" type="VALUE">
                      <a:rPr lang="en-US" smtClean="0"/>
                      <a:pPr/>
                      <a:t>[VALUE]</a:t>
                    </a:fld>
                    <a:r>
                      <a:rPr lang="en-US" smtClean="0"/>
                      <a:t> 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4384-4F0C-9F6C-322CCB95B2D4}"/>
                </c:ext>
              </c:extLst>
            </c:dLbl>
            <c:dLbl>
              <c:idx val="5"/>
              <c:layout>
                <c:manualLayout>
                  <c:x val="-4.6425356819170427E-2"/>
                  <c:y val="0.17452457458117213"/>
                </c:manualLayout>
              </c:layout>
              <c:tx>
                <c:rich>
                  <a:bodyPr/>
                  <a:lstStyle/>
                  <a:p>
                    <a:fld id="{FC0BB243-BD97-436D-A3F9-09DCCEF3100F}" type="CATEGORYNAME">
                      <a:rPr lang="en-US"/>
                      <a:pPr/>
                      <a:t>[CATEGORY NAME]</a:t>
                    </a:fld>
                    <a:endParaRPr lang="en-US" baseline="0" dirty="0"/>
                  </a:p>
                  <a:p>
                    <a:fld id="{DF44FE67-A470-4160-A1E5-1950AD9CB633}" type="VALUE">
                      <a:rPr lang="en-US" smtClean="0"/>
                      <a:pPr/>
                      <a:t>[VALUE]</a:t>
                    </a:fld>
                    <a:r>
                      <a:rPr lang="en-US" dirty="0" smtClean="0"/>
                      <a:t> 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4384-4F0C-9F6C-322CCB95B2D4}"/>
                </c:ext>
              </c:extLst>
            </c:dLbl>
            <c:dLbl>
              <c:idx val="6"/>
              <c:tx>
                <c:rich>
                  <a:bodyPr/>
                  <a:lstStyle/>
                  <a:p>
                    <a:fld id="{0E6EC15F-7E1C-409F-91CD-1FA677D2527D}" type="CATEGORYNAME">
                      <a:rPr lang="en-US"/>
                      <a:pPr/>
                      <a:t>[CATEGORY NAME]</a:t>
                    </a:fld>
                    <a:endParaRPr lang="en-US" baseline="0" dirty="0"/>
                  </a:p>
                  <a:p>
                    <a:fld id="{EB4E8CF8-F86F-4CBF-9F22-4A099DCABBF3}" type="VALUE">
                      <a:rPr lang="en-US" smtClean="0"/>
                      <a:pPr/>
                      <a:t>[VALUE]</a:t>
                    </a:fld>
                    <a:r>
                      <a:rPr lang="en-US" smtClean="0"/>
                      <a:t> 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4384-4F0C-9F6C-322CCB95B2D4}"/>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Sheet1!$B$1:$H$1</c:f>
              <c:strCache>
                <c:ptCount val="7"/>
                <c:pt idx="0">
                  <c:v>Medicaid/Other Public Eligible 
Adult </c:v>
                </c:pt>
                <c:pt idx="1">
                  <c:v>Medicaid/Other Public 
Eligible Child</c:v>
                </c:pt>
                <c:pt idx="2">
                  <c:v>Tax Credit Eligible</c:v>
                </c:pt>
                <c:pt idx="3">
                  <c:v>In the Coverage Gap</c:v>
                </c:pt>
                <c:pt idx="4">
                  <c:v>Ineligible for Coverage Due to Immigration Status</c:v>
                </c:pt>
                <c:pt idx="5">
                  <c:v>Ineligible for Financial Assistance due to ESI Offer</c:v>
                </c:pt>
                <c:pt idx="6">
                  <c:v>Ineligible for Financial Assistance due to Income</c:v>
                </c:pt>
              </c:strCache>
            </c:strRef>
          </c:cat>
          <c:val>
            <c:numRef>
              <c:f>Sheet1!$B$2:$H$2</c:f>
              <c:numCache>
                <c:formatCode>0.0</c:formatCode>
                <c:ptCount val="7"/>
                <c:pt idx="0">
                  <c:v>3.8</c:v>
                </c:pt>
                <c:pt idx="1">
                  <c:v>2.6</c:v>
                </c:pt>
                <c:pt idx="2">
                  <c:v>5.3</c:v>
                </c:pt>
                <c:pt idx="3">
                  <c:v>2.6</c:v>
                </c:pt>
                <c:pt idx="4">
                  <c:v>5.4</c:v>
                </c:pt>
                <c:pt idx="5">
                  <c:v>4.5</c:v>
                </c:pt>
                <c:pt idx="6">
                  <c:v>3</c:v>
                </c:pt>
              </c:numCache>
            </c:numRef>
          </c:val>
          <c:extLst>
            <c:ext xmlns:c16="http://schemas.microsoft.com/office/drawing/2014/chart" uri="{C3380CC4-5D6E-409C-BE32-E72D297353CC}">
              <c16:uniqueId val="{0000000E-4384-4F0C-9F6C-322CCB95B2D4}"/>
            </c:ext>
          </c:extLst>
        </c:ser>
        <c:dLbls>
          <c:showLegendKey val="0"/>
          <c:showVal val="0"/>
          <c:showCatName val="0"/>
          <c:showSerName val="0"/>
          <c:showPercent val="0"/>
          <c:showBubbleSize val="0"/>
          <c:showLeaderLines val="1"/>
        </c:dLbls>
        <c:firstSliceAng val="9"/>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6820378442346"/>
          <c:y val="0.13451006225662385"/>
          <c:w val="0.726909018465696"/>
          <c:h val="0.80974284742251512"/>
        </c:manualLayout>
      </c:layout>
      <c:barChart>
        <c:barDir val="bar"/>
        <c:grouping val="stacked"/>
        <c:varyColors val="0"/>
        <c:ser>
          <c:idx val="0"/>
          <c:order val="0"/>
          <c:tx>
            <c:strRef>
              <c:f>Sheet1!$B$1</c:f>
              <c:strCache>
                <c:ptCount val="1"/>
                <c:pt idx="0">
                  <c:v>Very satisfied</c:v>
                </c:pt>
              </c:strCache>
            </c:strRef>
          </c:tx>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0B2E-41BE-9918-261D16C7C1C3}"/>
              </c:ext>
            </c:extLst>
          </c:dPt>
          <c:dPt>
            <c:idx val="1"/>
            <c:invertIfNegative val="0"/>
            <c:bubble3D val="0"/>
            <c:extLst>
              <c:ext xmlns:c16="http://schemas.microsoft.com/office/drawing/2014/chart" uri="{C3380CC4-5D6E-409C-BE32-E72D297353CC}">
                <c16:uniqueId val="{00000001-0B2E-41BE-9918-261D16C7C1C3}"/>
              </c:ext>
            </c:extLst>
          </c:dPt>
          <c:dPt>
            <c:idx val="2"/>
            <c:invertIfNegative val="0"/>
            <c:bubble3D val="0"/>
            <c:extLst>
              <c:ext xmlns:c16="http://schemas.microsoft.com/office/drawing/2014/chart" uri="{C3380CC4-5D6E-409C-BE32-E72D297353CC}">
                <c16:uniqueId val="{00000002-0B2E-41BE-9918-261D16C7C1C3}"/>
              </c:ext>
            </c:extLst>
          </c:dPt>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Choice of hospitals</c:v>
                </c:pt>
                <c:pt idx="1">
                  <c:v>Choice of primary care doctors</c:v>
                </c:pt>
                <c:pt idx="2">
                  <c:v>Doctor visit copay</c:v>
                </c:pt>
                <c:pt idx="3">
                  <c:v>Prescription copay</c:v>
                </c:pt>
                <c:pt idx="4">
                  <c:v>Choice of specialists</c:v>
                </c:pt>
                <c:pt idx="5">
                  <c:v>Monthly premium</c:v>
                </c:pt>
                <c:pt idx="6">
                  <c:v>Annual deductible</c:v>
                </c:pt>
              </c:strCache>
            </c:strRef>
          </c:cat>
          <c:val>
            <c:numRef>
              <c:f>Sheet1!$B$2:$B$8</c:f>
              <c:numCache>
                <c:formatCode>0%</c:formatCode>
                <c:ptCount val="7"/>
                <c:pt idx="0">
                  <c:v>0.37</c:v>
                </c:pt>
                <c:pt idx="1">
                  <c:v>0.38</c:v>
                </c:pt>
                <c:pt idx="2">
                  <c:v>0.32</c:v>
                </c:pt>
                <c:pt idx="3">
                  <c:v>0.3</c:v>
                </c:pt>
                <c:pt idx="4">
                  <c:v>0.26</c:v>
                </c:pt>
                <c:pt idx="5">
                  <c:v>0.23</c:v>
                </c:pt>
                <c:pt idx="6">
                  <c:v>0.18</c:v>
                </c:pt>
              </c:numCache>
            </c:numRef>
          </c:val>
          <c:extLst>
            <c:ext xmlns:c16="http://schemas.microsoft.com/office/drawing/2014/chart" uri="{C3380CC4-5D6E-409C-BE32-E72D297353CC}">
              <c16:uniqueId val="{00000003-0B2E-41BE-9918-261D16C7C1C3}"/>
            </c:ext>
          </c:extLst>
        </c:ser>
        <c:ser>
          <c:idx val="1"/>
          <c:order val="1"/>
          <c:tx>
            <c:strRef>
              <c:f>Sheet1!$C$1</c:f>
              <c:strCache>
                <c:ptCount val="1"/>
                <c:pt idx="0">
                  <c:v>Somewhat satisfied</c:v>
                </c:pt>
              </c:strCache>
            </c:strRef>
          </c:tx>
          <c:spPr>
            <a:solidFill>
              <a:schemeClr val="accent3"/>
            </a:solidFill>
            <a:ln>
              <a:solidFill>
                <a:schemeClr val="tx1"/>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Choice of hospitals</c:v>
                </c:pt>
                <c:pt idx="1">
                  <c:v>Choice of primary care doctors</c:v>
                </c:pt>
                <c:pt idx="2">
                  <c:v>Doctor visit copay</c:v>
                </c:pt>
                <c:pt idx="3">
                  <c:v>Prescription copay</c:v>
                </c:pt>
                <c:pt idx="4">
                  <c:v>Choice of specialists</c:v>
                </c:pt>
                <c:pt idx="5">
                  <c:v>Monthly premium</c:v>
                </c:pt>
                <c:pt idx="6">
                  <c:v>Annual deductible</c:v>
                </c:pt>
              </c:strCache>
            </c:strRef>
          </c:cat>
          <c:val>
            <c:numRef>
              <c:f>Sheet1!$C$2:$C$8</c:f>
              <c:numCache>
                <c:formatCode>0%</c:formatCode>
                <c:ptCount val="7"/>
                <c:pt idx="0">
                  <c:v>0.38</c:v>
                </c:pt>
                <c:pt idx="1">
                  <c:v>0.36</c:v>
                </c:pt>
                <c:pt idx="2">
                  <c:v>0.34</c:v>
                </c:pt>
                <c:pt idx="3">
                  <c:v>0.34</c:v>
                </c:pt>
                <c:pt idx="4">
                  <c:v>0.33</c:v>
                </c:pt>
                <c:pt idx="5">
                  <c:v>0.35</c:v>
                </c:pt>
                <c:pt idx="6">
                  <c:v>0.33</c:v>
                </c:pt>
              </c:numCache>
            </c:numRef>
          </c:val>
          <c:extLst>
            <c:ext xmlns:c16="http://schemas.microsoft.com/office/drawing/2014/chart" uri="{C3380CC4-5D6E-409C-BE32-E72D297353CC}">
              <c16:uniqueId val="{00000004-0B2E-41BE-9918-261D16C7C1C3}"/>
            </c:ext>
          </c:extLst>
        </c:ser>
        <c:ser>
          <c:idx val="2"/>
          <c:order val="2"/>
          <c:tx>
            <c:strRef>
              <c:f>Sheet1!$D$1</c:f>
              <c:strCache>
                <c:ptCount val="1"/>
                <c:pt idx="0">
                  <c:v>Somewhat dissatisfied</c:v>
                </c:pt>
              </c:strCache>
            </c:strRef>
          </c:tx>
          <c:spPr>
            <a:solidFill>
              <a:schemeClr val="tx2"/>
            </a:solidFill>
            <a:ln>
              <a:solidFill>
                <a:schemeClr val="tx1"/>
              </a:solidFill>
            </a:ln>
          </c:spPr>
          <c:invertIfNegative val="0"/>
          <c:dLbls>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Choice of hospitals</c:v>
                </c:pt>
                <c:pt idx="1">
                  <c:v>Choice of primary care doctors</c:v>
                </c:pt>
                <c:pt idx="2">
                  <c:v>Doctor visit copay</c:v>
                </c:pt>
                <c:pt idx="3">
                  <c:v>Prescription copay</c:v>
                </c:pt>
                <c:pt idx="4">
                  <c:v>Choice of specialists</c:v>
                </c:pt>
                <c:pt idx="5">
                  <c:v>Monthly premium</c:v>
                </c:pt>
                <c:pt idx="6">
                  <c:v>Annual deductible</c:v>
                </c:pt>
              </c:strCache>
            </c:strRef>
          </c:cat>
          <c:val>
            <c:numRef>
              <c:f>Sheet1!$D$2:$D$8</c:f>
              <c:numCache>
                <c:formatCode>0%</c:formatCode>
                <c:ptCount val="7"/>
                <c:pt idx="0">
                  <c:v>0.08</c:v>
                </c:pt>
                <c:pt idx="1">
                  <c:v>0.11</c:v>
                </c:pt>
                <c:pt idx="2">
                  <c:v>0.14000000000000001</c:v>
                </c:pt>
                <c:pt idx="3">
                  <c:v>0.14000000000000001</c:v>
                </c:pt>
                <c:pt idx="4">
                  <c:v>0.08</c:v>
                </c:pt>
                <c:pt idx="5">
                  <c:v>0.18</c:v>
                </c:pt>
                <c:pt idx="6">
                  <c:v>0.19</c:v>
                </c:pt>
              </c:numCache>
            </c:numRef>
          </c:val>
          <c:extLst>
            <c:ext xmlns:c16="http://schemas.microsoft.com/office/drawing/2014/chart" uri="{C3380CC4-5D6E-409C-BE32-E72D297353CC}">
              <c16:uniqueId val="{00000005-0B2E-41BE-9918-261D16C7C1C3}"/>
            </c:ext>
          </c:extLst>
        </c:ser>
        <c:ser>
          <c:idx val="3"/>
          <c:order val="3"/>
          <c:tx>
            <c:strRef>
              <c:f>Sheet1!$E$1</c:f>
              <c:strCache>
                <c:ptCount val="1"/>
                <c:pt idx="0">
                  <c:v>Very dissatisfied</c:v>
                </c:pt>
              </c:strCache>
            </c:strRef>
          </c:tx>
          <c:spPr>
            <a:solidFill>
              <a:srgbClr val="CC3300"/>
            </a:solidFill>
            <a:ln>
              <a:solidFill>
                <a:schemeClr val="tx1"/>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Choice of hospitals</c:v>
                </c:pt>
                <c:pt idx="1">
                  <c:v>Choice of primary care doctors</c:v>
                </c:pt>
                <c:pt idx="2">
                  <c:v>Doctor visit copay</c:v>
                </c:pt>
                <c:pt idx="3">
                  <c:v>Prescription copay</c:v>
                </c:pt>
                <c:pt idx="4">
                  <c:v>Choice of specialists</c:v>
                </c:pt>
                <c:pt idx="5">
                  <c:v>Monthly premium</c:v>
                </c:pt>
                <c:pt idx="6">
                  <c:v>Annual deductible</c:v>
                </c:pt>
              </c:strCache>
            </c:strRef>
          </c:cat>
          <c:val>
            <c:numRef>
              <c:f>Sheet1!$E$2:$E$8</c:f>
              <c:numCache>
                <c:formatCode>0%</c:formatCode>
                <c:ptCount val="7"/>
                <c:pt idx="0">
                  <c:v>7.0000000000000007E-2</c:v>
                </c:pt>
                <c:pt idx="1">
                  <c:v>0.09</c:v>
                </c:pt>
                <c:pt idx="2">
                  <c:v>0.16</c:v>
                </c:pt>
                <c:pt idx="3">
                  <c:v>0.14000000000000001</c:v>
                </c:pt>
                <c:pt idx="4">
                  <c:v>0.11</c:v>
                </c:pt>
                <c:pt idx="5">
                  <c:v>0.22</c:v>
                </c:pt>
                <c:pt idx="6">
                  <c:v>0.26</c:v>
                </c:pt>
              </c:numCache>
            </c:numRef>
          </c:val>
          <c:extLst>
            <c:ext xmlns:c16="http://schemas.microsoft.com/office/drawing/2014/chart" uri="{C3380CC4-5D6E-409C-BE32-E72D297353CC}">
              <c16:uniqueId val="{00000006-0B2E-41BE-9918-261D16C7C1C3}"/>
            </c:ext>
          </c:extLst>
        </c:ser>
        <c:ser>
          <c:idx val="4"/>
          <c:order val="4"/>
          <c:tx>
            <c:strRef>
              <c:f>Sheet1!$F$1</c:f>
              <c:strCache>
                <c:ptCount val="1"/>
                <c:pt idx="0">
                  <c:v>Don't know/Refused</c:v>
                </c:pt>
              </c:strCache>
            </c:strRef>
          </c:tx>
          <c:spPr>
            <a:solidFill>
              <a:schemeClr val="bg1">
                <a:lumMod val="65000"/>
              </a:schemeClr>
            </a:solidFill>
            <a:ln>
              <a:solidFill>
                <a:schemeClr val="tx1"/>
              </a:solidFill>
            </a:ln>
          </c:spPr>
          <c:invertIfNegative val="0"/>
          <c:dLbls>
            <c:dLbl>
              <c:idx val="0"/>
              <c:layout>
                <c:manualLayout>
                  <c:x val="4.1681805038772286E-3"/>
                  <c:y val="4.33391046574368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2E-41BE-9918-261D16C7C1C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2E-41BE-9918-261D16C7C1C3}"/>
                </c:ext>
              </c:extLst>
            </c:dLbl>
            <c:dLbl>
              <c:idx val="4"/>
              <c:layout>
                <c:manualLayout>
                  <c:x val="4.1681805038773301E-3"/>
                  <c:y val="8.667820931487376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2E-41BE-9918-261D16C7C1C3}"/>
                </c:ext>
              </c:extLst>
            </c:dLbl>
            <c:dLbl>
              <c:idx val="5"/>
              <c:layout>
                <c:manualLayout>
                  <c:x val="2.6060208437469472E-2"/>
                  <c:y val="4.1172149425574107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2E-41BE-9918-261D16C7C1C3}"/>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2E-41BE-9918-261D16C7C1C3}"/>
                </c:ext>
              </c:extLst>
            </c:dLbl>
            <c:spPr>
              <a:noFill/>
              <a:ln>
                <a:noFill/>
              </a:ln>
              <a:effectLst/>
            </c:spPr>
            <c:txPr>
              <a:bodyPr rot="0" vert="horz" wrap="square" lIns="38100" tIns="19050" rIns="38100" bIns="19050" anchor="ctr" anchorCtr="1">
                <a:spAutoFit/>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Choice of hospitals</c:v>
                </c:pt>
                <c:pt idx="1">
                  <c:v>Choice of primary care doctors</c:v>
                </c:pt>
                <c:pt idx="2">
                  <c:v>Doctor visit copay</c:v>
                </c:pt>
                <c:pt idx="3">
                  <c:v>Prescription copay</c:v>
                </c:pt>
                <c:pt idx="4">
                  <c:v>Choice of specialists</c:v>
                </c:pt>
                <c:pt idx="5">
                  <c:v>Monthly premium</c:v>
                </c:pt>
                <c:pt idx="6">
                  <c:v>Annual deductible</c:v>
                </c:pt>
              </c:strCache>
            </c:strRef>
          </c:cat>
          <c:val>
            <c:numRef>
              <c:f>Sheet1!$F$2:$F$8</c:f>
              <c:numCache>
                <c:formatCode>0%</c:formatCode>
                <c:ptCount val="7"/>
                <c:pt idx="0">
                  <c:v>0.1</c:v>
                </c:pt>
                <c:pt idx="1">
                  <c:v>0.06</c:v>
                </c:pt>
                <c:pt idx="2">
                  <c:v>0.04</c:v>
                </c:pt>
                <c:pt idx="3">
                  <c:v>0.08</c:v>
                </c:pt>
                <c:pt idx="4">
                  <c:v>0.22</c:v>
                </c:pt>
                <c:pt idx="5">
                  <c:v>0.02</c:v>
                </c:pt>
                <c:pt idx="6">
                  <c:v>0.04</c:v>
                </c:pt>
              </c:numCache>
            </c:numRef>
          </c:val>
          <c:extLst>
            <c:ext xmlns:c16="http://schemas.microsoft.com/office/drawing/2014/chart" uri="{C3380CC4-5D6E-409C-BE32-E72D297353CC}">
              <c16:uniqueId val="{0000000C-0B2E-41BE-9918-261D16C7C1C3}"/>
            </c:ext>
          </c:extLst>
        </c:ser>
        <c:dLbls>
          <c:showLegendKey val="0"/>
          <c:showVal val="1"/>
          <c:showCatName val="0"/>
          <c:showSerName val="0"/>
          <c:showPercent val="0"/>
          <c:showBubbleSize val="0"/>
        </c:dLbls>
        <c:gapWidth val="45"/>
        <c:overlap val="100"/>
        <c:axId val="401505952"/>
        <c:axId val="401502424"/>
      </c:barChart>
      <c:valAx>
        <c:axId val="401502424"/>
        <c:scaling>
          <c:orientation val="minMax"/>
          <c:max val="1.05"/>
          <c:min val="0"/>
        </c:scaling>
        <c:delete val="1"/>
        <c:axPos val="t"/>
        <c:numFmt formatCode="0%" sourceLinked="1"/>
        <c:majorTickMark val="none"/>
        <c:minorTickMark val="none"/>
        <c:tickLblPos val="nextTo"/>
        <c:crossAx val="401505952"/>
        <c:crosses val="autoZero"/>
        <c:crossBetween val="between"/>
      </c:valAx>
      <c:catAx>
        <c:axId val="401505952"/>
        <c:scaling>
          <c:orientation val="maxMin"/>
        </c:scaling>
        <c:delete val="0"/>
        <c:axPos val="l"/>
        <c:numFmt formatCode="General" sourceLinked="0"/>
        <c:majorTickMark val="out"/>
        <c:minorTickMark val="none"/>
        <c:tickLblPos val="nextTo"/>
        <c:spPr>
          <a:ln>
            <a:noFill/>
          </a:ln>
        </c:spPr>
        <c:txPr>
          <a:bodyPr anchor="ctr" anchorCtr="0"/>
          <a:lstStyle/>
          <a:p>
            <a:pPr>
              <a:defRPr sz="1200"/>
            </a:pPr>
            <a:endParaRPr lang="en-US"/>
          </a:p>
        </c:txPr>
        <c:crossAx val="401502424"/>
        <c:crosses val="autoZero"/>
        <c:auto val="1"/>
        <c:lblAlgn val="ctr"/>
        <c:lblOffset val="100"/>
        <c:noMultiLvlLbl val="0"/>
      </c:catAx>
    </c:plotArea>
    <c:legend>
      <c:legendPos val="t"/>
      <c:layout>
        <c:manualLayout>
          <c:xMode val="edge"/>
          <c:yMode val="edge"/>
          <c:x val="1.4036156394946152E-3"/>
          <c:y val="1.8896716412735628E-2"/>
          <c:w val="0.98753177964131544"/>
          <c:h val="6.3073782658724056E-2"/>
        </c:manualLayout>
      </c:layout>
      <c:overlay val="0"/>
      <c:txPr>
        <a:bodyPr/>
        <a:lstStyle/>
        <a:p>
          <a:pPr>
            <a:defRPr sz="1400"/>
          </a:pPr>
          <a:endParaRPr lang="en-US"/>
        </a:p>
      </c:txPr>
    </c:legend>
    <c:plotVisOnly val="1"/>
    <c:dispBlanksAs val="gap"/>
    <c:showDLblsOverMax val="0"/>
  </c:chart>
  <c:txPr>
    <a:bodyPr/>
    <a:lstStyle/>
    <a:p>
      <a:pPr>
        <a:defRPr sz="13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Medicaid/Other Public Eligible Adult</c:v>
                </c:pt>
              </c:strCache>
            </c:strRef>
          </c:tx>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Medicaid Expansion States</c:v>
                </c:pt>
                <c:pt idx="1">
                  <c:v>Non-Medicaid Expansion States</c:v>
                </c:pt>
              </c:strCache>
            </c:strRef>
          </c:cat>
          <c:val>
            <c:numRef>
              <c:f>Sheet1!$B$2:$B$3</c:f>
              <c:numCache>
                <c:formatCode>0%</c:formatCode>
                <c:ptCount val="2"/>
                <c:pt idx="0">
                  <c:v>0.25</c:v>
                </c:pt>
                <c:pt idx="1">
                  <c:v>0.03</c:v>
                </c:pt>
              </c:numCache>
            </c:numRef>
          </c:val>
          <c:extLst>
            <c:ext xmlns:c16="http://schemas.microsoft.com/office/drawing/2014/chart" uri="{C3380CC4-5D6E-409C-BE32-E72D297353CC}">
              <c16:uniqueId val="{00000000-8BBF-4C67-AFB6-10553051A68D}"/>
            </c:ext>
          </c:extLst>
        </c:ser>
        <c:ser>
          <c:idx val="1"/>
          <c:order val="1"/>
          <c:tx>
            <c:strRef>
              <c:f>Sheet1!$C$1</c:f>
              <c:strCache>
                <c:ptCount val="1"/>
                <c:pt idx="0">
                  <c:v>Medicaid/Other Public Eligible Child</c:v>
                </c:pt>
              </c:strCache>
            </c:strRef>
          </c:tx>
          <c:spPr>
            <a:solidFill>
              <a:schemeClr val="accent3"/>
            </a:solidFill>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Medicaid Expansion States</c:v>
                </c:pt>
                <c:pt idx="1">
                  <c:v>Non-Medicaid Expansion States</c:v>
                </c:pt>
              </c:strCache>
            </c:strRef>
          </c:cat>
          <c:val>
            <c:numRef>
              <c:f>Sheet1!$C$2:$C$3</c:f>
              <c:numCache>
                <c:formatCode>0%</c:formatCode>
                <c:ptCount val="2"/>
                <c:pt idx="0">
                  <c:v>0.10156346941307855</c:v>
                </c:pt>
                <c:pt idx="1">
                  <c:v>0.09</c:v>
                </c:pt>
              </c:numCache>
            </c:numRef>
          </c:val>
          <c:extLst>
            <c:ext xmlns:c16="http://schemas.microsoft.com/office/drawing/2014/chart" uri="{C3380CC4-5D6E-409C-BE32-E72D297353CC}">
              <c16:uniqueId val="{00000001-8BBF-4C67-AFB6-10553051A68D}"/>
            </c:ext>
          </c:extLst>
        </c:ser>
        <c:ser>
          <c:idx val="2"/>
          <c:order val="2"/>
          <c:tx>
            <c:strRef>
              <c:f>Sheet1!$D$1</c:f>
              <c:strCache>
                <c:ptCount val="1"/>
                <c:pt idx="0">
                  <c:v>Eligible for Tax Credits</c:v>
                </c:pt>
              </c:strCache>
            </c:strRef>
          </c:tx>
          <c:spPr>
            <a:solidFill>
              <a:schemeClr val="accent6"/>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Medicaid Expansion States</c:v>
                </c:pt>
                <c:pt idx="1">
                  <c:v>Non-Medicaid Expansion States</c:v>
                </c:pt>
              </c:strCache>
            </c:strRef>
          </c:cat>
          <c:val>
            <c:numRef>
              <c:f>Sheet1!$D$2:$D$3</c:f>
              <c:numCache>
                <c:formatCode>0%</c:formatCode>
                <c:ptCount val="2"/>
                <c:pt idx="0">
                  <c:v>0.16</c:v>
                </c:pt>
                <c:pt idx="1">
                  <c:v>0.23</c:v>
                </c:pt>
              </c:numCache>
            </c:numRef>
          </c:val>
          <c:extLst>
            <c:ext xmlns:c16="http://schemas.microsoft.com/office/drawing/2014/chart" uri="{C3380CC4-5D6E-409C-BE32-E72D297353CC}">
              <c16:uniqueId val="{00000002-8BBF-4C67-AFB6-10553051A68D}"/>
            </c:ext>
          </c:extLst>
        </c:ser>
        <c:ser>
          <c:idx val="3"/>
          <c:order val="3"/>
          <c:tx>
            <c:strRef>
              <c:f>Sheet1!$E$1</c:f>
              <c:strCache>
                <c:ptCount val="1"/>
                <c:pt idx="0">
                  <c:v>In the Coverage Gap</c:v>
                </c:pt>
              </c:strCache>
            </c:strRef>
          </c:tx>
          <c:spPr>
            <a:solidFill>
              <a:schemeClr val="tx2"/>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BBF-4C67-AFB6-10553051A68D}"/>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Medicaid Expansion States</c:v>
                </c:pt>
                <c:pt idx="1">
                  <c:v>Non-Medicaid Expansion States</c:v>
                </c:pt>
              </c:strCache>
            </c:strRef>
          </c:cat>
          <c:val>
            <c:numRef>
              <c:f>Sheet1!$E$2:$E$3</c:f>
              <c:numCache>
                <c:formatCode>0%</c:formatCode>
                <c:ptCount val="2"/>
                <c:pt idx="0">
                  <c:v>0</c:v>
                </c:pt>
                <c:pt idx="1">
                  <c:v>0.19</c:v>
                </c:pt>
              </c:numCache>
            </c:numRef>
          </c:val>
          <c:extLst>
            <c:ext xmlns:c16="http://schemas.microsoft.com/office/drawing/2014/chart" uri="{C3380CC4-5D6E-409C-BE32-E72D297353CC}">
              <c16:uniqueId val="{00000004-8BBF-4C67-AFB6-10553051A68D}"/>
            </c:ext>
          </c:extLst>
        </c:ser>
        <c:ser>
          <c:idx val="4"/>
          <c:order val="4"/>
          <c:tx>
            <c:strRef>
              <c:f>Sheet1!$F$1</c:f>
              <c:strCache>
                <c:ptCount val="1"/>
                <c:pt idx="0">
                  <c:v>Ineligible due to Immigration Status</c:v>
                </c:pt>
              </c:strCache>
            </c:strRef>
          </c:tx>
          <c:spPr>
            <a:solidFill>
              <a:schemeClr val="bg1">
                <a:lumMod val="50000"/>
              </a:schemeClr>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Medicaid Expansion States</c:v>
                </c:pt>
                <c:pt idx="1">
                  <c:v>Non-Medicaid Expansion States</c:v>
                </c:pt>
              </c:strCache>
            </c:strRef>
          </c:cat>
          <c:val>
            <c:numRef>
              <c:f>Sheet1!$F$2:$F$3</c:f>
              <c:numCache>
                <c:formatCode>0%</c:formatCode>
                <c:ptCount val="2"/>
                <c:pt idx="0">
                  <c:v>0.2</c:v>
                </c:pt>
                <c:pt idx="1">
                  <c:v>0.19</c:v>
                </c:pt>
              </c:numCache>
            </c:numRef>
          </c:val>
          <c:extLst>
            <c:ext xmlns:c16="http://schemas.microsoft.com/office/drawing/2014/chart" uri="{C3380CC4-5D6E-409C-BE32-E72D297353CC}">
              <c16:uniqueId val="{00000005-8BBF-4C67-AFB6-10553051A68D}"/>
            </c:ext>
          </c:extLst>
        </c:ser>
        <c:ser>
          <c:idx val="5"/>
          <c:order val="5"/>
          <c:tx>
            <c:strRef>
              <c:f>Sheet1!$G$1</c:f>
              <c:strCache>
                <c:ptCount val="1"/>
                <c:pt idx="0">
                  <c:v>Ineligible for Financial Assistance due to Income or ESI Offer</c:v>
                </c:pt>
              </c:strCache>
            </c:strRef>
          </c:tx>
          <c:spPr>
            <a:solidFill>
              <a:schemeClr val="bg1">
                <a:lumMod val="85000"/>
              </a:schemeClr>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Medicaid Expansion States</c:v>
                </c:pt>
                <c:pt idx="1">
                  <c:v>Non-Medicaid Expansion States</c:v>
                </c:pt>
              </c:strCache>
            </c:strRef>
          </c:cat>
          <c:val>
            <c:numRef>
              <c:f>Sheet1!$G$2:$G$3</c:f>
              <c:numCache>
                <c:formatCode>0%</c:formatCode>
                <c:ptCount val="2"/>
                <c:pt idx="0">
                  <c:v>0.28000000000000003</c:v>
                </c:pt>
                <c:pt idx="1">
                  <c:v>0.26946256601429014</c:v>
                </c:pt>
              </c:numCache>
            </c:numRef>
          </c:val>
          <c:extLst>
            <c:ext xmlns:c16="http://schemas.microsoft.com/office/drawing/2014/chart" uri="{C3380CC4-5D6E-409C-BE32-E72D297353CC}">
              <c16:uniqueId val="{00000006-8BBF-4C67-AFB6-10553051A68D}"/>
            </c:ext>
          </c:extLst>
        </c:ser>
        <c:dLbls>
          <c:showLegendKey val="0"/>
          <c:showVal val="0"/>
          <c:showCatName val="0"/>
          <c:showSerName val="0"/>
          <c:showPercent val="0"/>
          <c:showBubbleSize val="0"/>
        </c:dLbls>
        <c:gapWidth val="150"/>
        <c:overlap val="100"/>
        <c:axId val="35046528"/>
        <c:axId val="35048832"/>
      </c:barChart>
      <c:catAx>
        <c:axId val="35046528"/>
        <c:scaling>
          <c:orientation val="minMax"/>
        </c:scaling>
        <c:delete val="0"/>
        <c:axPos val="b"/>
        <c:numFmt formatCode="General" sourceLinked="0"/>
        <c:majorTickMark val="out"/>
        <c:minorTickMark val="none"/>
        <c:tickLblPos val="nextTo"/>
        <c:txPr>
          <a:bodyPr/>
          <a:lstStyle/>
          <a:p>
            <a:pPr>
              <a:defRPr sz="1600" b="1"/>
            </a:pPr>
            <a:endParaRPr lang="en-US"/>
          </a:p>
        </c:txPr>
        <c:crossAx val="35048832"/>
        <c:crosses val="autoZero"/>
        <c:auto val="1"/>
        <c:lblAlgn val="ctr"/>
        <c:lblOffset val="100"/>
        <c:noMultiLvlLbl val="0"/>
      </c:catAx>
      <c:valAx>
        <c:axId val="35048832"/>
        <c:scaling>
          <c:orientation val="minMax"/>
        </c:scaling>
        <c:delete val="1"/>
        <c:axPos val="l"/>
        <c:numFmt formatCode="0%" sourceLinked="1"/>
        <c:majorTickMark val="out"/>
        <c:minorTickMark val="none"/>
        <c:tickLblPos val="nextTo"/>
        <c:crossAx val="35046528"/>
        <c:crosses val="autoZero"/>
        <c:crossBetween val="between"/>
      </c:valAx>
    </c:plotArea>
    <c:legend>
      <c:legendPos val="r"/>
      <c:layout>
        <c:manualLayout>
          <c:xMode val="edge"/>
          <c:yMode val="edge"/>
          <c:x val="0.56929244391181799"/>
          <c:y val="7.612349988657667E-3"/>
          <c:w val="0.35706122312315497"/>
          <c:h val="0.83607809637002917"/>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c:spPr>
          <c:dPt>
            <c:idx val="0"/>
            <c:bubble3D val="0"/>
            <c:extLst>
              <c:ext xmlns:c16="http://schemas.microsoft.com/office/drawing/2014/chart" uri="{C3380CC4-5D6E-409C-BE32-E72D297353CC}">
                <c16:uniqueId val="{00000001-C1C9-471F-A4B6-424FB13DABC9}"/>
              </c:ext>
            </c:extLst>
          </c:dPt>
          <c:dPt>
            <c:idx val="1"/>
            <c:bubble3D val="0"/>
            <c:spPr>
              <a:solidFill>
                <a:schemeClr val="accent1"/>
              </a:solidFill>
            </c:spPr>
            <c:extLst>
              <c:ext xmlns:c16="http://schemas.microsoft.com/office/drawing/2014/chart" uri="{C3380CC4-5D6E-409C-BE32-E72D297353CC}">
                <c16:uniqueId val="{00000002-C1C9-471F-A4B6-424FB13DABC9}"/>
              </c:ext>
            </c:extLst>
          </c:dPt>
          <c:dPt>
            <c:idx val="2"/>
            <c:bubble3D val="0"/>
            <c:spPr>
              <a:solidFill>
                <a:schemeClr val="accent6"/>
              </a:solidFill>
            </c:spPr>
            <c:extLst>
              <c:ext xmlns:c16="http://schemas.microsoft.com/office/drawing/2014/chart" uri="{C3380CC4-5D6E-409C-BE32-E72D297353CC}">
                <c16:uniqueId val="{00000000-52F5-470E-A811-C7338D50F6F2}"/>
              </c:ext>
            </c:extLst>
          </c:dPt>
          <c:dPt>
            <c:idx val="3"/>
            <c:bubble3D val="0"/>
            <c:spPr>
              <a:solidFill>
                <a:schemeClr val="bg1">
                  <a:lumMod val="50000"/>
                </a:schemeClr>
              </a:solidFill>
              <a:ln>
                <a:solidFill>
                  <a:schemeClr val="accent3"/>
                </a:solidFill>
              </a:ln>
            </c:spPr>
            <c:extLst>
              <c:ext xmlns:c16="http://schemas.microsoft.com/office/drawing/2014/chart" uri="{C3380CC4-5D6E-409C-BE32-E72D297353CC}">
                <c16:uniqueId val="{00000001-52F5-470E-A811-C7338D50F6F2}"/>
              </c:ext>
            </c:extLst>
          </c:dPt>
          <c:dPt>
            <c:idx val="4"/>
            <c:bubble3D val="0"/>
            <c:spPr>
              <a:solidFill>
                <a:schemeClr val="bg1">
                  <a:lumMod val="75000"/>
                </a:schemeClr>
              </a:solidFill>
            </c:spPr>
            <c:extLst>
              <c:ext xmlns:c16="http://schemas.microsoft.com/office/drawing/2014/chart" uri="{C3380CC4-5D6E-409C-BE32-E72D297353CC}">
                <c16:uniqueId val="{00000002-52F5-470E-A811-C7338D50F6F2}"/>
              </c:ext>
            </c:extLst>
          </c:dPt>
          <c:dPt>
            <c:idx val="5"/>
            <c:bubble3D val="0"/>
            <c:spPr>
              <a:solidFill>
                <a:schemeClr val="accent3"/>
              </a:solidFill>
            </c:spPr>
            <c:extLst>
              <c:ext xmlns:c16="http://schemas.microsoft.com/office/drawing/2014/chart" uri="{C3380CC4-5D6E-409C-BE32-E72D297353CC}">
                <c16:uniqueId val="{00000003-52F5-470E-A811-C7338D50F6F2}"/>
              </c:ext>
            </c:extLst>
          </c:dPt>
          <c:dPt>
            <c:idx val="6"/>
            <c:bubble3D val="0"/>
            <c:spPr>
              <a:solidFill>
                <a:schemeClr val="accent5"/>
              </a:solidFill>
            </c:spPr>
            <c:extLst>
              <c:ext xmlns:c16="http://schemas.microsoft.com/office/drawing/2014/chart" uri="{C3380CC4-5D6E-409C-BE32-E72D297353CC}">
                <c16:uniqueId val="{00000000-DD53-45F9-ADA6-384C86C04E0D}"/>
              </c:ext>
            </c:extLst>
          </c:dPt>
          <c:dLbls>
            <c:dLbl>
              <c:idx val="0"/>
              <c:layout>
                <c:manualLayout>
                  <c:x val="-0.20558435688097457"/>
                  <c:y val="-2.337270341207349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1C9-471F-A4B6-424FB13DABC9}"/>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C9-471F-A4B6-424FB13DABC9}"/>
                </c:ext>
              </c:extLst>
            </c:dLbl>
            <c:dLbl>
              <c:idx val="5"/>
              <c:layout>
                <c:manualLayout>
                  <c:x val="-1.8699141168657958E-2"/>
                  <c:y val="2.279567326811421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2F5-470E-A811-C7338D50F6F2}"/>
                </c:ext>
              </c:extLst>
            </c:dLbl>
            <c:dLbl>
              <c:idx val="6"/>
              <c:layout>
                <c:manualLayout>
                  <c:x val="-0.10663314676026943"/>
                  <c:y val="3.851010101010100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D53-45F9-ADA6-384C86C04E0D}"/>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Too Expensive/Can't Afford It</c:v>
                </c:pt>
                <c:pt idx="1">
                  <c:v>Not Eligible</c:v>
                </c:pt>
                <c:pt idx="2">
                  <c:v>Unavailability</c:v>
                </c:pt>
                <c:pt idx="3">
                  <c:v>Unemployed/Lost Job</c:v>
                </c:pt>
                <c:pt idx="4">
                  <c:v>Opposition to ACA </c:v>
                </c:pt>
                <c:pt idx="5">
                  <c:v>Haven't Tried</c:v>
                </c:pt>
                <c:pt idx="6">
                  <c:v>Application Process Issues</c:v>
                </c:pt>
              </c:strCache>
            </c:strRef>
          </c:cat>
          <c:val>
            <c:numRef>
              <c:f>Sheet1!$B$2:$B$8</c:f>
              <c:numCache>
                <c:formatCode>0%</c:formatCode>
                <c:ptCount val="7"/>
                <c:pt idx="0">
                  <c:v>0.47</c:v>
                </c:pt>
                <c:pt idx="1">
                  <c:v>0.19</c:v>
                </c:pt>
                <c:pt idx="2">
                  <c:v>0.02</c:v>
                </c:pt>
                <c:pt idx="3">
                  <c:v>0.02</c:v>
                </c:pt>
                <c:pt idx="4">
                  <c:v>0.02</c:v>
                </c:pt>
                <c:pt idx="5">
                  <c:v>0.1</c:v>
                </c:pt>
                <c:pt idx="6">
                  <c:v>0.09</c:v>
                </c:pt>
              </c:numCache>
            </c:numRef>
          </c:val>
          <c:extLst>
            <c:ext xmlns:c16="http://schemas.microsoft.com/office/drawing/2014/chart" uri="{C3380CC4-5D6E-409C-BE32-E72D297353CC}">
              <c16:uniqueId val="{00000003-C1C9-471F-A4B6-424FB13DABC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chemeClr val="accent4"/>
              </a:solidFill>
              <a:ln>
                <a:noFill/>
              </a:ln>
              <a:effectLst/>
            </c:spPr>
            <c:extLst>
              <c:ext xmlns:c16="http://schemas.microsoft.com/office/drawing/2014/chart" uri="{C3380CC4-5D6E-409C-BE32-E72D297353CC}">
                <c16:uniqueId val="{00000000-F4BD-42A7-8797-4BD83BB3F8FF}"/>
              </c:ext>
            </c:extLst>
          </c:dPt>
          <c:dPt>
            <c:idx val="4"/>
            <c:invertIfNegative val="0"/>
            <c:bubble3D val="0"/>
            <c:spPr>
              <a:solidFill>
                <a:schemeClr val="tx2"/>
              </a:solidFill>
              <a:ln>
                <a:noFill/>
              </a:ln>
              <a:effectLst/>
            </c:spPr>
            <c:extLst>
              <c:ext xmlns:c16="http://schemas.microsoft.com/office/drawing/2014/chart" uri="{C3380CC4-5D6E-409C-BE32-E72D297353CC}">
                <c16:uniqueId val="{00000001-F4BD-42A7-8797-4BD83BB3F8F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End of Open Enrollment, 2014</c:v>
                </c:pt>
                <c:pt idx="1">
                  <c:v>End of Open Enrollment, 2015</c:v>
                </c:pt>
                <c:pt idx="2">
                  <c:v>End of Open Enrollment, 2016</c:v>
                </c:pt>
                <c:pt idx="3">
                  <c:v>HHS Estimated 2017 Open Enrollment</c:v>
                </c:pt>
                <c:pt idx="4">
                  <c:v>KFF Estimate: If All States Performed Like the Top 10</c:v>
                </c:pt>
              </c:strCache>
            </c:strRef>
          </c:cat>
          <c:val>
            <c:numRef>
              <c:f>Sheet1!$B$2:$B$6</c:f>
              <c:numCache>
                <c:formatCode>_(* #,##0.0_);_(* \(#,##0.0\);_(* "-"??_);_(@_)</c:formatCode>
                <c:ptCount val="5"/>
                <c:pt idx="0">
                  <c:v>8</c:v>
                </c:pt>
                <c:pt idx="1">
                  <c:v>11.7</c:v>
                </c:pt>
                <c:pt idx="2">
                  <c:v>12.7</c:v>
                </c:pt>
                <c:pt idx="3">
                  <c:v>13.8</c:v>
                </c:pt>
                <c:pt idx="4">
                  <c:v>16.3</c:v>
                </c:pt>
              </c:numCache>
            </c:numRef>
          </c:val>
          <c:extLst>
            <c:ext xmlns:c16="http://schemas.microsoft.com/office/drawing/2014/chart" uri="{C3380CC4-5D6E-409C-BE32-E72D297353CC}">
              <c16:uniqueId val="{00000000-23FA-44B6-B07D-BBD8A25BD4B5}"/>
            </c:ext>
          </c:extLst>
        </c:ser>
        <c:dLbls>
          <c:showLegendKey val="0"/>
          <c:showVal val="0"/>
          <c:showCatName val="0"/>
          <c:showSerName val="0"/>
          <c:showPercent val="0"/>
          <c:showBubbleSize val="0"/>
        </c:dLbls>
        <c:gapWidth val="219"/>
        <c:overlap val="-27"/>
        <c:axId val="292008616"/>
        <c:axId val="292005480"/>
      </c:barChart>
      <c:catAx>
        <c:axId val="29200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2005480"/>
        <c:crosses val="autoZero"/>
        <c:auto val="1"/>
        <c:lblAlgn val="ctr"/>
        <c:lblOffset val="100"/>
        <c:noMultiLvlLbl val="0"/>
      </c:catAx>
      <c:valAx>
        <c:axId val="292005480"/>
        <c:scaling>
          <c:orientation val="minMax"/>
        </c:scaling>
        <c:delete val="1"/>
        <c:axPos val="l"/>
        <c:numFmt formatCode="_(* #,##0.0_);_(* \(#,##0.0\);_(* &quot;-&quot;??_);_(@_)" sourceLinked="1"/>
        <c:majorTickMark val="none"/>
        <c:minorTickMark val="none"/>
        <c:tickLblPos val="nextTo"/>
        <c:crossAx val="29200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Plan selections 
End of open enrollment
2015</c:v>
                </c:pt>
                <c:pt idx="1">
                  <c:v>Effectuated enrollment 
End of 2015</c:v>
                </c:pt>
                <c:pt idx="2">
                  <c:v>Plan selections 
End  of open enrollment
2016</c:v>
                </c:pt>
              </c:strCache>
            </c:strRef>
          </c:cat>
          <c:val>
            <c:numRef>
              <c:f>Sheet1!$B$2:$B$4</c:f>
              <c:numCache>
                <c:formatCode>_(* #,##0.0_);_(* \(#,##0.0\);_(* "-"??_);_(@_)</c:formatCode>
                <c:ptCount val="3"/>
                <c:pt idx="0">
                  <c:v>11.7</c:v>
                </c:pt>
                <c:pt idx="1">
                  <c:v>8.8000000000000007</c:v>
                </c:pt>
                <c:pt idx="2">
                  <c:v>7.8</c:v>
                </c:pt>
              </c:numCache>
            </c:numRef>
          </c:val>
          <c:extLst>
            <c:ext xmlns:c16="http://schemas.microsoft.com/office/drawing/2014/chart" uri="{C3380CC4-5D6E-409C-BE32-E72D297353CC}">
              <c16:uniqueId val="{00000000-2A10-4D5B-945A-B570410D72B9}"/>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Plan selections 
End of open enrollment
2015</c:v>
                </c:pt>
                <c:pt idx="1">
                  <c:v>Effectuated enrollment 
End of 2015</c:v>
                </c:pt>
                <c:pt idx="2">
                  <c:v>Plan selections 
End  of open enrollment
2016</c:v>
                </c:pt>
              </c:strCache>
            </c:strRef>
          </c:cat>
          <c:val>
            <c:numRef>
              <c:f>Sheet1!$C$2:$C$4</c:f>
              <c:numCache>
                <c:formatCode>General</c:formatCode>
                <c:ptCount val="3"/>
                <c:pt idx="2">
                  <c:v>4.9000000000000004</c:v>
                </c:pt>
              </c:numCache>
            </c:numRef>
          </c:val>
          <c:extLst>
            <c:ext xmlns:c16="http://schemas.microsoft.com/office/drawing/2014/chart" uri="{C3380CC4-5D6E-409C-BE32-E72D297353CC}">
              <c16:uniqueId val="{00000001-2A10-4D5B-945A-B570410D72B9}"/>
            </c:ext>
          </c:extLst>
        </c:ser>
        <c:dLbls>
          <c:showLegendKey val="0"/>
          <c:showVal val="0"/>
          <c:showCatName val="0"/>
          <c:showSerName val="0"/>
          <c:showPercent val="0"/>
          <c:showBubbleSize val="0"/>
        </c:dLbls>
        <c:gapWidth val="219"/>
        <c:overlap val="100"/>
        <c:axId val="305498720"/>
        <c:axId val="305497544"/>
      </c:barChart>
      <c:catAx>
        <c:axId val="30549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05497544"/>
        <c:crosses val="autoZero"/>
        <c:auto val="1"/>
        <c:lblAlgn val="ctr"/>
        <c:lblOffset val="100"/>
        <c:noMultiLvlLbl val="0"/>
      </c:catAx>
      <c:valAx>
        <c:axId val="305497544"/>
        <c:scaling>
          <c:orientation val="minMax"/>
        </c:scaling>
        <c:delete val="1"/>
        <c:axPos val="l"/>
        <c:numFmt formatCode="_(* #,##0.0_);_(* \(#,##0.0\);_(* &quot;-&quot;??_);_(@_)" sourceLinked="1"/>
        <c:majorTickMark val="none"/>
        <c:minorTickMark val="none"/>
        <c:tickLblPos val="nextTo"/>
        <c:crossAx val="30549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Uninsured</c:v>
                </c:pt>
              </c:strCache>
            </c:strRef>
          </c:tx>
          <c:spPr>
            <a:solidFill>
              <a:srgbClr val="FF8811"/>
            </a:solidFill>
          </c:spPr>
          <c:invertIfNegative val="0"/>
          <c:dPt>
            <c:idx val="1"/>
            <c:invertIfNegative val="0"/>
            <c:bubble3D val="0"/>
            <c:extLst>
              <c:ext xmlns:c16="http://schemas.microsoft.com/office/drawing/2014/chart" uri="{C3380CC4-5D6E-409C-BE32-E72D297353CC}">
                <c16:uniqueId val="{00000000-E2BA-400F-9422-4B8911F7E8F8}"/>
              </c:ext>
            </c:extLst>
          </c:dPt>
          <c:dPt>
            <c:idx val="3"/>
            <c:invertIfNegative val="0"/>
            <c:bubble3D val="0"/>
            <c:extLst>
              <c:ext xmlns:c16="http://schemas.microsoft.com/office/drawing/2014/chart" uri="{C3380CC4-5D6E-409C-BE32-E72D297353CC}">
                <c16:uniqueId val="{00000001-E2BA-400F-9422-4B8911F7E8F8}"/>
              </c:ext>
            </c:extLst>
          </c:dPt>
          <c:dPt>
            <c:idx val="5"/>
            <c:invertIfNegative val="0"/>
            <c:bubble3D val="0"/>
            <c:extLst>
              <c:ext xmlns:c16="http://schemas.microsoft.com/office/drawing/2014/chart" uri="{C3380CC4-5D6E-409C-BE32-E72D297353CC}">
                <c16:uniqueId val="{00000002-E2BA-400F-9422-4B8911F7E8F8}"/>
              </c:ext>
            </c:extLst>
          </c:dPt>
          <c:dLbls>
            <c:dLbl>
              <c:idx val="0"/>
              <c:tx>
                <c:rich>
                  <a:bodyPr/>
                  <a:lstStyle/>
                  <a:p>
                    <a:r>
                      <a:rPr lang="en-US"/>
                      <a:t>52</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BA-400F-9422-4B8911F7E8F8}"/>
                </c:ext>
              </c:extLst>
            </c:dLbl>
            <c:dLbl>
              <c:idx val="1"/>
              <c:tx>
                <c:rich>
                  <a:bodyPr/>
                  <a:lstStyle/>
                  <a:p>
                    <a:r>
                      <a:rPr lang="en-US"/>
                      <a:t>27</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BA-400F-9422-4B8911F7E8F8}"/>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Used any medical services</c:v>
                </c:pt>
                <c:pt idx="1">
                  <c:v>Had checkup or preventive care visit</c:v>
                </c:pt>
              </c:strCache>
            </c:strRef>
          </c:cat>
          <c:val>
            <c:numRef>
              <c:f>Sheet1!$B$2:$B$3</c:f>
              <c:numCache>
                <c:formatCode>0%</c:formatCode>
                <c:ptCount val="2"/>
                <c:pt idx="0">
                  <c:v>0.52275714964161202</c:v>
                </c:pt>
                <c:pt idx="1">
                  <c:v>0.26828993668509898</c:v>
                </c:pt>
              </c:numCache>
            </c:numRef>
          </c:val>
          <c:extLst>
            <c:ext xmlns:c16="http://schemas.microsoft.com/office/drawing/2014/chart" uri="{C3380CC4-5D6E-409C-BE32-E72D297353CC}">
              <c16:uniqueId val="{00000004-E2BA-400F-9422-4B8911F7E8F8}"/>
            </c:ext>
          </c:extLst>
        </c:ser>
        <c:ser>
          <c:idx val="1"/>
          <c:order val="1"/>
          <c:tx>
            <c:strRef>
              <c:f>Sheet1!$C$1</c:f>
              <c:strCache>
                <c:ptCount val="1"/>
                <c:pt idx="0">
                  <c:v>Newly Insured</c:v>
                </c:pt>
              </c:strCache>
            </c:strRef>
          </c:tx>
          <c:spPr>
            <a:solidFill>
              <a:schemeClr val="accent1"/>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Used any medical services</c:v>
                </c:pt>
                <c:pt idx="1">
                  <c:v>Had checkup or preventive care visit</c:v>
                </c:pt>
              </c:strCache>
            </c:strRef>
          </c:cat>
          <c:val>
            <c:numRef>
              <c:f>Sheet1!$C$2:$C$3</c:f>
              <c:numCache>
                <c:formatCode>0%</c:formatCode>
                <c:ptCount val="2"/>
                <c:pt idx="0">
                  <c:v>0.64362476405977198</c:v>
                </c:pt>
                <c:pt idx="1">
                  <c:v>0.46991222244720798</c:v>
                </c:pt>
              </c:numCache>
            </c:numRef>
          </c:val>
          <c:extLst>
            <c:ext xmlns:c16="http://schemas.microsoft.com/office/drawing/2014/chart" uri="{C3380CC4-5D6E-409C-BE32-E72D297353CC}">
              <c16:uniqueId val="{00000005-E2BA-400F-9422-4B8911F7E8F8}"/>
            </c:ext>
          </c:extLst>
        </c:ser>
        <c:ser>
          <c:idx val="3"/>
          <c:order val="2"/>
          <c:tx>
            <c:strRef>
              <c:f>Sheet1!$D$1</c:f>
              <c:strCache>
                <c:ptCount val="1"/>
                <c:pt idx="0">
                  <c:v>Previously Insured</c:v>
                </c:pt>
              </c:strCache>
            </c:strRef>
          </c:tx>
          <c:spPr>
            <a:solidFill>
              <a:srgbClr val="0072C0"/>
            </a:solidFill>
          </c:spPr>
          <c:invertIfNegative val="0"/>
          <c:dLbls>
            <c:dLbl>
              <c:idx val="0"/>
              <c:tx>
                <c:rich>
                  <a:bodyPr/>
                  <a:lstStyle/>
                  <a:p>
                    <a:r>
                      <a:rPr lang="en-US"/>
                      <a:t>81</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BA-400F-9422-4B8911F7E8F8}"/>
                </c:ext>
              </c:extLst>
            </c:dLbl>
            <c:dLbl>
              <c:idx val="1"/>
              <c:tx>
                <c:rich>
                  <a:bodyPr/>
                  <a:lstStyle/>
                  <a:p>
                    <a:r>
                      <a:rPr lang="en-US"/>
                      <a:t>65</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BA-400F-9422-4B8911F7E8F8}"/>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Used any medical services</c:v>
                </c:pt>
                <c:pt idx="1">
                  <c:v>Had checkup or preventive care visit</c:v>
                </c:pt>
              </c:strCache>
            </c:strRef>
          </c:cat>
          <c:val>
            <c:numRef>
              <c:f>Sheet1!$D$2:$D$3</c:f>
              <c:numCache>
                <c:formatCode>0%</c:formatCode>
                <c:ptCount val="2"/>
                <c:pt idx="0">
                  <c:v>0.80822513724135003</c:v>
                </c:pt>
                <c:pt idx="1">
                  <c:v>0.65131287193841403</c:v>
                </c:pt>
              </c:numCache>
            </c:numRef>
          </c:val>
          <c:extLst>
            <c:ext xmlns:c16="http://schemas.microsoft.com/office/drawing/2014/chart" uri="{C3380CC4-5D6E-409C-BE32-E72D297353CC}">
              <c16:uniqueId val="{00000008-E2BA-400F-9422-4B8911F7E8F8}"/>
            </c:ext>
          </c:extLst>
        </c:ser>
        <c:dLbls>
          <c:showLegendKey val="0"/>
          <c:showVal val="0"/>
          <c:showCatName val="0"/>
          <c:showSerName val="0"/>
          <c:showPercent val="0"/>
          <c:showBubbleSize val="0"/>
        </c:dLbls>
        <c:gapWidth val="150"/>
        <c:axId val="50214016"/>
        <c:axId val="50215552"/>
      </c:barChart>
      <c:catAx>
        <c:axId val="50214016"/>
        <c:scaling>
          <c:orientation val="minMax"/>
        </c:scaling>
        <c:delete val="0"/>
        <c:axPos val="b"/>
        <c:numFmt formatCode="General" sourceLinked="0"/>
        <c:majorTickMark val="out"/>
        <c:minorTickMark val="none"/>
        <c:tickLblPos val="nextTo"/>
        <c:txPr>
          <a:bodyPr/>
          <a:lstStyle/>
          <a:p>
            <a:pPr>
              <a:defRPr sz="1400" b="1"/>
            </a:pPr>
            <a:endParaRPr lang="en-US"/>
          </a:p>
        </c:txPr>
        <c:crossAx val="50215552"/>
        <c:crosses val="autoZero"/>
        <c:auto val="1"/>
        <c:lblAlgn val="ctr"/>
        <c:lblOffset val="100"/>
        <c:noMultiLvlLbl val="0"/>
      </c:catAx>
      <c:valAx>
        <c:axId val="50215552"/>
        <c:scaling>
          <c:orientation val="minMax"/>
          <c:max val="1"/>
        </c:scaling>
        <c:delete val="1"/>
        <c:axPos val="l"/>
        <c:numFmt formatCode="0%" sourceLinked="1"/>
        <c:majorTickMark val="out"/>
        <c:minorTickMark val="none"/>
        <c:tickLblPos val="nextTo"/>
        <c:crossAx val="50214016"/>
        <c:crosses val="autoZero"/>
        <c:crossBetween val="between"/>
      </c:valAx>
    </c:plotArea>
    <c:legend>
      <c:legendPos val="t"/>
      <c:layout>
        <c:manualLayout>
          <c:xMode val="edge"/>
          <c:yMode val="edge"/>
          <c:x val="0.19509958314034276"/>
          <c:y val="6.0606060606060608E-2"/>
          <c:w val="0.60980083371931448"/>
          <c:h val="6.3976377952755903E-2"/>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Number of Insurers in states</a:t>
            </a:r>
            <a:r>
              <a:rPr lang="en-US" baseline="0" dirty="0" smtClean="0"/>
              <a:t> using Healthcare.gov</a:t>
            </a:r>
            <a:r>
              <a:rPr lang="en-US" dirty="0" smtClean="0"/>
              <a:t>, 2014 - 2017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30611561577481"/>
          <c:y val="9.7901455499880691E-2"/>
          <c:w val="0.76508367885623096"/>
          <c:h val="0.80435417163763612"/>
        </c:manualLayout>
      </c:layout>
      <c:barChart>
        <c:barDir val="col"/>
        <c:grouping val="clustered"/>
        <c:varyColors val="0"/>
        <c:ser>
          <c:idx val="0"/>
          <c:order val="0"/>
          <c:tx>
            <c:strRef>
              <c:f>Sheet1!$B$1</c:f>
              <c:strCache>
                <c:ptCount val="1"/>
                <c:pt idx="0">
                  <c:v>Min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21EB-4B74-A942-80E054811091}"/>
            </c:ext>
          </c:extLst>
        </c:ser>
        <c:ser>
          <c:idx val="1"/>
          <c:order val="1"/>
          <c:tx>
            <c:strRef>
              <c:f>Sheet1!$C$1</c:f>
              <c:strCache>
                <c:ptCount val="1"/>
                <c:pt idx="0">
                  <c:v>Average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4.5</c:v>
                </c:pt>
                <c:pt idx="1">
                  <c:v>5.9</c:v>
                </c:pt>
                <c:pt idx="2">
                  <c:v>5.4</c:v>
                </c:pt>
                <c:pt idx="3">
                  <c:v>3.9</c:v>
                </c:pt>
              </c:numCache>
            </c:numRef>
          </c:val>
          <c:extLst>
            <c:ext xmlns:c16="http://schemas.microsoft.com/office/drawing/2014/chart" uri="{C3380CC4-5D6E-409C-BE32-E72D297353CC}">
              <c16:uniqueId val="{00000000-1D27-4D26-B48F-0070AAC0F4AA}"/>
            </c:ext>
          </c:extLst>
        </c:ser>
        <c:ser>
          <c:idx val="2"/>
          <c:order val="2"/>
          <c:tx>
            <c:strRef>
              <c:f>Sheet1!$D$1</c:f>
              <c:strCache>
                <c:ptCount val="1"/>
                <c:pt idx="0">
                  <c:v>Max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16</c:v>
                </c:pt>
                <c:pt idx="1">
                  <c:v>16</c:v>
                </c:pt>
                <c:pt idx="2">
                  <c:v>16</c:v>
                </c:pt>
                <c:pt idx="3">
                  <c:v>15</c:v>
                </c:pt>
              </c:numCache>
            </c:numRef>
          </c:val>
          <c:extLst>
            <c:ext xmlns:c16="http://schemas.microsoft.com/office/drawing/2014/chart" uri="{C3380CC4-5D6E-409C-BE32-E72D297353CC}">
              <c16:uniqueId val="{00000001-1D27-4D26-B48F-0070AAC0F4AA}"/>
            </c:ext>
          </c:extLst>
        </c:ser>
        <c:dLbls>
          <c:showLegendKey val="0"/>
          <c:showVal val="0"/>
          <c:showCatName val="0"/>
          <c:showSerName val="0"/>
          <c:showPercent val="0"/>
          <c:showBubbleSize val="0"/>
        </c:dLbls>
        <c:gapWidth val="219"/>
        <c:overlap val="-27"/>
        <c:axId val="1369906032"/>
        <c:axId val="1369906448"/>
      </c:barChart>
      <c:catAx>
        <c:axId val="13699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906448"/>
        <c:crosses val="autoZero"/>
        <c:auto val="1"/>
        <c:lblAlgn val="ctr"/>
        <c:lblOffset val="100"/>
        <c:noMultiLvlLbl val="0"/>
      </c:catAx>
      <c:valAx>
        <c:axId val="136990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906032"/>
        <c:crosses val="autoZero"/>
        <c:crossBetween val="between"/>
      </c:valAx>
      <c:spPr>
        <a:noFill/>
        <a:ln>
          <a:noFill/>
        </a:ln>
        <a:effectLst/>
      </c:spPr>
    </c:plotArea>
    <c:legend>
      <c:legendPos val="l"/>
      <c:layout>
        <c:manualLayout>
          <c:xMode val="edge"/>
          <c:yMode val="edge"/>
          <c:x val="1.559177888022679E-2"/>
          <c:y val="0.22299013759643682"/>
          <c:w val="8.3535550260328023E-2"/>
          <c:h val="0.155029825817227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Second-lowest</a:t>
            </a:r>
            <a:r>
              <a:rPr lang="en-US" baseline="0" dirty="0" smtClean="0"/>
              <a:t> silver p</a:t>
            </a:r>
            <a:r>
              <a:rPr lang="en-US" dirty="0" smtClean="0"/>
              <a:t>remium</a:t>
            </a:r>
            <a:r>
              <a:rPr lang="en-US" baseline="0" dirty="0" smtClean="0"/>
              <a:t> changes in select major cities, 2016 - 2017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Before Tax Credit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Indianapolis, IN</c:v>
                </c:pt>
                <c:pt idx="1">
                  <c:v>Cleveland, OH</c:v>
                </c:pt>
                <c:pt idx="2">
                  <c:v>Detroit, MI</c:v>
                </c:pt>
                <c:pt idx="3">
                  <c:v>Los Angeles, CA</c:v>
                </c:pt>
                <c:pt idx="4">
                  <c:v>Richmond, VA</c:v>
                </c:pt>
                <c:pt idx="5">
                  <c:v>Miami, FL</c:v>
                </c:pt>
                <c:pt idx="6">
                  <c:v>Washington, DC</c:v>
                </c:pt>
                <c:pt idx="7">
                  <c:v>Albuquerque, NM</c:v>
                </c:pt>
                <c:pt idx="8">
                  <c:v>Charlotte, NC</c:v>
                </c:pt>
                <c:pt idx="9">
                  <c:v>Chicago, IL</c:v>
                </c:pt>
                <c:pt idx="10">
                  <c:v>Nashville, TN</c:v>
                </c:pt>
                <c:pt idx="11">
                  <c:v>Philadelphia, PA</c:v>
                </c:pt>
                <c:pt idx="12">
                  <c:v>Birmingham, AL</c:v>
                </c:pt>
                <c:pt idx="13">
                  <c:v>Phoenix, AZ</c:v>
                </c:pt>
              </c:strCache>
            </c:strRef>
          </c:cat>
          <c:val>
            <c:numRef>
              <c:f>Sheet1!$B$2:$B$15</c:f>
              <c:numCache>
                <c:formatCode>0.00%</c:formatCode>
                <c:ptCount val="14"/>
                <c:pt idx="0" formatCode="0%">
                  <c:v>-3.9E-2</c:v>
                </c:pt>
                <c:pt idx="1">
                  <c:v>-2.3E-2</c:v>
                </c:pt>
                <c:pt idx="2">
                  <c:v>4.7E-2</c:v>
                </c:pt>
                <c:pt idx="3">
                  <c:v>5.3999999999999999E-2</c:v>
                </c:pt>
                <c:pt idx="4">
                  <c:v>7.1999999999999995E-2</c:v>
                </c:pt>
                <c:pt idx="5">
                  <c:v>0.17</c:v>
                </c:pt>
                <c:pt idx="6">
                  <c:v>0.221</c:v>
                </c:pt>
                <c:pt idx="7">
                  <c:v>0.38600000000000001</c:v>
                </c:pt>
                <c:pt idx="8">
                  <c:v>0.39900000000000002</c:v>
                </c:pt>
                <c:pt idx="9">
                  <c:v>0.47499999999999998</c:v>
                </c:pt>
                <c:pt idx="10">
                  <c:v>0.49299999999999999</c:v>
                </c:pt>
                <c:pt idx="11">
                  <c:v>0.51300000000000001</c:v>
                </c:pt>
                <c:pt idx="12">
                  <c:v>0.70799999999999996</c:v>
                </c:pt>
                <c:pt idx="13">
                  <c:v>1.45</c:v>
                </c:pt>
              </c:numCache>
            </c:numRef>
          </c:val>
          <c:extLst>
            <c:ext xmlns:c16="http://schemas.microsoft.com/office/drawing/2014/chart" uri="{C3380CC4-5D6E-409C-BE32-E72D297353CC}">
              <c16:uniqueId val="{00000000-191C-4E25-BA73-F537F780E996}"/>
            </c:ext>
          </c:extLst>
        </c:ser>
        <c:ser>
          <c:idx val="1"/>
          <c:order val="1"/>
          <c:tx>
            <c:strRef>
              <c:f>Sheet1!$C$1</c:f>
              <c:strCache>
                <c:ptCount val="1"/>
                <c:pt idx="0">
                  <c:v>After Tax Credit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Indianapolis, IN</c:v>
                </c:pt>
                <c:pt idx="1">
                  <c:v>Cleveland, OH</c:v>
                </c:pt>
                <c:pt idx="2">
                  <c:v>Detroit, MI</c:v>
                </c:pt>
                <c:pt idx="3">
                  <c:v>Los Angeles, CA</c:v>
                </c:pt>
                <c:pt idx="4">
                  <c:v>Richmond, VA</c:v>
                </c:pt>
                <c:pt idx="5">
                  <c:v>Miami, FL</c:v>
                </c:pt>
                <c:pt idx="6">
                  <c:v>Washington, DC</c:v>
                </c:pt>
                <c:pt idx="7">
                  <c:v>Albuquerque, NM</c:v>
                </c:pt>
                <c:pt idx="8">
                  <c:v>Charlotte, NC</c:v>
                </c:pt>
                <c:pt idx="9">
                  <c:v>Chicago, IL</c:v>
                </c:pt>
                <c:pt idx="10">
                  <c:v>Nashville, TN</c:v>
                </c:pt>
                <c:pt idx="11">
                  <c:v>Philadelphia, PA</c:v>
                </c:pt>
                <c:pt idx="12">
                  <c:v>Birmingham, AL</c:v>
                </c:pt>
                <c:pt idx="13">
                  <c:v>Phoenix, AZ</c:v>
                </c:pt>
              </c:strCache>
            </c:strRef>
          </c:cat>
          <c:val>
            <c:numRef>
              <c:f>Sheet1!$C$2:$C$15</c:f>
              <c:numCache>
                <c:formatCode>0%</c:formatCode>
                <c:ptCount val="14"/>
                <c:pt idx="0">
                  <c:v>-4.0000000000000001E-3</c:v>
                </c:pt>
                <c:pt idx="1">
                  <c:v>-4.0000000000000001E-3</c:v>
                </c:pt>
                <c:pt idx="2">
                  <c:v>-4.0000000000000001E-3</c:v>
                </c:pt>
                <c:pt idx="3">
                  <c:v>-4.0000000000000001E-3</c:v>
                </c:pt>
                <c:pt idx="4">
                  <c:v>-4.0000000000000001E-3</c:v>
                </c:pt>
                <c:pt idx="5">
                  <c:v>-4.0000000000000001E-3</c:v>
                </c:pt>
                <c:pt idx="6">
                  <c:v>-4.0000000000000001E-3</c:v>
                </c:pt>
                <c:pt idx="7">
                  <c:v>0.112</c:v>
                </c:pt>
                <c:pt idx="8">
                  <c:v>-4.0000000000000001E-3</c:v>
                </c:pt>
                <c:pt idx="9">
                  <c:v>4.9000000000000002E-2</c:v>
                </c:pt>
                <c:pt idx="10">
                  <c:v>-4.0000000000000001E-3</c:v>
                </c:pt>
                <c:pt idx="11">
                  <c:v>-4.0000000000000001E-3</c:v>
                </c:pt>
                <c:pt idx="12">
                  <c:v>-4.0000000000000001E-3</c:v>
                </c:pt>
                <c:pt idx="13">
                  <c:v>-4.0000000000000001E-3</c:v>
                </c:pt>
              </c:numCache>
            </c:numRef>
          </c:val>
          <c:extLst>
            <c:ext xmlns:c16="http://schemas.microsoft.com/office/drawing/2014/chart" uri="{C3380CC4-5D6E-409C-BE32-E72D297353CC}">
              <c16:uniqueId val="{00000001-191C-4E25-BA73-F537F780E996}"/>
            </c:ext>
          </c:extLst>
        </c:ser>
        <c:dLbls>
          <c:showLegendKey val="0"/>
          <c:showVal val="0"/>
          <c:showCatName val="0"/>
          <c:showSerName val="0"/>
          <c:showPercent val="0"/>
          <c:showBubbleSize val="0"/>
        </c:dLbls>
        <c:gapWidth val="50"/>
        <c:overlap val="-50"/>
        <c:axId val="988982432"/>
        <c:axId val="988980768"/>
      </c:barChart>
      <c:catAx>
        <c:axId val="9889824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8980768"/>
        <c:crosses val="autoZero"/>
        <c:auto val="1"/>
        <c:lblAlgn val="ctr"/>
        <c:lblOffset val="100"/>
        <c:noMultiLvlLbl val="0"/>
      </c:catAx>
      <c:valAx>
        <c:axId val="988980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8982432"/>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94165612039742"/>
          <c:y val="0.14974931958172183"/>
          <c:w val="0.69005834387960252"/>
          <c:h val="0.84795382776705219"/>
        </c:manualLayout>
      </c:layout>
      <c:barChart>
        <c:barDir val="bar"/>
        <c:grouping val="stacked"/>
        <c:varyColors val="0"/>
        <c:ser>
          <c:idx val="0"/>
          <c:order val="0"/>
          <c:tx>
            <c:strRef>
              <c:f>Sheet1!$B$1</c:f>
              <c:strCache>
                <c:ptCount val="1"/>
                <c:pt idx="0">
                  <c:v>Very easy</c:v>
                </c:pt>
              </c:strCache>
            </c:strRef>
          </c:tx>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51FF-494C-AC0A-D5F5E8B48B4F}"/>
              </c:ext>
            </c:extLst>
          </c:dPt>
          <c:dPt>
            <c:idx val="1"/>
            <c:invertIfNegative val="0"/>
            <c:bubble3D val="0"/>
            <c:extLst>
              <c:ext xmlns:c16="http://schemas.microsoft.com/office/drawing/2014/chart" uri="{C3380CC4-5D6E-409C-BE32-E72D297353CC}">
                <c16:uniqueId val="{00000001-51FF-494C-AC0A-D5F5E8B48B4F}"/>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Compare the monthly premium you would have to pay for coverage</c:v>
                </c:pt>
                <c:pt idx="1">
                  <c:v>Compare the copays and deductibles you would have to pay when you use health services</c:v>
                </c:pt>
                <c:pt idx="2">
                  <c:v>Set up an account with the health insurance marketplace</c:v>
                </c:pt>
                <c:pt idx="3">
                  <c:v>Figure out if your income qualifies you for financial assistance</c:v>
                </c:pt>
                <c:pt idx="4">
                  <c:v>Compare the doctors, hospitals, and other health care providers you could see under each plan</c:v>
                </c:pt>
                <c:pt idx="5">
                  <c:v>Find a policy to meet your needs</c:v>
                </c:pt>
              </c:strCache>
            </c:strRef>
          </c:cat>
          <c:val>
            <c:numRef>
              <c:f>Sheet1!$B$2:$B$7</c:f>
              <c:numCache>
                <c:formatCode>0%</c:formatCode>
                <c:ptCount val="6"/>
                <c:pt idx="0">
                  <c:v>0.34</c:v>
                </c:pt>
                <c:pt idx="1">
                  <c:v>0.27</c:v>
                </c:pt>
                <c:pt idx="2">
                  <c:v>0.28999999999999998</c:v>
                </c:pt>
                <c:pt idx="3">
                  <c:v>0.31</c:v>
                </c:pt>
                <c:pt idx="4">
                  <c:v>0.23</c:v>
                </c:pt>
                <c:pt idx="5">
                  <c:v>0.26</c:v>
                </c:pt>
              </c:numCache>
            </c:numRef>
          </c:val>
          <c:extLst>
            <c:ext xmlns:c16="http://schemas.microsoft.com/office/drawing/2014/chart" uri="{C3380CC4-5D6E-409C-BE32-E72D297353CC}">
              <c16:uniqueId val="{00000002-51FF-494C-AC0A-D5F5E8B48B4F}"/>
            </c:ext>
          </c:extLst>
        </c:ser>
        <c:ser>
          <c:idx val="1"/>
          <c:order val="1"/>
          <c:tx>
            <c:strRef>
              <c:f>Sheet1!$C$1</c:f>
              <c:strCache>
                <c:ptCount val="1"/>
                <c:pt idx="0">
                  <c:v>Somewhat easy</c:v>
                </c:pt>
              </c:strCache>
            </c:strRef>
          </c:tx>
          <c:spPr>
            <a:solidFill>
              <a:schemeClr val="accent3"/>
            </a:solidFill>
            <a:ln>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Compare the monthly premium you would have to pay for coverage</c:v>
                </c:pt>
                <c:pt idx="1">
                  <c:v>Compare the copays and deductibles you would have to pay when you use health services</c:v>
                </c:pt>
                <c:pt idx="2">
                  <c:v>Set up an account with the health insurance marketplace</c:v>
                </c:pt>
                <c:pt idx="3">
                  <c:v>Figure out if your income qualifies you for financial assistance</c:v>
                </c:pt>
                <c:pt idx="4">
                  <c:v>Compare the doctors, hospitals, and other health care providers you could see under each plan</c:v>
                </c:pt>
                <c:pt idx="5">
                  <c:v>Find a policy to meet your needs</c:v>
                </c:pt>
              </c:strCache>
            </c:strRef>
          </c:cat>
          <c:val>
            <c:numRef>
              <c:f>Sheet1!$C$2:$C$7</c:f>
              <c:numCache>
                <c:formatCode>0%</c:formatCode>
                <c:ptCount val="6"/>
                <c:pt idx="0">
                  <c:v>0.4</c:v>
                </c:pt>
                <c:pt idx="1">
                  <c:v>0.42</c:v>
                </c:pt>
                <c:pt idx="2">
                  <c:v>0.4</c:v>
                </c:pt>
                <c:pt idx="3">
                  <c:v>0.36</c:v>
                </c:pt>
                <c:pt idx="4">
                  <c:v>0.37</c:v>
                </c:pt>
                <c:pt idx="5">
                  <c:v>0.33</c:v>
                </c:pt>
              </c:numCache>
            </c:numRef>
          </c:val>
          <c:extLst>
            <c:ext xmlns:c16="http://schemas.microsoft.com/office/drawing/2014/chart" uri="{C3380CC4-5D6E-409C-BE32-E72D297353CC}">
              <c16:uniqueId val="{00000003-51FF-494C-AC0A-D5F5E8B48B4F}"/>
            </c:ext>
          </c:extLst>
        </c:ser>
        <c:ser>
          <c:idx val="2"/>
          <c:order val="2"/>
          <c:tx>
            <c:strRef>
              <c:f>Sheet1!$D$1</c:f>
              <c:strCache>
                <c:ptCount val="1"/>
                <c:pt idx="0">
                  <c:v>Somewhat difficult</c:v>
                </c:pt>
              </c:strCache>
            </c:strRef>
          </c:tx>
          <c:spPr>
            <a:solidFill>
              <a:schemeClr val="tx2"/>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Compare the monthly premium you would have to pay for coverage</c:v>
                </c:pt>
                <c:pt idx="1">
                  <c:v>Compare the copays and deductibles you would have to pay when you use health services</c:v>
                </c:pt>
                <c:pt idx="2">
                  <c:v>Set up an account with the health insurance marketplace</c:v>
                </c:pt>
                <c:pt idx="3">
                  <c:v>Figure out if your income qualifies you for financial assistance</c:v>
                </c:pt>
                <c:pt idx="4">
                  <c:v>Compare the doctors, hospitals, and other health care providers you could see under each plan</c:v>
                </c:pt>
                <c:pt idx="5">
                  <c:v>Find a policy to meet your needs</c:v>
                </c:pt>
              </c:strCache>
            </c:strRef>
          </c:cat>
          <c:val>
            <c:numRef>
              <c:f>Sheet1!$D$2:$D$7</c:f>
              <c:numCache>
                <c:formatCode>0%</c:formatCode>
                <c:ptCount val="6"/>
                <c:pt idx="0">
                  <c:v>0.16</c:v>
                </c:pt>
                <c:pt idx="1">
                  <c:v>0.21</c:v>
                </c:pt>
                <c:pt idx="2">
                  <c:v>0.16</c:v>
                </c:pt>
                <c:pt idx="3">
                  <c:v>0.18</c:v>
                </c:pt>
                <c:pt idx="4">
                  <c:v>0.19</c:v>
                </c:pt>
                <c:pt idx="5">
                  <c:v>0.26</c:v>
                </c:pt>
              </c:numCache>
            </c:numRef>
          </c:val>
          <c:extLst>
            <c:ext xmlns:c16="http://schemas.microsoft.com/office/drawing/2014/chart" uri="{C3380CC4-5D6E-409C-BE32-E72D297353CC}">
              <c16:uniqueId val="{00000004-51FF-494C-AC0A-D5F5E8B48B4F}"/>
            </c:ext>
          </c:extLst>
        </c:ser>
        <c:ser>
          <c:idx val="3"/>
          <c:order val="3"/>
          <c:tx>
            <c:strRef>
              <c:f>Sheet1!$E$1</c:f>
              <c:strCache>
                <c:ptCount val="1"/>
                <c:pt idx="0">
                  <c:v>Very difficult</c:v>
                </c:pt>
              </c:strCache>
            </c:strRef>
          </c:tx>
          <c:spPr>
            <a:solidFill>
              <a:srgbClr val="FF3300"/>
            </a:solidFill>
            <a:ln>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Compare the monthly premium you would have to pay for coverage</c:v>
                </c:pt>
                <c:pt idx="1">
                  <c:v>Compare the copays and deductibles you would have to pay when you use health services</c:v>
                </c:pt>
                <c:pt idx="2">
                  <c:v>Set up an account with the health insurance marketplace</c:v>
                </c:pt>
                <c:pt idx="3">
                  <c:v>Figure out if your income qualifies you for financial assistance</c:v>
                </c:pt>
                <c:pt idx="4">
                  <c:v>Compare the doctors, hospitals, and other health care providers you could see under each plan</c:v>
                </c:pt>
                <c:pt idx="5">
                  <c:v>Find a policy to meet your needs</c:v>
                </c:pt>
              </c:strCache>
            </c:strRef>
          </c:cat>
          <c:val>
            <c:numRef>
              <c:f>Sheet1!$E$2:$E$7</c:f>
              <c:numCache>
                <c:formatCode>0%</c:formatCode>
                <c:ptCount val="6"/>
                <c:pt idx="0">
                  <c:v>0.06</c:v>
                </c:pt>
                <c:pt idx="1">
                  <c:v>0.06</c:v>
                </c:pt>
                <c:pt idx="2">
                  <c:v>0.09</c:v>
                </c:pt>
                <c:pt idx="3">
                  <c:v>0.08</c:v>
                </c:pt>
                <c:pt idx="4">
                  <c:v>0.1</c:v>
                </c:pt>
                <c:pt idx="5">
                  <c:v>0.13</c:v>
                </c:pt>
              </c:numCache>
            </c:numRef>
          </c:val>
          <c:extLst>
            <c:ext xmlns:c16="http://schemas.microsoft.com/office/drawing/2014/chart" uri="{C3380CC4-5D6E-409C-BE32-E72D297353CC}">
              <c16:uniqueId val="{00000005-51FF-494C-AC0A-D5F5E8B48B4F}"/>
            </c:ext>
          </c:extLst>
        </c:ser>
        <c:dLbls>
          <c:showLegendKey val="0"/>
          <c:showVal val="1"/>
          <c:showCatName val="0"/>
          <c:showSerName val="0"/>
          <c:showPercent val="0"/>
          <c:showBubbleSize val="0"/>
        </c:dLbls>
        <c:gapWidth val="45"/>
        <c:overlap val="100"/>
        <c:axId val="397599632"/>
        <c:axId val="397598848"/>
      </c:barChart>
      <c:valAx>
        <c:axId val="397598848"/>
        <c:scaling>
          <c:orientation val="minMax"/>
          <c:max val="1.05"/>
          <c:min val="0"/>
        </c:scaling>
        <c:delete val="1"/>
        <c:axPos val="t"/>
        <c:numFmt formatCode="0%" sourceLinked="1"/>
        <c:majorTickMark val="none"/>
        <c:minorTickMark val="none"/>
        <c:tickLblPos val="nextTo"/>
        <c:crossAx val="397599632"/>
        <c:crosses val="autoZero"/>
        <c:crossBetween val="between"/>
      </c:valAx>
      <c:catAx>
        <c:axId val="397599632"/>
        <c:scaling>
          <c:orientation val="maxMin"/>
        </c:scaling>
        <c:delete val="0"/>
        <c:axPos val="l"/>
        <c:numFmt formatCode="General" sourceLinked="0"/>
        <c:majorTickMark val="out"/>
        <c:minorTickMark val="none"/>
        <c:tickLblPos val="nextTo"/>
        <c:spPr>
          <a:ln>
            <a:noFill/>
          </a:ln>
        </c:spPr>
        <c:txPr>
          <a:bodyPr/>
          <a:lstStyle/>
          <a:p>
            <a:pPr>
              <a:defRPr sz="1400"/>
            </a:pPr>
            <a:endParaRPr lang="en-US"/>
          </a:p>
        </c:txPr>
        <c:crossAx val="397598848"/>
        <c:crosses val="autoZero"/>
        <c:auto val="1"/>
        <c:lblAlgn val="ctr"/>
        <c:lblOffset val="100"/>
        <c:noMultiLvlLbl val="0"/>
      </c:catAx>
    </c:plotArea>
    <c:legend>
      <c:legendPos val="t"/>
      <c:layout>
        <c:manualLayout>
          <c:xMode val="edge"/>
          <c:yMode val="edge"/>
          <c:x val="0.19385112473981148"/>
          <c:y val="7.4791310999559796E-2"/>
          <c:w val="0.60946288163306306"/>
          <c:h val="5.7993342395505118E-2"/>
        </c:manualLayout>
      </c:layout>
      <c:overlay val="0"/>
      <c:txPr>
        <a:bodyPr/>
        <a:lstStyle/>
        <a:p>
          <a:pPr>
            <a:defRPr sz="1300"/>
          </a:pPr>
          <a:endParaRPr lang="en-US"/>
        </a:p>
      </c:txPr>
    </c:legend>
    <c:plotVisOnly val="1"/>
    <c:dispBlanksAs val="gap"/>
    <c:showDLblsOverMax val="0"/>
  </c:chart>
  <c:txPr>
    <a:bodyPr/>
    <a:lstStyle/>
    <a:p>
      <a:pPr>
        <a:defRPr sz="13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0.8657</cdr:x>
      <cdr:y>0.20612</cdr:y>
    </cdr:from>
    <cdr:to>
      <cdr:x>0.95074</cdr:x>
      <cdr:y>0.27956</cdr:y>
    </cdr:to>
    <cdr:sp macro="" textlink="">
      <cdr:nvSpPr>
        <cdr:cNvPr id="2" name="TextBox 1"/>
        <cdr:cNvSpPr txBox="1"/>
      </cdr:nvSpPr>
      <cdr:spPr>
        <a:xfrm xmlns:a="http://schemas.openxmlformats.org/drawingml/2006/main">
          <a:off x="7756525" y="1036637"/>
          <a:ext cx="762000" cy="3693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800" dirty="0" smtClean="0">
              <a:latin typeface="Calibri" pitchFamily="34" charset="0"/>
              <a:cs typeface="Meta Offc Pro"/>
            </a:rPr>
            <a:t>New</a:t>
          </a:r>
        </a:p>
      </cdr:txBody>
    </cdr:sp>
  </cdr:relSizeAnchor>
  <cdr:relSizeAnchor xmlns:cdr="http://schemas.openxmlformats.org/drawingml/2006/chartDrawing">
    <cdr:from>
      <cdr:x>0.8657</cdr:x>
      <cdr:y>0.56976</cdr:y>
    </cdr:from>
    <cdr:to>
      <cdr:x>1</cdr:x>
      <cdr:y>0.6432</cdr:y>
    </cdr:to>
    <cdr:sp macro="" textlink="">
      <cdr:nvSpPr>
        <cdr:cNvPr id="3" name="TextBox 1"/>
        <cdr:cNvSpPr txBox="1"/>
      </cdr:nvSpPr>
      <cdr:spPr>
        <a:xfrm xmlns:a="http://schemas.openxmlformats.org/drawingml/2006/main">
          <a:off x="7756524" y="2865437"/>
          <a:ext cx="12033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latin typeface="Calibri" pitchFamily="34" charset="0"/>
              <a:cs typeface="Meta Offc Pro"/>
            </a:rPr>
            <a:t>Renewing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8" tIns="45714" rIns="91428" bIns="45714"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8" tIns="45714" rIns="91428" bIns="45714" rtlCol="0" anchor="b"/>
          <a:lstStyle>
            <a:lvl1pPr algn="r">
              <a:defRPr sz="1200"/>
            </a:lvl1pPr>
          </a:lstStyle>
          <a:p>
            <a:fld id="{D7CC677F-937E-4FEA-B0CD-227F1DF64D6F}" type="slidenum">
              <a:rPr lang="en-US" smtClean="0"/>
              <a:t>‹#›</a:t>
            </a:fld>
            <a:endParaRPr lang="en-US"/>
          </a:p>
        </p:txBody>
      </p:sp>
    </p:spTree>
    <p:extLst>
      <p:ext uri="{BB962C8B-B14F-4D97-AF65-F5344CB8AC3E}">
        <p14:creationId xmlns:p14="http://schemas.microsoft.com/office/powerpoint/2010/main" val="55656253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5" tIns="46583" rIns="93165" bIns="46583"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5" tIns="46583" rIns="93165" bIns="46583" rtlCol="0" anchor="b"/>
          <a:lstStyle>
            <a:lvl1pPr algn="r">
              <a:defRPr sz="1200"/>
            </a:lvl1pPr>
          </a:lstStyle>
          <a:p>
            <a:fld id="{F3E76084-7007-4F9A-9BF5-85CA96B02EE7}" type="slidenum">
              <a:rPr lang="en-US" smtClean="0"/>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 </a:t>
            </a:r>
            <a:r>
              <a:rPr lang="en-US" dirty="0" err="1" smtClean="0"/>
              <a:t>JS</a:t>
            </a: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9</a:t>
            </a:fld>
            <a:endParaRPr lang="en-US"/>
          </a:p>
        </p:txBody>
      </p:sp>
    </p:spTree>
    <p:extLst>
      <p:ext uri="{BB962C8B-B14F-4D97-AF65-F5344CB8AC3E}">
        <p14:creationId xmlns:p14="http://schemas.microsoft.com/office/powerpoint/2010/main" val="365065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28</a:t>
            </a:fld>
            <a:endParaRPr lang="en-US"/>
          </a:p>
        </p:txBody>
      </p:sp>
    </p:spTree>
    <p:extLst>
      <p:ext uri="{BB962C8B-B14F-4D97-AF65-F5344CB8AC3E}">
        <p14:creationId xmlns:p14="http://schemas.microsoft.com/office/powerpoint/2010/main" val="83558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01019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4824"/>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30</a:t>
            </a:fld>
            <a:endParaRPr lang="en-US"/>
          </a:p>
        </p:txBody>
      </p:sp>
    </p:spTree>
    <p:extLst>
      <p:ext uri="{BB962C8B-B14F-4D97-AF65-F5344CB8AC3E}">
        <p14:creationId xmlns:p14="http://schemas.microsoft.com/office/powerpoint/2010/main" val="272881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76084-7007-4F9A-9BF5-85CA96B02EE7}" type="slidenum">
              <a:rPr lang="en-US" smtClean="0"/>
              <a:t>31</a:t>
            </a:fld>
            <a:endParaRPr lang="en-US"/>
          </a:p>
        </p:txBody>
      </p:sp>
    </p:spTree>
    <p:extLst>
      <p:ext uri="{BB962C8B-B14F-4D97-AF65-F5344CB8AC3E}">
        <p14:creationId xmlns:p14="http://schemas.microsoft.com/office/powerpoint/2010/main" val="207174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76084-7007-4F9A-9BF5-85CA96B02EE7}" type="slidenum">
              <a:rPr lang="en-US" smtClean="0"/>
              <a:t>32</a:t>
            </a:fld>
            <a:endParaRPr lang="en-US"/>
          </a:p>
        </p:txBody>
      </p:sp>
    </p:spTree>
    <p:extLst>
      <p:ext uri="{BB962C8B-B14F-4D97-AF65-F5344CB8AC3E}">
        <p14:creationId xmlns:p14="http://schemas.microsoft.com/office/powerpoint/2010/main" val="64655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76084-7007-4F9A-9BF5-85CA96B02EE7}" type="slidenum">
              <a:rPr lang="en-US" smtClean="0"/>
              <a:t>33</a:t>
            </a:fld>
            <a:endParaRPr lang="en-US"/>
          </a:p>
        </p:txBody>
      </p:sp>
    </p:spTree>
    <p:extLst>
      <p:ext uri="{BB962C8B-B14F-4D97-AF65-F5344CB8AC3E}">
        <p14:creationId xmlns:p14="http://schemas.microsoft.com/office/powerpoint/2010/main" val="322124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Updated – 5/1/14</a:t>
            </a: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587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15</a:t>
            </a:fld>
            <a:endParaRPr lang="en-US" dirty="0"/>
          </a:p>
        </p:txBody>
      </p:sp>
    </p:spTree>
    <p:extLst>
      <p:ext uri="{BB962C8B-B14F-4D97-AF65-F5344CB8AC3E}">
        <p14:creationId xmlns:p14="http://schemas.microsoft.com/office/powerpoint/2010/main" val="60144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22</a:t>
            </a:fld>
            <a:endParaRPr lang="en-US"/>
          </a:p>
        </p:txBody>
      </p:sp>
    </p:spTree>
    <p:extLst>
      <p:ext uri="{BB962C8B-B14F-4D97-AF65-F5344CB8AC3E}">
        <p14:creationId xmlns:p14="http://schemas.microsoft.com/office/powerpoint/2010/main" val="2774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23</a:t>
            </a:fld>
            <a:endParaRPr lang="en-US"/>
          </a:p>
        </p:txBody>
      </p:sp>
    </p:spTree>
    <p:extLst>
      <p:ext uri="{BB962C8B-B14F-4D97-AF65-F5344CB8AC3E}">
        <p14:creationId xmlns:p14="http://schemas.microsoft.com/office/powerpoint/2010/main" val="388621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24</a:t>
            </a:fld>
            <a:endParaRPr lang="en-US"/>
          </a:p>
        </p:txBody>
      </p:sp>
    </p:spTree>
    <p:extLst>
      <p:ext uri="{BB962C8B-B14F-4D97-AF65-F5344CB8AC3E}">
        <p14:creationId xmlns:p14="http://schemas.microsoft.com/office/powerpoint/2010/main" val="72639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25</a:t>
            </a:fld>
            <a:endParaRPr lang="en-US"/>
          </a:p>
        </p:txBody>
      </p:sp>
    </p:spTree>
    <p:extLst>
      <p:ext uri="{BB962C8B-B14F-4D97-AF65-F5344CB8AC3E}">
        <p14:creationId xmlns:p14="http://schemas.microsoft.com/office/powerpoint/2010/main" val="256530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26</a:t>
            </a:fld>
            <a:endParaRPr lang="en-US"/>
          </a:p>
        </p:txBody>
      </p:sp>
    </p:spTree>
    <p:extLst>
      <p:ext uri="{BB962C8B-B14F-4D97-AF65-F5344CB8AC3E}">
        <p14:creationId xmlns:p14="http://schemas.microsoft.com/office/powerpoint/2010/main" val="63602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27</a:t>
            </a:fld>
            <a:endParaRPr lang="en-US"/>
          </a:p>
        </p:txBody>
      </p:sp>
    </p:spTree>
    <p:extLst>
      <p:ext uri="{BB962C8B-B14F-4D97-AF65-F5344CB8AC3E}">
        <p14:creationId xmlns:p14="http://schemas.microsoft.com/office/powerpoint/2010/main" val="32778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1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18679766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450999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08039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793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1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962188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lvl="0"/>
            <a:r>
              <a:rPr lang="en-US" smtClean="0"/>
              <a:t>Click to edit Master text styles</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a:lstStyle>
            <a:lvl1pPr>
              <a:defRPr>
                <a:latin typeface="Calibri" pitchFamily="34" charset="0"/>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257339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4"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 id="2147483670" r:id="rId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4"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1489908824"/>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nchs/health_policy/trends_hc_1968_2011.htm#table01" TargetMode="External"/><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hyperlink" Target="https://www.cdc.gov/nchs/data/nhis/earlyrelease/insur201609.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347" y="2337555"/>
            <a:ext cx="8223439" cy="1000511"/>
          </a:xfrm>
        </p:spPr>
        <p:txBody>
          <a:bodyPr/>
          <a:lstStyle/>
          <a:p>
            <a:pPr fontAlgn="base"/>
            <a:r>
              <a:rPr lang="en-US" dirty="0" smtClean="0"/>
              <a:t>Web Briefing:  </a:t>
            </a:r>
            <a:br>
              <a:rPr lang="en-US" dirty="0" smtClean="0"/>
            </a:br>
            <a:r>
              <a:rPr lang="en-US" b="0" dirty="0"/>
              <a:t>Key Issues Ahead of the Affordable Care Act’s Fourth Open Enrollment Period</a:t>
            </a:r>
            <a:r>
              <a:rPr lang="en-US" dirty="0"/>
              <a:t/>
            </a:r>
            <a:br>
              <a:rPr lang="en-US" dirty="0"/>
            </a:br>
            <a:endParaRPr lang="en-US" dirty="0"/>
          </a:p>
        </p:txBody>
      </p:sp>
      <p:sp>
        <p:nvSpPr>
          <p:cNvPr id="5" name="Text Placeholder 4"/>
          <p:cNvSpPr>
            <a:spLocks noGrp="1"/>
          </p:cNvSpPr>
          <p:nvPr>
            <p:ph type="body" sz="quarter" idx="10"/>
          </p:nvPr>
        </p:nvSpPr>
        <p:spPr>
          <a:xfrm>
            <a:off x="452347" y="3106911"/>
            <a:ext cx="6391275" cy="884238"/>
          </a:xfrm>
        </p:spPr>
        <p:txBody>
          <a:bodyPr/>
          <a:lstStyle/>
          <a:p>
            <a:endParaRPr lang="en-US" dirty="0" smtClean="0"/>
          </a:p>
          <a:p>
            <a:endParaRPr lang="en-US" dirty="0"/>
          </a:p>
          <a:p>
            <a:r>
              <a:rPr lang="en-US" dirty="0" smtClean="0"/>
              <a:t>Presented </a:t>
            </a:r>
            <a:r>
              <a:rPr lang="en-US" dirty="0"/>
              <a:t>by the Kaiser Family Foundation</a:t>
            </a:r>
          </a:p>
        </p:txBody>
      </p:sp>
      <p:sp>
        <p:nvSpPr>
          <p:cNvPr id="3" name="Content Placeholder 2"/>
          <p:cNvSpPr>
            <a:spLocks noGrp="1"/>
          </p:cNvSpPr>
          <p:nvPr>
            <p:ph sz="quarter" idx="16"/>
          </p:nvPr>
        </p:nvSpPr>
        <p:spPr/>
        <p:txBody>
          <a:bodyPr/>
          <a:lstStyle/>
          <a:p>
            <a:r>
              <a:rPr lang="en-US" dirty="0" smtClean="0"/>
              <a:t>Tuesday, October 25, 2016</a:t>
            </a:r>
          </a:p>
          <a:p>
            <a:r>
              <a:rPr lang="en-US" dirty="0" smtClean="0"/>
              <a:t>1 p.m. ET to 2 p.m. ET </a:t>
            </a:r>
            <a:endParaRPr lang="en-US" dirty="0"/>
          </a:p>
        </p:txBody>
      </p:sp>
    </p:spTree>
    <p:extLst>
      <p:ext uri="{BB962C8B-B14F-4D97-AF65-F5344CB8AC3E}">
        <p14:creationId xmlns:p14="http://schemas.microsoft.com/office/powerpoint/2010/main" val="81268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74637" y="1701224"/>
          <a:ext cx="8594725" cy="373380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91440" y="304800"/>
            <a:ext cx="8961120" cy="914400"/>
          </a:xfrm>
        </p:spPr>
        <p:txBody>
          <a:bodyPr/>
          <a:lstStyle/>
          <a:p>
            <a:r>
              <a:rPr lang="en-US" dirty="0" smtClean="0"/>
              <a:t>Patterns of eligibility vary by state Medicaid expansion status.</a:t>
            </a:r>
            <a:endParaRPr lang="en-US" dirty="0"/>
          </a:p>
        </p:txBody>
      </p:sp>
      <p:sp>
        <p:nvSpPr>
          <p:cNvPr id="6" name="Text Placeholder 2"/>
          <p:cNvSpPr>
            <a:spLocks noGrp="1"/>
          </p:cNvSpPr>
          <p:nvPr>
            <p:ph type="body" sz="quarter" idx="11"/>
          </p:nvPr>
        </p:nvSpPr>
        <p:spPr>
          <a:xfrm>
            <a:off x="0" y="6309360"/>
            <a:ext cx="8321040" cy="548640"/>
          </a:xfrm>
        </p:spPr>
        <p:txBody>
          <a:bodyPr/>
          <a:lstStyle/>
          <a:p>
            <a:r>
              <a:rPr lang="en-US" dirty="0"/>
              <a:t>NOTES: </a:t>
            </a:r>
            <a:r>
              <a:rPr lang="en-US" dirty="0" smtClean="0"/>
              <a:t>Totals may not sum to 100% due to rounding. Tax Credit Eligible share in expansion states includes </a:t>
            </a:r>
            <a:r>
              <a:rPr lang="en-US" dirty="0"/>
              <a:t>adults in </a:t>
            </a:r>
            <a:r>
              <a:rPr lang="en-US" dirty="0" smtClean="0"/>
              <a:t>MN and NY who </a:t>
            </a:r>
            <a:r>
              <a:rPr lang="en-US" dirty="0"/>
              <a:t>are eligible for coverage through the Basic Health Plan. Medicaid/Other Public </a:t>
            </a:r>
            <a:r>
              <a:rPr lang="en-US" dirty="0" smtClean="0"/>
              <a:t>also </a:t>
            </a:r>
            <a:r>
              <a:rPr lang="en-US" dirty="0"/>
              <a:t>includes CHIP and some state-funded programs for immigrants otherwise ineligible for Medicaid. </a:t>
            </a:r>
            <a:endParaRPr lang="en-US" dirty="0" smtClean="0"/>
          </a:p>
          <a:p>
            <a:pPr lvl="0"/>
            <a:r>
              <a:rPr lang="en-US" dirty="0" smtClean="0"/>
              <a:t>SOURCE</a:t>
            </a:r>
            <a:r>
              <a:rPr lang="en-US" dirty="0"/>
              <a:t>: Kaiser Family Foundation analysis based on </a:t>
            </a:r>
            <a:r>
              <a:rPr lang="en-US" dirty="0" smtClean="0"/>
              <a:t>2016 </a:t>
            </a:r>
            <a:r>
              <a:rPr lang="en-US" dirty="0"/>
              <a:t>Medicaid eligibility levels and </a:t>
            </a:r>
            <a:r>
              <a:rPr lang="en-US" dirty="0" smtClean="0"/>
              <a:t>2016 </a:t>
            </a:r>
            <a:r>
              <a:rPr lang="en-US" dirty="0"/>
              <a:t>Current Population Survey.</a:t>
            </a:r>
            <a:endParaRPr lang="en-US" dirty="0">
              <a:solidFill>
                <a:srgbClr val="000000"/>
              </a:solidFill>
            </a:endParaRPr>
          </a:p>
        </p:txBody>
      </p:sp>
      <p:sp>
        <p:nvSpPr>
          <p:cNvPr id="7" name="TextBox 6"/>
          <p:cNvSpPr txBox="1"/>
          <p:nvPr/>
        </p:nvSpPr>
        <p:spPr>
          <a:xfrm>
            <a:off x="457200" y="5435025"/>
            <a:ext cx="2362200" cy="584775"/>
          </a:xfrm>
          <a:prstGeom prst="rect">
            <a:avLst/>
          </a:prstGeom>
          <a:noFill/>
        </p:spPr>
        <p:txBody>
          <a:bodyPr wrap="square" rtlCol="0">
            <a:spAutoFit/>
          </a:bodyPr>
          <a:lstStyle/>
          <a:p>
            <a:pPr algn="ctr"/>
            <a:r>
              <a:rPr lang="en-US" sz="1600" b="1" dirty="0" smtClean="0">
                <a:latin typeface="Calibri" pitchFamily="34" charset="0"/>
                <a:cs typeface="Meta Offc Pro"/>
              </a:rPr>
              <a:t>Total = 13.1 Million Nonelderly Uninsured</a:t>
            </a:r>
          </a:p>
        </p:txBody>
      </p:sp>
      <p:sp>
        <p:nvSpPr>
          <p:cNvPr id="8" name="TextBox 7"/>
          <p:cNvSpPr txBox="1"/>
          <p:nvPr/>
        </p:nvSpPr>
        <p:spPr>
          <a:xfrm>
            <a:off x="3276600" y="5435025"/>
            <a:ext cx="2362200" cy="584775"/>
          </a:xfrm>
          <a:prstGeom prst="rect">
            <a:avLst/>
          </a:prstGeom>
          <a:noFill/>
        </p:spPr>
        <p:txBody>
          <a:bodyPr wrap="square" rtlCol="0">
            <a:spAutoFit/>
          </a:bodyPr>
          <a:lstStyle/>
          <a:p>
            <a:pPr algn="ctr"/>
            <a:r>
              <a:rPr lang="en-US" sz="1600" b="1" dirty="0" smtClean="0">
                <a:latin typeface="Calibri" pitchFamily="34" charset="0"/>
                <a:cs typeface="Meta Offc Pro"/>
              </a:rPr>
              <a:t>Total = 14.1 Million Nonelderly Uninsured</a:t>
            </a:r>
          </a:p>
        </p:txBody>
      </p:sp>
      <p:sp>
        <p:nvSpPr>
          <p:cNvPr id="9" name="Title 3"/>
          <p:cNvSpPr txBox="1">
            <a:spLocks/>
          </p:cNvSpPr>
          <p:nvPr/>
        </p:nvSpPr>
        <p:spPr bwMode="auto">
          <a:xfrm>
            <a:off x="91440" y="1212272"/>
            <a:ext cx="8961120" cy="592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1800" i="1" kern="0" dirty="0" smtClean="0"/>
              <a:t>Eligibility for ACA Coverage Among Nonelderly Uninsured as of 2016, </a:t>
            </a:r>
          </a:p>
          <a:p>
            <a:r>
              <a:rPr lang="en-US" sz="1800" i="1" kern="0" dirty="0" smtClean="0"/>
              <a:t>by State Medicaid Expansion Status</a:t>
            </a:r>
            <a:endParaRPr lang="en-US" sz="1800" i="1" kern="0" dirty="0"/>
          </a:p>
        </p:txBody>
      </p:sp>
    </p:spTree>
    <p:extLst>
      <p:ext uri="{BB962C8B-B14F-4D97-AF65-F5344CB8AC3E}">
        <p14:creationId xmlns:p14="http://schemas.microsoft.com/office/powerpoint/2010/main" val="1454242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76200" y="1524000"/>
          <a:ext cx="895985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1"/>
          </p:nvPr>
        </p:nvSpPr>
        <p:spPr>
          <a:xfrm>
            <a:off x="0" y="6019800"/>
            <a:ext cx="8321040" cy="838199"/>
          </a:xfrm>
        </p:spPr>
        <p:txBody>
          <a:bodyPr/>
          <a:lstStyle/>
          <a:p>
            <a:r>
              <a:rPr lang="en-US" dirty="0" smtClean="0"/>
              <a:t>SOURCE</a:t>
            </a:r>
            <a:r>
              <a:rPr lang="en-US" dirty="0"/>
              <a:t>: </a:t>
            </a:r>
            <a:r>
              <a:rPr lang="en-US" dirty="0" smtClean="0"/>
              <a:t>Wave 4 of the Kaiser </a:t>
            </a:r>
            <a:r>
              <a:rPr lang="en-US" dirty="0"/>
              <a:t>Family Foundation </a:t>
            </a:r>
            <a:r>
              <a:rPr lang="en-US" dirty="0" smtClean="0"/>
              <a:t>California Longitudinal Panel Survey, 2016.</a:t>
            </a:r>
            <a:endParaRPr lang="en-US" dirty="0"/>
          </a:p>
        </p:txBody>
      </p:sp>
      <p:sp>
        <p:nvSpPr>
          <p:cNvPr id="6" name="Title 5"/>
          <p:cNvSpPr>
            <a:spLocks noGrp="1"/>
          </p:cNvSpPr>
          <p:nvPr>
            <p:ph type="title"/>
          </p:nvPr>
        </p:nvSpPr>
        <p:spPr>
          <a:xfrm>
            <a:off x="76200" y="365760"/>
            <a:ext cx="9144000" cy="914400"/>
          </a:xfrm>
        </p:spPr>
        <p:txBody>
          <a:bodyPr/>
          <a:lstStyle/>
          <a:p>
            <a:r>
              <a:rPr lang="en-US" dirty="0" smtClean="0"/>
              <a:t>Cost and perceptions of cost remain a major barrier to coverage.</a:t>
            </a:r>
            <a:endParaRPr lang="en-US" dirty="0"/>
          </a:p>
        </p:txBody>
      </p:sp>
      <p:sp>
        <p:nvSpPr>
          <p:cNvPr id="2" name="Rectangle 1"/>
          <p:cNvSpPr/>
          <p:nvPr/>
        </p:nvSpPr>
        <p:spPr>
          <a:xfrm>
            <a:off x="76200" y="1214943"/>
            <a:ext cx="8610600" cy="369332"/>
          </a:xfrm>
          <a:prstGeom prst="rect">
            <a:avLst/>
          </a:prstGeom>
        </p:spPr>
        <p:txBody>
          <a:bodyPr wrap="square">
            <a:spAutoFit/>
          </a:bodyPr>
          <a:lstStyle/>
          <a:p>
            <a:r>
              <a:rPr lang="en-US" b="1" i="1" dirty="0" smtClean="0">
                <a:solidFill>
                  <a:srgbClr val="000000"/>
                </a:solidFill>
              </a:rPr>
              <a:t>Primary reason for being uninsured among remaining uninsured adults in California:</a:t>
            </a:r>
            <a:endParaRPr lang="en-US" b="1" i="1" dirty="0">
              <a:solidFill>
                <a:srgbClr val="000000"/>
              </a:solidFill>
            </a:endParaRPr>
          </a:p>
        </p:txBody>
      </p:sp>
    </p:spTree>
    <p:extLst>
      <p:ext uri="{BB962C8B-B14F-4D97-AF65-F5344CB8AC3E}">
        <p14:creationId xmlns:p14="http://schemas.microsoft.com/office/powerpoint/2010/main" val="1649069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chemeClr val="tx2">
                    <a:lumMod val="75000"/>
                  </a:schemeClr>
                </a:solidFill>
              </a:rPr>
              <a:t>Cynthia Cox</a:t>
            </a:r>
            <a:endParaRPr lang="en-US" sz="4000" dirty="0"/>
          </a:p>
        </p:txBody>
      </p:sp>
      <p:sp>
        <p:nvSpPr>
          <p:cNvPr id="5" name="Content Placeholder 4"/>
          <p:cNvSpPr>
            <a:spLocks noGrp="1"/>
          </p:cNvSpPr>
          <p:nvPr>
            <p:ph idx="12"/>
          </p:nvPr>
        </p:nvSpPr>
        <p:spPr>
          <a:xfrm>
            <a:off x="4617720" y="1854698"/>
            <a:ext cx="4434840" cy="2878667"/>
          </a:xfrm>
        </p:spPr>
        <p:txBody>
          <a:bodyPr/>
          <a:lstStyle/>
          <a:p>
            <a:pPr marL="0" indent="0">
              <a:spcBef>
                <a:spcPts val="0"/>
              </a:spcBef>
              <a:buNone/>
            </a:pPr>
            <a:endParaRPr lang="en-US" sz="3000" dirty="0" smtClean="0"/>
          </a:p>
          <a:p>
            <a:pPr marL="0" indent="0">
              <a:spcBef>
                <a:spcPts val="0"/>
              </a:spcBef>
              <a:buNone/>
            </a:pPr>
            <a:r>
              <a:rPr lang="en-US" sz="3000" dirty="0"/>
              <a:t>Associate Director,  Program for the Study </a:t>
            </a:r>
            <a:br>
              <a:rPr lang="en-US" sz="3000" dirty="0"/>
            </a:br>
            <a:r>
              <a:rPr lang="en-US" sz="3000" dirty="0"/>
              <a:t>of Health Reform and Private Insurance</a:t>
            </a:r>
          </a:p>
          <a:p>
            <a:pPr marL="0" indent="0">
              <a:spcBef>
                <a:spcPts val="0"/>
              </a:spcBef>
              <a:buNone/>
            </a:pPr>
            <a:endParaRPr lang="en-US" sz="3000" i="1" dirty="0" smtClean="0"/>
          </a:p>
          <a:p>
            <a:pPr marL="0" indent="0">
              <a:spcBef>
                <a:spcPts val="0"/>
              </a:spcBef>
              <a:buNone/>
            </a:pPr>
            <a:r>
              <a:rPr lang="en-US" sz="3000" i="1" dirty="0"/>
              <a:t>Kaiser Family Foundation</a:t>
            </a:r>
          </a:p>
          <a:p>
            <a:pPr marL="0" indent="0">
              <a:buNone/>
            </a:pPr>
            <a:endParaRPr lang="en-US" sz="3000" dirty="0" smtClean="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400" y="1304781"/>
            <a:ext cx="3324181" cy="4550210"/>
          </a:xfrm>
        </p:spPr>
      </p:pic>
    </p:spTree>
    <p:extLst>
      <p:ext uri="{BB962C8B-B14F-4D97-AF65-F5344CB8AC3E}">
        <p14:creationId xmlns:p14="http://schemas.microsoft.com/office/powerpoint/2010/main" val="755873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2075" y="1096963"/>
          <a:ext cx="89598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p:txBody>
          <a:bodyPr/>
          <a:lstStyle/>
          <a:p>
            <a:r>
              <a:rPr lang="en-US" dirty="0" smtClean="0"/>
              <a:t>Source: HHS data and Kaiser Family Foundation estimate.</a:t>
            </a:r>
          </a:p>
        </p:txBody>
      </p:sp>
      <p:sp>
        <p:nvSpPr>
          <p:cNvPr id="5" name="Title 4"/>
          <p:cNvSpPr>
            <a:spLocks noGrp="1"/>
          </p:cNvSpPr>
          <p:nvPr>
            <p:ph type="title"/>
          </p:nvPr>
        </p:nvSpPr>
        <p:spPr/>
        <p:txBody>
          <a:bodyPr/>
          <a:lstStyle/>
          <a:p>
            <a:r>
              <a:rPr lang="en-US" dirty="0" smtClean="0"/>
              <a:t>Marketplace plan selections (millions)</a:t>
            </a:r>
            <a:endParaRPr lang="en-US" dirty="0"/>
          </a:p>
        </p:txBody>
      </p:sp>
    </p:spTree>
    <p:extLst>
      <p:ext uri="{BB962C8B-B14F-4D97-AF65-F5344CB8AC3E}">
        <p14:creationId xmlns:p14="http://schemas.microsoft.com/office/powerpoint/2010/main" val="629959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2075" y="1096963"/>
          <a:ext cx="89598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p:txBody>
          <a:bodyPr/>
          <a:lstStyle/>
          <a:p>
            <a:r>
              <a:rPr lang="en-US" dirty="0" smtClean="0"/>
              <a:t>Source: HHS data</a:t>
            </a:r>
          </a:p>
        </p:txBody>
      </p:sp>
      <p:sp>
        <p:nvSpPr>
          <p:cNvPr id="5" name="Title 4"/>
          <p:cNvSpPr>
            <a:spLocks noGrp="1"/>
          </p:cNvSpPr>
          <p:nvPr>
            <p:ph type="title"/>
          </p:nvPr>
        </p:nvSpPr>
        <p:spPr/>
        <p:txBody>
          <a:bodyPr/>
          <a:lstStyle/>
          <a:p>
            <a:r>
              <a:rPr lang="en-US" dirty="0" smtClean="0"/>
              <a:t>Churn in marketplace enrollment (millions)</a:t>
            </a:r>
            <a:endParaRPr lang="en-US" dirty="0"/>
          </a:p>
        </p:txBody>
      </p:sp>
    </p:spTree>
    <p:extLst>
      <p:ext uri="{BB962C8B-B14F-4D97-AF65-F5344CB8AC3E}">
        <p14:creationId xmlns:p14="http://schemas.microsoft.com/office/powerpoint/2010/main" val="3559167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75063" y="762000"/>
          <a:ext cx="895985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1"/>
          </p:nvPr>
        </p:nvSpPr>
        <p:spPr>
          <a:xfrm>
            <a:off x="0" y="6309360"/>
            <a:ext cx="8321040" cy="548640"/>
          </a:xfrm>
        </p:spPr>
        <p:txBody>
          <a:bodyPr/>
          <a:lstStyle/>
          <a:p>
            <a:r>
              <a:rPr lang="en-US" dirty="0"/>
              <a:t>NOTE: Includes adults ages 19-64. </a:t>
            </a:r>
            <a:r>
              <a:rPr lang="en-US" dirty="0" smtClean="0"/>
              <a:t>“Previously Insured</a:t>
            </a:r>
            <a:r>
              <a:rPr lang="en-US" dirty="0"/>
              <a:t>” includes people who were insured as of interview date and have been insured since before January 2014. “Newly Insured” include people who were insured as of interview date and gained coverage since January 2014. “Uninsured” includes people who lacked coverage as of the interview date. </a:t>
            </a:r>
            <a:r>
              <a:rPr lang="en-US" dirty="0" smtClean="0"/>
              <a:t> </a:t>
            </a:r>
          </a:p>
          <a:p>
            <a:r>
              <a:rPr lang="en-US" dirty="0" smtClean="0"/>
              <a:t>* </a:t>
            </a:r>
            <a:r>
              <a:rPr lang="en-US" dirty="0"/>
              <a:t>Significantly different from </a:t>
            </a:r>
            <a:r>
              <a:rPr lang="en-US" dirty="0" smtClean="0"/>
              <a:t>Newly Insured at </a:t>
            </a:r>
            <a:r>
              <a:rPr lang="en-US" dirty="0"/>
              <a:t>the p&lt;0.05 level.</a:t>
            </a:r>
          </a:p>
          <a:p>
            <a:r>
              <a:rPr lang="en-US" dirty="0"/>
              <a:t>SOURCE: 2014 Kaiser Survey of Low-Income Americans and the ACA. </a:t>
            </a:r>
          </a:p>
        </p:txBody>
      </p:sp>
      <p:sp>
        <p:nvSpPr>
          <p:cNvPr id="6" name="Title 5"/>
          <p:cNvSpPr>
            <a:spLocks noGrp="1"/>
          </p:cNvSpPr>
          <p:nvPr>
            <p:ph type="title"/>
          </p:nvPr>
        </p:nvSpPr>
        <p:spPr>
          <a:xfrm>
            <a:off x="91440" y="228600"/>
            <a:ext cx="896112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600" dirty="0" smtClean="0"/>
              <a:t>Use of Care Among Low- and Middle-Income </a:t>
            </a:r>
            <a:r>
              <a:rPr lang="en-US" sz="2600" dirty="0"/>
              <a:t>Nonelderly Adults, by Insurance Coverage in Fall 2014</a:t>
            </a:r>
          </a:p>
        </p:txBody>
      </p:sp>
    </p:spTree>
    <p:extLst>
      <p:ext uri="{BB962C8B-B14F-4D97-AF65-F5344CB8AC3E}">
        <p14:creationId xmlns:p14="http://schemas.microsoft.com/office/powerpoint/2010/main" val="4288964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S</a:t>
            </a:r>
            <a:r>
              <a:rPr lang="en-US" sz="2800" dirty="0" smtClean="0"/>
              <a:t>icker-than-expected risk pool</a:t>
            </a:r>
          </a:p>
          <a:p>
            <a:endParaRPr lang="en-US" sz="2800" dirty="0" smtClean="0"/>
          </a:p>
          <a:p>
            <a:r>
              <a:rPr lang="en-US" sz="2800" dirty="0" smtClean="0"/>
              <a:t>Underpricing (competition to offer low-cost plan)</a:t>
            </a:r>
          </a:p>
          <a:p>
            <a:pPr lvl="1"/>
            <a:r>
              <a:rPr lang="en-US" sz="2400" dirty="0" smtClean="0"/>
              <a:t>Lower-than-expected benchmark premiums</a:t>
            </a:r>
          </a:p>
          <a:p>
            <a:pPr lvl="1"/>
            <a:endParaRPr lang="en-US" sz="2400" dirty="0" smtClean="0"/>
          </a:p>
          <a:p>
            <a:r>
              <a:rPr lang="en-US" sz="2800" dirty="0" smtClean="0"/>
              <a:t>Changes to risk corridors payments</a:t>
            </a:r>
          </a:p>
          <a:p>
            <a:pPr lvl="1"/>
            <a:r>
              <a:rPr lang="en-US" sz="2400" dirty="0" smtClean="0"/>
              <a:t>Losses not offset by lower-than-expected payments</a:t>
            </a:r>
          </a:p>
          <a:p>
            <a:endParaRPr lang="en-US" sz="2800" dirty="0" smtClean="0"/>
          </a:p>
          <a:p>
            <a:r>
              <a:rPr lang="en-US" sz="2800" dirty="0" smtClean="0"/>
              <a:t>Insufficient control over costs</a:t>
            </a:r>
          </a:p>
          <a:p>
            <a:pPr lvl="1"/>
            <a:r>
              <a:rPr lang="en-US" sz="2400" dirty="0" smtClean="0"/>
              <a:t>Trend toward narrow networks, HMOs</a:t>
            </a:r>
          </a:p>
          <a:p>
            <a:pPr lvl="1"/>
            <a:endParaRPr lang="en-US" sz="2200" dirty="0"/>
          </a:p>
        </p:txBody>
      </p:sp>
      <p:sp>
        <p:nvSpPr>
          <p:cNvPr id="3" name="Text Placeholder 2"/>
          <p:cNvSpPr>
            <a:spLocks noGrp="1"/>
          </p:cNvSpPr>
          <p:nvPr>
            <p:ph type="body" sz="quarter" idx="11"/>
          </p:nvPr>
        </p:nvSpPr>
        <p:spPr/>
        <p:txBody>
          <a:bodyPr/>
          <a:lstStyle/>
          <a:p>
            <a:r>
              <a:rPr lang="en-US" dirty="0" smtClean="0"/>
              <a:t>Kaiser Family Foundation. “What </a:t>
            </a:r>
            <a:r>
              <a:rPr lang="en-US" dirty="0"/>
              <a:t>to Look for in 2017 ACA Marketplace Premium Changes” </a:t>
            </a:r>
            <a:endParaRPr lang="en-US" dirty="0" smtClean="0"/>
          </a:p>
          <a:p>
            <a:r>
              <a:rPr lang="en-US" dirty="0" smtClean="0"/>
              <a:t>http</a:t>
            </a:r>
            <a:r>
              <a:rPr lang="en-US" dirty="0"/>
              <a:t>://kff.org/private-insurance/perspective/what-to-look-for-in-2017-aca-marketplace-premium-changes</a:t>
            </a:r>
            <a:r>
              <a:rPr lang="en-US" dirty="0" smtClean="0"/>
              <a:t>/</a:t>
            </a:r>
            <a:endParaRPr lang="en-US" dirty="0"/>
          </a:p>
        </p:txBody>
      </p:sp>
      <p:sp>
        <p:nvSpPr>
          <p:cNvPr id="4" name="Title 3"/>
          <p:cNvSpPr>
            <a:spLocks noGrp="1"/>
          </p:cNvSpPr>
          <p:nvPr>
            <p:ph type="title"/>
          </p:nvPr>
        </p:nvSpPr>
        <p:spPr/>
        <p:txBody>
          <a:bodyPr/>
          <a:lstStyle/>
          <a:p>
            <a:r>
              <a:rPr lang="en-US" sz="3200" dirty="0" smtClean="0"/>
              <a:t>Reasons for Insurer Losses in the Individual Market</a:t>
            </a:r>
            <a:endParaRPr lang="en-US" sz="3200" dirty="0"/>
          </a:p>
        </p:txBody>
      </p:sp>
    </p:spTree>
    <p:extLst>
      <p:ext uri="{BB962C8B-B14F-4D97-AF65-F5344CB8AC3E}">
        <p14:creationId xmlns:p14="http://schemas.microsoft.com/office/powerpoint/2010/main" val="1823555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2075" y="1096963"/>
          <a:ext cx="89598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p:txBody>
          <a:bodyPr/>
          <a:lstStyle/>
          <a:p>
            <a:r>
              <a:rPr lang="en-US" dirty="0" smtClean="0"/>
              <a:t>Source: Kaiser Family Foundation. </a:t>
            </a:r>
            <a:r>
              <a:rPr lang="en-US" dirty="0"/>
              <a:t>Preliminary Data on Insurer Exits and Entrants in 2017 Affordable Care Act Marketplaces. http://kff.org/health-reform/issue-brief/2017-premium-changes-and-insurer-participation-in-the-affordable-care-acts-health-insurance-marketplaces/</a:t>
            </a:r>
          </a:p>
        </p:txBody>
      </p:sp>
      <p:sp>
        <p:nvSpPr>
          <p:cNvPr id="4" name="Title 3"/>
          <p:cNvSpPr>
            <a:spLocks noGrp="1"/>
          </p:cNvSpPr>
          <p:nvPr>
            <p:ph type="title"/>
          </p:nvPr>
        </p:nvSpPr>
        <p:spPr/>
        <p:txBody>
          <a:bodyPr/>
          <a:lstStyle/>
          <a:p>
            <a:r>
              <a:rPr lang="en-US" dirty="0" smtClean="0"/>
              <a:t>Fewer insurers will participate in 2017 Marketplaces, though most people likely still have choice of 3 or more</a:t>
            </a:r>
            <a:endParaRPr lang="en-US" dirty="0"/>
          </a:p>
        </p:txBody>
      </p:sp>
    </p:spTree>
    <p:extLst>
      <p:ext uri="{BB962C8B-B14F-4D97-AF65-F5344CB8AC3E}">
        <p14:creationId xmlns:p14="http://schemas.microsoft.com/office/powerpoint/2010/main" val="192325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200" dirty="0"/>
              <a:t>Driving premiums up:</a:t>
            </a:r>
          </a:p>
          <a:p>
            <a:r>
              <a:rPr lang="en-US" sz="2200" dirty="0"/>
              <a:t>Losses and Underpricing</a:t>
            </a:r>
          </a:p>
          <a:p>
            <a:pPr lvl="1"/>
            <a:r>
              <a:rPr lang="en-US" sz="2200" dirty="0">
                <a:ea typeface="+mn-ea"/>
              </a:rPr>
              <a:t>Sicker-than-expected risk </a:t>
            </a:r>
            <a:r>
              <a:rPr lang="en-US" sz="2200" dirty="0" smtClean="0">
                <a:ea typeface="+mn-ea"/>
              </a:rPr>
              <a:t>pool </a:t>
            </a:r>
            <a:r>
              <a:rPr lang="en-US" sz="2200" dirty="0" smtClean="0">
                <a:solidFill>
                  <a:schemeClr val="accent3"/>
                </a:solidFill>
                <a:ea typeface="+mn-ea"/>
              </a:rPr>
              <a:t>(varies by insurer)</a:t>
            </a:r>
          </a:p>
          <a:p>
            <a:pPr lvl="1"/>
            <a:r>
              <a:rPr lang="en-US" sz="2200" dirty="0" smtClean="0">
                <a:ea typeface="+mn-ea"/>
              </a:rPr>
              <a:t>Inadequate premiums </a:t>
            </a:r>
            <a:r>
              <a:rPr lang="en-US" sz="2200" dirty="0" smtClean="0">
                <a:solidFill>
                  <a:schemeClr val="accent3"/>
                </a:solidFill>
                <a:ea typeface="+mn-ea"/>
              </a:rPr>
              <a:t>(benchmarks 12% below CBO projections)</a:t>
            </a:r>
            <a:endParaRPr lang="en-US" sz="2200" dirty="0">
              <a:solidFill>
                <a:schemeClr val="accent3"/>
              </a:solidFill>
              <a:ea typeface="+mn-ea"/>
            </a:endParaRPr>
          </a:p>
          <a:p>
            <a:r>
              <a:rPr lang="en-US" sz="2200" dirty="0"/>
              <a:t>Phasing out of reinsurance </a:t>
            </a:r>
            <a:r>
              <a:rPr lang="en-US" sz="2200" dirty="0" smtClean="0"/>
              <a:t>payments </a:t>
            </a:r>
            <a:r>
              <a:rPr lang="en-US" sz="2200" dirty="0" smtClean="0">
                <a:solidFill>
                  <a:schemeClr val="accent3"/>
                </a:solidFill>
              </a:rPr>
              <a:t>(4 to 6%)</a:t>
            </a:r>
            <a:endParaRPr lang="en-US" sz="2200" dirty="0">
              <a:solidFill>
                <a:schemeClr val="accent3"/>
              </a:solidFill>
            </a:endParaRPr>
          </a:p>
          <a:p>
            <a:r>
              <a:rPr lang="en-US" sz="2200" dirty="0" smtClean="0"/>
              <a:t>Underlying medical prices </a:t>
            </a:r>
            <a:r>
              <a:rPr lang="en-US" sz="2200" dirty="0" smtClean="0">
                <a:solidFill>
                  <a:schemeClr val="accent3"/>
                </a:solidFill>
              </a:rPr>
              <a:t>(about 3 to 9%)</a:t>
            </a:r>
            <a:endParaRPr lang="en-US" sz="2200" dirty="0">
              <a:solidFill>
                <a:schemeClr val="accent3"/>
              </a:solidFill>
            </a:endParaRPr>
          </a:p>
          <a:p>
            <a:endParaRPr lang="en-US" sz="2200" dirty="0"/>
          </a:p>
          <a:p>
            <a:pPr marL="0" indent="0">
              <a:buNone/>
            </a:pPr>
            <a:r>
              <a:rPr lang="en-US" sz="2200" dirty="0"/>
              <a:t>Driving premiums down:</a:t>
            </a:r>
          </a:p>
          <a:p>
            <a:r>
              <a:rPr lang="en-US" sz="2200" dirty="0" smtClean="0"/>
              <a:t>Health insurance tax waived for 2017 </a:t>
            </a:r>
            <a:r>
              <a:rPr lang="en-US" sz="2200" dirty="0" smtClean="0">
                <a:solidFill>
                  <a:schemeClr val="accent3"/>
                </a:solidFill>
              </a:rPr>
              <a:t>(about 3%)</a:t>
            </a:r>
          </a:p>
          <a:p>
            <a:r>
              <a:rPr lang="en-US" sz="2200" dirty="0" smtClean="0"/>
              <a:t>Trend toward narrow networks </a:t>
            </a:r>
            <a:r>
              <a:rPr lang="en-US" sz="2200" dirty="0" smtClean="0">
                <a:solidFill>
                  <a:schemeClr val="accent3"/>
                </a:solidFill>
              </a:rPr>
              <a:t>(varies by market)</a:t>
            </a:r>
          </a:p>
          <a:p>
            <a:r>
              <a:rPr lang="en-US" sz="2200" dirty="0" smtClean="0"/>
              <a:t>Competition </a:t>
            </a:r>
            <a:endParaRPr lang="en-US" sz="2200" dirty="0"/>
          </a:p>
        </p:txBody>
      </p:sp>
      <p:sp>
        <p:nvSpPr>
          <p:cNvPr id="3" name="Text Placeholder 2"/>
          <p:cNvSpPr>
            <a:spLocks noGrp="1"/>
          </p:cNvSpPr>
          <p:nvPr>
            <p:ph type="body" sz="quarter" idx="11"/>
          </p:nvPr>
        </p:nvSpPr>
        <p:spPr/>
        <p:txBody>
          <a:bodyPr/>
          <a:lstStyle/>
          <a:p>
            <a:r>
              <a:rPr lang="en-US" dirty="0" smtClean="0"/>
              <a:t>Kaiser Family </a:t>
            </a:r>
            <a:r>
              <a:rPr lang="en-US" dirty="0"/>
              <a:t>Foundation. </a:t>
            </a:r>
            <a:r>
              <a:rPr lang="en-US" dirty="0" smtClean="0"/>
              <a:t>For more information see: “How </a:t>
            </a:r>
            <a:r>
              <a:rPr lang="en-US" dirty="0"/>
              <a:t>ACA Marketplace Premiums Measure Up to </a:t>
            </a:r>
            <a:r>
              <a:rPr lang="en-US" dirty="0" smtClean="0"/>
              <a:t>Expectations” and “What to Look for in 2017 ACA Marketplace Premium Changes”</a:t>
            </a:r>
            <a:endParaRPr lang="en-US" dirty="0"/>
          </a:p>
        </p:txBody>
      </p:sp>
      <p:sp>
        <p:nvSpPr>
          <p:cNvPr id="4" name="Title 3"/>
          <p:cNvSpPr>
            <a:spLocks noGrp="1"/>
          </p:cNvSpPr>
          <p:nvPr>
            <p:ph type="title"/>
          </p:nvPr>
        </p:nvSpPr>
        <p:spPr/>
        <p:txBody>
          <a:bodyPr/>
          <a:lstStyle/>
          <a:p>
            <a:r>
              <a:rPr lang="en-US" sz="3200" dirty="0" smtClean="0"/>
              <a:t>Factors Driving Premiums in 2017</a:t>
            </a:r>
            <a:endParaRPr lang="en-US" sz="3200" dirty="0"/>
          </a:p>
        </p:txBody>
      </p:sp>
    </p:spTree>
    <p:extLst>
      <p:ext uri="{BB962C8B-B14F-4D97-AF65-F5344CB8AC3E}">
        <p14:creationId xmlns:p14="http://schemas.microsoft.com/office/powerpoint/2010/main" val="1958345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3662559"/>
              </p:ext>
            </p:extLst>
          </p:nvPr>
        </p:nvGraphicFramePr>
        <p:xfrm>
          <a:off x="92075" y="1096963"/>
          <a:ext cx="89598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p:txBody>
          <a:bodyPr/>
          <a:lstStyle/>
          <a:p>
            <a:r>
              <a:rPr lang="en-US" dirty="0"/>
              <a:t>Source: Kaiser Family Foundation. Preliminary Data on Insurer Exits and Entrants in 2017 Affordable Care Act Marketplaces. http://kff.org/health-reform/issue-brief/2017-premium-changes-and-insurer-participation-in-the-affordable-care-acts-health-insurance-marketplaces/</a:t>
            </a:r>
          </a:p>
        </p:txBody>
      </p:sp>
      <p:sp>
        <p:nvSpPr>
          <p:cNvPr id="4" name="Title 3"/>
          <p:cNvSpPr>
            <a:spLocks noGrp="1"/>
          </p:cNvSpPr>
          <p:nvPr>
            <p:ph type="title"/>
          </p:nvPr>
        </p:nvSpPr>
        <p:spPr/>
        <p:txBody>
          <a:bodyPr/>
          <a:lstStyle/>
          <a:p>
            <a:r>
              <a:rPr lang="en-US" dirty="0" smtClean="0"/>
              <a:t>Premium changes vary tremendously across the country, but less so after considering tax credits</a:t>
            </a:r>
            <a:endParaRPr lang="en-US" dirty="0"/>
          </a:p>
        </p:txBody>
      </p:sp>
    </p:spTree>
    <p:extLst>
      <p:ext uri="{BB962C8B-B14F-4D97-AF65-F5344CB8AC3E}">
        <p14:creationId xmlns:p14="http://schemas.microsoft.com/office/powerpoint/2010/main" val="47092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1998962" y="945222"/>
            <a:ext cx="3162441" cy="1941816"/>
          </a:xfrm>
        </p:spPr>
        <p:txBody>
          <a:bodyPr/>
          <a:lstStyle/>
          <a:p>
            <a:pPr marL="0" indent="0">
              <a:buNone/>
            </a:pPr>
            <a:r>
              <a:rPr lang="en-US" sz="2200" b="1" dirty="0" smtClean="0"/>
              <a:t>Larry Levitt</a:t>
            </a:r>
          </a:p>
          <a:p>
            <a:pPr marL="0" indent="0">
              <a:buNone/>
            </a:pPr>
            <a:endParaRPr lang="en-US" sz="1600" dirty="0" smtClean="0"/>
          </a:p>
          <a:p>
            <a:pPr marL="0" indent="0">
              <a:buNone/>
            </a:pPr>
            <a:r>
              <a:rPr lang="en-US" sz="1600" dirty="0" smtClean="0"/>
              <a:t>Senior Vice President for </a:t>
            </a:r>
            <a:br>
              <a:rPr lang="en-US" sz="1600" dirty="0" smtClean="0"/>
            </a:br>
            <a:r>
              <a:rPr lang="en-US" sz="1600" dirty="0" smtClean="0"/>
              <a:t>Special Initiatives</a:t>
            </a:r>
          </a:p>
          <a:p>
            <a:pPr marL="0" indent="0">
              <a:buNone/>
            </a:pPr>
            <a:endParaRPr lang="en-US" sz="1600" dirty="0" smtClean="0"/>
          </a:p>
          <a:p>
            <a:pPr marL="0" indent="0">
              <a:buNone/>
            </a:pPr>
            <a:r>
              <a:rPr lang="en-US" sz="1600" b="1" dirty="0" smtClean="0"/>
              <a:t>Kaiser Family Foundation</a:t>
            </a:r>
          </a:p>
          <a:p>
            <a:pPr marL="0" indent="0">
              <a:buNone/>
            </a:pPr>
            <a:endParaRPr lang="en-US" sz="1800" dirty="0"/>
          </a:p>
        </p:txBody>
      </p:sp>
      <p:sp>
        <p:nvSpPr>
          <p:cNvPr id="6" name="Title 5"/>
          <p:cNvSpPr>
            <a:spLocks noGrp="1"/>
          </p:cNvSpPr>
          <p:nvPr>
            <p:ph type="title"/>
          </p:nvPr>
        </p:nvSpPr>
        <p:spPr>
          <a:xfrm>
            <a:off x="91440" y="-60965"/>
            <a:ext cx="8961120" cy="914400"/>
          </a:xfrm>
        </p:spPr>
        <p:txBody>
          <a:bodyPr/>
          <a:lstStyle/>
          <a:p>
            <a:r>
              <a:rPr lang="en-US" sz="3600" dirty="0" smtClean="0">
                <a:solidFill>
                  <a:schemeClr val="tx2">
                    <a:lumMod val="75000"/>
                  </a:schemeClr>
                </a:solidFill>
              </a:rPr>
              <a:t>Today’s Speakers</a:t>
            </a:r>
            <a:endParaRPr lang="en-US" sz="3600" dirty="0">
              <a:solidFill>
                <a:schemeClr val="tx2">
                  <a:lumMod val="75000"/>
                </a:schemeClr>
              </a:solidFill>
            </a:endParaRPr>
          </a:p>
        </p:txBody>
      </p:sp>
      <p:sp>
        <p:nvSpPr>
          <p:cNvPr id="9" name="Content Placeholder 8"/>
          <p:cNvSpPr>
            <a:spLocks noGrp="1"/>
          </p:cNvSpPr>
          <p:nvPr>
            <p:ph idx="4294967295"/>
          </p:nvPr>
        </p:nvSpPr>
        <p:spPr>
          <a:xfrm>
            <a:off x="6461465" y="913143"/>
            <a:ext cx="2120117" cy="2207664"/>
          </a:xfrm>
          <a:prstGeom prst="rect">
            <a:avLst/>
          </a:prstGeom>
        </p:spPr>
        <p:txBody>
          <a:bodyPr/>
          <a:lstStyle/>
          <a:p>
            <a:pPr marL="0" indent="0">
              <a:spcBef>
                <a:spcPts val="0"/>
              </a:spcBef>
              <a:buNone/>
            </a:pPr>
            <a:r>
              <a:rPr lang="en-US" sz="2200" b="1" dirty="0"/>
              <a:t>Rachel Garfield</a:t>
            </a:r>
            <a:endParaRPr lang="en-US" sz="1600" dirty="0" smtClean="0"/>
          </a:p>
          <a:p>
            <a:pPr marL="0" indent="0">
              <a:spcBef>
                <a:spcPts val="0"/>
              </a:spcBef>
              <a:buNone/>
            </a:pPr>
            <a:endParaRPr lang="en-US" sz="1600" dirty="0" smtClean="0"/>
          </a:p>
          <a:p>
            <a:pPr marL="0" indent="0">
              <a:spcBef>
                <a:spcPts val="0"/>
              </a:spcBef>
              <a:buNone/>
            </a:pPr>
            <a:r>
              <a:rPr lang="en-US" sz="1600" dirty="0" smtClean="0"/>
              <a:t>Senior Researcher &amp; Associate Director,  </a:t>
            </a:r>
            <a:r>
              <a:rPr lang="en-US" sz="1600" dirty="0"/>
              <a:t>Kaiser Commission </a:t>
            </a:r>
            <a:r>
              <a:rPr lang="en-US" sz="1600" dirty="0" smtClean="0"/>
              <a:t/>
            </a:r>
            <a:br>
              <a:rPr lang="en-US" sz="1600" dirty="0" smtClean="0"/>
            </a:br>
            <a:r>
              <a:rPr lang="en-US" sz="1600" dirty="0" smtClean="0"/>
              <a:t>on </a:t>
            </a:r>
            <a:r>
              <a:rPr lang="en-US" sz="1600" dirty="0"/>
              <a:t>Medicaid and </a:t>
            </a:r>
            <a:r>
              <a:rPr lang="en-US" sz="1600" dirty="0" smtClean="0"/>
              <a:t/>
            </a:r>
            <a:br>
              <a:rPr lang="en-US" sz="1600" dirty="0" smtClean="0"/>
            </a:br>
            <a:r>
              <a:rPr lang="en-US" sz="1600" dirty="0" smtClean="0"/>
              <a:t>the Uninsured</a:t>
            </a:r>
          </a:p>
          <a:p>
            <a:pPr marL="0" indent="0">
              <a:spcBef>
                <a:spcPts val="0"/>
              </a:spcBef>
              <a:buNone/>
            </a:pPr>
            <a:endParaRPr lang="en-US" sz="1600" dirty="0"/>
          </a:p>
          <a:p>
            <a:pPr marL="0" indent="0">
              <a:buNone/>
            </a:pPr>
            <a:r>
              <a:rPr lang="en-US" sz="1600" b="1" dirty="0"/>
              <a:t>Kaiser Family Foundation</a:t>
            </a:r>
          </a:p>
        </p:txBody>
      </p:sp>
      <p:sp>
        <p:nvSpPr>
          <p:cNvPr id="11" name="Content Placeholder 6"/>
          <p:cNvSpPr txBox="1">
            <a:spLocks/>
          </p:cNvSpPr>
          <p:nvPr/>
        </p:nvSpPr>
        <p:spPr>
          <a:xfrm>
            <a:off x="2060753" y="3835240"/>
            <a:ext cx="2268615" cy="1877777"/>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0"/>
              </a:spcBef>
              <a:buNone/>
            </a:pPr>
            <a:r>
              <a:rPr lang="en-US" b="1" dirty="0"/>
              <a:t>Cynthia Cox</a:t>
            </a:r>
            <a:r>
              <a:rPr lang="en-US" sz="2400" b="1" dirty="0" smtClean="0"/>
              <a:t/>
            </a:r>
            <a:br>
              <a:rPr lang="en-US" sz="2400" b="1" dirty="0" smtClean="0"/>
            </a:br>
            <a:r>
              <a:rPr lang="en-US" sz="1600" dirty="0" smtClean="0"/>
              <a:t/>
            </a:r>
            <a:br>
              <a:rPr lang="en-US" sz="1600" dirty="0" smtClean="0"/>
            </a:br>
            <a:r>
              <a:rPr lang="en-US" sz="1600" dirty="0" smtClean="0"/>
              <a:t>Associate Director,  </a:t>
            </a:r>
            <a:r>
              <a:rPr lang="en-US" sz="1600" dirty="0"/>
              <a:t>Program for the Study </a:t>
            </a:r>
            <a:r>
              <a:rPr lang="en-US" sz="1600" dirty="0" smtClean="0"/>
              <a:t/>
            </a:r>
            <a:br>
              <a:rPr lang="en-US" sz="1600" dirty="0" smtClean="0"/>
            </a:br>
            <a:r>
              <a:rPr lang="en-US" sz="1600" dirty="0" smtClean="0"/>
              <a:t>of </a:t>
            </a:r>
            <a:r>
              <a:rPr lang="en-US" sz="1600" dirty="0"/>
              <a:t>Health Reform and Private </a:t>
            </a:r>
            <a:r>
              <a:rPr lang="en-US" sz="1600" dirty="0" smtClean="0"/>
              <a:t>Insurance</a:t>
            </a:r>
          </a:p>
          <a:p>
            <a:pPr marL="0" indent="0">
              <a:spcBef>
                <a:spcPts val="0"/>
              </a:spcBef>
              <a:buNone/>
            </a:pPr>
            <a:endParaRPr lang="en-US" sz="1600" b="1" dirty="0"/>
          </a:p>
          <a:p>
            <a:pPr marL="0" indent="0">
              <a:spcBef>
                <a:spcPts val="0"/>
              </a:spcBef>
              <a:buNone/>
            </a:pPr>
            <a:r>
              <a:rPr lang="en-US" sz="1600" b="1" dirty="0"/>
              <a:t>Kaiser Family Foundation</a:t>
            </a:r>
          </a:p>
          <a:p>
            <a:pPr marL="0" indent="0">
              <a:spcBef>
                <a:spcPts val="0"/>
              </a:spcBef>
              <a:buNone/>
            </a:pPr>
            <a:endParaRPr lang="en-US" sz="1600" b="1" dirty="0" smtClean="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42" y="942532"/>
            <a:ext cx="1633582" cy="2450374"/>
          </a:xfrm>
          <a:prstGeom prst="rect">
            <a:avLst/>
          </a:prstGeom>
        </p:spPr>
      </p:pic>
      <p:sp>
        <p:nvSpPr>
          <p:cNvPr id="14" name="Rectangle 13"/>
          <p:cNvSpPr/>
          <p:nvPr/>
        </p:nvSpPr>
        <p:spPr>
          <a:xfrm>
            <a:off x="6455602" y="3835240"/>
            <a:ext cx="2125980" cy="2000548"/>
          </a:xfrm>
          <a:prstGeom prst="rect">
            <a:avLst/>
          </a:prstGeom>
        </p:spPr>
        <p:txBody>
          <a:bodyPr wrap="square">
            <a:spAutoFit/>
          </a:bodyPr>
          <a:lstStyle/>
          <a:p>
            <a:r>
              <a:rPr lang="en-US" sz="2200" b="1" dirty="0"/>
              <a:t>Karen </a:t>
            </a:r>
            <a:r>
              <a:rPr lang="en-US" sz="2200" b="1" dirty="0" err="1"/>
              <a:t>Pollitz</a:t>
            </a:r>
            <a:endParaRPr lang="en-US" sz="2200" b="1" dirty="0"/>
          </a:p>
          <a:p>
            <a:endParaRPr lang="en-US" sz="2200" b="1" dirty="0" smtClean="0"/>
          </a:p>
          <a:p>
            <a:r>
              <a:rPr lang="en-US" sz="1600" dirty="0" smtClean="0"/>
              <a:t>Senior Fellow</a:t>
            </a:r>
          </a:p>
          <a:p>
            <a:endParaRPr lang="en-US" sz="1600" dirty="0"/>
          </a:p>
          <a:p>
            <a:r>
              <a:rPr lang="en-US" sz="1600" b="1" dirty="0"/>
              <a:t>Kaiser Family Foundation</a:t>
            </a:r>
          </a:p>
          <a:p>
            <a:endParaRPr lang="en-US" sz="1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99" y="913143"/>
            <a:ext cx="1699538" cy="254930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0910" y="3835240"/>
            <a:ext cx="1863149" cy="25563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78" y="3835240"/>
            <a:ext cx="1681975" cy="2302324"/>
          </a:xfrm>
          <a:prstGeom prst="rect">
            <a:avLst/>
          </a:prstGeom>
        </p:spPr>
      </p:pic>
    </p:spTree>
    <p:extLst>
      <p:ext uri="{BB962C8B-B14F-4D97-AF65-F5344CB8AC3E}">
        <p14:creationId xmlns:p14="http://schemas.microsoft.com/office/powerpoint/2010/main" val="1355414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Lower insurer participation </a:t>
            </a:r>
          </a:p>
          <a:p>
            <a:pPr lvl="1"/>
            <a:r>
              <a:rPr lang="en-US" dirty="0" smtClean="0"/>
              <a:t>Some areas have 1 exchange insurer</a:t>
            </a:r>
          </a:p>
          <a:p>
            <a:pPr lvl="1"/>
            <a:r>
              <a:rPr lang="en-US" dirty="0"/>
              <a:t>Most enrollees will have choice of 3+ exchange insurers</a:t>
            </a:r>
          </a:p>
          <a:p>
            <a:pPr lvl="1"/>
            <a:endParaRPr lang="en-US" dirty="0"/>
          </a:p>
          <a:p>
            <a:r>
              <a:rPr lang="en-US" dirty="0" smtClean="0"/>
              <a:t>Higher premiums  </a:t>
            </a:r>
          </a:p>
          <a:p>
            <a:pPr lvl="1"/>
            <a:r>
              <a:rPr lang="en-US" dirty="0" smtClean="0"/>
              <a:t>Premiums rising faster in most parts of country</a:t>
            </a:r>
          </a:p>
          <a:p>
            <a:pPr lvl="1"/>
            <a:r>
              <a:rPr lang="en-US" dirty="0" smtClean="0"/>
              <a:t>Many factors driving growth are temporary or one-time</a:t>
            </a:r>
          </a:p>
          <a:p>
            <a:pPr marL="457200" lvl="1" indent="0">
              <a:buNone/>
            </a:pPr>
            <a:endParaRPr lang="en-US" dirty="0"/>
          </a:p>
          <a:p>
            <a:r>
              <a:rPr lang="en-US" dirty="0" smtClean="0"/>
              <a:t>Beyond 2017</a:t>
            </a:r>
          </a:p>
          <a:p>
            <a:pPr lvl="1"/>
            <a:r>
              <a:rPr lang="en-US" dirty="0" smtClean="0"/>
              <a:t>Long-term effects of premium increases and exits?</a:t>
            </a:r>
          </a:p>
          <a:p>
            <a:pPr lvl="1"/>
            <a:r>
              <a:rPr lang="en-US" dirty="0" smtClean="0"/>
              <a:t>Trend toward narrow networks, HMOs</a:t>
            </a:r>
          </a:p>
          <a:p>
            <a:pPr lvl="1"/>
            <a:r>
              <a:rPr lang="en-US" dirty="0" smtClean="0"/>
              <a:t>Ultimately the market needs to grow</a:t>
            </a:r>
          </a:p>
        </p:txBody>
      </p:sp>
      <p:sp>
        <p:nvSpPr>
          <p:cNvPr id="3" name="Title 2"/>
          <p:cNvSpPr>
            <a:spLocks noGrp="1"/>
          </p:cNvSpPr>
          <p:nvPr>
            <p:ph type="title"/>
          </p:nvPr>
        </p:nvSpPr>
        <p:spPr/>
        <p:txBody>
          <a:bodyPr/>
          <a:lstStyle/>
          <a:p>
            <a:r>
              <a:rPr lang="en-US" dirty="0" smtClean="0"/>
              <a:t>What to Expect from 2017 ACA Marketplaces</a:t>
            </a:r>
            <a:endParaRPr lang="en-US" dirty="0"/>
          </a:p>
        </p:txBody>
      </p:sp>
    </p:spTree>
    <p:extLst>
      <p:ext uri="{BB962C8B-B14F-4D97-AF65-F5344CB8AC3E}">
        <p14:creationId xmlns:p14="http://schemas.microsoft.com/office/powerpoint/2010/main" val="3867977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2">
                    <a:lumMod val="75000"/>
                  </a:schemeClr>
                </a:solidFill>
              </a:rPr>
              <a:t>Karen </a:t>
            </a:r>
            <a:r>
              <a:rPr lang="en-US" sz="4000" dirty="0" err="1">
                <a:solidFill>
                  <a:schemeClr val="tx2">
                    <a:lumMod val="75000"/>
                  </a:schemeClr>
                </a:solidFill>
              </a:rPr>
              <a:t>Pollitz</a:t>
            </a:r>
            <a:endParaRPr lang="en-US" sz="4000" dirty="0">
              <a:solidFill>
                <a:schemeClr val="tx2">
                  <a:lumMod val="75000"/>
                </a:schemeClr>
              </a:solidFill>
            </a:endParaRPr>
          </a:p>
        </p:txBody>
      </p:sp>
      <p:sp>
        <p:nvSpPr>
          <p:cNvPr id="5" name="Content Placeholder 4"/>
          <p:cNvSpPr>
            <a:spLocks noGrp="1"/>
          </p:cNvSpPr>
          <p:nvPr>
            <p:ph idx="12"/>
          </p:nvPr>
        </p:nvSpPr>
        <p:spPr>
          <a:xfrm>
            <a:off x="4247850" y="1222623"/>
            <a:ext cx="4434840" cy="3691505"/>
          </a:xfrm>
        </p:spPr>
        <p:txBody>
          <a:bodyPr/>
          <a:lstStyle/>
          <a:p>
            <a:pPr marL="0" indent="0">
              <a:spcBef>
                <a:spcPts val="0"/>
              </a:spcBef>
              <a:buNone/>
            </a:pPr>
            <a:endParaRPr lang="en-US" sz="3000" dirty="0" smtClean="0"/>
          </a:p>
          <a:p>
            <a:pPr marL="0" indent="0">
              <a:spcBef>
                <a:spcPts val="0"/>
              </a:spcBef>
              <a:buNone/>
            </a:pPr>
            <a:endParaRPr lang="en-US" sz="3000" dirty="0"/>
          </a:p>
          <a:p>
            <a:pPr marL="0" indent="0">
              <a:spcBef>
                <a:spcPts val="0"/>
              </a:spcBef>
              <a:buNone/>
            </a:pPr>
            <a:r>
              <a:rPr lang="en-US" sz="3000" dirty="0" smtClean="0"/>
              <a:t>Senior Fellow</a:t>
            </a:r>
            <a:endParaRPr lang="en-US" sz="3000" dirty="0"/>
          </a:p>
          <a:p>
            <a:pPr marL="0" indent="0">
              <a:spcBef>
                <a:spcPts val="0"/>
              </a:spcBef>
              <a:buNone/>
            </a:pPr>
            <a:endParaRPr lang="en-US" sz="3000" dirty="0" smtClean="0"/>
          </a:p>
          <a:p>
            <a:pPr marL="0" indent="0">
              <a:spcBef>
                <a:spcPts val="0"/>
              </a:spcBef>
              <a:buNone/>
            </a:pPr>
            <a:r>
              <a:rPr lang="en-US" sz="3000" i="1" dirty="0"/>
              <a:t>Kaiser Family Foundation</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536" y="1398113"/>
            <a:ext cx="3255706" cy="4466977"/>
          </a:xfrm>
        </p:spPr>
      </p:pic>
    </p:spTree>
    <p:extLst>
      <p:ext uri="{BB962C8B-B14F-4D97-AF65-F5344CB8AC3E}">
        <p14:creationId xmlns:p14="http://schemas.microsoft.com/office/powerpoint/2010/main" val="2268683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143000"/>
            <a:ext cx="8961120" cy="4983480"/>
          </a:xfrm>
        </p:spPr>
        <p:txBody>
          <a:bodyPr/>
          <a:lstStyle/>
          <a:p>
            <a:r>
              <a:rPr lang="en-US" dirty="0" smtClean="0"/>
              <a:t>Most people are required to have health insurance (minimum essential coverage) or pay a tax penalty.  Exemptions for</a:t>
            </a:r>
          </a:p>
          <a:p>
            <a:pPr lvl="1"/>
            <a:r>
              <a:rPr lang="en-US" dirty="0" smtClean="0"/>
              <a:t>Those who can’t afford coverage (lowest cost plan more than 8.16% of income)</a:t>
            </a:r>
          </a:p>
          <a:p>
            <a:pPr lvl="1"/>
            <a:r>
              <a:rPr lang="en-US" dirty="0" smtClean="0"/>
              <a:t>Member of Indian tribe</a:t>
            </a:r>
          </a:p>
          <a:p>
            <a:pPr lvl="1"/>
            <a:r>
              <a:rPr lang="en-US" dirty="0" smtClean="0"/>
              <a:t>Undocumented immigrant</a:t>
            </a:r>
          </a:p>
          <a:p>
            <a:pPr lvl="1"/>
            <a:r>
              <a:rPr lang="en-US" dirty="0" smtClean="0"/>
              <a:t>Incarcerated</a:t>
            </a:r>
          </a:p>
          <a:p>
            <a:pPr lvl="1"/>
            <a:r>
              <a:rPr lang="en-US" dirty="0" smtClean="0"/>
              <a:t>Hardship</a:t>
            </a:r>
          </a:p>
          <a:p>
            <a:pPr lvl="1"/>
            <a:r>
              <a:rPr lang="en-US" dirty="0" smtClean="0"/>
              <a:t>Other</a:t>
            </a:r>
          </a:p>
          <a:p>
            <a:r>
              <a:rPr lang="en-US" smtClean="0"/>
              <a:t>Full-year penalty </a:t>
            </a:r>
            <a:r>
              <a:rPr lang="en-US" dirty="0" smtClean="0"/>
              <a:t>in 2016 is greater of 2.5% of household income above tax filing threshold or $695 per adult and $347.50 per child, up to $2,085 per family</a:t>
            </a:r>
          </a:p>
          <a:p>
            <a:r>
              <a:rPr lang="en-US" dirty="0" smtClean="0"/>
              <a:t>Penalty capped at cost of national average premium for Marketplace bronze plan ($2,676 for single individual in 2016) </a:t>
            </a:r>
          </a:p>
          <a:p>
            <a:r>
              <a:rPr lang="en-US" dirty="0" smtClean="0"/>
              <a:t>Penalty assessed monthly</a:t>
            </a:r>
          </a:p>
          <a:p>
            <a:r>
              <a:rPr lang="en-US" dirty="0" smtClean="0"/>
              <a:t>Report coverage months in 2016 and pay applicable penalty on 2016 federal tax return, due April 15, 2017</a:t>
            </a:r>
            <a:endParaRPr lang="en-US" dirty="0"/>
          </a:p>
        </p:txBody>
      </p:sp>
      <p:sp>
        <p:nvSpPr>
          <p:cNvPr id="8" name="Text Placeholder 7"/>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Individual Mandate</a:t>
            </a:r>
            <a:endParaRPr lang="en-US" dirty="0"/>
          </a:p>
        </p:txBody>
      </p:sp>
    </p:spTree>
    <p:extLst>
      <p:ext uri="{BB962C8B-B14F-4D97-AF65-F5344CB8AC3E}">
        <p14:creationId xmlns:p14="http://schemas.microsoft.com/office/powerpoint/2010/main" val="213496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 y="1066800"/>
            <a:ext cx="8961120" cy="5059680"/>
          </a:xfrm>
        </p:spPr>
        <p:txBody>
          <a:bodyPr/>
          <a:lstStyle/>
          <a:p>
            <a:r>
              <a:rPr lang="en-US" dirty="0" smtClean="0"/>
              <a:t>Open Enrollment is time to sign up for private, </a:t>
            </a:r>
            <a:r>
              <a:rPr lang="en-US" dirty="0" err="1" smtClean="0"/>
              <a:t>nongroup</a:t>
            </a:r>
            <a:r>
              <a:rPr lang="en-US" dirty="0" smtClean="0"/>
              <a:t> coverage in 2017.  </a:t>
            </a:r>
          </a:p>
          <a:p>
            <a:pPr lvl="1"/>
            <a:r>
              <a:rPr lang="en-US" dirty="0" smtClean="0"/>
              <a:t>November 1, 2016 – January 31, 2017</a:t>
            </a:r>
          </a:p>
          <a:p>
            <a:pPr lvl="1"/>
            <a:r>
              <a:rPr lang="en-US" dirty="0" smtClean="0"/>
              <a:t>For coverage that starts on January 1, sign up by December 15, 2016</a:t>
            </a:r>
          </a:p>
          <a:p>
            <a:r>
              <a:rPr lang="en-US" dirty="0" smtClean="0"/>
              <a:t>Qualified health plans (QHP) offered at bronze, silver, gold, platinum level</a:t>
            </a:r>
          </a:p>
          <a:p>
            <a:pPr lvl="1"/>
            <a:r>
              <a:rPr lang="en-US" dirty="0" smtClean="0"/>
              <a:t>Also “catastrophic” plans for young adults (to age 30)</a:t>
            </a:r>
          </a:p>
          <a:p>
            <a:pPr lvl="1"/>
            <a:r>
              <a:rPr lang="en-US" dirty="0" smtClean="0"/>
              <a:t>All plans cover essential health benefits, free preventive care</a:t>
            </a:r>
          </a:p>
          <a:p>
            <a:r>
              <a:rPr lang="en-US" dirty="0" smtClean="0"/>
              <a:t>Financial help available through the Marketplace only</a:t>
            </a:r>
          </a:p>
          <a:p>
            <a:pPr lvl="1"/>
            <a:r>
              <a:rPr lang="en-US" dirty="0" smtClean="0"/>
              <a:t>Most in QHPs (&gt;80%) qualify for help paying premiums </a:t>
            </a:r>
          </a:p>
          <a:p>
            <a:pPr lvl="2"/>
            <a:r>
              <a:rPr lang="en-US" dirty="0" smtClean="0"/>
              <a:t>Advanced premium tax credits (APTC) reduce your monthly cost of coverage</a:t>
            </a:r>
          </a:p>
          <a:p>
            <a:pPr lvl="2"/>
            <a:r>
              <a:rPr lang="en-US" dirty="0" smtClean="0"/>
              <a:t>APTC for people with income 100%-400% FPL ($11,880-$47,520 for single person in 2017)</a:t>
            </a:r>
          </a:p>
          <a:p>
            <a:pPr lvl="1"/>
            <a:r>
              <a:rPr lang="en-US" dirty="0" smtClean="0"/>
              <a:t>Most in QHPs (&gt;50%) also qualify for help paying deductibles, cost sharing</a:t>
            </a:r>
          </a:p>
          <a:p>
            <a:pPr lvl="2"/>
            <a:r>
              <a:rPr lang="en-US" dirty="0" smtClean="0"/>
              <a:t>Special cost sharing reduction (CSR) </a:t>
            </a:r>
            <a:r>
              <a:rPr lang="en-US" u="sng" dirty="0" smtClean="0"/>
              <a:t>Silver</a:t>
            </a:r>
            <a:r>
              <a:rPr lang="en-US" dirty="0" smtClean="0"/>
              <a:t> plans have lower deductibles than regular silver plans</a:t>
            </a:r>
          </a:p>
          <a:p>
            <a:pPr lvl="2"/>
            <a:r>
              <a:rPr lang="en-US" dirty="0" smtClean="0"/>
              <a:t>CSR for people with income 100% - 250% FPL </a:t>
            </a:r>
            <a:r>
              <a:rPr lang="en-US" dirty="0"/>
              <a:t>($11,880-</a:t>
            </a:r>
            <a:r>
              <a:rPr lang="en-US" dirty="0" smtClean="0"/>
              <a:t>$29,700 </a:t>
            </a:r>
            <a:r>
              <a:rPr lang="en-US" dirty="0"/>
              <a:t>for single person in 2017</a:t>
            </a:r>
            <a:r>
              <a:rPr lang="en-US" dirty="0" smtClean="0"/>
              <a:t>)</a:t>
            </a:r>
          </a:p>
          <a:p>
            <a:r>
              <a:rPr lang="en-US" dirty="0" smtClean="0"/>
              <a:t>In most states, people with income under 138% FPL qualify for Medicaid.  Medicaid enrollment open year-round.</a:t>
            </a:r>
            <a:endParaRPr lang="en-US" dirty="0"/>
          </a:p>
          <a:p>
            <a:pPr lvl="2"/>
            <a:endParaRPr lang="en-US" dirty="0"/>
          </a:p>
        </p:txBody>
      </p:sp>
      <p:sp>
        <p:nvSpPr>
          <p:cNvPr id="7" name="Text Placeholder 6"/>
          <p:cNvSpPr>
            <a:spLocks noGrp="1"/>
          </p:cNvSpPr>
          <p:nvPr>
            <p:ph type="body" sz="quarter" idx="11"/>
          </p:nvPr>
        </p:nvSpPr>
        <p:spPr/>
        <p:txBody>
          <a:bodyPr/>
          <a:lstStyle/>
          <a:p>
            <a:r>
              <a:rPr lang="en-US" dirty="0" smtClean="0"/>
              <a:t> </a:t>
            </a:r>
            <a:endParaRPr lang="en-US" dirty="0"/>
          </a:p>
        </p:txBody>
      </p:sp>
      <p:sp>
        <p:nvSpPr>
          <p:cNvPr id="5" name="Title 4"/>
          <p:cNvSpPr>
            <a:spLocks noGrp="1"/>
          </p:cNvSpPr>
          <p:nvPr>
            <p:ph type="title"/>
          </p:nvPr>
        </p:nvSpPr>
        <p:spPr/>
        <p:txBody>
          <a:bodyPr/>
          <a:lstStyle/>
          <a:p>
            <a:r>
              <a:rPr lang="en-US" dirty="0" smtClean="0"/>
              <a:t>For First Time Marketplace Participants</a:t>
            </a:r>
            <a:endParaRPr lang="en-US" dirty="0"/>
          </a:p>
        </p:txBody>
      </p:sp>
    </p:spTree>
    <p:extLst>
      <p:ext uri="{BB962C8B-B14F-4D97-AF65-F5344CB8AC3E}">
        <p14:creationId xmlns:p14="http://schemas.microsoft.com/office/powerpoint/2010/main" val="3547222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990600"/>
            <a:ext cx="8961120" cy="5135880"/>
          </a:xfrm>
        </p:spPr>
        <p:txBody>
          <a:bodyPr/>
          <a:lstStyle/>
          <a:p>
            <a:r>
              <a:rPr lang="en-US" dirty="0" smtClean="0"/>
              <a:t>Apply online or seek in-person help from Navigator, other assister program, or broker</a:t>
            </a:r>
          </a:p>
          <a:p>
            <a:r>
              <a:rPr lang="en-US" dirty="0" smtClean="0">
                <a:hlinkClick r:id="rId3"/>
              </a:rPr>
              <a:t>www.HealthCare.gov</a:t>
            </a:r>
            <a:r>
              <a:rPr lang="en-US" dirty="0" smtClean="0"/>
              <a:t> is website for most state marketplaces, with links to marketplace sites in all other states</a:t>
            </a:r>
          </a:p>
          <a:p>
            <a:r>
              <a:rPr lang="en-US" dirty="0" smtClean="0"/>
              <a:t>“Find Local Help” lists in-person assisters by zip code</a:t>
            </a:r>
          </a:p>
          <a:p>
            <a:r>
              <a:rPr lang="en-US" dirty="0" smtClean="0"/>
              <a:t>Start early!  As </a:t>
            </a:r>
            <a:r>
              <a:rPr lang="en-US" dirty="0"/>
              <a:t>December </a:t>
            </a:r>
            <a:r>
              <a:rPr lang="en-US" dirty="0" smtClean="0"/>
              <a:t>15 / </a:t>
            </a:r>
            <a:r>
              <a:rPr lang="en-US" dirty="0"/>
              <a:t>January </a:t>
            </a:r>
            <a:r>
              <a:rPr lang="en-US" dirty="0" smtClean="0"/>
              <a:t>31 deadlines approach, can be harder to make appointments, Marketplace call center wait times lengthen</a:t>
            </a:r>
          </a:p>
          <a:p>
            <a:r>
              <a:rPr lang="en-US" dirty="0" smtClean="0"/>
              <a:t>Two part process: (1) application for financial help; (2) plan selection, enrollment</a:t>
            </a:r>
          </a:p>
          <a:p>
            <a:r>
              <a:rPr lang="en-US" dirty="0" smtClean="0"/>
              <a:t>Application seeks information about you, family members, citizenship status, household income.  To prepare, gather driver’s license, social security numbers, immigration documents, copy of your most recently filed tax return (usually, for 2015), notices from Marketplaces and insurance company</a:t>
            </a:r>
          </a:p>
          <a:p>
            <a:r>
              <a:rPr lang="en-US" dirty="0" smtClean="0"/>
              <a:t>Marketplace will verify application information in real time using trusted, secure data sources (IRS, SSA, Homeland Security).  If can’t, applicants can usually enroll and receive financial help provisionally, then provide documents within 90 days.</a:t>
            </a:r>
          </a:p>
          <a:p>
            <a:r>
              <a:rPr lang="en-US" dirty="0" smtClean="0"/>
              <a:t>Eligibility for financial help determined in real time for most people; then continue to pick health plan.</a:t>
            </a:r>
          </a:p>
        </p:txBody>
      </p:sp>
      <p:sp>
        <p:nvSpPr>
          <p:cNvPr id="3" name="Text Placeholder 2"/>
          <p:cNvSpPr>
            <a:spLocks noGrp="1"/>
          </p:cNvSpPr>
          <p:nvPr>
            <p:ph type="body" sz="quarter" idx="1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Application Process</a:t>
            </a:r>
            <a:endParaRPr lang="en-US" dirty="0"/>
          </a:p>
        </p:txBody>
      </p:sp>
    </p:spTree>
    <p:extLst>
      <p:ext uri="{BB962C8B-B14F-4D97-AF65-F5344CB8AC3E}">
        <p14:creationId xmlns:p14="http://schemas.microsoft.com/office/powerpoint/2010/main" val="1990325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990600"/>
            <a:ext cx="8961120" cy="5135880"/>
          </a:xfrm>
        </p:spPr>
        <p:txBody>
          <a:bodyPr/>
          <a:lstStyle/>
          <a:p>
            <a:r>
              <a:rPr lang="en-US" dirty="0" smtClean="0"/>
              <a:t>Available </a:t>
            </a:r>
            <a:r>
              <a:rPr lang="en-US" dirty="0"/>
              <a:t>to those with incomes from 100% to 400% FPL</a:t>
            </a:r>
          </a:p>
          <a:p>
            <a:pPr lvl="1"/>
            <a:r>
              <a:rPr lang="en-US" dirty="0"/>
              <a:t>Who aren’t eligible for Medicaid, Medicare or other public coverage</a:t>
            </a:r>
          </a:p>
          <a:p>
            <a:pPr lvl="1"/>
            <a:r>
              <a:rPr lang="en-US" dirty="0"/>
              <a:t>Who aren’t eligible for “affordable” job-based plans that meet other coverage standards</a:t>
            </a:r>
          </a:p>
          <a:p>
            <a:pPr marL="0" indent="0">
              <a:buNone/>
            </a:pPr>
            <a:endParaRPr lang="en-US" sz="400" dirty="0"/>
          </a:p>
          <a:p>
            <a:r>
              <a:rPr lang="en-US" dirty="0"/>
              <a:t>Individual/family required contribution for benchmark silver plan limited to lesser </a:t>
            </a:r>
            <a:r>
              <a:rPr lang="en-US" dirty="0" smtClean="0"/>
              <a:t>of percent of income </a:t>
            </a:r>
            <a:r>
              <a:rPr lang="en-US" dirty="0"/>
              <a:t>or actual premium</a:t>
            </a:r>
          </a:p>
          <a:p>
            <a:pPr lvl="1">
              <a:buFont typeface="Arial" pitchFamily="34" charset="0"/>
              <a:buChar char="•"/>
            </a:pPr>
            <a:r>
              <a:rPr lang="en-US" sz="1600" dirty="0"/>
              <a:t>&lt;133% FPL, maximum premium contribution = </a:t>
            </a:r>
            <a:r>
              <a:rPr lang="en-US" sz="1600" dirty="0" smtClean="0"/>
              <a:t>2.04%  of 2017 household income</a:t>
            </a:r>
            <a:endParaRPr lang="en-US" sz="1600" dirty="0"/>
          </a:p>
          <a:p>
            <a:pPr lvl="1">
              <a:buFont typeface="Arial" pitchFamily="34" charset="0"/>
              <a:buChar char="•"/>
            </a:pPr>
            <a:r>
              <a:rPr lang="en-US" sz="1600" dirty="0"/>
              <a:t>150% FPL, maximum premium contribution = </a:t>
            </a:r>
            <a:r>
              <a:rPr lang="en-US" sz="1600" dirty="0" smtClean="0"/>
              <a:t>4.08% </a:t>
            </a:r>
            <a:r>
              <a:rPr lang="en-US" sz="1600" dirty="0"/>
              <a:t>of 2017 household </a:t>
            </a:r>
            <a:r>
              <a:rPr lang="en-US" sz="1600" dirty="0" smtClean="0"/>
              <a:t>income</a:t>
            </a:r>
            <a:endParaRPr lang="en-US" sz="1600" dirty="0"/>
          </a:p>
          <a:p>
            <a:pPr lvl="1">
              <a:buFont typeface="Arial" pitchFamily="34" charset="0"/>
              <a:buChar char="•"/>
            </a:pPr>
            <a:r>
              <a:rPr lang="en-US" sz="1600" dirty="0"/>
              <a:t>200% FPL, maximum premium contribution = </a:t>
            </a:r>
            <a:r>
              <a:rPr lang="en-US" sz="1600" dirty="0" smtClean="0"/>
              <a:t>6.43</a:t>
            </a:r>
            <a:r>
              <a:rPr lang="en-US" sz="1600" dirty="0"/>
              <a:t>% of 2017 household </a:t>
            </a:r>
            <a:r>
              <a:rPr lang="en-US" sz="1600" dirty="0" smtClean="0"/>
              <a:t>income</a:t>
            </a:r>
            <a:endParaRPr lang="en-US" sz="1600" dirty="0"/>
          </a:p>
          <a:p>
            <a:pPr lvl="1">
              <a:buFont typeface="Arial" pitchFamily="34" charset="0"/>
              <a:buChar char="•"/>
            </a:pPr>
            <a:r>
              <a:rPr lang="en-US" sz="1600" dirty="0"/>
              <a:t>250% FPL, maximum premium contribution = </a:t>
            </a:r>
            <a:r>
              <a:rPr lang="en-US" sz="1600" dirty="0" smtClean="0"/>
              <a:t>8.21% </a:t>
            </a:r>
            <a:r>
              <a:rPr lang="en-US" sz="1600" dirty="0"/>
              <a:t>of 2017 household </a:t>
            </a:r>
            <a:r>
              <a:rPr lang="en-US" sz="1600" dirty="0" smtClean="0"/>
              <a:t>income</a:t>
            </a:r>
            <a:endParaRPr lang="en-US" sz="1600" dirty="0"/>
          </a:p>
          <a:p>
            <a:pPr lvl="1">
              <a:buFont typeface="Arial" pitchFamily="34" charset="0"/>
              <a:buChar char="•"/>
            </a:pPr>
            <a:r>
              <a:rPr lang="en-US" sz="1600" dirty="0"/>
              <a:t>300% - 400% FPL, maximum premium contribution = </a:t>
            </a:r>
            <a:r>
              <a:rPr lang="en-US" sz="1600" dirty="0" smtClean="0"/>
              <a:t>9.69% </a:t>
            </a:r>
            <a:r>
              <a:rPr lang="en-US" sz="1600" dirty="0"/>
              <a:t>of 2017 household </a:t>
            </a:r>
            <a:r>
              <a:rPr lang="en-US" sz="1600" dirty="0" smtClean="0"/>
              <a:t>income</a:t>
            </a:r>
            <a:endParaRPr lang="en-US" sz="1600" dirty="0"/>
          </a:p>
          <a:p>
            <a:pPr marL="457200" lvl="1" indent="0">
              <a:buNone/>
            </a:pPr>
            <a:endParaRPr lang="en-US" sz="400" dirty="0"/>
          </a:p>
          <a:p>
            <a:r>
              <a:rPr lang="en-US" dirty="0"/>
              <a:t>Amount of </a:t>
            </a:r>
            <a:r>
              <a:rPr lang="en-US" dirty="0" smtClean="0"/>
              <a:t>PTC = benchmark silver plan </a:t>
            </a:r>
            <a:r>
              <a:rPr lang="en-US" dirty="0"/>
              <a:t>premium minus required contribution</a:t>
            </a:r>
          </a:p>
          <a:p>
            <a:r>
              <a:rPr lang="en-US" dirty="0" smtClean="0"/>
              <a:t>Tax </a:t>
            </a:r>
            <a:r>
              <a:rPr lang="en-US" dirty="0"/>
              <a:t>credit </a:t>
            </a:r>
            <a:r>
              <a:rPr lang="en-US" dirty="0" smtClean="0"/>
              <a:t>amount </a:t>
            </a:r>
            <a:r>
              <a:rPr lang="en-US" dirty="0"/>
              <a:t>can be applied to any plan sold through Exchange (except Catastrophic</a:t>
            </a:r>
            <a:r>
              <a:rPr lang="en-US" dirty="0" smtClean="0"/>
              <a:t>)</a:t>
            </a:r>
          </a:p>
          <a:p>
            <a:r>
              <a:rPr lang="en-US" dirty="0" smtClean="0"/>
              <a:t>Credit can be claimed at year end when file tax return, or during year (advanced premium tax credit or APTC) to reduce </a:t>
            </a:r>
            <a:r>
              <a:rPr lang="en-US" dirty="0"/>
              <a:t>monthly premium payment</a:t>
            </a:r>
          </a:p>
          <a:p>
            <a:pPr lvl="1"/>
            <a:endParaRPr lang="en-US" dirty="0"/>
          </a:p>
        </p:txBody>
      </p:sp>
      <p:sp>
        <p:nvSpPr>
          <p:cNvPr id="3" name="Text Placeholder 2"/>
          <p:cNvSpPr>
            <a:spLocks noGrp="1"/>
          </p:cNvSpPr>
          <p:nvPr>
            <p:ph type="body" sz="quarter" idx="11"/>
          </p:nvPr>
        </p:nvSpPr>
        <p:spPr>
          <a:xfrm>
            <a:off x="91440" y="6629400"/>
            <a:ext cx="8321040" cy="137160"/>
          </a:xfrm>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 How Premium Tax Credits Work</a:t>
            </a:r>
            <a:endParaRPr lang="en-US" dirty="0"/>
          </a:p>
        </p:txBody>
      </p:sp>
    </p:spTree>
    <p:extLst>
      <p:ext uri="{BB962C8B-B14F-4D97-AF65-F5344CB8AC3E}">
        <p14:creationId xmlns:p14="http://schemas.microsoft.com/office/powerpoint/2010/main" val="3880519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Application for 2017 financial assistance asks your </a:t>
            </a:r>
            <a:r>
              <a:rPr lang="en-US" u="sng" dirty="0" smtClean="0"/>
              <a:t>projected</a:t>
            </a:r>
            <a:r>
              <a:rPr lang="en-US" dirty="0" smtClean="0"/>
              <a:t> 2017 income</a:t>
            </a:r>
          </a:p>
          <a:p>
            <a:r>
              <a:rPr lang="en-US" dirty="0" smtClean="0"/>
              <a:t>Careful </a:t>
            </a:r>
            <a:r>
              <a:rPr lang="en-US" dirty="0"/>
              <a:t>estimation </a:t>
            </a:r>
            <a:r>
              <a:rPr lang="en-US" dirty="0" smtClean="0"/>
              <a:t>matters</a:t>
            </a:r>
            <a:r>
              <a:rPr lang="en-US" dirty="0"/>
              <a:t>; </a:t>
            </a:r>
            <a:r>
              <a:rPr lang="en-US" dirty="0" smtClean="0"/>
              <a:t>APTC claimed </a:t>
            </a:r>
            <a:r>
              <a:rPr lang="en-US" dirty="0"/>
              <a:t>during a year may have to be repaid on tax </a:t>
            </a:r>
            <a:r>
              <a:rPr lang="en-US" dirty="0" smtClean="0"/>
              <a:t>return next year</a:t>
            </a:r>
          </a:p>
          <a:p>
            <a:pPr lvl="1"/>
            <a:r>
              <a:rPr lang="en-US" dirty="0" smtClean="0"/>
              <a:t>2017 tax credit recipients must file 2017 federal income tax return, with Form 8962</a:t>
            </a:r>
          </a:p>
          <a:p>
            <a:pPr lvl="1"/>
            <a:r>
              <a:rPr lang="en-US" dirty="0" smtClean="0"/>
              <a:t>Recipients who don’t file will be ineligible for help in 2019.</a:t>
            </a:r>
          </a:p>
          <a:p>
            <a:r>
              <a:rPr lang="en-US" dirty="0" smtClean="0"/>
              <a:t>Marketplace will compare information on your application to available trusted income data (most often, your 2015 federal tax return)</a:t>
            </a:r>
          </a:p>
          <a:p>
            <a:r>
              <a:rPr lang="en-US" dirty="0" smtClean="0"/>
              <a:t>If application information is more than the greater of $6,000 or 25% different from trusted source information, you may be asked to provide documentation</a:t>
            </a:r>
          </a:p>
          <a:p>
            <a:pPr lvl="1"/>
            <a:r>
              <a:rPr lang="en-US" dirty="0" smtClean="0"/>
              <a:t>If no trusted information available to Marketplace, you may also be asked to provide documentation</a:t>
            </a:r>
          </a:p>
          <a:p>
            <a:r>
              <a:rPr lang="en-US" dirty="0" smtClean="0"/>
              <a:t>Marketplace eligibility notice will indicate if additional documentation required within 90 days.</a:t>
            </a:r>
          </a:p>
          <a:p>
            <a:pPr lvl="1"/>
            <a:r>
              <a:rPr lang="en-US" dirty="0" smtClean="0"/>
              <a:t>If so, be sure to provide by deadline or risk losing all or part of your financial help</a:t>
            </a:r>
          </a:p>
          <a:p>
            <a:pPr lvl="1"/>
            <a:r>
              <a:rPr lang="en-US" dirty="0" smtClean="0"/>
              <a:t>Navigators and other marketplace assister programs can help with verification </a:t>
            </a:r>
            <a:endParaRPr lang="en-US" dirty="0"/>
          </a:p>
          <a:p>
            <a:endParaRPr lang="en-US" dirty="0"/>
          </a:p>
        </p:txBody>
      </p:sp>
      <p:sp>
        <p:nvSpPr>
          <p:cNvPr id="8" name="Text Placeholder 7"/>
          <p:cNvSpPr>
            <a:spLocks noGrp="1"/>
          </p:cNvSpPr>
          <p:nvPr>
            <p:ph type="body" sz="quarter" idx="11"/>
          </p:nvPr>
        </p:nvSpPr>
        <p:spPr/>
        <p:txBody>
          <a:bodyPr/>
          <a:lstStyle/>
          <a:p>
            <a:r>
              <a:rPr lang="en-US" dirty="0" smtClean="0"/>
              <a:t> </a:t>
            </a:r>
            <a:endParaRPr lang="en-US" dirty="0"/>
          </a:p>
        </p:txBody>
      </p:sp>
      <p:sp>
        <p:nvSpPr>
          <p:cNvPr id="6" name="Title 5"/>
          <p:cNvSpPr>
            <a:spLocks noGrp="1"/>
          </p:cNvSpPr>
          <p:nvPr>
            <p:ph type="title"/>
          </p:nvPr>
        </p:nvSpPr>
        <p:spPr/>
        <p:txBody>
          <a:bodyPr/>
          <a:lstStyle/>
          <a:p>
            <a:r>
              <a:rPr lang="en-US" dirty="0" smtClean="0"/>
              <a:t>Estimating 2017 Income</a:t>
            </a:r>
            <a:endParaRPr lang="en-US" dirty="0"/>
          </a:p>
        </p:txBody>
      </p:sp>
    </p:spTree>
    <p:extLst>
      <p:ext uri="{BB962C8B-B14F-4D97-AF65-F5344CB8AC3E}">
        <p14:creationId xmlns:p14="http://schemas.microsoft.com/office/powerpoint/2010/main" val="190054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143000"/>
            <a:ext cx="8961120" cy="4983480"/>
          </a:xfrm>
        </p:spPr>
        <p:txBody>
          <a:bodyPr/>
          <a:lstStyle/>
          <a:p>
            <a:r>
              <a:rPr lang="en-US" dirty="0" smtClean="0"/>
              <a:t>Compare total costs (monthly premium + out-of-pocket cost sharing for health care services)</a:t>
            </a:r>
          </a:p>
          <a:p>
            <a:pPr lvl="1"/>
            <a:r>
              <a:rPr lang="en-US" dirty="0" smtClean="0"/>
              <a:t>New Simple Choice (standardized) plan designs on HealthCare.gov</a:t>
            </a:r>
          </a:p>
          <a:p>
            <a:r>
              <a:rPr lang="en-US" dirty="0"/>
              <a:t>Consider </a:t>
            </a:r>
            <a:r>
              <a:rPr lang="en-US" dirty="0" smtClean="0"/>
              <a:t>cost sharing reduction (CSR) </a:t>
            </a:r>
            <a:r>
              <a:rPr lang="en-US" dirty="0"/>
              <a:t>Silver plans if eligible</a:t>
            </a:r>
          </a:p>
          <a:p>
            <a:r>
              <a:rPr lang="en-US" dirty="0" smtClean="0"/>
              <a:t>Consider network type</a:t>
            </a:r>
          </a:p>
          <a:p>
            <a:pPr lvl="1"/>
            <a:r>
              <a:rPr lang="en-US" dirty="0" smtClean="0"/>
              <a:t>HMO, EPO generally won’t cover non-emergency care out-of-network</a:t>
            </a:r>
          </a:p>
          <a:p>
            <a:pPr lvl="1"/>
            <a:r>
              <a:rPr lang="en-US" dirty="0" smtClean="0"/>
              <a:t>PPO, POS generally will provide some out-of-network coverage</a:t>
            </a:r>
          </a:p>
          <a:p>
            <a:r>
              <a:rPr lang="en-US" dirty="0" smtClean="0"/>
              <a:t>Check if providers are in network, Rx drugs on formulary</a:t>
            </a:r>
          </a:p>
          <a:p>
            <a:r>
              <a:rPr lang="en-US" dirty="0" smtClean="0"/>
              <a:t>Plan compare tools</a:t>
            </a:r>
          </a:p>
          <a:p>
            <a:r>
              <a:rPr lang="en-US" dirty="0" smtClean="0"/>
              <a:t>Summary of benefits and coverage</a:t>
            </a:r>
          </a:p>
          <a:p>
            <a:endParaRPr lang="en-US" dirty="0" smtClean="0"/>
          </a:p>
          <a:p>
            <a:endParaRPr lang="en-US" dirty="0" smtClean="0"/>
          </a:p>
          <a:p>
            <a:endParaRPr lang="en-US" dirty="0"/>
          </a:p>
        </p:txBody>
      </p:sp>
      <p:sp>
        <p:nvSpPr>
          <p:cNvPr id="8" name="Text Placeholder 7"/>
          <p:cNvSpPr>
            <a:spLocks noGrp="1"/>
          </p:cNvSpPr>
          <p:nvPr>
            <p:ph type="body" sz="quarter" idx="11"/>
          </p:nvPr>
        </p:nvSpPr>
        <p:spPr/>
        <p:txBody>
          <a:bodyPr/>
          <a:lstStyle/>
          <a:p>
            <a:r>
              <a:rPr lang="en-US" dirty="0" smtClean="0"/>
              <a:t> </a:t>
            </a:r>
            <a:endParaRPr lang="en-US" dirty="0"/>
          </a:p>
        </p:txBody>
      </p:sp>
      <p:sp>
        <p:nvSpPr>
          <p:cNvPr id="6" name="Title 5"/>
          <p:cNvSpPr>
            <a:spLocks noGrp="1"/>
          </p:cNvSpPr>
          <p:nvPr>
            <p:ph type="title"/>
          </p:nvPr>
        </p:nvSpPr>
        <p:spPr/>
        <p:txBody>
          <a:bodyPr/>
          <a:lstStyle/>
          <a:p>
            <a:r>
              <a:rPr lang="en-US" dirty="0" smtClean="0"/>
              <a:t>Comparing and Selecting Health Plans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3886200"/>
            <a:ext cx="4145280" cy="2880360"/>
          </a:xfrm>
          <a:prstGeom prst="rect">
            <a:avLst/>
          </a:prstGeom>
        </p:spPr>
      </p:pic>
    </p:spTree>
    <p:extLst>
      <p:ext uri="{BB962C8B-B14F-4D97-AF65-F5344CB8AC3E}">
        <p14:creationId xmlns:p14="http://schemas.microsoft.com/office/powerpoint/2010/main" val="268763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noGrp="1"/>
          </p:cNvGraphicFramePr>
          <p:nvPr>
            <p:ph idx="1"/>
            <p:extLst/>
          </p:nvPr>
        </p:nvGraphicFramePr>
        <p:xfrm>
          <a:off x="92075" y="1371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p:cNvSpPr>
            <a:spLocks noGrp="1"/>
          </p:cNvSpPr>
          <p:nvPr>
            <p:ph type="body" sz="quarter" idx="11"/>
          </p:nvPr>
        </p:nvSpPr>
        <p:spPr/>
        <p:txBody>
          <a:bodyPr/>
          <a:lstStyle/>
          <a:p>
            <a:r>
              <a:rPr lang="en-US" dirty="0"/>
              <a:t>NOTE: </a:t>
            </a:r>
            <a:r>
              <a:rPr lang="en-US" dirty="0" smtClean="0"/>
              <a:t>Don’t know/Refused and Not Applicable </a:t>
            </a:r>
            <a:r>
              <a:rPr lang="en-US" dirty="0"/>
              <a:t>responses not shown. </a:t>
            </a:r>
            <a:endParaRPr lang="en-US" dirty="0" smtClean="0"/>
          </a:p>
          <a:p>
            <a:r>
              <a:rPr lang="en-US" dirty="0"/>
              <a:t>SOURCE: Kaiser Family Foundation Survey of Non-Group Health Insurance Enrollees, Wave 3 </a:t>
            </a:r>
            <a:r>
              <a:rPr lang="en-US" dirty="0" smtClean="0"/>
              <a:t>(conducted Feb. 9-Mar. 26, 2016)</a:t>
            </a:r>
            <a:endParaRPr lang="en-US" dirty="0"/>
          </a:p>
        </p:txBody>
      </p:sp>
      <p:sp>
        <p:nvSpPr>
          <p:cNvPr id="4" name="Title 3"/>
          <p:cNvSpPr>
            <a:spLocks noGrp="1"/>
          </p:cNvSpPr>
          <p:nvPr>
            <p:ph type="title"/>
          </p:nvPr>
        </p:nvSpPr>
        <p:spPr>
          <a:xfrm>
            <a:off x="91440" y="228600"/>
            <a:ext cx="8961120" cy="914400"/>
          </a:xfrm>
        </p:spPr>
        <p:txBody>
          <a:bodyPr anchor="ctr"/>
          <a:lstStyle/>
          <a:p>
            <a:r>
              <a:rPr lang="en-US" dirty="0" smtClean="0">
                <a:solidFill>
                  <a:schemeClr val="tx1"/>
                </a:solidFill>
              </a:rPr>
              <a:t>Most Marketplace Enrollees Say Shopping Was Easy</a:t>
            </a:r>
            <a:endParaRPr lang="en-US" sz="2000" dirty="0">
              <a:solidFill>
                <a:srgbClr val="FF0000"/>
              </a:solidFill>
            </a:endParaRPr>
          </a:p>
        </p:txBody>
      </p:sp>
      <p:sp>
        <p:nvSpPr>
          <p:cNvPr id="21" name="Text Placeholder 2"/>
          <p:cNvSpPr txBox="1">
            <a:spLocks/>
          </p:cNvSpPr>
          <p:nvPr/>
        </p:nvSpPr>
        <p:spPr>
          <a:xfrm>
            <a:off x="91440" y="990600"/>
            <a:ext cx="8731926" cy="523220"/>
          </a:xfrm>
          <a:prstGeom prst="rect">
            <a:avLst/>
          </a:prstGeom>
        </p:spPr>
        <p:txBody>
          <a:bodyPr wrap="square">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1400" u="sng" dirty="0"/>
              <a:t>AMONG NON-GROUP ENROLLEES WITH MARKETPLACE </a:t>
            </a:r>
            <a:r>
              <a:rPr lang="en-US" sz="1400" u="sng" dirty="0" smtClean="0"/>
              <a:t>PLANS:</a:t>
            </a:r>
            <a:r>
              <a:rPr lang="en-US" sz="1300" u="sng" dirty="0" smtClean="0"/>
              <a:t> </a:t>
            </a:r>
            <a:r>
              <a:rPr lang="en-US" sz="1400" dirty="0" smtClean="0"/>
              <a:t>Thinking </a:t>
            </a:r>
            <a:r>
              <a:rPr lang="en-US" sz="1400" dirty="0"/>
              <a:t>about when you </a:t>
            </a:r>
            <a:r>
              <a:rPr lang="en-US" sz="1400" dirty="0" smtClean="0"/>
              <a:t>signed </a:t>
            </a:r>
            <a:r>
              <a:rPr lang="en-US" sz="1400" dirty="0"/>
              <a:t>up for your current health plan, how easy or difficult was it for you </a:t>
            </a:r>
            <a:r>
              <a:rPr lang="en-US" sz="1400" dirty="0" smtClean="0"/>
              <a:t>to do each of the following?</a:t>
            </a:r>
            <a:endParaRPr lang="en-US" sz="1300" u="sng" dirty="0"/>
          </a:p>
        </p:txBody>
      </p:sp>
    </p:spTree>
    <p:extLst>
      <p:ext uri="{BB962C8B-B14F-4D97-AF65-F5344CB8AC3E}">
        <p14:creationId xmlns:p14="http://schemas.microsoft.com/office/powerpoint/2010/main" val="3262396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 y="228600"/>
            <a:ext cx="8961120" cy="914400"/>
          </a:xfrm>
        </p:spPr>
        <p:txBody>
          <a:bodyPr anchor="ctr"/>
          <a:lstStyle/>
          <a:p>
            <a:r>
              <a:rPr lang="en-US" dirty="0" smtClean="0">
                <a:solidFill>
                  <a:schemeClr val="tx1"/>
                </a:solidFill>
              </a:rPr>
              <a:t>Most Marketplace Enrollees Satisfied </a:t>
            </a:r>
            <a:r>
              <a:rPr lang="en-US" dirty="0">
                <a:solidFill>
                  <a:schemeClr val="tx1"/>
                </a:solidFill>
              </a:rPr>
              <a:t>With </a:t>
            </a:r>
            <a:r>
              <a:rPr lang="en-US" dirty="0" smtClean="0">
                <a:solidFill>
                  <a:schemeClr val="tx1"/>
                </a:solidFill>
              </a:rPr>
              <a:t>Plans</a:t>
            </a:r>
            <a:endParaRPr lang="en-US" dirty="0">
              <a:solidFill>
                <a:srgbClr val="FF0000"/>
              </a:solidFill>
            </a:endParaRPr>
          </a:p>
        </p:txBody>
      </p:sp>
      <p:graphicFrame>
        <p:nvGraphicFramePr>
          <p:cNvPr id="8" name="Content Placeholder 5"/>
          <p:cNvGraphicFramePr>
            <a:graphicFrameLocks/>
          </p:cNvGraphicFramePr>
          <p:nvPr>
            <p:extLst/>
          </p:nvPr>
        </p:nvGraphicFramePr>
        <p:xfrm>
          <a:off x="91439" y="1668172"/>
          <a:ext cx="9140679" cy="461477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91439" y="1066800"/>
            <a:ext cx="8850541" cy="523220"/>
          </a:xfrm>
          <a:prstGeom prst="rect">
            <a:avLst/>
          </a:prstGeom>
          <a:noFill/>
        </p:spPr>
        <p:txBody>
          <a:bodyPr wrap="square" rtlCol="0">
            <a:spAutoFit/>
          </a:bodyPr>
          <a:lstStyle/>
          <a:p>
            <a:pPr lvl="0"/>
            <a:r>
              <a:rPr lang="en-US" sz="1400" u="sng" dirty="0"/>
              <a:t>AMONG NON-GROUP ENROLLEES </a:t>
            </a:r>
            <a:r>
              <a:rPr lang="en-US" sz="1400" u="sng" dirty="0" smtClean="0"/>
              <a:t>WITH MARKETPLACE PLANS:</a:t>
            </a:r>
            <a:r>
              <a:rPr lang="en-US" sz="1300" dirty="0" smtClean="0"/>
              <a:t> </a:t>
            </a:r>
            <a:r>
              <a:rPr lang="en-US" sz="1400" dirty="0" smtClean="0"/>
              <a:t>Thinking about your current health insurance plan, how satisfied are you with each of the following? </a:t>
            </a:r>
            <a:endParaRPr lang="en-US" sz="1400" dirty="0"/>
          </a:p>
        </p:txBody>
      </p:sp>
      <p:sp>
        <p:nvSpPr>
          <p:cNvPr id="2" name="Text Placeholder 1"/>
          <p:cNvSpPr>
            <a:spLocks noGrp="1"/>
          </p:cNvSpPr>
          <p:nvPr>
            <p:ph type="body" sz="quarter" idx="11"/>
          </p:nvPr>
        </p:nvSpPr>
        <p:spPr/>
        <p:txBody>
          <a:bodyPr/>
          <a:lstStyle/>
          <a:p>
            <a:r>
              <a:rPr lang="en-US" dirty="0"/>
              <a:t>SOURCE: Kaiser Family Foundation Survey of Non-Group Health Insurance Enrollees, Wave 3 (conducted Feb. 9-Mar. 26, 2016</a:t>
            </a:r>
            <a:r>
              <a:rPr lang="en-US" dirty="0" smtClean="0"/>
              <a:t>)</a:t>
            </a:r>
            <a:endParaRPr lang="en-US" dirty="0"/>
          </a:p>
        </p:txBody>
      </p:sp>
    </p:spTree>
    <p:extLst>
      <p:ext uri="{BB962C8B-B14F-4D97-AF65-F5344CB8AC3E}">
        <p14:creationId xmlns:p14="http://schemas.microsoft.com/office/powerpoint/2010/main" val="385464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tx2">
                    <a:lumMod val="75000"/>
                  </a:schemeClr>
                </a:solidFill>
              </a:rPr>
              <a:t>Larry Levitt</a:t>
            </a:r>
            <a:endParaRPr lang="en-US" sz="4000" dirty="0">
              <a:solidFill>
                <a:schemeClr val="tx2">
                  <a:lumMod val="75000"/>
                </a:schemeClr>
              </a:solidFill>
            </a:endParaRPr>
          </a:p>
        </p:txBody>
      </p:sp>
      <p:sp>
        <p:nvSpPr>
          <p:cNvPr id="5" name="Content Placeholder 4"/>
          <p:cNvSpPr>
            <a:spLocks noGrp="1"/>
          </p:cNvSpPr>
          <p:nvPr>
            <p:ph idx="12"/>
          </p:nvPr>
        </p:nvSpPr>
        <p:spPr>
          <a:xfrm>
            <a:off x="3657600" y="685800"/>
            <a:ext cx="4434840" cy="3810000"/>
          </a:xfrm>
        </p:spPr>
        <p:txBody>
          <a:bodyPr/>
          <a:lstStyle/>
          <a:p>
            <a:pPr marL="0" indent="0">
              <a:buNone/>
            </a:pPr>
            <a:endParaRPr lang="en-US" sz="3000" dirty="0" smtClean="0"/>
          </a:p>
          <a:p>
            <a:pPr marL="0" indent="0">
              <a:buNone/>
            </a:pPr>
            <a:endParaRPr lang="en-US" sz="3000" dirty="0"/>
          </a:p>
          <a:p>
            <a:pPr marL="0" indent="0">
              <a:buNone/>
            </a:pPr>
            <a:r>
              <a:rPr lang="en-US" sz="3000" dirty="0" smtClean="0"/>
              <a:t>Senior Vice President </a:t>
            </a:r>
            <a:r>
              <a:rPr lang="en-US" sz="3200" dirty="0" smtClean="0"/>
              <a:t>for </a:t>
            </a:r>
            <a:r>
              <a:rPr lang="en-US" sz="3200" dirty="0"/>
              <a:t/>
            </a:r>
            <a:br>
              <a:rPr lang="en-US" sz="3200" dirty="0"/>
            </a:br>
            <a:r>
              <a:rPr lang="en-US" sz="3200" dirty="0"/>
              <a:t>Special Initiatives</a:t>
            </a:r>
          </a:p>
          <a:p>
            <a:pPr marL="0" indent="0">
              <a:spcBef>
                <a:spcPts val="0"/>
              </a:spcBef>
              <a:buNone/>
            </a:pPr>
            <a:endParaRPr lang="en-US" sz="3000" dirty="0" smtClean="0"/>
          </a:p>
          <a:p>
            <a:pPr marL="0" indent="0">
              <a:spcBef>
                <a:spcPts val="0"/>
              </a:spcBef>
              <a:buNone/>
            </a:pPr>
            <a:r>
              <a:rPr lang="en-US" sz="3000" i="1" dirty="0" smtClean="0"/>
              <a:t>Kaiser Family Foundation</a:t>
            </a:r>
            <a:endParaRPr lang="en-US" sz="3000"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47" y="1458530"/>
            <a:ext cx="2935643" cy="4403465"/>
          </a:xfrm>
          <a:prstGeom prst="rect">
            <a:avLst/>
          </a:prstGeom>
        </p:spPr>
      </p:pic>
    </p:spTree>
    <p:extLst>
      <p:ext uri="{BB962C8B-B14F-4D97-AF65-F5344CB8AC3E}">
        <p14:creationId xmlns:p14="http://schemas.microsoft.com/office/powerpoint/2010/main" val="2094139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Health plan coverage </a:t>
            </a:r>
            <a:r>
              <a:rPr lang="en-US" u="sng" dirty="0" smtClean="0"/>
              <a:t>and</a:t>
            </a:r>
            <a:r>
              <a:rPr lang="en-US" dirty="0" smtClean="0"/>
              <a:t> financial assistance must be renewed annually during Open Enrollment</a:t>
            </a:r>
          </a:p>
          <a:p>
            <a:r>
              <a:rPr lang="en-US" dirty="0" smtClean="0"/>
              <a:t>Important to actively renew in order to pick best plan for you, claim most accurate APTC possible</a:t>
            </a:r>
          </a:p>
          <a:p>
            <a:r>
              <a:rPr lang="en-US" dirty="0" smtClean="0"/>
              <a:t>Important to actively renew by December 15 for coverage starting January 1</a:t>
            </a:r>
          </a:p>
          <a:p>
            <a:r>
              <a:rPr lang="en-US" dirty="0" smtClean="0"/>
              <a:t>After that, in most cases, Marketplace will automatically renew your coverage under same or similar plan to take effect January 1, 2017</a:t>
            </a:r>
          </a:p>
          <a:p>
            <a:r>
              <a:rPr lang="en-US" dirty="0" smtClean="0"/>
              <a:t>In most cases, Marketplace will also automatically update your APTC to take effect January 1, 2017.  APTC cannot be automatically continued if:</a:t>
            </a:r>
          </a:p>
          <a:p>
            <a:pPr lvl="1"/>
            <a:r>
              <a:rPr lang="en-US" dirty="0" smtClean="0"/>
              <a:t>income reported on 2015 tax return exceeds 500% FPL</a:t>
            </a:r>
          </a:p>
          <a:p>
            <a:pPr lvl="1"/>
            <a:r>
              <a:rPr lang="en-US" dirty="0" smtClean="0"/>
              <a:t>you claimed APTC in 2015 but did not file a 2015 tax return with Form 8962</a:t>
            </a:r>
          </a:p>
          <a:p>
            <a:r>
              <a:rPr lang="en-US" dirty="0" smtClean="0"/>
              <a:t>Even if auto-renewed, all returning consumers can still update their information, change plans through January 31, 2017</a:t>
            </a:r>
            <a:endParaRPr lang="en-US" dirty="0"/>
          </a:p>
        </p:txBody>
      </p:sp>
      <p:sp>
        <p:nvSpPr>
          <p:cNvPr id="8" name="Text Placeholder 7"/>
          <p:cNvSpPr>
            <a:spLocks noGrp="1"/>
          </p:cNvSpPr>
          <p:nvPr>
            <p:ph type="body" sz="quarter" idx="11"/>
          </p:nvPr>
        </p:nvSpPr>
        <p:spPr/>
        <p:txBody>
          <a:bodyPr/>
          <a:lstStyle/>
          <a:p>
            <a:r>
              <a:rPr lang="en-US" dirty="0" smtClean="0"/>
              <a:t> </a:t>
            </a:r>
            <a:endParaRPr lang="en-US" dirty="0"/>
          </a:p>
        </p:txBody>
      </p:sp>
      <p:sp>
        <p:nvSpPr>
          <p:cNvPr id="6" name="Title 5"/>
          <p:cNvSpPr>
            <a:spLocks noGrp="1"/>
          </p:cNvSpPr>
          <p:nvPr>
            <p:ph type="title"/>
          </p:nvPr>
        </p:nvSpPr>
        <p:spPr/>
        <p:txBody>
          <a:bodyPr/>
          <a:lstStyle/>
          <a:p>
            <a:r>
              <a:rPr lang="en-US" dirty="0" smtClean="0"/>
              <a:t>For Returning Marketplace Participants</a:t>
            </a:r>
            <a:endParaRPr lang="en-US" dirty="0"/>
          </a:p>
        </p:txBody>
      </p:sp>
    </p:spTree>
    <p:extLst>
      <p:ext uri="{BB962C8B-B14F-4D97-AF65-F5344CB8AC3E}">
        <p14:creationId xmlns:p14="http://schemas.microsoft.com/office/powerpoint/2010/main" val="1522558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Marketplace letter – before November 1</a:t>
            </a:r>
          </a:p>
          <a:p>
            <a:pPr lvl="1"/>
            <a:r>
              <a:rPr lang="en-US" dirty="0" smtClean="0"/>
              <a:t>Information about Open Enrollment</a:t>
            </a:r>
          </a:p>
          <a:p>
            <a:pPr lvl="1"/>
            <a:r>
              <a:rPr lang="en-US" dirty="0" smtClean="0"/>
              <a:t>Explains how to update 2017 application to get most accurate premium tax credit</a:t>
            </a:r>
          </a:p>
          <a:p>
            <a:pPr lvl="1"/>
            <a:r>
              <a:rPr lang="en-US" dirty="0" smtClean="0"/>
              <a:t>Indicates if action or documents (e.g., tax filing information) needed to continue 2017 APTC (if so, no auto-renewal, must actively reapply for 2017 APTC)</a:t>
            </a:r>
          </a:p>
          <a:p>
            <a:r>
              <a:rPr lang="en-US" dirty="0" smtClean="0"/>
              <a:t>Insurance company letter – before November 1</a:t>
            </a:r>
          </a:p>
          <a:p>
            <a:pPr lvl="1"/>
            <a:r>
              <a:rPr lang="en-US" dirty="0" smtClean="0"/>
              <a:t>Explains whether your 2016 plan is available in 2017</a:t>
            </a:r>
          </a:p>
          <a:p>
            <a:pPr lvl="1"/>
            <a:r>
              <a:rPr lang="en-US" dirty="0" smtClean="0"/>
              <a:t>If not, whether the insurer will offer other plans</a:t>
            </a:r>
          </a:p>
          <a:p>
            <a:pPr lvl="1"/>
            <a:r>
              <a:rPr lang="en-US" dirty="0" smtClean="0"/>
              <a:t>Explains any changes to the plan for 2017</a:t>
            </a:r>
          </a:p>
          <a:p>
            <a:pPr lvl="1"/>
            <a:r>
              <a:rPr lang="en-US" dirty="0" smtClean="0"/>
              <a:t>Includes 2017 premium information, including your estimated cost after premium tax credit applied</a:t>
            </a:r>
          </a:p>
          <a:p>
            <a:pPr lvl="1"/>
            <a:r>
              <a:rPr lang="en-US" dirty="0" smtClean="0"/>
              <a:t>Explains whether you will be auto-renewed if you don’t take action by December 15</a:t>
            </a:r>
          </a:p>
          <a:p>
            <a:r>
              <a:rPr lang="en-US" dirty="0" smtClean="0"/>
              <a:t>Auto-enrollment letter – December 16-31, 2016</a:t>
            </a:r>
          </a:p>
          <a:p>
            <a:pPr lvl="1"/>
            <a:r>
              <a:rPr lang="en-US" dirty="0" smtClean="0"/>
              <a:t>Only for consumers who do not pick plan by December 15 and who are auto-enrolled, explains the auto-enrollment and how to update plan choice by January 31</a:t>
            </a:r>
            <a:endParaRPr lang="en-US" dirty="0"/>
          </a:p>
        </p:txBody>
      </p:sp>
      <p:sp>
        <p:nvSpPr>
          <p:cNvPr id="8" name="Text Placeholder 7"/>
          <p:cNvSpPr>
            <a:spLocks noGrp="1"/>
          </p:cNvSpPr>
          <p:nvPr>
            <p:ph type="body" sz="quarter" idx="11"/>
          </p:nvPr>
        </p:nvSpPr>
        <p:spPr/>
        <p:txBody>
          <a:bodyPr/>
          <a:lstStyle/>
          <a:p>
            <a:r>
              <a:rPr lang="en-US" dirty="0" smtClean="0"/>
              <a:t>* Dates and content may vary somewhat in State-run Marketplaces</a:t>
            </a:r>
            <a:endParaRPr lang="en-US" dirty="0"/>
          </a:p>
        </p:txBody>
      </p:sp>
      <p:sp>
        <p:nvSpPr>
          <p:cNvPr id="6" name="Title 5"/>
          <p:cNvSpPr>
            <a:spLocks noGrp="1"/>
          </p:cNvSpPr>
          <p:nvPr>
            <p:ph type="title"/>
          </p:nvPr>
        </p:nvSpPr>
        <p:spPr/>
        <p:txBody>
          <a:bodyPr/>
          <a:lstStyle/>
          <a:p>
            <a:r>
              <a:rPr lang="en-US" dirty="0" smtClean="0"/>
              <a:t>Important Notices* for All Returning Consumers</a:t>
            </a:r>
            <a:endParaRPr lang="en-US" dirty="0"/>
          </a:p>
        </p:txBody>
      </p:sp>
    </p:spTree>
    <p:extLst>
      <p:ext uri="{BB962C8B-B14F-4D97-AF65-F5344CB8AC3E}">
        <p14:creationId xmlns:p14="http://schemas.microsoft.com/office/powerpoint/2010/main" val="3907497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Letter from your current insurer </a:t>
            </a:r>
            <a:r>
              <a:rPr lang="en-US" dirty="0"/>
              <a:t>–</a:t>
            </a:r>
            <a:r>
              <a:rPr lang="en-US" dirty="0" smtClean="0"/>
              <a:t> before November 1 </a:t>
            </a:r>
          </a:p>
          <a:p>
            <a:pPr lvl="1"/>
            <a:r>
              <a:rPr lang="en-US" dirty="0" smtClean="0"/>
              <a:t>Gives notice that it will not offer Marketplace coverage in 2017</a:t>
            </a:r>
          </a:p>
          <a:p>
            <a:r>
              <a:rPr lang="en-US" dirty="0" smtClean="0"/>
              <a:t>Letter from </a:t>
            </a:r>
            <a:r>
              <a:rPr lang="en-US" dirty="0"/>
              <a:t>Marketplace –  </a:t>
            </a:r>
            <a:r>
              <a:rPr lang="en-US" dirty="0" smtClean="0"/>
              <a:t>mid-November</a:t>
            </a:r>
          </a:p>
          <a:p>
            <a:pPr marL="685800" lvl="1"/>
            <a:r>
              <a:rPr lang="en-US" dirty="0" smtClean="0"/>
              <a:t>Explains automatic re-assignment process</a:t>
            </a:r>
          </a:p>
          <a:p>
            <a:pPr marL="685800" lvl="1"/>
            <a:r>
              <a:rPr lang="en-US" dirty="0" smtClean="0"/>
              <a:t>Identifies new, similar plan the Marketplace will auto-reassign for you</a:t>
            </a:r>
          </a:p>
          <a:p>
            <a:pPr marL="685800" lvl="1"/>
            <a:r>
              <a:rPr lang="en-US" dirty="0" smtClean="0"/>
              <a:t>Explains how to take action to select your own 2017 plan</a:t>
            </a:r>
          </a:p>
          <a:p>
            <a:pPr marL="285750"/>
            <a:r>
              <a:rPr lang="en-US" dirty="0" smtClean="0"/>
              <a:t>Letter from new insurer </a:t>
            </a:r>
            <a:r>
              <a:rPr lang="en-US" dirty="0"/>
              <a:t>– </a:t>
            </a:r>
            <a:r>
              <a:rPr lang="en-US" dirty="0" smtClean="0"/>
              <a:t> mid-November</a:t>
            </a:r>
          </a:p>
          <a:p>
            <a:pPr marL="685800" lvl="1"/>
            <a:r>
              <a:rPr lang="en-US" dirty="0" smtClean="0"/>
              <a:t>From the insurer the Marketplace will otherwise auto-reassign you if you don’t affirmatively select a plan by December 15</a:t>
            </a:r>
          </a:p>
          <a:p>
            <a:pPr marL="685800" lvl="1"/>
            <a:r>
              <a:rPr lang="en-US" dirty="0" smtClean="0"/>
              <a:t>Describes new plan coverage and premium, taking into account your estimated APTC</a:t>
            </a:r>
          </a:p>
          <a:p>
            <a:pPr marL="685800" lvl="1"/>
            <a:r>
              <a:rPr lang="en-US" dirty="0" smtClean="0"/>
              <a:t>Describes how and when to make first premium payment so coverage takes effect</a:t>
            </a:r>
          </a:p>
          <a:p>
            <a:r>
              <a:rPr lang="en-US" dirty="0" smtClean="0"/>
              <a:t>Importantly, even if auto-reassigned to new plan for January 1, consumers have until January 31 to pick a new plan and update subsidy information </a:t>
            </a:r>
          </a:p>
          <a:p>
            <a:pPr marL="285750"/>
            <a:r>
              <a:rPr lang="en-US" dirty="0" smtClean="0"/>
              <a:t>Additional notices – December 16-31</a:t>
            </a:r>
          </a:p>
          <a:p>
            <a:pPr marL="685800" lvl="1"/>
            <a:r>
              <a:rPr lang="en-US" dirty="0" smtClean="0"/>
              <a:t>Loss of 2016 plan also triggers Special Enrollment Period (SEP) process, deadlines</a:t>
            </a:r>
          </a:p>
          <a:p>
            <a:pPr marL="685800" lvl="1"/>
            <a:endParaRPr lang="en-US" dirty="0" smtClean="0"/>
          </a:p>
          <a:p>
            <a:pPr marL="685800" lvl="1"/>
            <a:endParaRPr lang="en-US" dirty="0" smtClean="0"/>
          </a:p>
          <a:p>
            <a:pPr marL="285750"/>
            <a:endParaRPr lang="en-US" dirty="0"/>
          </a:p>
        </p:txBody>
      </p:sp>
      <p:sp>
        <p:nvSpPr>
          <p:cNvPr id="3" name="Text Placeholder 2"/>
          <p:cNvSpPr>
            <a:spLocks noGrp="1"/>
          </p:cNvSpPr>
          <p:nvPr>
            <p:ph type="body" sz="quarter" idx="11"/>
          </p:nvPr>
        </p:nvSpPr>
        <p:spPr>
          <a:xfrm>
            <a:off x="91440" y="6400800"/>
            <a:ext cx="8321040" cy="533400"/>
          </a:xfrm>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 Dates </a:t>
            </a:r>
            <a:r>
              <a:rPr lang="en-US" dirty="0"/>
              <a:t>and content may vary somewhat in State-run Marketplaces</a:t>
            </a:r>
          </a:p>
          <a:p>
            <a:endParaRPr lang="en-US" dirty="0"/>
          </a:p>
        </p:txBody>
      </p:sp>
      <p:sp>
        <p:nvSpPr>
          <p:cNvPr id="4" name="Title 3"/>
          <p:cNvSpPr>
            <a:spLocks noGrp="1"/>
          </p:cNvSpPr>
          <p:nvPr>
            <p:ph type="title"/>
          </p:nvPr>
        </p:nvSpPr>
        <p:spPr/>
        <p:txBody>
          <a:bodyPr/>
          <a:lstStyle/>
          <a:p>
            <a:r>
              <a:rPr lang="en-US" dirty="0" smtClean="0"/>
              <a:t>Additional Notices* for Returning Consumers Whose Insurance Company Will Exit Marketplace after 2016</a:t>
            </a:r>
            <a:endParaRPr lang="en-US" dirty="0"/>
          </a:p>
        </p:txBody>
      </p:sp>
    </p:spTree>
    <p:extLst>
      <p:ext uri="{BB962C8B-B14F-4D97-AF65-F5344CB8AC3E}">
        <p14:creationId xmlns:p14="http://schemas.microsoft.com/office/powerpoint/2010/main" val="82668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096961"/>
          <a:ext cx="8442326" cy="5319411"/>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851526">
                  <a:extLst>
                    <a:ext uri="{9D8B030D-6E8A-4147-A177-3AD203B41FA5}">
                      <a16:colId xmlns:a16="http://schemas.microsoft.com/office/drawing/2014/main" val="20001"/>
                    </a:ext>
                  </a:extLst>
                </a:gridCol>
              </a:tblGrid>
              <a:tr h="503239">
                <a:tc>
                  <a:txBody>
                    <a:bodyPr/>
                    <a:lstStyle/>
                    <a:p>
                      <a:r>
                        <a:rPr lang="en-US" b="0" dirty="0" smtClean="0">
                          <a:solidFill>
                            <a:schemeClr val="tx1"/>
                          </a:solidFill>
                        </a:rPr>
                        <a:t>November 1, 2016</a:t>
                      </a:r>
                      <a:endParaRPr lang="en-US"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smtClean="0">
                          <a:solidFill>
                            <a:schemeClr val="tx1"/>
                          </a:solidFill>
                        </a:rPr>
                        <a:t>Fourth open enrollment period begins</a:t>
                      </a:r>
                      <a:endParaRPr lang="en-US"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r>
                        <a:rPr lang="en-US" dirty="0" smtClean="0"/>
                        <a:t>December 15, 2016</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Consumers must select plan for coverage to begin on January 1, 2017.  Currently enrolled consumers must renew plan and application for financial assistance or, in most cases</a:t>
                      </a:r>
                      <a:r>
                        <a:rPr lang="en-US" baseline="0" dirty="0" smtClean="0"/>
                        <a:t> </a:t>
                      </a:r>
                      <a:r>
                        <a:rPr lang="en-US" dirty="0" smtClean="0"/>
                        <a:t>current coverage and APTC will be automatically renewed</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5800">
                <a:tc>
                  <a:txBody>
                    <a:bodyPr/>
                    <a:lstStyle/>
                    <a:p>
                      <a:r>
                        <a:rPr lang="en-US" dirty="0" smtClean="0"/>
                        <a:t>January 1, 2017</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Coverage begins for those who selected plan by December 15</a:t>
                      </a:r>
                      <a:r>
                        <a:rPr lang="en-US" baseline="0" dirty="0" smtClean="0"/>
                        <a:t> and paid first premium</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296256"/>
                  </a:ext>
                </a:extLst>
              </a:tr>
              <a:tr h="685800">
                <a:tc>
                  <a:txBody>
                    <a:bodyPr/>
                    <a:lstStyle/>
                    <a:p>
                      <a:r>
                        <a:rPr lang="en-US" dirty="0" smtClean="0"/>
                        <a:t>January 15, 2017</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Consumers who select plan </a:t>
                      </a:r>
                      <a:r>
                        <a:rPr lang="en-US" baseline="0" dirty="0" smtClean="0"/>
                        <a:t>by this date will begin coverage February 1</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43672"/>
                  </a:ext>
                </a:extLst>
              </a:tr>
              <a:tr h="762000">
                <a:tc>
                  <a:txBody>
                    <a:bodyPr/>
                    <a:lstStyle/>
                    <a:p>
                      <a:r>
                        <a:rPr lang="en-US" dirty="0" smtClean="0"/>
                        <a:t>January 31, 2017</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Last day of open enrollment period.  Consumers who select plan on this date will have new coverage take effect March 1</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3372">
                <a:tc>
                  <a:txBody>
                    <a:bodyPr/>
                    <a:lstStyle/>
                    <a:p>
                      <a:r>
                        <a:rPr lang="en-US" dirty="0" smtClean="0"/>
                        <a:t>April 15, 2017</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All individuals who file taxes must indicate coverage in 2016 or face a tax penalty; all individuals who received</a:t>
                      </a:r>
                      <a:r>
                        <a:rPr lang="en-US" baseline="0" dirty="0" smtClean="0"/>
                        <a:t> A</a:t>
                      </a:r>
                      <a:r>
                        <a:rPr lang="en-US" dirty="0" smtClean="0"/>
                        <a:t>PTC in 2016 must file a 2016 federal income tax return and reconcile tax credit amount on Form 8962</a:t>
                      </a:r>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a:xfrm>
            <a:off x="91440" y="381000"/>
            <a:ext cx="8961120" cy="685800"/>
          </a:xfrm>
        </p:spPr>
        <p:txBody>
          <a:bodyPr/>
          <a:lstStyle/>
          <a:p>
            <a:r>
              <a:rPr lang="en-US" sz="2600" dirty="0" smtClean="0"/>
              <a:t>Key Dates for Consumers</a:t>
            </a:r>
            <a:endParaRPr lang="en-US" sz="2600" dirty="0"/>
          </a:p>
        </p:txBody>
      </p:sp>
    </p:spTree>
    <p:extLst>
      <p:ext uri="{BB962C8B-B14F-4D97-AF65-F5344CB8AC3E}">
        <p14:creationId xmlns:p14="http://schemas.microsoft.com/office/powerpoint/2010/main" val="1183101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 y="1141377"/>
            <a:ext cx="8961120" cy="5811139"/>
          </a:xfrm>
        </p:spPr>
        <p:txBody>
          <a:bodyPr/>
          <a:lstStyle/>
          <a:p>
            <a:pPr marL="0" indent="0">
              <a:buNone/>
            </a:pPr>
            <a:r>
              <a:rPr lang="en-US" sz="2400" i="1" dirty="0" smtClean="0"/>
              <a:t>Health Reform FAQs</a:t>
            </a:r>
            <a:endParaRPr lang="en-US" sz="2400" i="1" dirty="0"/>
          </a:p>
          <a:p>
            <a:pPr marL="0" indent="0">
              <a:buNone/>
            </a:pPr>
            <a:r>
              <a:rPr lang="en-US" sz="2400" b="1" dirty="0" smtClean="0">
                <a:solidFill>
                  <a:srgbClr val="0070C0"/>
                </a:solidFill>
              </a:rPr>
              <a:t>kff.org/health-reform/</a:t>
            </a:r>
            <a:r>
              <a:rPr lang="en-US" sz="2400" b="1" dirty="0" err="1" smtClean="0">
                <a:solidFill>
                  <a:srgbClr val="0070C0"/>
                </a:solidFill>
              </a:rPr>
              <a:t>faq</a:t>
            </a:r>
            <a:r>
              <a:rPr lang="en-US" sz="2400" b="1" dirty="0" smtClean="0">
                <a:solidFill>
                  <a:srgbClr val="0070C0"/>
                </a:solidFill>
              </a:rPr>
              <a:t>/health-reform-frequently-asked-questions</a:t>
            </a:r>
            <a:r>
              <a:rPr lang="en-US" sz="2400" b="1" dirty="0">
                <a:solidFill>
                  <a:srgbClr val="0070C0"/>
                </a:solidFill>
              </a:rPr>
              <a:t>/</a:t>
            </a:r>
            <a:endParaRPr lang="en-US" sz="2400" b="1" dirty="0" smtClean="0">
              <a:solidFill>
                <a:srgbClr val="0070C0"/>
              </a:solidFill>
            </a:endParaRPr>
          </a:p>
          <a:p>
            <a:pPr marL="0" indent="0">
              <a:buNone/>
            </a:pPr>
            <a:r>
              <a:rPr lang="en-US" sz="1050" i="1" dirty="0" smtClean="0"/>
              <a:t> </a:t>
            </a:r>
            <a:r>
              <a:rPr lang="en-US" sz="1200" i="1" dirty="0" smtClean="0"/>
              <a:t/>
            </a:r>
            <a:br>
              <a:rPr lang="en-US" sz="1200" i="1" dirty="0" smtClean="0"/>
            </a:br>
            <a:r>
              <a:rPr lang="en-US" sz="2400" i="1" dirty="0" smtClean="0"/>
              <a:t>Marketplace </a:t>
            </a:r>
            <a:r>
              <a:rPr lang="en-US" sz="2400" i="1" dirty="0"/>
              <a:t>Subsidy Calculator (2017 updates coming soon)</a:t>
            </a:r>
          </a:p>
          <a:p>
            <a:pPr marL="0" indent="0">
              <a:buNone/>
            </a:pPr>
            <a:r>
              <a:rPr lang="en-US" sz="2400" b="1" dirty="0" smtClean="0">
                <a:solidFill>
                  <a:srgbClr val="0070C0"/>
                </a:solidFill>
              </a:rPr>
              <a:t>kff.org/interactive/subsidy-calculator</a:t>
            </a:r>
            <a:r>
              <a:rPr lang="en-US" sz="2400" b="1" dirty="0">
                <a:solidFill>
                  <a:srgbClr val="0070C0"/>
                </a:solidFill>
              </a:rPr>
              <a:t>/</a:t>
            </a:r>
            <a:endParaRPr lang="en-US" sz="2400" b="1" dirty="0" smtClean="0">
              <a:solidFill>
                <a:srgbClr val="0070C0"/>
              </a:solidFill>
            </a:endParaRPr>
          </a:p>
          <a:p>
            <a:pPr marL="0" indent="0">
              <a:buNone/>
            </a:pPr>
            <a:r>
              <a:rPr lang="en-US" sz="1200" i="1" dirty="0" smtClean="0"/>
              <a:t> </a:t>
            </a:r>
            <a:r>
              <a:rPr lang="en-US" sz="2400" i="1" dirty="0" smtClean="0"/>
              <a:t/>
            </a:r>
            <a:br>
              <a:rPr lang="en-US" sz="2400" i="1" dirty="0" smtClean="0"/>
            </a:br>
            <a:r>
              <a:rPr lang="en-US" sz="2400" i="1" dirty="0" smtClean="0"/>
              <a:t>Comparison </a:t>
            </a:r>
            <a:r>
              <a:rPr lang="en-US" sz="2400" i="1" dirty="0"/>
              <a:t>Shopping Issue Brief</a:t>
            </a:r>
          </a:p>
          <a:p>
            <a:pPr marL="0" indent="0">
              <a:buNone/>
            </a:pPr>
            <a:r>
              <a:rPr lang="en-US" sz="2400" b="1" dirty="0" smtClean="0">
                <a:solidFill>
                  <a:srgbClr val="0070C0"/>
                </a:solidFill>
              </a:rPr>
              <a:t>kff.org/health-costs/press-release/in-73-percent-of-counties-healthcare-gov-enrollees-could-lower-their-silver-plan-premiums-by-comparison-shopping</a:t>
            </a:r>
            <a:r>
              <a:rPr lang="en-US" sz="2400" b="1" dirty="0">
                <a:solidFill>
                  <a:srgbClr val="0070C0"/>
                </a:solidFill>
              </a:rPr>
              <a:t>/ </a:t>
            </a:r>
            <a:endParaRPr lang="en-US" sz="2400" dirty="0" smtClean="0"/>
          </a:p>
          <a:p>
            <a:pPr marL="0" indent="0">
              <a:buNone/>
            </a:pPr>
            <a:r>
              <a:rPr lang="en-US" sz="1200" i="1" dirty="0" smtClean="0"/>
              <a:t> </a:t>
            </a:r>
            <a:r>
              <a:rPr lang="en-US" sz="2400" i="1" dirty="0" smtClean="0"/>
              <a:t/>
            </a:r>
            <a:br>
              <a:rPr lang="en-US" sz="2400" i="1" dirty="0" smtClean="0"/>
            </a:br>
            <a:r>
              <a:rPr lang="en-US" sz="2400" i="1" dirty="0" smtClean="0"/>
              <a:t>Health Insurance Explained (animated video)</a:t>
            </a:r>
            <a:endParaRPr lang="en-US" sz="2400" i="1" dirty="0"/>
          </a:p>
          <a:p>
            <a:pPr marL="0" indent="0">
              <a:buNone/>
            </a:pPr>
            <a:r>
              <a:rPr lang="en-US" sz="2400" b="1" dirty="0" smtClean="0">
                <a:solidFill>
                  <a:srgbClr val="0070C0"/>
                </a:solidFill>
              </a:rPr>
              <a:t>kff.org/health-reform/video/health-insurance-explained-</a:t>
            </a:r>
            <a:r>
              <a:rPr lang="en-US" sz="2400" b="1" dirty="0" err="1" smtClean="0">
                <a:solidFill>
                  <a:srgbClr val="0070C0"/>
                </a:solidFill>
              </a:rPr>
              <a:t>youtoons</a:t>
            </a:r>
            <a:r>
              <a:rPr lang="en-US" sz="2400" b="1" dirty="0">
                <a:solidFill>
                  <a:srgbClr val="0070C0"/>
                </a:solidFill>
              </a:rPr>
              <a:t>/</a:t>
            </a:r>
          </a:p>
          <a:p>
            <a:pPr marL="0" indent="0">
              <a:buNone/>
            </a:pPr>
            <a:endParaRPr lang="en-US" sz="2600" b="1" dirty="0">
              <a:solidFill>
                <a:srgbClr val="0070C0"/>
              </a:solidFill>
            </a:endParaRPr>
          </a:p>
          <a:p>
            <a:pPr marL="0" indent="0">
              <a:buNone/>
            </a:pPr>
            <a:endParaRPr lang="en-US" sz="2600" dirty="0" smtClean="0"/>
          </a:p>
          <a:p>
            <a:pPr marL="0" indent="0">
              <a:buNone/>
            </a:pPr>
            <a:endParaRPr lang="en-US" sz="3000" dirty="0"/>
          </a:p>
        </p:txBody>
      </p:sp>
      <p:sp>
        <p:nvSpPr>
          <p:cNvPr id="7" name="Title 6"/>
          <p:cNvSpPr>
            <a:spLocks noGrp="1"/>
          </p:cNvSpPr>
          <p:nvPr>
            <p:ph type="title"/>
          </p:nvPr>
        </p:nvSpPr>
        <p:spPr/>
        <p:txBody>
          <a:bodyPr/>
          <a:lstStyle/>
          <a:p>
            <a:r>
              <a:rPr lang="en-US" sz="4000" dirty="0" smtClean="0">
                <a:solidFill>
                  <a:schemeClr val="tx2">
                    <a:lumMod val="75000"/>
                  </a:schemeClr>
                </a:solidFill>
              </a:rPr>
              <a:t>Kaiser Family Foundation Resources</a:t>
            </a:r>
            <a:endParaRPr lang="en-US" sz="4000" dirty="0">
              <a:solidFill>
                <a:schemeClr val="tx2">
                  <a:lumMod val="75000"/>
                </a:schemeClr>
              </a:solidFill>
            </a:endParaRPr>
          </a:p>
        </p:txBody>
      </p:sp>
    </p:spTree>
    <p:extLst>
      <p:ext uri="{BB962C8B-B14F-4D97-AF65-F5344CB8AC3E}">
        <p14:creationId xmlns:p14="http://schemas.microsoft.com/office/powerpoint/2010/main" val="331536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 y="1366221"/>
            <a:ext cx="8961120" cy="5029200"/>
          </a:xfrm>
        </p:spPr>
        <p:txBody>
          <a:bodyPr/>
          <a:lstStyle/>
          <a:p>
            <a:pPr marL="0" indent="0">
              <a:buNone/>
            </a:pPr>
            <a:endParaRPr lang="en-US" sz="3000" dirty="0"/>
          </a:p>
          <a:p>
            <a:pPr marL="0" indent="0">
              <a:buNone/>
            </a:pPr>
            <a:r>
              <a:rPr lang="en-US" sz="3000" dirty="0" smtClean="0"/>
              <a:t>Type your questions via chat at any time. </a:t>
            </a:r>
          </a:p>
          <a:p>
            <a:pPr marL="0" indent="0">
              <a:buNone/>
            </a:pPr>
            <a:endParaRPr lang="en-US" sz="3000" dirty="0"/>
          </a:p>
          <a:p>
            <a:pPr marL="0" indent="0">
              <a:buNone/>
            </a:pPr>
            <a:r>
              <a:rPr lang="en-US" sz="3000" dirty="0" smtClean="0"/>
              <a:t>See the bottom </a:t>
            </a:r>
            <a:r>
              <a:rPr lang="en-US" sz="3000" dirty="0"/>
              <a:t>left hand corner of your </a:t>
            </a:r>
            <a:r>
              <a:rPr lang="en-US" sz="3000" dirty="0" smtClean="0"/>
              <a:t>screen.</a:t>
            </a:r>
          </a:p>
          <a:p>
            <a:pPr marL="0" indent="0">
              <a:buNone/>
            </a:pPr>
            <a:endParaRPr lang="en-US" sz="3000" dirty="0"/>
          </a:p>
        </p:txBody>
      </p:sp>
      <p:sp>
        <p:nvSpPr>
          <p:cNvPr id="7" name="Title 6"/>
          <p:cNvSpPr>
            <a:spLocks noGrp="1"/>
          </p:cNvSpPr>
          <p:nvPr>
            <p:ph type="title"/>
          </p:nvPr>
        </p:nvSpPr>
        <p:spPr/>
        <p:txBody>
          <a:bodyPr/>
          <a:lstStyle/>
          <a:p>
            <a:r>
              <a:rPr lang="en-US" sz="4000" dirty="0" smtClean="0">
                <a:solidFill>
                  <a:schemeClr val="tx2">
                    <a:lumMod val="75000"/>
                  </a:schemeClr>
                </a:solidFill>
              </a:rPr>
              <a:t>Ask Questions At Any Time Via Chat</a:t>
            </a:r>
            <a:endParaRPr lang="en-US" sz="4000" dirty="0">
              <a:solidFill>
                <a:schemeClr val="tx2">
                  <a:lumMod val="75000"/>
                </a:schemeClr>
              </a:solidFill>
            </a:endParaRPr>
          </a:p>
        </p:txBody>
      </p:sp>
    </p:spTree>
    <p:extLst>
      <p:ext uri="{BB962C8B-B14F-4D97-AF65-F5344CB8AC3E}">
        <p14:creationId xmlns:p14="http://schemas.microsoft.com/office/powerpoint/2010/main" val="1912959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tx2">
                    <a:lumMod val="75000"/>
                  </a:schemeClr>
                </a:solidFill>
              </a:rPr>
              <a:t>Larry Levitt</a:t>
            </a:r>
            <a:endParaRPr lang="en-US" sz="4000" dirty="0">
              <a:solidFill>
                <a:schemeClr val="tx2">
                  <a:lumMod val="75000"/>
                </a:schemeClr>
              </a:solidFill>
            </a:endParaRPr>
          </a:p>
        </p:txBody>
      </p:sp>
      <p:sp>
        <p:nvSpPr>
          <p:cNvPr id="5" name="Content Placeholder 4"/>
          <p:cNvSpPr>
            <a:spLocks noGrp="1"/>
          </p:cNvSpPr>
          <p:nvPr>
            <p:ph idx="12"/>
          </p:nvPr>
        </p:nvSpPr>
        <p:spPr>
          <a:xfrm>
            <a:off x="3657600" y="685800"/>
            <a:ext cx="4434840" cy="3810000"/>
          </a:xfrm>
        </p:spPr>
        <p:txBody>
          <a:bodyPr/>
          <a:lstStyle/>
          <a:p>
            <a:pPr marL="0" indent="0">
              <a:buNone/>
            </a:pPr>
            <a:endParaRPr lang="en-US" sz="3000" dirty="0" smtClean="0"/>
          </a:p>
          <a:p>
            <a:pPr marL="0" indent="0">
              <a:buNone/>
            </a:pPr>
            <a:endParaRPr lang="en-US" sz="3000" dirty="0"/>
          </a:p>
          <a:p>
            <a:pPr marL="0" indent="0">
              <a:buNone/>
            </a:pPr>
            <a:r>
              <a:rPr lang="en-US" sz="3000" dirty="0" smtClean="0"/>
              <a:t>Senior Vice President </a:t>
            </a:r>
            <a:r>
              <a:rPr lang="en-US" sz="3200" dirty="0" smtClean="0"/>
              <a:t>for </a:t>
            </a:r>
            <a:r>
              <a:rPr lang="en-US" sz="3200" dirty="0"/>
              <a:t/>
            </a:r>
            <a:br>
              <a:rPr lang="en-US" sz="3200" dirty="0"/>
            </a:br>
            <a:r>
              <a:rPr lang="en-US" sz="3200" dirty="0"/>
              <a:t>Special Initiatives</a:t>
            </a:r>
          </a:p>
          <a:p>
            <a:pPr marL="0" indent="0">
              <a:spcBef>
                <a:spcPts val="0"/>
              </a:spcBef>
              <a:buNone/>
            </a:pPr>
            <a:endParaRPr lang="en-US" sz="3000" dirty="0" smtClean="0"/>
          </a:p>
          <a:p>
            <a:pPr marL="0" indent="0">
              <a:spcBef>
                <a:spcPts val="0"/>
              </a:spcBef>
              <a:buNone/>
            </a:pPr>
            <a:r>
              <a:rPr lang="en-US" sz="3000" i="1" dirty="0" smtClean="0"/>
              <a:t>Kaiser Family Foundation</a:t>
            </a:r>
            <a:endParaRPr lang="en-US" sz="3000"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47" y="1458530"/>
            <a:ext cx="2935643" cy="4403465"/>
          </a:xfrm>
          <a:prstGeom prst="rect">
            <a:avLst/>
          </a:prstGeom>
        </p:spPr>
      </p:pic>
    </p:spTree>
    <p:extLst>
      <p:ext uri="{BB962C8B-B14F-4D97-AF65-F5344CB8AC3E}">
        <p14:creationId xmlns:p14="http://schemas.microsoft.com/office/powerpoint/2010/main" val="2794934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2">
                    <a:lumMod val="75000"/>
                  </a:schemeClr>
                </a:solidFill>
              </a:rPr>
              <a:t>Rachel Garfield</a:t>
            </a:r>
          </a:p>
        </p:txBody>
      </p:sp>
      <p:sp>
        <p:nvSpPr>
          <p:cNvPr id="5" name="Content Placeholder 4"/>
          <p:cNvSpPr>
            <a:spLocks noGrp="1"/>
          </p:cNvSpPr>
          <p:nvPr>
            <p:ph idx="12"/>
          </p:nvPr>
        </p:nvSpPr>
        <p:spPr>
          <a:xfrm>
            <a:off x="4617720" y="1530848"/>
            <a:ext cx="4434840" cy="3831727"/>
          </a:xfrm>
        </p:spPr>
        <p:txBody>
          <a:bodyPr/>
          <a:lstStyle/>
          <a:p>
            <a:pPr marL="0" indent="0">
              <a:spcBef>
                <a:spcPts val="0"/>
              </a:spcBef>
              <a:buNone/>
            </a:pPr>
            <a:endParaRPr lang="en-US" sz="3000" dirty="0" smtClean="0"/>
          </a:p>
          <a:p>
            <a:pPr marL="0" indent="0">
              <a:spcBef>
                <a:spcPts val="0"/>
              </a:spcBef>
              <a:buNone/>
            </a:pPr>
            <a:r>
              <a:rPr lang="en-US" sz="3200" dirty="0"/>
              <a:t>Senior Researcher &amp; Associate </a:t>
            </a:r>
            <a:r>
              <a:rPr lang="en-US" sz="3200" dirty="0" smtClean="0"/>
              <a:t>Director, </a:t>
            </a:r>
            <a:br>
              <a:rPr lang="en-US" sz="3200" dirty="0" smtClean="0"/>
            </a:br>
            <a:r>
              <a:rPr lang="en-US" sz="3200" dirty="0" smtClean="0"/>
              <a:t>Kaiser </a:t>
            </a:r>
            <a:r>
              <a:rPr lang="en-US" sz="3200" dirty="0"/>
              <a:t>Commission on Medicaid and the Uninsured</a:t>
            </a:r>
          </a:p>
          <a:p>
            <a:pPr marL="0" indent="0">
              <a:spcBef>
                <a:spcPts val="0"/>
              </a:spcBef>
              <a:buNone/>
            </a:pPr>
            <a:endParaRPr lang="en-US" sz="3000" i="1" dirty="0" smtClean="0"/>
          </a:p>
          <a:p>
            <a:pPr marL="0" indent="0">
              <a:spcBef>
                <a:spcPts val="0"/>
              </a:spcBef>
              <a:buNone/>
            </a:pPr>
            <a:r>
              <a:rPr lang="en-US" sz="3000" i="1" dirty="0"/>
              <a:t>Kaiser Family Foundation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28" y="1530848"/>
            <a:ext cx="2843741" cy="4265612"/>
          </a:xfrm>
        </p:spPr>
      </p:pic>
    </p:spTree>
    <p:extLst>
      <p:ext uri="{BB962C8B-B14F-4D97-AF65-F5344CB8AC3E}">
        <p14:creationId xmlns:p14="http://schemas.microsoft.com/office/powerpoint/2010/main" val="2343840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chemeClr val="tx2">
                    <a:lumMod val="75000"/>
                  </a:schemeClr>
                </a:solidFill>
              </a:rPr>
              <a:t>Cynthia Cox</a:t>
            </a:r>
            <a:endParaRPr lang="en-US" sz="4000" dirty="0"/>
          </a:p>
        </p:txBody>
      </p:sp>
      <p:sp>
        <p:nvSpPr>
          <p:cNvPr id="5" name="Content Placeholder 4"/>
          <p:cNvSpPr>
            <a:spLocks noGrp="1"/>
          </p:cNvSpPr>
          <p:nvPr>
            <p:ph idx="12"/>
          </p:nvPr>
        </p:nvSpPr>
        <p:spPr>
          <a:xfrm>
            <a:off x="4617720" y="1854698"/>
            <a:ext cx="4434840" cy="2878667"/>
          </a:xfrm>
        </p:spPr>
        <p:txBody>
          <a:bodyPr/>
          <a:lstStyle/>
          <a:p>
            <a:pPr marL="0" indent="0">
              <a:spcBef>
                <a:spcPts val="0"/>
              </a:spcBef>
              <a:buNone/>
            </a:pPr>
            <a:endParaRPr lang="en-US" sz="3000" dirty="0" smtClean="0"/>
          </a:p>
          <a:p>
            <a:pPr marL="0" indent="0">
              <a:spcBef>
                <a:spcPts val="0"/>
              </a:spcBef>
              <a:buNone/>
            </a:pPr>
            <a:r>
              <a:rPr lang="en-US" sz="3000" dirty="0"/>
              <a:t>Associate Director,  Program for the Study </a:t>
            </a:r>
            <a:br>
              <a:rPr lang="en-US" sz="3000" dirty="0"/>
            </a:br>
            <a:r>
              <a:rPr lang="en-US" sz="3000" dirty="0"/>
              <a:t>of Health Reform and Private Insurance</a:t>
            </a:r>
          </a:p>
          <a:p>
            <a:pPr marL="0" indent="0">
              <a:spcBef>
                <a:spcPts val="0"/>
              </a:spcBef>
              <a:buNone/>
            </a:pPr>
            <a:endParaRPr lang="en-US" sz="3000" i="1" dirty="0" smtClean="0"/>
          </a:p>
          <a:p>
            <a:pPr marL="0" indent="0">
              <a:spcBef>
                <a:spcPts val="0"/>
              </a:spcBef>
              <a:buNone/>
            </a:pPr>
            <a:r>
              <a:rPr lang="en-US" sz="3000" i="1" dirty="0"/>
              <a:t>Kaiser Family Foundation</a:t>
            </a:r>
          </a:p>
          <a:p>
            <a:pPr marL="0" indent="0">
              <a:buNone/>
            </a:pPr>
            <a:endParaRPr lang="en-US" sz="3000" dirty="0" smtClean="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400" y="1304781"/>
            <a:ext cx="3324181" cy="4550210"/>
          </a:xfrm>
        </p:spPr>
      </p:pic>
    </p:spTree>
    <p:extLst>
      <p:ext uri="{BB962C8B-B14F-4D97-AF65-F5344CB8AC3E}">
        <p14:creationId xmlns:p14="http://schemas.microsoft.com/office/powerpoint/2010/main" val="3101249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2">
                    <a:lumMod val="75000"/>
                  </a:schemeClr>
                </a:solidFill>
              </a:rPr>
              <a:t>Karen </a:t>
            </a:r>
            <a:r>
              <a:rPr lang="en-US" sz="4000" dirty="0" err="1">
                <a:solidFill>
                  <a:schemeClr val="tx2">
                    <a:lumMod val="75000"/>
                  </a:schemeClr>
                </a:solidFill>
              </a:rPr>
              <a:t>Pollitz</a:t>
            </a:r>
            <a:endParaRPr lang="en-US" sz="4000" dirty="0">
              <a:solidFill>
                <a:schemeClr val="tx2">
                  <a:lumMod val="75000"/>
                </a:schemeClr>
              </a:solidFill>
            </a:endParaRPr>
          </a:p>
        </p:txBody>
      </p:sp>
      <p:sp>
        <p:nvSpPr>
          <p:cNvPr id="5" name="Content Placeholder 4"/>
          <p:cNvSpPr>
            <a:spLocks noGrp="1"/>
          </p:cNvSpPr>
          <p:nvPr>
            <p:ph idx="12"/>
          </p:nvPr>
        </p:nvSpPr>
        <p:spPr>
          <a:xfrm>
            <a:off x="4247850" y="1222623"/>
            <a:ext cx="4434840" cy="3691505"/>
          </a:xfrm>
        </p:spPr>
        <p:txBody>
          <a:bodyPr/>
          <a:lstStyle/>
          <a:p>
            <a:pPr marL="0" indent="0">
              <a:spcBef>
                <a:spcPts val="0"/>
              </a:spcBef>
              <a:buNone/>
            </a:pPr>
            <a:endParaRPr lang="en-US" sz="3000" dirty="0" smtClean="0"/>
          </a:p>
          <a:p>
            <a:pPr marL="0" indent="0">
              <a:spcBef>
                <a:spcPts val="0"/>
              </a:spcBef>
              <a:buNone/>
            </a:pPr>
            <a:endParaRPr lang="en-US" sz="3000" dirty="0"/>
          </a:p>
          <a:p>
            <a:pPr marL="0" indent="0">
              <a:spcBef>
                <a:spcPts val="0"/>
              </a:spcBef>
              <a:buNone/>
            </a:pPr>
            <a:r>
              <a:rPr lang="en-US" sz="3000" dirty="0" smtClean="0"/>
              <a:t>Senior Fellow</a:t>
            </a:r>
            <a:endParaRPr lang="en-US" sz="3000" dirty="0"/>
          </a:p>
          <a:p>
            <a:pPr marL="0" indent="0">
              <a:spcBef>
                <a:spcPts val="0"/>
              </a:spcBef>
              <a:buNone/>
            </a:pPr>
            <a:endParaRPr lang="en-US" sz="3000" dirty="0" smtClean="0"/>
          </a:p>
          <a:p>
            <a:pPr marL="0" indent="0">
              <a:spcBef>
                <a:spcPts val="0"/>
              </a:spcBef>
              <a:buNone/>
            </a:pPr>
            <a:r>
              <a:rPr lang="en-US" sz="3000" i="1" dirty="0"/>
              <a:t>Kaiser Family Foundation</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536" y="1398113"/>
            <a:ext cx="3255706" cy="4466977"/>
          </a:xfrm>
        </p:spPr>
      </p:pic>
    </p:spTree>
    <p:extLst>
      <p:ext uri="{BB962C8B-B14F-4D97-AF65-F5344CB8AC3E}">
        <p14:creationId xmlns:p14="http://schemas.microsoft.com/office/powerpoint/2010/main" val="125183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2">
                    <a:lumMod val="75000"/>
                  </a:schemeClr>
                </a:solidFill>
              </a:rPr>
              <a:t>Rachel Garfield</a:t>
            </a:r>
          </a:p>
        </p:txBody>
      </p:sp>
      <p:sp>
        <p:nvSpPr>
          <p:cNvPr id="5" name="Content Placeholder 4"/>
          <p:cNvSpPr>
            <a:spLocks noGrp="1"/>
          </p:cNvSpPr>
          <p:nvPr>
            <p:ph idx="12"/>
          </p:nvPr>
        </p:nvSpPr>
        <p:spPr>
          <a:xfrm>
            <a:off x="4617720" y="1530848"/>
            <a:ext cx="4434840" cy="3831727"/>
          </a:xfrm>
        </p:spPr>
        <p:txBody>
          <a:bodyPr/>
          <a:lstStyle/>
          <a:p>
            <a:pPr marL="0" indent="0">
              <a:spcBef>
                <a:spcPts val="0"/>
              </a:spcBef>
              <a:buNone/>
            </a:pPr>
            <a:endParaRPr lang="en-US" sz="3000" dirty="0" smtClean="0"/>
          </a:p>
          <a:p>
            <a:pPr marL="0" indent="0">
              <a:spcBef>
                <a:spcPts val="0"/>
              </a:spcBef>
              <a:buNone/>
            </a:pPr>
            <a:r>
              <a:rPr lang="en-US" sz="3200" dirty="0"/>
              <a:t>Senior Researcher &amp; Associate </a:t>
            </a:r>
            <a:r>
              <a:rPr lang="en-US" sz="3200" dirty="0" smtClean="0"/>
              <a:t>Director, </a:t>
            </a:r>
            <a:br>
              <a:rPr lang="en-US" sz="3200" dirty="0" smtClean="0"/>
            </a:br>
            <a:r>
              <a:rPr lang="en-US" sz="3200" dirty="0" smtClean="0"/>
              <a:t>Kaiser </a:t>
            </a:r>
            <a:r>
              <a:rPr lang="en-US" sz="3200" dirty="0"/>
              <a:t>Commission on Medicaid and the Uninsured</a:t>
            </a:r>
          </a:p>
          <a:p>
            <a:pPr marL="0" indent="0">
              <a:spcBef>
                <a:spcPts val="0"/>
              </a:spcBef>
              <a:buNone/>
            </a:pPr>
            <a:endParaRPr lang="en-US" sz="3000" i="1" dirty="0" smtClean="0"/>
          </a:p>
          <a:p>
            <a:pPr marL="0" indent="0">
              <a:spcBef>
                <a:spcPts val="0"/>
              </a:spcBef>
              <a:buNone/>
            </a:pPr>
            <a:r>
              <a:rPr lang="en-US" sz="3000" i="1" dirty="0"/>
              <a:t>Kaiser Family Foundation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28" y="1530848"/>
            <a:ext cx="2843741" cy="4265612"/>
          </a:xfrm>
        </p:spPr>
      </p:pic>
    </p:spTree>
    <p:extLst>
      <p:ext uri="{BB962C8B-B14F-4D97-AF65-F5344CB8AC3E}">
        <p14:creationId xmlns:p14="http://schemas.microsoft.com/office/powerpoint/2010/main" val="1839008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1998962" y="945222"/>
            <a:ext cx="3162441" cy="1941816"/>
          </a:xfrm>
        </p:spPr>
        <p:txBody>
          <a:bodyPr/>
          <a:lstStyle/>
          <a:p>
            <a:pPr marL="0" indent="0">
              <a:buNone/>
            </a:pPr>
            <a:r>
              <a:rPr lang="en-US" sz="2200" b="1" dirty="0" smtClean="0"/>
              <a:t>Larry Levitt</a:t>
            </a:r>
          </a:p>
          <a:p>
            <a:pPr marL="0" indent="0">
              <a:buNone/>
            </a:pPr>
            <a:endParaRPr lang="en-US" sz="1600" dirty="0" smtClean="0"/>
          </a:p>
          <a:p>
            <a:pPr marL="0" indent="0">
              <a:buNone/>
            </a:pPr>
            <a:r>
              <a:rPr lang="en-US" sz="1600" dirty="0" smtClean="0"/>
              <a:t>Senior Vice President for </a:t>
            </a:r>
            <a:br>
              <a:rPr lang="en-US" sz="1600" dirty="0" smtClean="0"/>
            </a:br>
            <a:r>
              <a:rPr lang="en-US" sz="1600" dirty="0" smtClean="0"/>
              <a:t>Special Initiatives</a:t>
            </a:r>
          </a:p>
          <a:p>
            <a:pPr marL="0" indent="0">
              <a:buNone/>
            </a:pPr>
            <a:endParaRPr lang="en-US" sz="1600" dirty="0" smtClean="0"/>
          </a:p>
          <a:p>
            <a:pPr marL="0" indent="0">
              <a:buNone/>
            </a:pPr>
            <a:r>
              <a:rPr lang="en-US" sz="1600" b="1" dirty="0" smtClean="0"/>
              <a:t>Kaiser Family Foundation</a:t>
            </a:r>
          </a:p>
          <a:p>
            <a:pPr marL="0" indent="0">
              <a:buNone/>
            </a:pPr>
            <a:endParaRPr lang="en-US" sz="1800" dirty="0"/>
          </a:p>
        </p:txBody>
      </p:sp>
      <p:sp>
        <p:nvSpPr>
          <p:cNvPr id="6" name="Title 5"/>
          <p:cNvSpPr>
            <a:spLocks noGrp="1"/>
          </p:cNvSpPr>
          <p:nvPr>
            <p:ph type="title"/>
          </p:nvPr>
        </p:nvSpPr>
        <p:spPr>
          <a:xfrm>
            <a:off x="91440" y="-60965"/>
            <a:ext cx="8961120" cy="914400"/>
          </a:xfrm>
        </p:spPr>
        <p:txBody>
          <a:bodyPr/>
          <a:lstStyle/>
          <a:p>
            <a:r>
              <a:rPr lang="en-US" sz="3600" dirty="0" smtClean="0">
                <a:solidFill>
                  <a:schemeClr val="tx2">
                    <a:lumMod val="75000"/>
                  </a:schemeClr>
                </a:solidFill>
              </a:rPr>
              <a:t>Today’s Speakers</a:t>
            </a:r>
            <a:endParaRPr lang="en-US" sz="3600" dirty="0">
              <a:solidFill>
                <a:schemeClr val="tx2">
                  <a:lumMod val="75000"/>
                </a:schemeClr>
              </a:solidFill>
            </a:endParaRPr>
          </a:p>
        </p:txBody>
      </p:sp>
      <p:sp>
        <p:nvSpPr>
          <p:cNvPr id="9" name="Content Placeholder 8"/>
          <p:cNvSpPr>
            <a:spLocks noGrp="1"/>
          </p:cNvSpPr>
          <p:nvPr>
            <p:ph idx="4294967295"/>
          </p:nvPr>
        </p:nvSpPr>
        <p:spPr>
          <a:xfrm>
            <a:off x="6461465" y="913143"/>
            <a:ext cx="2120117" cy="2207664"/>
          </a:xfrm>
          <a:prstGeom prst="rect">
            <a:avLst/>
          </a:prstGeom>
        </p:spPr>
        <p:txBody>
          <a:bodyPr/>
          <a:lstStyle/>
          <a:p>
            <a:pPr marL="0" indent="0">
              <a:spcBef>
                <a:spcPts val="0"/>
              </a:spcBef>
              <a:buNone/>
            </a:pPr>
            <a:r>
              <a:rPr lang="en-US" sz="2200" b="1" dirty="0"/>
              <a:t>Rachel Garfield</a:t>
            </a:r>
            <a:endParaRPr lang="en-US" sz="1600" dirty="0" smtClean="0"/>
          </a:p>
          <a:p>
            <a:pPr marL="0" indent="0">
              <a:spcBef>
                <a:spcPts val="0"/>
              </a:spcBef>
              <a:buNone/>
            </a:pPr>
            <a:endParaRPr lang="en-US" sz="1600" dirty="0" smtClean="0"/>
          </a:p>
          <a:p>
            <a:pPr marL="0" indent="0">
              <a:spcBef>
                <a:spcPts val="0"/>
              </a:spcBef>
              <a:buNone/>
            </a:pPr>
            <a:r>
              <a:rPr lang="en-US" sz="1600" dirty="0" smtClean="0"/>
              <a:t>Senior Researcher &amp; Associate Director,  </a:t>
            </a:r>
            <a:r>
              <a:rPr lang="en-US" sz="1600" dirty="0"/>
              <a:t>Kaiser Commission </a:t>
            </a:r>
            <a:r>
              <a:rPr lang="en-US" sz="1600" dirty="0" smtClean="0"/>
              <a:t/>
            </a:r>
            <a:br>
              <a:rPr lang="en-US" sz="1600" dirty="0" smtClean="0"/>
            </a:br>
            <a:r>
              <a:rPr lang="en-US" sz="1600" dirty="0" smtClean="0"/>
              <a:t>on </a:t>
            </a:r>
            <a:r>
              <a:rPr lang="en-US" sz="1600" dirty="0"/>
              <a:t>Medicaid and </a:t>
            </a:r>
            <a:r>
              <a:rPr lang="en-US" sz="1600" dirty="0" smtClean="0"/>
              <a:t/>
            </a:r>
            <a:br>
              <a:rPr lang="en-US" sz="1600" dirty="0" smtClean="0"/>
            </a:br>
            <a:r>
              <a:rPr lang="en-US" sz="1600" dirty="0" smtClean="0"/>
              <a:t>the Uninsured</a:t>
            </a:r>
          </a:p>
          <a:p>
            <a:pPr marL="0" indent="0">
              <a:spcBef>
                <a:spcPts val="0"/>
              </a:spcBef>
              <a:buNone/>
            </a:pPr>
            <a:endParaRPr lang="en-US" sz="1600" dirty="0"/>
          </a:p>
          <a:p>
            <a:pPr marL="0" indent="0">
              <a:buNone/>
            </a:pPr>
            <a:r>
              <a:rPr lang="en-US" sz="1600" b="1" dirty="0"/>
              <a:t>Kaiser Family Foundation</a:t>
            </a:r>
          </a:p>
        </p:txBody>
      </p:sp>
      <p:sp>
        <p:nvSpPr>
          <p:cNvPr id="11" name="Content Placeholder 6"/>
          <p:cNvSpPr txBox="1">
            <a:spLocks/>
          </p:cNvSpPr>
          <p:nvPr/>
        </p:nvSpPr>
        <p:spPr>
          <a:xfrm>
            <a:off x="2060753" y="3835240"/>
            <a:ext cx="2268615" cy="1877777"/>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0"/>
              </a:spcBef>
              <a:buNone/>
            </a:pPr>
            <a:r>
              <a:rPr lang="en-US" b="1" dirty="0"/>
              <a:t>Cynthia Cox</a:t>
            </a:r>
            <a:r>
              <a:rPr lang="en-US" sz="2400" b="1" dirty="0" smtClean="0"/>
              <a:t/>
            </a:r>
            <a:br>
              <a:rPr lang="en-US" sz="2400" b="1" dirty="0" smtClean="0"/>
            </a:br>
            <a:r>
              <a:rPr lang="en-US" sz="1600" dirty="0" smtClean="0"/>
              <a:t/>
            </a:r>
            <a:br>
              <a:rPr lang="en-US" sz="1600" dirty="0" smtClean="0"/>
            </a:br>
            <a:r>
              <a:rPr lang="en-US" sz="1600" dirty="0" smtClean="0"/>
              <a:t>Associate Director,  </a:t>
            </a:r>
            <a:r>
              <a:rPr lang="en-US" sz="1600" dirty="0"/>
              <a:t>Program for the Study </a:t>
            </a:r>
            <a:r>
              <a:rPr lang="en-US" sz="1600" dirty="0" smtClean="0"/>
              <a:t/>
            </a:r>
            <a:br>
              <a:rPr lang="en-US" sz="1600" dirty="0" smtClean="0"/>
            </a:br>
            <a:r>
              <a:rPr lang="en-US" sz="1600" dirty="0" smtClean="0"/>
              <a:t>of </a:t>
            </a:r>
            <a:r>
              <a:rPr lang="en-US" sz="1600" dirty="0"/>
              <a:t>Health Reform and Private </a:t>
            </a:r>
            <a:r>
              <a:rPr lang="en-US" sz="1600" dirty="0" smtClean="0"/>
              <a:t>Insurance</a:t>
            </a:r>
          </a:p>
          <a:p>
            <a:pPr marL="0" indent="0">
              <a:spcBef>
                <a:spcPts val="0"/>
              </a:spcBef>
              <a:buNone/>
            </a:pPr>
            <a:endParaRPr lang="en-US" sz="1600" b="1" dirty="0"/>
          </a:p>
          <a:p>
            <a:pPr marL="0" indent="0">
              <a:spcBef>
                <a:spcPts val="0"/>
              </a:spcBef>
              <a:buNone/>
            </a:pPr>
            <a:r>
              <a:rPr lang="en-US" sz="1600" b="1" dirty="0"/>
              <a:t>Kaiser Family Foundation</a:t>
            </a:r>
          </a:p>
          <a:p>
            <a:pPr marL="0" indent="0">
              <a:spcBef>
                <a:spcPts val="0"/>
              </a:spcBef>
              <a:buNone/>
            </a:pPr>
            <a:endParaRPr lang="en-US" sz="1600" b="1" dirty="0" smtClean="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42" y="942532"/>
            <a:ext cx="1633582" cy="2450374"/>
          </a:xfrm>
          <a:prstGeom prst="rect">
            <a:avLst/>
          </a:prstGeom>
        </p:spPr>
      </p:pic>
      <p:sp>
        <p:nvSpPr>
          <p:cNvPr id="14" name="Rectangle 13"/>
          <p:cNvSpPr/>
          <p:nvPr/>
        </p:nvSpPr>
        <p:spPr>
          <a:xfrm>
            <a:off x="6455602" y="3835240"/>
            <a:ext cx="2125980" cy="2000548"/>
          </a:xfrm>
          <a:prstGeom prst="rect">
            <a:avLst/>
          </a:prstGeom>
        </p:spPr>
        <p:txBody>
          <a:bodyPr wrap="square">
            <a:spAutoFit/>
          </a:bodyPr>
          <a:lstStyle/>
          <a:p>
            <a:r>
              <a:rPr lang="en-US" sz="2200" b="1" dirty="0"/>
              <a:t>Karen </a:t>
            </a:r>
            <a:r>
              <a:rPr lang="en-US" sz="2200" b="1" dirty="0" err="1"/>
              <a:t>Pollitz</a:t>
            </a:r>
            <a:endParaRPr lang="en-US" sz="2200" b="1" dirty="0"/>
          </a:p>
          <a:p>
            <a:endParaRPr lang="en-US" sz="2200" b="1" dirty="0" smtClean="0"/>
          </a:p>
          <a:p>
            <a:r>
              <a:rPr lang="en-US" sz="1600" dirty="0" smtClean="0"/>
              <a:t>Senior Fellow</a:t>
            </a:r>
          </a:p>
          <a:p>
            <a:endParaRPr lang="en-US" sz="1600" dirty="0"/>
          </a:p>
          <a:p>
            <a:r>
              <a:rPr lang="en-US" sz="1600" b="1" dirty="0"/>
              <a:t>Kaiser Family Foundation</a:t>
            </a:r>
          </a:p>
          <a:p>
            <a:endParaRPr lang="en-US" sz="1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99" y="913143"/>
            <a:ext cx="1699538" cy="254930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0910" y="3835240"/>
            <a:ext cx="1863149" cy="25563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78" y="3835240"/>
            <a:ext cx="1681975" cy="2302324"/>
          </a:xfrm>
          <a:prstGeom prst="rect">
            <a:avLst/>
          </a:prstGeom>
        </p:spPr>
      </p:pic>
    </p:spTree>
    <p:extLst>
      <p:ext uri="{BB962C8B-B14F-4D97-AF65-F5344CB8AC3E}">
        <p14:creationId xmlns:p14="http://schemas.microsoft.com/office/powerpoint/2010/main" val="1375207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446905"/>
            <a:ext cx="8961120" cy="5029200"/>
          </a:xfrm>
        </p:spPr>
        <p:txBody>
          <a:bodyPr/>
          <a:lstStyle/>
          <a:p>
            <a:pPr marL="0" lvl="1" indent="0" algn="ctr">
              <a:buNone/>
            </a:pPr>
            <a:r>
              <a:rPr lang="en-US" sz="2500" b="1" dirty="0">
                <a:solidFill>
                  <a:srgbClr val="0070C0"/>
                </a:solidFill>
              </a:rPr>
              <a:t>http://kff.org/health-reform/event/web-briefing-key-issues-ahead-of-the-affordable-care-acts-fourth-open-enrollment-period</a:t>
            </a:r>
            <a:r>
              <a:rPr lang="en-US" sz="2500" b="1" dirty="0" smtClean="0">
                <a:solidFill>
                  <a:srgbClr val="0070C0"/>
                </a:solidFill>
              </a:rPr>
              <a:t>/</a:t>
            </a:r>
          </a:p>
          <a:p>
            <a:pPr marL="0" lvl="1" indent="0" algn="ctr">
              <a:buNone/>
            </a:pPr>
            <a:endParaRPr lang="en-US" sz="3000" dirty="0" smtClean="0"/>
          </a:p>
          <a:p>
            <a:pPr marL="0" indent="0">
              <a:buNone/>
            </a:pPr>
            <a:r>
              <a:rPr lang="en-US" sz="3000" dirty="0" smtClean="0"/>
              <a:t>This conversation will be archived and posted online by tomorrow morning. </a:t>
            </a:r>
          </a:p>
          <a:p>
            <a:pPr marL="0" indent="0">
              <a:buNone/>
            </a:pPr>
            <a:endParaRPr lang="en-US" sz="3000" dirty="0"/>
          </a:p>
          <a:p>
            <a:pPr marL="0" indent="0">
              <a:buNone/>
            </a:pPr>
            <a:r>
              <a:rPr lang="en-US" sz="3000" dirty="0" smtClean="0"/>
              <a:t>Slides are now available to download.</a:t>
            </a:r>
          </a:p>
          <a:p>
            <a:endParaRPr lang="en-US" sz="3000" dirty="0" smtClean="0"/>
          </a:p>
          <a:p>
            <a:pPr marL="0" indent="0">
              <a:buNone/>
            </a:pPr>
            <a:endParaRPr lang="en-US" sz="3000" dirty="0"/>
          </a:p>
          <a:p>
            <a:endParaRPr lang="en-US" sz="3000" dirty="0"/>
          </a:p>
        </p:txBody>
      </p:sp>
      <p:sp>
        <p:nvSpPr>
          <p:cNvPr id="6" name="Title 5"/>
          <p:cNvSpPr>
            <a:spLocks noGrp="1"/>
          </p:cNvSpPr>
          <p:nvPr>
            <p:ph type="title"/>
          </p:nvPr>
        </p:nvSpPr>
        <p:spPr/>
        <p:txBody>
          <a:bodyPr/>
          <a:lstStyle/>
          <a:p>
            <a:r>
              <a:rPr lang="en-US" sz="4000" dirty="0" smtClean="0">
                <a:solidFill>
                  <a:schemeClr val="tx2">
                    <a:lumMod val="75000"/>
                  </a:schemeClr>
                </a:solidFill>
              </a:rPr>
              <a:t>Today’s </a:t>
            </a:r>
            <a:r>
              <a:rPr lang="en-US" sz="4000" smtClean="0">
                <a:solidFill>
                  <a:schemeClr val="tx2">
                    <a:lumMod val="75000"/>
                  </a:schemeClr>
                </a:solidFill>
              </a:rPr>
              <a:t>Web Event </a:t>
            </a:r>
            <a:r>
              <a:rPr lang="en-US" sz="4000" dirty="0" smtClean="0">
                <a:solidFill>
                  <a:schemeClr val="tx2">
                    <a:lumMod val="75000"/>
                  </a:schemeClr>
                </a:solidFill>
              </a:rPr>
              <a:t>Will Be Archived</a:t>
            </a:r>
            <a:endParaRPr lang="en-US" sz="4000" dirty="0">
              <a:solidFill>
                <a:schemeClr val="tx2">
                  <a:lumMod val="75000"/>
                </a:schemeClr>
              </a:solidFill>
            </a:endParaRPr>
          </a:p>
        </p:txBody>
      </p:sp>
    </p:spTree>
    <p:extLst>
      <p:ext uri="{BB962C8B-B14F-4D97-AF65-F5344CB8AC3E}">
        <p14:creationId xmlns:p14="http://schemas.microsoft.com/office/powerpoint/2010/main" val="385802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7"/>
          <p:cNvSpPr>
            <a:spLocks noGrp="1"/>
          </p:cNvSpPr>
          <p:nvPr>
            <p:ph idx="1"/>
          </p:nvPr>
        </p:nvSpPr>
        <p:spPr bwMode="auto">
          <a:xfrm>
            <a:off x="92075" y="1371600"/>
            <a:ext cx="895985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00100" lvl="2" indent="0" eaLnBrk="1" hangingPunct="1">
              <a:buFontTx/>
              <a:buNone/>
            </a:pPr>
            <a:endParaRPr lang="en-US" altLang="en-US" sz="3000" b="1" dirty="0" smtClean="0">
              <a:ea typeface="Calibri" pitchFamily="34" charset="0"/>
            </a:endParaRPr>
          </a:p>
          <a:p>
            <a:pPr marL="800100" lvl="2" indent="0" eaLnBrk="1" hangingPunct="1">
              <a:buFontTx/>
              <a:buNone/>
            </a:pPr>
            <a:endParaRPr lang="en-US" altLang="en-US" sz="3400" b="1" dirty="0" smtClean="0">
              <a:ea typeface="Calibri" pitchFamily="34" charset="0"/>
            </a:endParaRPr>
          </a:p>
          <a:p>
            <a:pPr marL="800100" lvl="2" indent="0" eaLnBrk="1" hangingPunct="1">
              <a:buFontTx/>
              <a:buNone/>
            </a:pPr>
            <a:r>
              <a:rPr lang="en-US" altLang="en-US" sz="3400" b="1" dirty="0" smtClean="0">
                <a:ea typeface="Calibri" pitchFamily="34" charset="0"/>
              </a:rPr>
              <a:t>Craig Palosky</a:t>
            </a:r>
            <a:r>
              <a:rPr lang="en-US" altLang="en-US" sz="3400" dirty="0" smtClean="0">
                <a:ea typeface="Calibri" pitchFamily="34" charset="0"/>
              </a:rPr>
              <a:t>, Director of Communications Kaiser Family Foundation | Washington, DC Email: </a:t>
            </a:r>
            <a:r>
              <a:rPr lang="en-US" altLang="en-US" sz="3400" b="1" dirty="0" smtClean="0">
                <a:solidFill>
                  <a:srgbClr val="0070C0"/>
                </a:solidFill>
                <a:ea typeface="Calibri" pitchFamily="34" charset="0"/>
              </a:rPr>
              <a:t>craigp@kff.org</a:t>
            </a:r>
          </a:p>
        </p:txBody>
      </p:sp>
      <p:sp>
        <p:nvSpPr>
          <p:cNvPr id="7" name="Title 6"/>
          <p:cNvSpPr>
            <a:spLocks noGrp="1"/>
          </p:cNvSpPr>
          <p:nvPr>
            <p:ph type="title"/>
          </p:nvPr>
        </p:nvSpPr>
        <p:spPr>
          <a:xfrm>
            <a:off x="92075" y="149970"/>
            <a:ext cx="8959850" cy="914400"/>
          </a:xfrm>
        </p:spPr>
        <p:txBody>
          <a:bodyPr/>
          <a:lstStyle/>
          <a:p>
            <a:pPr eaLnBrk="1" hangingPunct="1">
              <a:defRPr/>
            </a:pPr>
            <a:r>
              <a:rPr sz="4000" dirty="0" smtClean="0">
                <a:solidFill>
                  <a:schemeClr val="tx2">
                    <a:lumMod val="75000"/>
                  </a:schemeClr>
                </a:solidFill>
                <a:latin typeface="+mj-lt"/>
                <a:ea typeface="+mj-ea"/>
              </a:rPr>
              <a:t>Contact Information</a:t>
            </a:r>
            <a:endParaRPr sz="4000" dirty="0">
              <a:solidFill>
                <a:schemeClr val="tx2">
                  <a:lumMod val="75000"/>
                </a:schemeClr>
              </a:solidFill>
              <a:latin typeface="+mj-lt"/>
              <a:ea typeface="+mj-ea"/>
            </a:endParaRPr>
          </a:p>
        </p:txBody>
      </p:sp>
    </p:spTree>
    <p:extLst>
      <p:ext uri="{BB962C8B-B14F-4D97-AF65-F5344CB8AC3E}">
        <p14:creationId xmlns:p14="http://schemas.microsoft.com/office/powerpoint/2010/main" val="1278825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Until the next event, keep up with the Kaiser Family Foundation online: </a:t>
            </a:r>
          </a:p>
          <a:p>
            <a:pPr marL="0" indent="0">
              <a:buNone/>
            </a:pPr>
            <a:endParaRPr lang="en-US" dirty="0"/>
          </a:p>
          <a:p>
            <a:pPr marL="0" indent="0">
              <a:buNone/>
            </a:pPr>
            <a:r>
              <a:rPr lang="en-US" sz="2400" b="1" dirty="0" smtClean="0"/>
              <a:t>Facebook</a:t>
            </a:r>
            <a:r>
              <a:rPr lang="en-US" sz="2400" dirty="0" smtClean="0"/>
              <a:t>: 	</a:t>
            </a:r>
            <a:r>
              <a:rPr lang="en-US" sz="2400" b="1" dirty="0" smtClean="0">
                <a:solidFill>
                  <a:srgbClr val="0070C0"/>
                </a:solidFill>
              </a:rPr>
              <a:t>/</a:t>
            </a:r>
            <a:r>
              <a:rPr lang="en-US" sz="2400" b="1" dirty="0" err="1" smtClean="0">
                <a:solidFill>
                  <a:srgbClr val="0070C0"/>
                </a:solidFill>
              </a:rPr>
              <a:t>KaiserFamilyFoundation</a:t>
            </a:r>
            <a:endParaRPr lang="en-US" sz="2400" b="1" dirty="0" smtClean="0">
              <a:solidFill>
                <a:srgbClr val="0070C0"/>
              </a:solidFill>
            </a:endParaRPr>
          </a:p>
          <a:p>
            <a:endParaRPr lang="en-US" sz="2400" dirty="0" smtClean="0"/>
          </a:p>
          <a:p>
            <a:endParaRPr lang="en-US" sz="2400" dirty="0"/>
          </a:p>
          <a:p>
            <a:pPr marL="0" indent="0">
              <a:buNone/>
            </a:pPr>
            <a:r>
              <a:rPr lang="en-US" sz="2400" b="1" dirty="0" smtClean="0"/>
              <a:t>Twitter</a:t>
            </a:r>
            <a:r>
              <a:rPr lang="en-US" sz="2400" dirty="0" smtClean="0"/>
              <a:t>:	</a:t>
            </a:r>
            <a:r>
              <a:rPr lang="en-US" sz="2400" b="1" dirty="0" smtClean="0">
                <a:solidFill>
                  <a:srgbClr val="0070C0"/>
                </a:solidFill>
              </a:rPr>
              <a:t>@</a:t>
            </a:r>
            <a:r>
              <a:rPr lang="en-US" sz="2400" b="1" dirty="0" err="1" smtClean="0">
                <a:solidFill>
                  <a:srgbClr val="0070C0"/>
                </a:solidFill>
              </a:rPr>
              <a:t>KaiserFamFound</a:t>
            </a:r>
            <a:endParaRPr lang="en-US" sz="2400" b="1" dirty="0" smtClean="0">
              <a:solidFill>
                <a:srgbClr val="0070C0"/>
              </a:solidFill>
            </a:endParaRPr>
          </a:p>
          <a:p>
            <a:endParaRPr lang="en-US" sz="2400" dirty="0" smtClean="0"/>
          </a:p>
          <a:p>
            <a:endParaRPr lang="en-US" sz="2400" dirty="0"/>
          </a:p>
          <a:p>
            <a:pPr marL="0" indent="0">
              <a:buNone/>
            </a:pPr>
            <a:r>
              <a:rPr lang="en-US" sz="2400" b="1" dirty="0"/>
              <a:t>LinkedIn</a:t>
            </a:r>
            <a:r>
              <a:rPr lang="en-US" sz="2400" dirty="0" smtClean="0"/>
              <a:t>:	</a:t>
            </a:r>
            <a:r>
              <a:rPr lang="en-US" sz="2400" b="1" dirty="0" smtClean="0">
                <a:solidFill>
                  <a:srgbClr val="0070C0"/>
                </a:solidFill>
              </a:rPr>
              <a:t>/</a:t>
            </a:r>
            <a:r>
              <a:rPr lang="en-US" sz="2400" b="1" dirty="0">
                <a:solidFill>
                  <a:srgbClr val="0070C0"/>
                </a:solidFill>
              </a:rPr>
              <a:t>company/</a:t>
            </a:r>
            <a:r>
              <a:rPr lang="en-US" sz="2400" b="1" dirty="0" err="1">
                <a:solidFill>
                  <a:srgbClr val="0070C0"/>
                </a:solidFill>
              </a:rPr>
              <a:t>kaiser</a:t>
            </a:r>
            <a:r>
              <a:rPr lang="en-US" sz="2400" b="1" dirty="0">
                <a:solidFill>
                  <a:srgbClr val="0070C0"/>
                </a:solidFill>
              </a:rPr>
              <a:t>-family-foundation</a:t>
            </a:r>
            <a:endParaRPr lang="en-US" sz="2400" b="1" dirty="0" smtClean="0">
              <a:solidFill>
                <a:srgbClr val="0070C0"/>
              </a:solidFill>
            </a:endParaRPr>
          </a:p>
          <a:p>
            <a:endParaRPr lang="en-US" sz="2400" dirty="0" smtClean="0"/>
          </a:p>
          <a:p>
            <a:endParaRPr lang="en-US" sz="2400" dirty="0"/>
          </a:p>
          <a:p>
            <a:pPr marL="0" indent="0">
              <a:buNone/>
            </a:pPr>
            <a:r>
              <a:rPr lang="en-US" sz="2400" b="1" dirty="0" smtClean="0"/>
              <a:t>Email alerts</a:t>
            </a:r>
            <a:r>
              <a:rPr lang="en-US" sz="2400" dirty="0" smtClean="0"/>
              <a:t>:	</a:t>
            </a:r>
            <a:r>
              <a:rPr lang="en-US" sz="2400" b="1" dirty="0" smtClean="0">
                <a:solidFill>
                  <a:srgbClr val="0070C0"/>
                </a:solidFill>
              </a:rPr>
              <a:t>kff.org/email</a:t>
            </a:r>
            <a:endParaRPr lang="en-US" sz="2400" b="1" dirty="0">
              <a:solidFill>
                <a:srgbClr val="0070C0"/>
              </a:solidFill>
            </a:endParaRPr>
          </a:p>
          <a:p>
            <a:endParaRPr lang="en-US" sz="2400" dirty="0"/>
          </a:p>
        </p:txBody>
      </p:sp>
      <p:sp>
        <p:nvSpPr>
          <p:cNvPr id="4" name="Title 3"/>
          <p:cNvSpPr>
            <a:spLocks noGrp="1"/>
          </p:cNvSpPr>
          <p:nvPr>
            <p:ph type="title"/>
          </p:nvPr>
        </p:nvSpPr>
        <p:spPr/>
        <p:txBody>
          <a:bodyPr/>
          <a:lstStyle/>
          <a:p>
            <a:pPr algn="ctr"/>
            <a:r>
              <a:rPr lang="en-US" sz="4000" dirty="0">
                <a:solidFill>
                  <a:schemeClr val="tx2">
                    <a:lumMod val="75000"/>
                  </a:schemeClr>
                </a:solidFill>
              </a:rPr>
              <a:t>Thank you!</a:t>
            </a:r>
          </a:p>
        </p:txBody>
      </p:sp>
    </p:spTree>
    <p:extLst>
      <p:ext uri="{BB962C8B-B14F-4D97-AF65-F5344CB8AC3E}">
        <p14:creationId xmlns:p14="http://schemas.microsoft.com/office/powerpoint/2010/main" val="329994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chemeClr val="tx2">
                    <a:lumMod val="75000"/>
                  </a:schemeClr>
                </a:solidFill>
              </a:rPr>
              <a:t>Cynthia Cox</a:t>
            </a:r>
            <a:endParaRPr lang="en-US" sz="4000" dirty="0"/>
          </a:p>
        </p:txBody>
      </p:sp>
      <p:sp>
        <p:nvSpPr>
          <p:cNvPr id="5" name="Content Placeholder 4"/>
          <p:cNvSpPr>
            <a:spLocks noGrp="1"/>
          </p:cNvSpPr>
          <p:nvPr>
            <p:ph idx="12"/>
          </p:nvPr>
        </p:nvSpPr>
        <p:spPr>
          <a:xfrm>
            <a:off x="4617720" y="1854698"/>
            <a:ext cx="4434840" cy="2878667"/>
          </a:xfrm>
        </p:spPr>
        <p:txBody>
          <a:bodyPr/>
          <a:lstStyle/>
          <a:p>
            <a:pPr marL="0" indent="0">
              <a:spcBef>
                <a:spcPts val="0"/>
              </a:spcBef>
              <a:buNone/>
            </a:pPr>
            <a:endParaRPr lang="en-US" sz="3000" dirty="0" smtClean="0"/>
          </a:p>
          <a:p>
            <a:pPr marL="0" indent="0">
              <a:spcBef>
                <a:spcPts val="0"/>
              </a:spcBef>
              <a:buNone/>
            </a:pPr>
            <a:r>
              <a:rPr lang="en-US" sz="3000" dirty="0"/>
              <a:t>Associate Director,  Program for the Study </a:t>
            </a:r>
            <a:br>
              <a:rPr lang="en-US" sz="3000" dirty="0"/>
            </a:br>
            <a:r>
              <a:rPr lang="en-US" sz="3000" dirty="0"/>
              <a:t>of Health Reform and Private Insurance</a:t>
            </a:r>
          </a:p>
          <a:p>
            <a:pPr marL="0" indent="0">
              <a:spcBef>
                <a:spcPts val="0"/>
              </a:spcBef>
              <a:buNone/>
            </a:pPr>
            <a:endParaRPr lang="en-US" sz="3000" i="1" dirty="0" smtClean="0"/>
          </a:p>
          <a:p>
            <a:pPr marL="0" indent="0">
              <a:spcBef>
                <a:spcPts val="0"/>
              </a:spcBef>
              <a:buNone/>
            </a:pPr>
            <a:r>
              <a:rPr lang="en-US" sz="3000" i="1" dirty="0"/>
              <a:t>Kaiser Family Foundation</a:t>
            </a:r>
          </a:p>
          <a:p>
            <a:pPr marL="0" indent="0">
              <a:buNone/>
            </a:pPr>
            <a:endParaRPr lang="en-US" sz="3000" dirty="0" smtClean="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400" y="1304781"/>
            <a:ext cx="3324181" cy="4550210"/>
          </a:xfrm>
        </p:spPr>
      </p:pic>
    </p:spTree>
    <p:extLst>
      <p:ext uri="{BB962C8B-B14F-4D97-AF65-F5344CB8AC3E}">
        <p14:creationId xmlns:p14="http://schemas.microsoft.com/office/powerpoint/2010/main" val="273272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2">
                    <a:lumMod val="75000"/>
                  </a:schemeClr>
                </a:solidFill>
              </a:rPr>
              <a:t>Karen </a:t>
            </a:r>
            <a:r>
              <a:rPr lang="en-US" sz="4000" dirty="0" err="1">
                <a:solidFill>
                  <a:schemeClr val="tx2">
                    <a:lumMod val="75000"/>
                  </a:schemeClr>
                </a:solidFill>
              </a:rPr>
              <a:t>Pollitz</a:t>
            </a:r>
            <a:endParaRPr lang="en-US" sz="4000" dirty="0">
              <a:solidFill>
                <a:schemeClr val="tx2">
                  <a:lumMod val="75000"/>
                </a:schemeClr>
              </a:solidFill>
            </a:endParaRPr>
          </a:p>
        </p:txBody>
      </p:sp>
      <p:sp>
        <p:nvSpPr>
          <p:cNvPr id="5" name="Content Placeholder 4"/>
          <p:cNvSpPr>
            <a:spLocks noGrp="1"/>
          </p:cNvSpPr>
          <p:nvPr>
            <p:ph idx="12"/>
          </p:nvPr>
        </p:nvSpPr>
        <p:spPr>
          <a:xfrm>
            <a:off x="4247850" y="1222623"/>
            <a:ext cx="4434840" cy="3691505"/>
          </a:xfrm>
        </p:spPr>
        <p:txBody>
          <a:bodyPr/>
          <a:lstStyle/>
          <a:p>
            <a:pPr marL="0" indent="0">
              <a:spcBef>
                <a:spcPts val="0"/>
              </a:spcBef>
              <a:buNone/>
            </a:pPr>
            <a:endParaRPr lang="en-US" sz="3000" dirty="0" smtClean="0"/>
          </a:p>
          <a:p>
            <a:pPr marL="0" indent="0">
              <a:spcBef>
                <a:spcPts val="0"/>
              </a:spcBef>
              <a:buNone/>
            </a:pPr>
            <a:endParaRPr lang="en-US" sz="3000" dirty="0"/>
          </a:p>
          <a:p>
            <a:pPr marL="0" indent="0">
              <a:spcBef>
                <a:spcPts val="0"/>
              </a:spcBef>
              <a:buNone/>
            </a:pPr>
            <a:r>
              <a:rPr lang="en-US" sz="3000" dirty="0" smtClean="0"/>
              <a:t>Senior Fellow</a:t>
            </a:r>
            <a:endParaRPr lang="en-US" sz="3000" dirty="0"/>
          </a:p>
          <a:p>
            <a:pPr marL="0" indent="0">
              <a:spcBef>
                <a:spcPts val="0"/>
              </a:spcBef>
              <a:buNone/>
            </a:pPr>
            <a:endParaRPr lang="en-US" sz="3000" dirty="0" smtClean="0"/>
          </a:p>
          <a:p>
            <a:pPr marL="0" indent="0">
              <a:spcBef>
                <a:spcPts val="0"/>
              </a:spcBef>
              <a:buNone/>
            </a:pPr>
            <a:r>
              <a:rPr lang="en-US" sz="3000" i="1" dirty="0"/>
              <a:t>Kaiser Family Foundation</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536" y="1398113"/>
            <a:ext cx="3255706" cy="4466977"/>
          </a:xfrm>
        </p:spPr>
      </p:pic>
    </p:spTree>
    <p:extLst>
      <p:ext uri="{BB962C8B-B14F-4D97-AF65-F5344CB8AC3E}">
        <p14:creationId xmlns:p14="http://schemas.microsoft.com/office/powerpoint/2010/main" val="408346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2">
                    <a:lumMod val="75000"/>
                  </a:schemeClr>
                </a:solidFill>
              </a:rPr>
              <a:t>Rachel Garfield</a:t>
            </a:r>
          </a:p>
        </p:txBody>
      </p:sp>
      <p:sp>
        <p:nvSpPr>
          <p:cNvPr id="5" name="Content Placeholder 4"/>
          <p:cNvSpPr>
            <a:spLocks noGrp="1"/>
          </p:cNvSpPr>
          <p:nvPr>
            <p:ph idx="12"/>
          </p:nvPr>
        </p:nvSpPr>
        <p:spPr>
          <a:xfrm>
            <a:off x="4617720" y="1530848"/>
            <a:ext cx="4434840" cy="3831727"/>
          </a:xfrm>
        </p:spPr>
        <p:txBody>
          <a:bodyPr/>
          <a:lstStyle/>
          <a:p>
            <a:pPr marL="0" indent="0">
              <a:spcBef>
                <a:spcPts val="0"/>
              </a:spcBef>
              <a:buNone/>
            </a:pPr>
            <a:endParaRPr lang="en-US" sz="3000" dirty="0" smtClean="0"/>
          </a:p>
          <a:p>
            <a:pPr marL="0" indent="0">
              <a:spcBef>
                <a:spcPts val="0"/>
              </a:spcBef>
              <a:buNone/>
            </a:pPr>
            <a:r>
              <a:rPr lang="en-US" sz="3200" dirty="0"/>
              <a:t>Senior Researcher &amp; Associate </a:t>
            </a:r>
            <a:r>
              <a:rPr lang="en-US" sz="3200" dirty="0" smtClean="0"/>
              <a:t>Director, </a:t>
            </a:r>
            <a:br>
              <a:rPr lang="en-US" sz="3200" dirty="0" smtClean="0"/>
            </a:br>
            <a:r>
              <a:rPr lang="en-US" sz="3200" dirty="0" smtClean="0"/>
              <a:t>Kaiser </a:t>
            </a:r>
            <a:r>
              <a:rPr lang="en-US" sz="3200" dirty="0"/>
              <a:t>Commission on Medicaid and the Uninsured</a:t>
            </a:r>
          </a:p>
          <a:p>
            <a:pPr marL="0" indent="0">
              <a:spcBef>
                <a:spcPts val="0"/>
              </a:spcBef>
              <a:buNone/>
            </a:pPr>
            <a:endParaRPr lang="en-US" sz="3000" i="1" dirty="0" smtClean="0"/>
          </a:p>
          <a:p>
            <a:pPr marL="0" indent="0">
              <a:spcBef>
                <a:spcPts val="0"/>
              </a:spcBef>
              <a:buNone/>
            </a:pPr>
            <a:r>
              <a:rPr lang="en-US" sz="3000" i="1" dirty="0"/>
              <a:t>Kaiser Family Foundation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28" y="1530848"/>
            <a:ext cx="2843741" cy="4265612"/>
          </a:xfrm>
        </p:spPr>
      </p:pic>
    </p:spTree>
    <p:extLst>
      <p:ext uri="{BB962C8B-B14F-4D97-AF65-F5344CB8AC3E}">
        <p14:creationId xmlns:p14="http://schemas.microsoft.com/office/powerpoint/2010/main" val="121486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2416" y="1106200"/>
            <a:ext cx="9368832" cy="5066000"/>
          </a:xfrm>
          <a:prstGeom prst="rect">
            <a:avLst/>
          </a:prstGeom>
        </p:spPr>
      </p:pic>
      <p:sp>
        <p:nvSpPr>
          <p:cNvPr id="10" name="Text Placeholder 6"/>
          <p:cNvSpPr txBox="1">
            <a:spLocks/>
          </p:cNvSpPr>
          <p:nvPr/>
        </p:nvSpPr>
        <p:spPr>
          <a:xfrm>
            <a:off x="0" y="6248400"/>
            <a:ext cx="8610600" cy="548640"/>
          </a:xfrm>
          <a:prstGeom prst="rect">
            <a:avLst/>
          </a:prstGeom>
        </p:spPr>
        <p:txBody>
          <a:bodyPr anchor="b" anchorCtr="0"/>
          <a:lstStyle>
            <a:lvl1pPr marL="0" indent="0" algn="l" rtl="0" eaLnBrk="1" fontAlgn="base" hangingPunct="1">
              <a:spcBef>
                <a:spcPts val="0"/>
              </a:spcBef>
              <a:spcAft>
                <a:spcPct val="0"/>
              </a:spcAft>
              <a:buFont typeface="Arial" pitchFamily="34" charset="0"/>
              <a:buNone/>
              <a:defRPr sz="12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kern="0" dirty="0" smtClean="0"/>
              <a:t>Note: 2016 data is for Q1 only. </a:t>
            </a:r>
          </a:p>
          <a:p>
            <a:r>
              <a:rPr lang="en-US" kern="0" dirty="0" smtClean="0"/>
              <a:t>Source: CDC/NCHS, National Health Interview Survey, reported in </a:t>
            </a:r>
            <a:r>
              <a:rPr lang="en-US" kern="0" dirty="0" smtClean="0">
                <a:hlinkClick r:id="rId3"/>
              </a:rPr>
              <a:t>http://www.cdc.gov/nchs/health_policy/trends_hc_1968_2011.htm#table01</a:t>
            </a:r>
            <a:r>
              <a:rPr lang="en-US" kern="0" dirty="0" smtClean="0"/>
              <a:t> and </a:t>
            </a:r>
            <a:r>
              <a:rPr lang="en-US" kern="0" dirty="0" smtClean="0">
                <a:hlinkClick r:id="rId4"/>
              </a:rPr>
              <a:t>https://www.cdc.gov/nchs/data/nhis/earlyrelease/insur201609.pdf</a:t>
            </a:r>
            <a:r>
              <a:rPr lang="en-US" kern="0" dirty="0" smtClean="0"/>
              <a:t> </a:t>
            </a:r>
            <a:endParaRPr lang="en-US" kern="0" dirty="0"/>
          </a:p>
        </p:txBody>
      </p:sp>
      <p:sp>
        <p:nvSpPr>
          <p:cNvPr id="11" name="Title 4"/>
          <p:cNvSpPr txBox="1">
            <a:spLocks/>
          </p:cNvSpPr>
          <p:nvPr/>
        </p:nvSpPr>
        <p:spPr bwMode="auto">
          <a:xfrm>
            <a:off x="106680" y="38100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2600" kern="0" dirty="0" smtClean="0"/>
              <a:t>The uninsured rate has dropped to a historic low. </a:t>
            </a:r>
            <a:endParaRPr lang="en-US" sz="2600" kern="0" dirty="0"/>
          </a:p>
        </p:txBody>
      </p:sp>
      <p:sp>
        <p:nvSpPr>
          <p:cNvPr id="12" name="Title 4"/>
          <p:cNvSpPr txBox="1">
            <a:spLocks/>
          </p:cNvSpPr>
          <p:nvPr/>
        </p:nvSpPr>
        <p:spPr bwMode="auto">
          <a:xfrm>
            <a:off x="91440" y="888416"/>
            <a:ext cx="8961120" cy="3891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1800" i="1" kern="0" dirty="0" smtClean="0"/>
              <a:t>Uninsured Rate Among the Nonelderly Population, 1995-2016</a:t>
            </a:r>
            <a:endParaRPr lang="en-US" sz="1800" i="1" kern="0" dirty="0"/>
          </a:p>
        </p:txBody>
      </p:sp>
    </p:spTree>
    <p:extLst>
      <p:ext uri="{BB962C8B-B14F-4D97-AF65-F5344CB8AC3E}">
        <p14:creationId xmlns:p14="http://schemas.microsoft.com/office/powerpoint/2010/main" val="67847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6309360"/>
            <a:ext cx="8534400" cy="548640"/>
          </a:xfrm>
        </p:spPr>
        <p:txBody>
          <a:bodyPr/>
          <a:lstStyle/>
          <a:p>
            <a:r>
              <a:rPr lang="en-US" dirty="0" smtClean="0"/>
              <a:t>NOTES: Numbers may not sum to </a:t>
            </a:r>
            <a:r>
              <a:rPr lang="en-US" smtClean="0"/>
              <a:t>totals due </a:t>
            </a:r>
            <a:r>
              <a:rPr lang="en-US" dirty="0" smtClean="0"/>
              <a:t>to rounding. Tax Credit Eligible share includes adults in MN and NY who </a:t>
            </a:r>
            <a:r>
              <a:rPr lang="en-US" dirty="0"/>
              <a:t>are eligible for coverage through the Basic Health </a:t>
            </a:r>
            <a:r>
              <a:rPr lang="en-US" dirty="0" smtClean="0"/>
              <a:t>Plan. Medicaid/Other Public also </a:t>
            </a:r>
            <a:r>
              <a:rPr lang="en-US" dirty="0"/>
              <a:t>includes CHIP and some state-funded programs for immigrants otherwise </a:t>
            </a:r>
            <a:r>
              <a:rPr lang="en-US" dirty="0" smtClean="0"/>
              <a:t>ineligible</a:t>
            </a:r>
            <a:r>
              <a:rPr lang="en-US" dirty="0"/>
              <a:t> </a:t>
            </a:r>
            <a:r>
              <a:rPr lang="en-US" dirty="0" smtClean="0"/>
              <a:t>for Medicaid. </a:t>
            </a:r>
          </a:p>
          <a:p>
            <a:pPr lvl="0"/>
            <a:r>
              <a:rPr lang="en-US" dirty="0" smtClean="0"/>
              <a:t>SOURCE: Kaiser Family Foundation analysis based on 2016 Medicaid eligibility levels and 2016 Current Population Survey.</a:t>
            </a:r>
            <a:endParaRPr lang="en-US" dirty="0">
              <a:solidFill>
                <a:srgbClr val="000000"/>
              </a:solidFill>
            </a:endParaRPr>
          </a:p>
        </p:txBody>
      </p:sp>
      <p:sp>
        <p:nvSpPr>
          <p:cNvPr id="4" name="Title 3"/>
          <p:cNvSpPr>
            <a:spLocks noGrp="1"/>
          </p:cNvSpPr>
          <p:nvPr>
            <p:ph type="title"/>
          </p:nvPr>
        </p:nvSpPr>
        <p:spPr/>
        <p:txBody>
          <a:bodyPr/>
          <a:lstStyle/>
          <a:p>
            <a:r>
              <a:rPr lang="en-US" sz="2400" dirty="0" smtClean="0"/>
              <a:t>Nearly 12 million remaining uninsured are eligible for financial help for coverage.</a:t>
            </a:r>
            <a:endParaRPr lang="en-US" sz="2400" dirty="0"/>
          </a:p>
        </p:txBody>
      </p:sp>
      <p:graphicFrame>
        <p:nvGraphicFramePr>
          <p:cNvPr id="5" name="Content Placeholder 19"/>
          <p:cNvGraphicFramePr>
            <a:graphicFrameLocks/>
          </p:cNvGraphicFramePr>
          <p:nvPr>
            <p:extLst/>
          </p:nvPr>
        </p:nvGraphicFramePr>
        <p:xfrm>
          <a:off x="239658" y="1563865"/>
          <a:ext cx="8664683" cy="41344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5650468"/>
            <a:ext cx="9144000" cy="369332"/>
          </a:xfrm>
          <a:prstGeom prst="rect">
            <a:avLst/>
          </a:prstGeom>
          <a:noFill/>
        </p:spPr>
        <p:txBody>
          <a:bodyPr wrap="square" rtlCol="0">
            <a:spAutoFit/>
          </a:bodyPr>
          <a:lstStyle/>
          <a:p>
            <a:pPr algn="ctr"/>
            <a:r>
              <a:rPr lang="en-US" b="1" dirty="0" smtClean="0">
                <a:latin typeface="Calibri" pitchFamily="34" charset="0"/>
                <a:cs typeface="Meta Offc Pro"/>
              </a:rPr>
              <a:t>Total = 27.2 Million Nonelderly Uninsured </a:t>
            </a:r>
          </a:p>
        </p:txBody>
      </p:sp>
      <p:sp>
        <p:nvSpPr>
          <p:cNvPr id="7" name="TextBox 6"/>
          <p:cNvSpPr txBox="1"/>
          <p:nvPr/>
        </p:nvSpPr>
        <p:spPr>
          <a:xfrm>
            <a:off x="7409335" y="3037780"/>
            <a:ext cx="1749879" cy="1138773"/>
          </a:xfrm>
          <a:prstGeom prst="rect">
            <a:avLst/>
          </a:prstGeom>
          <a:noFill/>
        </p:spPr>
        <p:txBody>
          <a:bodyPr wrap="square" rtlCol="0">
            <a:spAutoFit/>
          </a:bodyPr>
          <a:lstStyle/>
          <a:p>
            <a:pPr algn="ctr"/>
            <a:r>
              <a:rPr lang="en-US" sz="1700" b="1" dirty="0" smtClean="0">
                <a:latin typeface="Calibri" pitchFamily="34" charset="0"/>
                <a:cs typeface="Meta Offc Pro"/>
              </a:rPr>
              <a:t>Eligible for Financial Assistance</a:t>
            </a:r>
          </a:p>
          <a:p>
            <a:pPr algn="ctr"/>
            <a:r>
              <a:rPr lang="en-US" sz="1700" b="1" dirty="0" smtClean="0">
                <a:latin typeface="Calibri" pitchFamily="34" charset="0"/>
                <a:cs typeface="Meta Offc Pro"/>
              </a:rPr>
              <a:t>43%</a:t>
            </a:r>
          </a:p>
        </p:txBody>
      </p:sp>
      <p:sp>
        <p:nvSpPr>
          <p:cNvPr id="2" name="Right Brace 1"/>
          <p:cNvSpPr/>
          <p:nvPr/>
        </p:nvSpPr>
        <p:spPr>
          <a:xfrm>
            <a:off x="6959038" y="1737542"/>
            <a:ext cx="685800" cy="3671217"/>
          </a:xfrm>
          <a:prstGeom prst="rightBrac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3"/>
          <p:cNvSpPr txBox="1">
            <a:spLocks/>
          </p:cNvSpPr>
          <p:nvPr/>
        </p:nvSpPr>
        <p:spPr bwMode="auto">
          <a:xfrm>
            <a:off x="216105" y="1112337"/>
            <a:ext cx="8961120" cy="335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pPr algn="ctr"/>
            <a:r>
              <a:rPr lang="en-US" sz="1800" i="1" kern="0" dirty="0" smtClean="0"/>
              <a:t>Eligibility for ACA Coverage Among Nonelderly Uninsured as of 2016</a:t>
            </a:r>
            <a:endParaRPr lang="en-US" sz="1800" i="1" kern="0" dirty="0"/>
          </a:p>
        </p:txBody>
      </p:sp>
    </p:spTree>
    <p:extLst>
      <p:ext uri="{BB962C8B-B14F-4D97-AF65-F5344CB8AC3E}">
        <p14:creationId xmlns:p14="http://schemas.microsoft.com/office/powerpoint/2010/main" val="2113042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ustom 2">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a:themeElements>
    <a:clrScheme name="Custom 2">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15649</TotalTime>
  <Words>2824</Words>
  <Application>Microsoft Office PowerPoint</Application>
  <PresentationFormat>On-screen Show (4:3)</PresentationFormat>
  <Paragraphs>397</Paragraphs>
  <Slides>43</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Calibri</vt:lpstr>
      <vt:lpstr>Meta Offc Pro</vt:lpstr>
      <vt:lpstr>MetaSerif-Book</vt:lpstr>
      <vt:lpstr>Tahoma</vt:lpstr>
      <vt:lpstr>blank</vt:lpstr>
      <vt:lpstr>Title page</vt:lpstr>
      <vt:lpstr>1_blank</vt:lpstr>
      <vt:lpstr>Web Briefing:   Key Issues Ahead of the Affordable Care Act’s Fourth Open Enrollment Period </vt:lpstr>
      <vt:lpstr>Today’s Speakers</vt:lpstr>
      <vt:lpstr>Larry Levitt</vt:lpstr>
      <vt:lpstr>Rachel Garfield</vt:lpstr>
      <vt:lpstr>Cynthia Cox</vt:lpstr>
      <vt:lpstr>Karen Pollitz</vt:lpstr>
      <vt:lpstr>Rachel Garfield</vt:lpstr>
      <vt:lpstr>PowerPoint Presentation</vt:lpstr>
      <vt:lpstr>Nearly 12 million remaining uninsured are eligible for financial help for coverage.</vt:lpstr>
      <vt:lpstr>Patterns of eligibility vary by state Medicaid expansion status.</vt:lpstr>
      <vt:lpstr>Cost and perceptions of cost remain a major barrier to coverage.</vt:lpstr>
      <vt:lpstr>Cynthia Cox</vt:lpstr>
      <vt:lpstr>Marketplace plan selections (millions)</vt:lpstr>
      <vt:lpstr>Churn in marketplace enrollment (millions)</vt:lpstr>
      <vt:lpstr>Use of Care Among Low- and Middle-Income Nonelderly Adults, by Insurance Coverage in Fall 2014</vt:lpstr>
      <vt:lpstr>Reasons for Insurer Losses in the Individual Market</vt:lpstr>
      <vt:lpstr>Fewer insurers will participate in 2017 Marketplaces, though most people likely still have choice of 3 or more</vt:lpstr>
      <vt:lpstr>Factors Driving Premiums in 2017</vt:lpstr>
      <vt:lpstr>Premium changes vary tremendously across the country, but less so after considering tax credits</vt:lpstr>
      <vt:lpstr>What to Expect from 2017 ACA Marketplaces</vt:lpstr>
      <vt:lpstr>Karen Pollitz</vt:lpstr>
      <vt:lpstr>Individual Mandate</vt:lpstr>
      <vt:lpstr>For First Time Marketplace Participants</vt:lpstr>
      <vt:lpstr>Application Process</vt:lpstr>
      <vt:lpstr> How Premium Tax Credits Work</vt:lpstr>
      <vt:lpstr>Estimating 2017 Income</vt:lpstr>
      <vt:lpstr>Comparing and Selecting Health Plans</vt:lpstr>
      <vt:lpstr>Most Marketplace Enrollees Say Shopping Was Easy</vt:lpstr>
      <vt:lpstr>Most Marketplace Enrollees Satisfied With Plans</vt:lpstr>
      <vt:lpstr>For Returning Marketplace Participants</vt:lpstr>
      <vt:lpstr>Important Notices* for All Returning Consumers</vt:lpstr>
      <vt:lpstr>Additional Notices* for Returning Consumers Whose Insurance Company Will Exit Marketplace after 2016</vt:lpstr>
      <vt:lpstr>Key Dates for Consumers</vt:lpstr>
      <vt:lpstr>Kaiser Family Foundation Resources</vt:lpstr>
      <vt:lpstr>Ask Questions At Any Time Via Chat</vt:lpstr>
      <vt:lpstr>Larry Levitt</vt:lpstr>
      <vt:lpstr>Rachel Garfield</vt:lpstr>
      <vt:lpstr>Cynthia Cox</vt:lpstr>
      <vt:lpstr>Karen Pollitz</vt:lpstr>
      <vt:lpstr>Today’s Speakers</vt:lpstr>
      <vt:lpstr>Today’s Web Event Will Be Archived</vt:lpstr>
      <vt:lpstr>Contact Information</vt:lpstr>
      <vt:lpstr>Thank you!</vt:lpstr>
    </vt:vector>
  </TitlesOfParts>
  <Company>Kaiser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Three Years, Opinion On ACA Remains Divided</dc:title>
  <dc:creator>SarahC</dc:creator>
  <cp:lastModifiedBy>Evonne Young</cp:lastModifiedBy>
  <cp:revision>1130</cp:revision>
  <cp:lastPrinted>2014-06-05T20:23:50Z</cp:lastPrinted>
  <dcterms:created xsi:type="dcterms:W3CDTF">2013-04-18T17:49:38Z</dcterms:created>
  <dcterms:modified xsi:type="dcterms:W3CDTF">2016-10-25T16:17:07Z</dcterms:modified>
</cp:coreProperties>
</file>