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1.xml" ContentType="application/vnd.openxmlformats-officedocument.drawingml.chartshapes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8" r:id="rId1"/>
    <p:sldMasterId id="2147483673" r:id="rId2"/>
    <p:sldMasterId id="2147483666" r:id="rId3"/>
  </p:sldMasterIdLst>
  <p:notesMasterIdLst>
    <p:notesMasterId r:id="rId11"/>
  </p:notesMasterIdLst>
  <p:handoutMasterIdLst>
    <p:handoutMasterId r:id="rId12"/>
  </p:handoutMasterIdLst>
  <p:sldIdLst>
    <p:sldId id="277" r:id="rId4"/>
    <p:sldId id="297" r:id="rId5"/>
    <p:sldId id="296" r:id="rId6"/>
    <p:sldId id="281" r:id="rId7"/>
    <p:sldId id="282" r:id="rId8"/>
    <p:sldId id="283" r:id="rId9"/>
    <p:sldId id="295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C76A3064-AD1D-441A-91AA-01D83F4D43D7}">
          <p14:sldIdLst>
            <p14:sldId id="277"/>
            <p14:sldId id="297"/>
            <p14:sldId id="296"/>
            <p14:sldId id="281"/>
          </p14:sldIdLst>
        </p14:section>
        <p14:section name="Hospice Use-Focused" id="{6F700517-751A-46E0-AE4E-55B173224D1D}">
          <p14:sldIdLst>
            <p14:sldId id="282"/>
          </p14:sldIdLst>
        </p14:section>
        <p14:section name="3 Pies Along the Bottom" id="{7514DCCC-A736-4569-958F-6FB8117A0CE5}">
          <p14:sldIdLst>
            <p14:sldId id="283"/>
            <p14:sldId id="29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hannon Griffin" initials="SG" lastIdx="2" clrIdx="0">
    <p:extLst>
      <p:ext uri="{19B8F6BF-5375-455C-9EA6-DF929625EA0E}">
        <p15:presenceInfo xmlns:p15="http://schemas.microsoft.com/office/powerpoint/2012/main" userId="S-1-5-21-1957994488-602162358-682003330-3940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05C26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446" autoAdjust="0"/>
    <p:restoredTop sz="94660"/>
  </p:normalViewPr>
  <p:slideViewPr>
    <p:cSldViewPr>
      <p:cViewPr varScale="1">
        <p:scale>
          <a:sx n="69" d="100"/>
          <a:sy n="69" d="100"/>
        </p:scale>
        <p:origin x="30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commentAuthors" Target="commentAuthor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1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872224423399945E-2"/>
          <c:y val="3.3324501465177514E-2"/>
          <c:w val="0.94748014754711296"/>
          <c:h val="0.8629491666781684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 w="12700"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Sheet1!$A$2:$A$16</c:f>
              <c:numCache>
                <c:formatCode>General</c:formatCode>
                <c:ptCount val="8"/>
                <c:pt idx="0">
                  <c:v>2000</c:v>
                </c:pt>
                <c:pt idx="1">
                  <c:v>2002</c:v>
                </c:pt>
                <c:pt idx="2">
                  <c:v>2004</c:v>
                </c:pt>
                <c:pt idx="3">
                  <c:v>2006</c:v>
                </c:pt>
                <c:pt idx="4">
                  <c:v>2008</c:v>
                </c:pt>
                <c:pt idx="5">
                  <c:v>2010</c:v>
                </c:pt>
                <c:pt idx="6">
                  <c:v>2012</c:v>
                </c:pt>
                <c:pt idx="7">
                  <c:v>2014</c:v>
                </c:pt>
              </c:numCache>
            </c:numRef>
          </c:cat>
          <c:val>
            <c:numRef>
              <c:f>Sheet1!$B$2:$B$16</c:f>
              <c:numCache>
                <c:formatCode>0.0%</c:formatCode>
                <c:ptCount val="8"/>
                <c:pt idx="0">
                  <c:v>0.18553259746222933</c:v>
                </c:pt>
                <c:pt idx="1">
                  <c:v>0.17762026279508306</c:v>
                </c:pt>
                <c:pt idx="2">
                  <c:v>0.16361795128880907</c:v>
                </c:pt>
                <c:pt idx="3">
                  <c:v>0.1494067522043287</c:v>
                </c:pt>
                <c:pt idx="4">
                  <c:v>0.14897301394491125</c:v>
                </c:pt>
                <c:pt idx="5">
                  <c:v>0.14469452911299169</c:v>
                </c:pt>
                <c:pt idx="6">
                  <c:v>0.14317069675128061</c:v>
                </c:pt>
                <c:pt idx="7">
                  <c:v>0.13491689582685595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B45-4DD2-B111-7EAD2E788E4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axId val="272036976"/>
        <c:axId val="272034232"/>
      </c:barChart>
      <c:catAx>
        <c:axId val="2720369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bg1">
                <a:lumMod val="5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72034232"/>
        <c:crosses val="autoZero"/>
        <c:auto val="1"/>
        <c:lblAlgn val="ctr"/>
        <c:lblOffset val="100"/>
        <c:tickLblSkip val="1"/>
        <c:noMultiLvlLbl val="0"/>
      </c:catAx>
      <c:valAx>
        <c:axId val="272034232"/>
        <c:scaling>
          <c:orientation val="minMax"/>
        </c:scaling>
        <c:delete val="1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800" b="1" dirty="0" smtClean="0">
                    <a:solidFill>
                      <a:schemeClr val="tx1"/>
                    </a:solidFill>
                  </a:rPr>
                  <a:t>Share of Total Medicare Spending</a:t>
                </a:r>
                <a:endParaRPr lang="en-US" sz="1800" b="1" dirty="0">
                  <a:solidFill>
                    <a:schemeClr val="tx1"/>
                  </a:solidFill>
                </a:endParaRPr>
              </a:p>
            </c:rich>
          </c:tx>
          <c:layout>
            <c:manualLayout>
              <c:xMode val="edge"/>
              <c:yMode val="edge"/>
              <c:x val="7.6520254245327768E-3"/>
              <c:y val="0.1120630166367053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1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%" sourceLinked="0"/>
        <c:majorTickMark val="none"/>
        <c:minorTickMark val="none"/>
        <c:tickLblPos val="nextTo"/>
        <c:crossAx val="2720369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6666666666666666E-2"/>
          <c:y val="9.1666666666666674E-2"/>
          <c:w val="0.96666666666666667"/>
          <c:h val="0.7972174376640419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D5D2-495B-9E33-45F5C20E3498}"/>
              </c:ext>
            </c:extLst>
          </c:dPt>
          <c:dPt>
            <c:idx val="1"/>
            <c:invertIfNegative val="0"/>
            <c:bubble3D val="0"/>
            <c:spPr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D5D2-495B-9E33-45F5C20E3498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3"/>
              </a:solidFill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D5D2-495B-9E33-45F5C20E3498}"/>
              </c:ext>
            </c:extLst>
          </c:dPt>
          <c:dLbls>
            <c:dLbl>
              <c:idx val="0"/>
              <c:layout/>
              <c:tx>
                <c:rich>
                  <a:bodyPr/>
                  <a:lstStyle/>
                  <a:p>
                    <a:fld id="{D877321D-8466-44BD-906A-D9571AEE0A77}" type="VALUE">
                      <a:rPr lang="en-US" sz="2800" smtClean="0"/>
                      <a:pPr/>
                      <a:t>[VALUE]</a:t>
                    </a:fld>
                    <a:endParaRPr lang="en-US" dirty="0" smtClean="0"/>
                  </a:p>
                  <a:p>
                    <a:r>
                      <a:rPr lang="en-US" sz="2400" dirty="0" smtClean="0"/>
                      <a:t>per person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D5D2-495B-9E33-45F5C20E3498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fld id="{CD249AAD-CD57-4A1A-A497-F444938869BD}" type="VALUE">
                      <a:rPr lang="en-US" sz="2800" smtClean="0"/>
                      <a:pPr/>
                      <a:t>[VALUE]</a:t>
                    </a:fld>
                    <a:endParaRPr lang="en-US" dirty="0" smtClean="0"/>
                  </a:p>
                  <a:p>
                    <a:r>
                      <a:rPr lang="en-US" sz="2400" dirty="0" smtClean="0"/>
                      <a:t>per person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D5D2-495B-9E33-45F5C20E3498}"/>
                </c:ext>
              </c:extLst>
            </c:dLbl>
            <c:dLbl>
              <c:idx val="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5D2-495B-9E33-45F5C20E349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32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2"/>
                <c:pt idx="0">
                  <c:v>Decedents with Medicare</c:v>
                </c:pt>
                <c:pt idx="1">
                  <c:v>Others with Medicare</c:v>
                </c:pt>
              </c:strCache>
            </c:strRef>
          </c:cat>
          <c:val>
            <c:numRef>
              <c:f>Sheet1!$B$2:$B$4</c:f>
              <c:numCache>
                <c:formatCode>"$"#,##0_);[Red]\("$"#,##0\)</c:formatCode>
                <c:ptCount val="2"/>
                <c:pt idx="0">
                  <c:v>34529</c:v>
                </c:pt>
                <c:pt idx="1">
                  <c:v>9121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D5D2-495B-9E33-45F5C20E349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7"/>
        <c:axId val="272029920"/>
        <c:axId val="272035408"/>
      </c:barChart>
      <c:catAx>
        <c:axId val="2720299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50000"/>
                <a:lumOff val="5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lnSpc>
                <a:spcPct val="90000"/>
              </a:lnSpc>
              <a:defRPr sz="20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72035408"/>
        <c:crosses val="autoZero"/>
        <c:auto val="1"/>
        <c:lblAlgn val="ctr"/>
        <c:lblOffset val="50"/>
        <c:noMultiLvlLbl val="0"/>
      </c:catAx>
      <c:valAx>
        <c:axId val="272035408"/>
        <c:scaling>
          <c:orientation val="minMax"/>
        </c:scaling>
        <c:delete val="1"/>
        <c:axPos val="l"/>
        <c:numFmt formatCode="&quot;$&quot;#,##0_);[Red]\(&quot;$&quot;#,##0\)" sourceLinked="1"/>
        <c:majorTickMark val="none"/>
        <c:minorTickMark val="none"/>
        <c:tickLblPos val="nextTo"/>
        <c:crossAx val="2720299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6826398763329659E-2"/>
          <c:y val="4.6670925226940808E-2"/>
          <c:w val="0.89339869283980256"/>
          <c:h val="0.83328126322919316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Survivors</c:v>
                </c:pt>
              </c:strCache>
            </c:strRef>
          </c:tx>
          <c:spPr>
            <a:ln w="38100" cap="rnd">
              <a:solidFill>
                <a:schemeClr val="tx1">
                  <a:lumMod val="50000"/>
                  <a:lumOff val="5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tx1">
                  <a:lumMod val="50000"/>
                  <a:lumOff val="50000"/>
                </a:schemeClr>
              </a:solidFill>
              <a:ln w="38100">
                <a:solidFill>
                  <a:schemeClr val="tx1">
                    <a:lumMod val="50000"/>
                    <a:lumOff val="50000"/>
                  </a:schemeClr>
                </a:solidFill>
              </a:ln>
              <a:effectLst/>
            </c:spPr>
          </c:marker>
          <c:dPt>
            <c:idx val="1"/>
            <c:marker>
              <c:symbol val="circle"/>
              <c:size val="7"/>
              <c:spPr>
                <a:solidFill>
                  <a:schemeClr val="tx1">
                    <a:lumMod val="50000"/>
                    <a:lumOff val="50000"/>
                  </a:schemeClr>
                </a:solidFill>
                <a:ln w="38100">
                  <a:solidFill>
                    <a:schemeClr val="tx1">
                      <a:lumMod val="50000"/>
                      <a:lumOff val="50000"/>
                    </a:schemeClr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0-41FA-4C8C-B8D4-C9D2CE9B291D}"/>
              </c:ext>
            </c:extLst>
          </c:dPt>
          <c:dPt>
            <c:idx val="5"/>
            <c:marker>
              <c:symbol val="circle"/>
              <c:size val="5"/>
              <c:spPr>
                <a:solidFill>
                  <a:schemeClr val="tx1">
                    <a:lumMod val="50000"/>
                    <a:lumOff val="50000"/>
                  </a:schemeClr>
                </a:solidFill>
                <a:ln w="38100">
                  <a:solidFill>
                    <a:schemeClr val="tx1">
                      <a:lumMod val="50000"/>
                      <a:lumOff val="50000"/>
                    </a:schemeClr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1-41FA-4C8C-B8D4-C9D2CE9B291D}"/>
              </c:ext>
            </c:extLst>
          </c:dPt>
          <c:dPt>
            <c:idx val="15"/>
            <c:marker>
              <c:symbol val="circle"/>
              <c:size val="5"/>
              <c:spPr>
                <a:solidFill>
                  <a:schemeClr val="tx1">
                    <a:lumMod val="50000"/>
                    <a:lumOff val="50000"/>
                  </a:schemeClr>
                </a:solidFill>
                <a:ln w="38100">
                  <a:solidFill>
                    <a:schemeClr val="tx1">
                      <a:lumMod val="50000"/>
                      <a:lumOff val="50000"/>
                    </a:schemeClr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2-41FA-4C8C-B8D4-C9D2CE9B291D}"/>
              </c:ext>
            </c:extLst>
          </c:dPt>
          <c:dPt>
            <c:idx val="25"/>
            <c:marker>
              <c:symbol val="circle"/>
              <c:size val="5"/>
              <c:spPr>
                <a:solidFill>
                  <a:schemeClr val="tx1">
                    <a:lumMod val="50000"/>
                    <a:lumOff val="50000"/>
                  </a:schemeClr>
                </a:solidFill>
                <a:ln w="38100">
                  <a:solidFill>
                    <a:schemeClr val="tx1">
                      <a:lumMod val="50000"/>
                      <a:lumOff val="50000"/>
                    </a:schemeClr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3-41FA-4C8C-B8D4-C9D2CE9B291D}"/>
              </c:ext>
            </c:extLst>
          </c:dPt>
          <c:dPt>
            <c:idx val="35"/>
            <c:marker>
              <c:symbol val="circle"/>
              <c:size val="7"/>
              <c:spPr>
                <a:solidFill>
                  <a:schemeClr val="tx1">
                    <a:lumMod val="50000"/>
                    <a:lumOff val="50000"/>
                  </a:schemeClr>
                </a:solidFill>
                <a:ln w="38100">
                  <a:solidFill>
                    <a:schemeClr val="tx1">
                      <a:lumMod val="50000"/>
                      <a:lumOff val="50000"/>
                    </a:schemeClr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4-41FA-4C8C-B8D4-C9D2CE9B291D}"/>
              </c:ext>
            </c:extLst>
          </c:dPt>
          <c:dLbls>
            <c:dLbl>
              <c:idx val="1"/>
              <c:layout>
                <c:manualLayout>
                  <c:x val="-6.1004450579314182E-2"/>
                  <c:y val="4.743967487934976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41FA-4C8C-B8D4-C9D2CE9B291D}"/>
                </c:ext>
              </c:extLst>
            </c:dLbl>
            <c:dLbl>
              <c:idx val="35"/>
              <c:layout>
                <c:manualLayout>
                  <c:x val="0"/>
                  <c:y val="6.124679672869424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41FA-4C8C-B8D4-C9D2CE9B291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Sheet1!$A$2:$A$41</c:f>
              <c:numCache>
                <c:formatCode>General</c:formatCode>
                <c:ptCount val="36"/>
                <c:pt idx="0">
                  <c:v>65</c:v>
                </c:pt>
                <c:pt idx="1">
                  <c:v>66</c:v>
                </c:pt>
                <c:pt idx="2">
                  <c:v>67</c:v>
                </c:pt>
                <c:pt idx="3">
                  <c:v>68</c:v>
                </c:pt>
                <c:pt idx="4">
                  <c:v>69</c:v>
                </c:pt>
                <c:pt idx="5">
                  <c:v>70</c:v>
                </c:pt>
                <c:pt idx="6">
                  <c:v>71</c:v>
                </c:pt>
                <c:pt idx="7">
                  <c:v>72</c:v>
                </c:pt>
                <c:pt idx="8">
                  <c:v>73</c:v>
                </c:pt>
                <c:pt idx="9">
                  <c:v>74</c:v>
                </c:pt>
                <c:pt idx="10">
                  <c:v>75</c:v>
                </c:pt>
                <c:pt idx="11">
                  <c:v>76</c:v>
                </c:pt>
                <c:pt idx="12">
                  <c:v>77</c:v>
                </c:pt>
                <c:pt idx="13">
                  <c:v>78</c:v>
                </c:pt>
                <c:pt idx="14">
                  <c:v>79</c:v>
                </c:pt>
                <c:pt idx="15">
                  <c:v>80</c:v>
                </c:pt>
                <c:pt idx="16">
                  <c:v>81</c:v>
                </c:pt>
                <c:pt idx="17">
                  <c:v>82</c:v>
                </c:pt>
                <c:pt idx="18">
                  <c:v>83</c:v>
                </c:pt>
                <c:pt idx="19">
                  <c:v>84</c:v>
                </c:pt>
                <c:pt idx="20">
                  <c:v>85</c:v>
                </c:pt>
                <c:pt idx="21">
                  <c:v>86</c:v>
                </c:pt>
                <c:pt idx="22">
                  <c:v>87</c:v>
                </c:pt>
                <c:pt idx="23">
                  <c:v>88</c:v>
                </c:pt>
                <c:pt idx="24">
                  <c:v>89</c:v>
                </c:pt>
                <c:pt idx="25">
                  <c:v>90</c:v>
                </c:pt>
                <c:pt idx="26">
                  <c:v>91</c:v>
                </c:pt>
                <c:pt idx="27">
                  <c:v>92</c:v>
                </c:pt>
                <c:pt idx="28">
                  <c:v>93</c:v>
                </c:pt>
                <c:pt idx="29">
                  <c:v>94</c:v>
                </c:pt>
                <c:pt idx="30">
                  <c:v>95</c:v>
                </c:pt>
                <c:pt idx="31">
                  <c:v>96</c:v>
                </c:pt>
                <c:pt idx="32">
                  <c:v>97</c:v>
                </c:pt>
                <c:pt idx="33">
                  <c:v>98</c:v>
                </c:pt>
                <c:pt idx="34">
                  <c:v>99</c:v>
                </c:pt>
                <c:pt idx="35">
                  <c:v>100</c:v>
                </c:pt>
              </c:numCache>
            </c:numRef>
          </c:cat>
          <c:val>
            <c:numRef>
              <c:f>Sheet1!$B$2:$B$41</c:f>
              <c:numCache>
                <c:formatCode>"$"#,##0_);[Red]\("$"#,##0\)</c:formatCode>
                <c:ptCount val="36"/>
                <c:pt idx="1">
                  <c:v>5271</c:v>
                </c:pt>
                <c:pt idx="2">
                  <c:v>5694</c:v>
                </c:pt>
                <c:pt idx="3">
                  <c:v>6257</c:v>
                </c:pt>
                <c:pt idx="4">
                  <c:v>6676</c:v>
                </c:pt>
                <c:pt idx="5">
                  <c:v>7180</c:v>
                </c:pt>
                <c:pt idx="6">
                  <c:v>7632</c:v>
                </c:pt>
                <c:pt idx="7">
                  <c:v>7889</c:v>
                </c:pt>
                <c:pt idx="8">
                  <c:v>8398</c:v>
                </c:pt>
                <c:pt idx="9">
                  <c:v>8933</c:v>
                </c:pt>
                <c:pt idx="10">
                  <c:v>9178</c:v>
                </c:pt>
                <c:pt idx="11">
                  <c:v>9627</c:v>
                </c:pt>
                <c:pt idx="12">
                  <c:v>9886</c:v>
                </c:pt>
                <c:pt idx="13">
                  <c:v>10370</c:v>
                </c:pt>
                <c:pt idx="14">
                  <c:v>10579</c:v>
                </c:pt>
                <c:pt idx="15">
                  <c:v>10730</c:v>
                </c:pt>
                <c:pt idx="16">
                  <c:v>10909</c:v>
                </c:pt>
                <c:pt idx="17">
                  <c:v>11201</c:v>
                </c:pt>
                <c:pt idx="18">
                  <c:v>11540</c:v>
                </c:pt>
                <c:pt idx="19">
                  <c:v>11983</c:v>
                </c:pt>
                <c:pt idx="20">
                  <c:v>12342</c:v>
                </c:pt>
                <c:pt idx="21">
                  <c:v>12434</c:v>
                </c:pt>
                <c:pt idx="22">
                  <c:v>12793</c:v>
                </c:pt>
                <c:pt idx="23">
                  <c:v>12818</c:v>
                </c:pt>
                <c:pt idx="24">
                  <c:v>13446</c:v>
                </c:pt>
                <c:pt idx="25">
                  <c:v>13457</c:v>
                </c:pt>
                <c:pt idx="26">
                  <c:v>13335</c:v>
                </c:pt>
                <c:pt idx="27">
                  <c:v>13999</c:v>
                </c:pt>
                <c:pt idx="28">
                  <c:v>13640</c:v>
                </c:pt>
                <c:pt idx="29">
                  <c:v>14173</c:v>
                </c:pt>
                <c:pt idx="30">
                  <c:v>14039</c:v>
                </c:pt>
                <c:pt idx="31">
                  <c:v>14232</c:v>
                </c:pt>
                <c:pt idx="32">
                  <c:v>14620</c:v>
                </c:pt>
                <c:pt idx="33">
                  <c:v>14114</c:v>
                </c:pt>
                <c:pt idx="34">
                  <c:v>13929</c:v>
                </c:pt>
                <c:pt idx="35">
                  <c:v>14546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41FA-4C8C-B8D4-C9D2CE9B291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Decedents</c:v>
                </c:pt>
              </c:strCache>
            </c:strRef>
          </c:tx>
          <c:spPr>
            <a:ln w="38100" cap="rnd">
              <a:solidFill>
                <a:schemeClr val="accent1"/>
              </a:solidFill>
              <a:round/>
            </a:ln>
            <a:effectLst/>
          </c:spPr>
          <c:marker>
            <c:symbol val="square"/>
            <c:size val="4"/>
            <c:spPr>
              <a:solidFill>
                <a:schemeClr val="accent1"/>
              </a:solidFill>
              <a:ln w="38100">
                <a:solidFill>
                  <a:schemeClr val="accent1"/>
                </a:solidFill>
              </a:ln>
              <a:effectLst/>
            </c:spPr>
          </c:marker>
          <c:dPt>
            <c:idx val="1"/>
            <c:marker>
              <c:symbol val="square"/>
              <c:size val="6"/>
              <c:spPr>
                <a:solidFill>
                  <a:schemeClr val="accent1"/>
                </a:solidFill>
                <a:ln w="38100">
                  <a:solidFill>
                    <a:schemeClr val="accent1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6-41FA-4C8C-B8D4-C9D2CE9B291D}"/>
              </c:ext>
            </c:extLst>
          </c:dPt>
          <c:dPt>
            <c:idx val="5"/>
            <c:marker>
              <c:symbol val="square"/>
              <c:size val="4"/>
              <c:spPr>
                <a:solidFill>
                  <a:schemeClr val="accent1"/>
                </a:solidFill>
                <a:ln w="38100">
                  <a:solidFill>
                    <a:schemeClr val="accent1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7-41FA-4C8C-B8D4-C9D2CE9B291D}"/>
              </c:ext>
            </c:extLst>
          </c:dPt>
          <c:dPt>
            <c:idx val="15"/>
            <c:marker>
              <c:symbol val="square"/>
              <c:size val="4"/>
              <c:spPr>
                <a:solidFill>
                  <a:schemeClr val="accent1"/>
                </a:solidFill>
                <a:ln w="38100">
                  <a:solidFill>
                    <a:schemeClr val="accent1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8-41FA-4C8C-B8D4-C9D2CE9B291D}"/>
              </c:ext>
            </c:extLst>
          </c:dPt>
          <c:dPt>
            <c:idx val="25"/>
            <c:marker>
              <c:symbol val="square"/>
              <c:size val="4"/>
              <c:spPr>
                <a:solidFill>
                  <a:schemeClr val="accent1"/>
                </a:solidFill>
                <a:ln w="38100">
                  <a:solidFill>
                    <a:schemeClr val="accent1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9-41FA-4C8C-B8D4-C9D2CE9B291D}"/>
              </c:ext>
            </c:extLst>
          </c:dPt>
          <c:dPt>
            <c:idx val="35"/>
            <c:marker>
              <c:symbol val="square"/>
              <c:size val="6"/>
              <c:spPr>
                <a:solidFill>
                  <a:schemeClr val="accent1"/>
                </a:solidFill>
                <a:ln w="38100">
                  <a:solidFill>
                    <a:schemeClr val="accent1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A-41FA-4C8C-B8D4-C9D2CE9B291D}"/>
              </c:ext>
            </c:extLst>
          </c:dPt>
          <c:dLbls>
            <c:dLbl>
              <c:idx val="1"/>
              <c:layout/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41FA-4C8C-B8D4-C9D2CE9B291D}"/>
                </c:ext>
              </c:extLst>
            </c:dLbl>
            <c:dLbl>
              <c:idx val="35"/>
              <c:layout>
                <c:manualLayout>
                  <c:x val="0"/>
                  <c:y val="-8.128524257048509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A-41FA-4C8C-B8D4-C9D2CE9B291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Sheet1!$A$2:$A$41</c:f>
              <c:numCache>
                <c:formatCode>General</c:formatCode>
                <c:ptCount val="36"/>
                <c:pt idx="0">
                  <c:v>65</c:v>
                </c:pt>
                <c:pt idx="1">
                  <c:v>66</c:v>
                </c:pt>
                <c:pt idx="2">
                  <c:v>67</c:v>
                </c:pt>
                <c:pt idx="3">
                  <c:v>68</c:v>
                </c:pt>
                <c:pt idx="4">
                  <c:v>69</c:v>
                </c:pt>
                <c:pt idx="5">
                  <c:v>70</c:v>
                </c:pt>
                <c:pt idx="6">
                  <c:v>71</c:v>
                </c:pt>
                <c:pt idx="7">
                  <c:v>72</c:v>
                </c:pt>
                <c:pt idx="8">
                  <c:v>73</c:v>
                </c:pt>
                <c:pt idx="9">
                  <c:v>74</c:v>
                </c:pt>
                <c:pt idx="10">
                  <c:v>75</c:v>
                </c:pt>
                <c:pt idx="11">
                  <c:v>76</c:v>
                </c:pt>
                <c:pt idx="12">
                  <c:v>77</c:v>
                </c:pt>
                <c:pt idx="13">
                  <c:v>78</c:v>
                </c:pt>
                <c:pt idx="14">
                  <c:v>79</c:v>
                </c:pt>
                <c:pt idx="15">
                  <c:v>80</c:v>
                </c:pt>
                <c:pt idx="16">
                  <c:v>81</c:v>
                </c:pt>
                <c:pt idx="17">
                  <c:v>82</c:v>
                </c:pt>
                <c:pt idx="18">
                  <c:v>83</c:v>
                </c:pt>
                <c:pt idx="19">
                  <c:v>84</c:v>
                </c:pt>
                <c:pt idx="20">
                  <c:v>85</c:v>
                </c:pt>
                <c:pt idx="21">
                  <c:v>86</c:v>
                </c:pt>
                <c:pt idx="22">
                  <c:v>87</c:v>
                </c:pt>
                <c:pt idx="23">
                  <c:v>88</c:v>
                </c:pt>
                <c:pt idx="24">
                  <c:v>89</c:v>
                </c:pt>
                <c:pt idx="25">
                  <c:v>90</c:v>
                </c:pt>
                <c:pt idx="26">
                  <c:v>91</c:v>
                </c:pt>
                <c:pt idx="27">
                  <c:v>92</c:v>
                </c:pt>
                <c:pt idx="28">
                  <c:v>93</c:v>
                </c:pt>
                <c:pt idx="29">
                  <c:v>94</c:v>
                </c:pt>
                <c:pt idx="30">
                  <c:v>95</c:v>
                </c:pt>
                <c:pt idx="31">
                  <c:v>96</c:v>
                </c:pt>
                <c:pt idx="32">
                  <c:v>97</c:v>
                </c:pt>
                <c:pt idx="33">
                  <c:v>98</c:v>
                </c:pt>
                <c:pt idx="34">
                  <c:v>99</c:v>
                </c:pt>
                <c:pt idx="35">
                  <c:v>100</c:v>
                </c:pt>
              </c:numCache>
            </c:numRef>
          </c:cat>
          <c:val>
            <c:numRef>
              <c:f>Sheet1!$C$2:$C$41</c:f>
              <c:numCache>
                <c:formatCode>"$"#,##0_);[Red]\("$"#,##0\)</c:formatCode>
                <c:ptCount val="36"/>
                <c:pt idx="1">
                  <c:v>38840</c:v>
                </c:pt>
                <c:pt idx="2">
                  <c:v>40843</c:v>
                </c:pt>
                <c:pt idx="3">
                  <c:v>42314</c:v>
                </c:pt>
                <c:pt idx="4">
                  <c:v>40692</c:v>
                </c:pt>
                <c:pt idx="5">
                  <c:v>40753</c:v>
                </c:pt>
                <c:pt idx="6">
                  <c:v>43316</c:v>
                </c:pt>
                <c:pt idx="7">
                  <c:v>41381</c:v>
                </c:pt>
                <c:pt idx="8">
                  <c:v>43353</c:v>
                </c:pt>
                <c:pt idx="9">
                  <c:v>40939</c:v>
                </c:pt>
                <c:pt idx="10">
                  <c:v>41909</c:v>
                </c:pt>
                <c:pt idx="11">
                  <c:v>40882</c:v>
                </c:pt>
                <c:pt idx="12">
                  <c:v>40758</c:v>
                </c:pt>
                <c:pt idx="13">
                  <c:v>39014</c:v>
                </c:pt>
                <c:pt idx="14">
                  <c:v>39760</c:v>
                </c:pt>
                <c:pt idx="15">
                  <c:v>36841</c:v>
                </c:pt>
                <c:pt idx="16">
                  <c:v>36640</c:v>
                </c:pt>
                <c:pt idx="17">
                  <c:v>34938</c:v>
                </c:pt>
                <c:pt idx="18">
                  <c:v>32969</c:v>
                </c:pt>
                <c:pt idx="19">
                  <c:v>32880</c:v>
                </c:pt>
                <c:pt idx="20">
                  <c:v>33381</c:v>
                </c:pt>
                <c:pt idx="21">
                  <c:v>30634</c:v>
                </c:pt>
                <c:pt idx="22">
                  <c:v>30831</c:v>
                </c:pt>
                <c:pt idx="23">
                  <c:v>30009</c:v>
                </c:pt>
                <c:pt idx="24">
                  <c:v>29655</c:v>
                </c:pt>
                <c:pt idx="25">
                  <c:v>27779</c:v>
                </c:pt>
                <c:pt idx="26">
                  <c:v>25592</c:v>
                </c:pt>
                <c:pt idx="27">
                  <c:v>26276</c:v>
                </c:pt>
                <c:pt idx="28">
                  <c:v>24270</c:v>
                </c:pt>
                <c:pt idx="29">
                  <c:v>25443</c:v>
                </c:pt>
                <c:pt idx="30">
                  <c:v>23181</c:v>
                </c:pt>
                <c:pt idx="31">
                  <c:v>22668</c:v>
                </c:pt>
                <c:pt idx="32">
                  <c:v>21491</c:v>
                </c:pt>
                <c:pt idx="33">
                  <c:v>20259</c:v>
                </c:pt>
                <c:pt idx="34">
                  <c:v>19011</c:v>
                </c:pt>
                <c:pt idx="35">
                  <c:v>18471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41FA-4C8C-B8D4-C9D2CE9B291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72034624"/>
        <c:axId val="272035016"/>
      </c:lineChart>
      <c:catAx>
        <c:axId val="2720346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bg1">
                <a:lumMod val="5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72035016"/>
        <c:crosses val="autoZero"/>
        <c:auto val="1"/>
        <c:lblAlgn val="ctr"/>
        <c:lblOffset val="100"/>
        <c:tickLblSkip val="5"/>
        <c:noMultiLvlLbl val="0"/>
      </c:catAx>
      <c:valAx>
        <c:axId val="272035016"/>
        <c:scaling>
          <c:orientation val="minMax"/>
          <c:max val="45000"/>
        </c:scaling>
        <c:delete val="1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800" b="1" dirty="0" smtClean="0">
                    <a:solidFill>
                      <a:schemeClr val="tx1"/>
                    </a:solidFill>
                  </a:rPr>
                  <a:t>Spending per Person</a:t>
                </a:r>
                <a:endParaRPr lang="en-US" sz="1800" b="1" dirty="0">
                  <a:solidFill>
                    <a:schemeClr val="tx1"/>
                  </a:solidFill>
                </a:endParaRPr>
              </a:p>
            </c:rich>
          </c:tx>
          <c:layout>
            <c:manualLayout>
              <c:xMode val="edge"/>
              <c:yMode val="edge"/>
              <c:x val="1.0572574781319319E-3"/>
              <c:y val="0.2391551918831390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1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&quot;$&quot;#,##0" sourceLinked="0"/>
        <c:majorTickMark val="none"/>
        <c:minorTickMark val="none"/>
        <c:tickLblPos val="nextTo"/>
        <c:crossAx val="272034624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5589569160997732E-2"/>
          <c:y val="0.22271524461081707"/>
          <c:w val="0.96882086167800452"/>
          <c:h val="0.6188516050878255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2000</c:v>
                </c:pt>
              </c:strCache>
            </c:strRef>
          </c:tx>
          <c:spPr>
            <a:solidFill>
              <a:schemeClr val="tx1">
                <a:lumMod val="50000"/>
                <a:lumOff val="5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Sheet1!$A$2:$A$3</c:f>
              <c:numCache>
                <c:formatCode>General</c:formatCode>
                <c:ptCount val="2"/>
              </c:numCache>
            </c:numRef>
          </c:cat>
          <c:val>
            <c:numRef>
              <c:f>Sheet1!$B$2:$B$3</c:f>
              <c:numCache>
                <c:formatCode>General</c:formatCode>
                <c:ptCount val="2"/>
                <c:pt idx="0" formatCode="0%">
                  <c:v>0.21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2BF-4C91-A2CD-E7A5B2A8DB77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2014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C2BF-4C91-A2CD-E7A5B2A8DB77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Sheet1!$A$2:$A$3</c:f>
              <c:numCache>
                <c:formatCode>General</c:formatCode>
                <c:ptCount val="2"/>
              </c:numCache>
            </c:numRef>
          </c:cat>
          <c:val>
            <c:numRef>
              <c:f>Sheet1!$C$2:$C$3</c:f>
              <c:numCache>
                <c:formatCode>General</c:formatCode>
                <c:ptCount val="2"/>
                <c:pt idx="0" formatCode="0%">
                  <c:v>0.46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2BF-4C91-A2CD-E7A5B2A8DB7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5"/>
        <c:overlap val="-27"/>
        <c:axId val="272036192"/>
        <c:axId val="269598152"/>
      </c:barChart>
      <c:catAx>
        <c:axId val="2720361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bg1">
                <a:lumMod val="5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69598152"/>
        <c:crosses val="autoZero"/>
        <c:auto val="1"/>
        <c:lblAlgn val="ctr"/>
        <c:lblOffset val="700"/>
        <c:noMultiLvlLbl val="0"/>
      </c:catAx>
      <c:valAx>
        <c:axId val="269598152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2720361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728136635536836E-2"/>
          <c:y val="0.22169372517218677"/>
          <c:w val="0.91983248641884885"/>
          <c:h val="0.7572899986403088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2000</c:v>
                </c:pt>
              </c:strCache>
            </c:strRef>
          </c:tx>
          <c:spPr>
            <a:solidFill>
              <a:schemeClr val="tx1">
                <a:lumMod val="50000"/>
                <a:lumOff val="5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4.8449612403100332E-3"/>
                  <c:y val="0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2200" b="1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A86B4621-BD1C-4866-B4CD-5B7129747E86}" type="VALUE">
                      <a:rPr lang="en-US" sz="2200" b="1" smtClean="0">
                        <a:solidFill>
                          <a:schemeClr val="tx1"/>
                        </a:solidFill>
                      </a:rPr>
                      <a:pPr>
                        <a:defRPr sz="2200" b="1">
                          <a:solidFill>
                            <a:schemeClr val="tx1"/>
                          </a:solidFill>
                        </a:defRPr>
                      </a:pPr>
                      <a:t>[VALUE]</a:t>
                    </a:fld>
                    <a:r>
                      <a:rPr lang="en-US" sz="2200" b="1" dirty="0" smtClean="0">
                        <a:solidFill>
                          <a:schemeClr val="tx1"/>
                        </a:solidFill>
                      </a:rPr>
                      <a:t> billion</a:t>
                    </a:r>
                  </a:p>
                </c:rich>
              </c:tx>
              <c:numFmt formatCode="&quot;$&quot;#,##0.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22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6316627754379538"/>
                      <c:h val="9.8718749999999994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ECA2-453E-AFFF-0E66D4BE5D80}"/>
                </c:ext>
              </c:extLst>
            </c:dLbl>
            <c:numFmt formatCode="&quot;$&quot;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2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Total Medicare Spending on Hospice</c:v>
                </c:pt>
              </c:strCache>
            </c:strRef>
          </c:cat>
          <c:val>
            <c:numRef>
              <c:f>Sheet1!$B$2</c:f>
              <c:numCache>
                <c:formatCode>"$"#,##0.00_);[Red]\("$"#,##0.00\)</c:formatCode>
                <c:ptCount val="1"/>
                <c:pt idx="0">
                  <c:v>2.2999999999999998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CA2-453E-AFFF-0E66D4BE5D80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2014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ECA2-453E-AFFF-0E66D4BE5D80}"/>
              </c:ext>
            </c:extLst>
          </c:dPt>
          <c:dLbls>
            <c:dLbl>
              <c:idx val="0"/>
              <c:layout>
                <c:manualLayout>
                  <c:x val="7.2675372337177892E-3"/>
                  <c:y val="4.6663572309645691E-2"/>
                </c:manualLayout>
              </c:layout>
              <c:tx>
                <c:rich>
                  <a:bodyPr/>
                  <a:lstStyle/>
                  <a:p>
                    <a:fld id="{533A4EE9-C1E8-46BC-89E6-6B4515D8135F}" type="VALUE">
                      <a:rPr lang="en-US" smtClean="0"/>
                      <a:pPr/>
                      <a:t>[VALUE]</a:t>
                    </a:fld>
                    <a:r>
                      <a:rPr lang="en-US" smtClean="0"/>
                      <a:t> billion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1471666514069457"/>
                      <c:h val="0.19246874999999999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ECA2-453E-AFFF-0E66D4BE5D80}"/>
                </c:ext>
              </c:extLst>
            </c:dLbl>
            <c:numFmt formatCode="&quot;$&quot;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2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Total Medicare Spending on Hospice</c:v>
                </c:pt>
              </c:strCache>
            </c:strRef>
          </c:cat>
          <c:val>
            <c:numRef>
              <c:f>Sheet1!$C$2</c:f>
              <c:numCache>
                <c:formatCode>"$"#,##0.00_);[Red]\("$"#,##0.00\)</c:formatCode>
                <c:ptCount val="1"/>
                <c:pt idx="0">
                  <c:v>10.4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CA2-453E-AFFF-0E66D4BE5D8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01897408"/>
        <c:axId val="401900936"/>
      </c:barChart>
      <c:catAx>
        <c:axId val="401897408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401900936"/>
        <c:crosses val="autoZero"/>
        <c:auto val="1"/>
        <c:lblAlgn val="ctr"/>
        <c:lblOffset val="100"/>
        <c:noMultiLvlLbl val="0"/>
      </c:catAx>
      <c:valAx>
        <c:axId val="401900936"/>
        <c:scaling>
          <c:orientation val="minMax"/>
        </c:scaling>
        <c:delete val="1"/>
        <c:axPos val="l"/>
        <c:numFmt formatCode="&quot;$&quot;#,##0.00_);[Red]\(&quot;$&quot;#,##0.00\)" sourceLinked="1"/>
        <c:majorTickMark val="none"/>
        <c:minorTickMark val="none"/>
        <c:tickLblPos val="nextTo"/>
        <c:crossAx val="4018974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explosion val="1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DFBC-45F9-BDF9-D17AD41FDF39}"/>
              </c:ext>
            </c:extLst>
          </c:dPt>
          <c:dPt>
            <c:idx val="1"/>
            <c:bubble3D val="0"/>
            <c:spPr>
              <a:solidFill>
                <a:schemeClr val="bg1">
                  <a:lumMod val="50000"/>
                </a:schemeClr>
              </a:solidFill>
              <a:ln w="19050"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DFBC-45F9-BDF9-D17AD41FDF39}"/>
              </c:ext>
            </c:extLst>
          </c:dPt>
          <c:dLbls>
            <c:dLbl>
              <c:idx val="0"/>
              <c:layout>
                <c:manualLayout>
                  <c:x val="-5.4061963319399419E-3"/>
                  <c:y val="0.12378426655001458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2000" b="0" i="0" u="none" strike="noStrike" kern="1200" baseline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E563E78A-D19F-4452-A72C-CB72388D7B99}" type="VALUE">
                      <a:rPr lang="en-US" sz="3600" b="1" smtClean="0"/>
                      <a:pPr>
                        <a:defRPr sz="2000">
                          <a:solidFill>
                            <a:schemeClr val="bg1"/>
                          </a:solidFill>
                        </a:defRPr>
                      </a:pPr>
                      <a:t>[VALUE]</a:t>
                    </a:fld>
                    <a:endParaRPr lang="en-US" sz="3600" b="1" dirty="0" smtClean="0"/>
                  </a:p>
                  <a:p>
                    <a:pPr>
                      <a:defRPr sz="2000">
                        <a:solidFill>
                          <a:schemeClr val="bg1"/>
                        </a:solidFill>
                      </a:defRPr>
                    </a:pPr>
                    <a:r>
                      <a:rPr lang="en-US" sz="2000" dirty="0" smtClean="0"/>
                      <a:t>Have NOT discussed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20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2049952890504074"/>
                      <c:h val="0.35468756309307481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DFBC-45F9-BDF9-D17AD41FDF39}"/>
                </c:ext>
              </c:extLst>
            </c:dLbl>
            <c:dLbl>
              <c:idx val="1"/>
              <c:layout>
                <c:manualLayout>
                  <c:x val="3.2695999805579857E-3"/>
                  <c:y val="-5.3123886134603636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2000" b="0" i="0" u="none" strike="noStrike" kern="1200" baseline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7C3E01F4-F00C-43E2-8AF6-76AAD09F536A}" type="VALUE">
                      <a:rPr lang="en-US" sz="3600" b="1" smtClean="0"/>
                      <a:pPr>
                        <a:defRPr sz="2000">
                          <a:solidFill>
                            <a:schemeClr val="bg1"/>
                          </a:solidFill>
                        </a:defRPr>
                      </a:pPr>
                      <a:t>[VALUE]</a:t>
                    </a:fld>
                    <a:endParaRPr lang="en-US" sz="3600" b="1" dirty="0" smtClean="0"/>
                  </a:p>
                  <a:p>
                    <a:pPr>
                      <a:defRPr sz="2000">
                        <a:solidFill>
                          <a:schemeClr val="bg1"/>
                        </a:solidFill>
                      </a:defRPr>
                    </a:pPr>
                    <a:r>
                      <a:rPr lang="en-US" sz="2000" dirty="0" smtClean="0"/>
                      <a:t>Have discussed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20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3059172891850053"/>
                      <c:h val="0.4201790160845279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DFBC-45F9-BDF9-D17AD41FDF3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1st Qtr</c:v>
                </c:pt>
                <c:pt idx="1">
                  <c:v>2nd Qtr</c:v>
                </c:pt>
              </c:strCache>
            </c:strRef>
          </c:cat>
          <c:val>
            <c:numRef>
              <c:f>Sheet1!$B$2:$B$3</c:f>
              <c:numCache>
                <c:formatCode>0%</c:formatCode>
                <c:ptCount val="2"/>
                <c:pt idx="0">
                  <c:v>0.73</c:v>
                </c:pt>
                <c:pt idx="1">
                  <c:v>0.27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FBC-45F9-BDF9-D17AD41FDF3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229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explosion val="1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2315-46B6-BFAF-2A00F9D12029}"/>
              </c:ext>
            </c:extLst>
          </c:dPt>
          <c:dPt>
            <c:idx val="1"/>
            <c:bubble3D val="0"/>
            <c:spPr>
              <a:solidFill>
                <a:schemeClr val="bg1">
                  <a:lumMod val="50000"/>
                </a:schemeClr>
              </a:solidFill>
              <a:ln w="19050"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2315-46B6-BFAF-2A00F9D12029}"/>
              </c:ext>
            </c:extLst>
          </c:dPt>
          <c:dLbls>
            <c:dLbl>
              <c:idx val="0"/>
              <c:layout>
                <c:manualLayout>
                  <c:x val="1.1711788341272156E-3"/>
                  <c:y val="5.3275878130974369E-2"/>
                </c:manualLayout>
              </c:layout>
              <c:tx>
                <c:rich>
                  <a:bodyPr/>
                  <a:lstStyle/>
                  <a:p>
                    <a:fld id="{A89D86C0-6E21-4573-854B-F59828A4BA85}" type="VALUE">
                      <a:rPr lang="en-US" sz="3600" b="1" smtClean="0"/>
                      <a:pPr/>
                      <a:t>[VALUE]</a:t>
                    </a:fld>
                    <a:endParaRPr lang="en-US" sz="3600" b="1" dirty="0" smtClean="0"/>
                  </a:p>
                  <a:p>
                    <a:r>
                      <a:rPr lang="en-US" sz="2000" dirty="0" smtClean="0"/>
                      <a:t>Have</a:t>
                    </a:r>
                    <a:r>
                      <a:rPr lang="en-US" sz="2000" baseline="0" dirty="0" smtClean="0"/>
                      <a:t> NOT documented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7192846086546871"/>
                      <c:h val="0.43068914462615243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2315-46B6-BFAF-2A00F9D12029}"/>
                </c:ext>
              </c:extLst>
            </c:dLbl>
            <c:dLbl>
              <c:idx val="1"/>
              <c:layout>
                <c:manualLayout>
                  <c:x val="-1.2758821813939924E-4"/>
                  <c:y val="-5.3442552898480281E-2"/>
                </c:manualLayout>
              </c:layout>
              <c:tx>
                <c:rich>
                  <a:bodyPr/>
                  <a:lstStyle/>
                  <a:p>
                    <a:fld id="{5A8B5336-C892-46CA-A8EC-961EE552EA65}" type="VALUE">
                      <a:rPr lang="en-US" sz="3600" b="1" smtClean="0"/>
                      <a:pPr/>
                      <a:t>[VALUE]</a:t>
                    </a:fld>
                    <a:endParaRPr lang="en-US" sz="3600" b="1" dirty="0" smtClean="0"/>
                  </a:p>
                  <a:p>
                    <a:r>
                      <a:rPr lang="en-US" sz="2000" dirty="0" smtClean="0"/>
                      <a:t>Have documented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3249192408641226"/>
                      <c:h val="0.49679487179487181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2315-46B6-BFAF-2A00F9D1202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Have not written down end-of-life wishes</c:v>
                </c:pt>
                <c:pt idx="1">
                  <c:v>Have written down end-of-life wishes/Other response</c:v>
                </c:pt>
              </c:strCache>
            </c:strRef>
          </c:cat>
          <c:val>
            <c:numRef>
              <c:f>Sheet1!$B$2:$B$3</c:f>
              <c:numCache>
                <c:formatCode>0%</c:formatCode>
                <c:ptCount val="2"/>
                <c:pt idx="0">
                  <c:v>0.4</c:v>
                </c:pt>
                <c:pt idx="1">
                  <c:v>0.6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315-46B6-BFAF-2A00F9D1202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288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0590719429302108E-2"/>
          <c:y val="7.8986136348341077E-2"/>
          <c:w val="0.81872366915674"/>
          <c:h val="0.81872366915674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explosion val="1"/>
          <c:dPt>
            <c:idx val="0"/>
            <c:bubble3D val="0"/>
            <c:spPr>
              <a:solidFill>
                <a:schemeClr val="bg1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F57E-495B-8615-1B35379CA3B0}"/>
              </c:ext>
            </c:extLst>
          </c:dPt>
          <c:dPt>
            <c:idx val="1"/>
            <c:bubble3D val="0"/>
            <c:explosion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F57E-495B-8615-1B35379CA3B0}"/>
              </c:ext>
            </c:extLst>
          </c:dPt>
          <c:dPt>
            <c:idx val="2"/>
            <c:bubble3D val="0"/>
            <c:explosion val="0"/>
            <c:spPr>
              <a:solidFill>
                <a:schemeClr val="tx1">
                  <a:lumMod val="65000"/>
                  <a:lumOff val="3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F57E-495B-8615-1B35379CA3B0}"/>
              </c:ext>
            </c:extLst>
          </c:dPt>
          <c:dPt>
            <c:idx val="3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F57E-495B-8615-1B35379CA3B0}"/>
              </c:ext>
            </c:extLst>
          </c:dPt>
          <c:dLbls>
            <c:dLbl>
              <c:idx val="0"/>
              <c:layout>
                <c:manualLayout>
                  <c:x val="3.4188034188034191E-2"/>
                  <c:y val="-0.11538461538461539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2000" b="0" i="0" u="none" strike="noStrike" kern="1200" baseline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3600" b="1" dirty="0" smtClean="0">
                        <a:solidFill>
                          <a:schemeClr val="bg1"/>
                        </a:solidFill>
                      </a:rPr>
                      <a:t>29%</a:t>
                    </a:r>
                  </a:p>
                  <a:p>
                    <a:pPr>
                      <a:defRPr sz="2000">
                        <a:solidFill>
                          <a:schemeClr val="bg1"/>
                        </a:solidFill>
                      </a:defRPr>
                    </a:pPr>
                    <a:r>
                      <a:rPr lang="en-US" sz="2000" dirty="0" smtClean="0">
                        <a:solidFill>
                          <a:schemeClr val="bg1"/>
                        </a:solidFill>
                      </a:rPr>
                      <a:t>Report having had training</a:t>
                    </a:r>
                    <a:endParaRPr lang="en-US" sz="200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20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3247863247863248"/>
                      <c:h val="0.2948717948717948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F57E-495B-8615-1B35379CA3B0}"/>
                </c:ext>
              </c:extLst>
            </c:dLbl>
            <c:dLbl>
              <c:idx val="1"/>
              <c:layout>
                <c:manualLayout>
                  <c:x val="5.4487179487179446E-2"/>
                  <c:y val="3.8461538461538464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2000" b="0" i="0" u="none" strike="noStrike" kern="1200" baseline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3600" b="1" dirty="0" smtClean="0"/>
                      <a:t>68%</a:t>
                    </a:r>
                    <a:endParaRPr lang="en-US" sz="3600" b="1" baseline="0" dirty="0" smtClean="0"/>
                  </a:p>
                  <a:p>
                    <a:pPr>
                      <a:defRPr sz="2000">
                        <a:solidFill>
                          <a:schemeClr val="bg1"/>
                        </a:solidFill>
                      </a:defRPr>
                    </a:pPr>
                    <a:r>
                      <a:rPr lang="en-US" sz="2000" b="0" baseline="0" dirty="0" smtClean="0"/>
                      <a:t>Report NOT having had training</a:t>
                    </a:r>
                    <a:endParaRPr lang="en-US" sz="2000" b="0" dirty="0" smtClean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35844017094017094"/>
                      <c:h val="0.41346153846153844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F57E-495B-8615-1B35379CA3B0}"/>
                </c:ext>
              </c:extLst>
            </c:dLbl>
            <c:dLbl>
              <c:idx val="2"/>
              <c:layout>
                <c:manualLayout>
                  <c:x val="0"/>
                  <c:y val="1.5491452991452992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2000" b="0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3200" b="1" dirty="0" smtClean="0">
                        <a:solidFill>
                          <a:schemeClr val="tx1"/>
                        </a:solidFill>
                      </a:rPr>
                      <a:t>3%</a:t>
                    </a:r>
                  </a:p>
                  <a:p>
                    <a:pPr>
                      <a:defRPr sz="2000">
                        <a:solidFill>
                          <a:schemeClr val="tx1"/>
                        </a:solidFill>
                      </a:defRPr>
                    </a:pPr>
                    <a:fld id="{8E2DAFF5-98E5-4EE2-BD47-58CEBAA17C88}" type="CATEGORYNAME">
                      <a:rPr lang="en-US" sz="1800" smtClean="0">
                        <a:solidFill>
                          <a:schemeClr val="tx1"/>
                        </a:solidFill>
                      </a:rPr>
                      <a:pPr>
                        <a:defRPr sz="2000">
                          <a:solidFill>
                            <a:schemeClr val="tx1"/>
                          </a:solidFill>
                        </a:defRPr>
                      </a:pPr>
                      <a:t>[CATEGORY NAME]</a:t>
                    </a:fld>
                    <a:endParaRPr lang="en-US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20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2941230903829329"/>
                      <c:h val="0.24394239181640756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F57E-495B-8615-1B35379CA3B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Sheet1!$A$2:$A$4</c:f>
              <c:strCache>
                <c:ptCount val="3"/>
                <c:pt idx="0">
                  <c:v>Training</c:v>
                </c:pt>
                <c:pt idx="1">
                  <c:v>No Training </c:v>
                </c:pt>
                <c:pt idx="2">
                  <c:v>Don't Know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0.28999999999999998</c:v>
                </c:pt>
                <c:pt idx="1">
                  <c:v>0.68</c:v>
                </c:pt>
                <c:pt idx="2">
                  <c:v>0.03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F57E-495B-8615-1B35379CA3B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13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0.10093</cdr:x>
      <cdr:y>0.5567</cdr:y>
    </cdr:from>
    <cdr:to>
      <cdr:x>0.38745</cdr:x>
      <cdr:y>0.64819</cdr:y>
    </cdr:to>
    <cdr:sp macro="" textlink="">
      <cdr:nvSpPr>
        <cdr:cNvPr id="2" name="TextBox 19"/>
        <cdr:cNvSpPr txBox="1"/>
      </cdr:nvSpPr>
      <cdr:spPr>
        <a:xfrm xmlns:a="http://schemas.openxmlformats.org/drawingml/2006/main">
          <a:off x="899160" y="2434387"/>
          <a:ext cx="2552649" cy="400110"/>
        </a:xfrm>
        <a:prstGeom xmlns:a="http://schemas.openxmlformats.org/drawingml/2006/main" prst="rect">
          <a:avLst/>
        </a:prstGeom>
        <a:solidFill xmlns:a="http://schemas.openxmlformats.org/drawingml/2006/main">
          <a:schemeClr val="tx1">
            <a:lumMod val="50000"/>
            <a:lumOff val="50000"/>
          </a:schemeClr>
        </a:solidFill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2000" b="1" dirty="0" smtClean="0">
              <a:solidFill>
                <a:schemeClr val="bg1"/>
              </a:solidFill>
              <a:latin typeface="Calibri" pitchFamily="34" charset="0"/>
              <a:cs typeface="Meta Offc Pro"/>
            </a:rPr>
            <a:t>Others with Medicare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B7816C-6BF6-4ACA-8762-4A1172BD529D}" type="datetimeFigureOut">
              <a:rPr lang="en-US" smtClean="0"/>
              <a:t>10/31/2016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45C175-BB0B-4B21-8699-3387603ED8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9659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1A4D92E5-9FFA-458A-9BEA-BDF5C2EF3530}" type="datetimeFigureOut">
              <a:rPr lang="en-US" smtClean="0"/>
              <a:t>10/31/2016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3E76084-7007-4F9A-9BF5-85CA96B02E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0938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896112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32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375117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1249798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88167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147119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896112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32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157723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3653234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708896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240752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452347" y="1817601"/>
            <a:ext cx="8223439" cy="10005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b="1" i="0">
                <a:latin typeface="Calibri" pitchFamily="34" charset="0"/>
                <a:cs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444467" y="2946400"/>
            <a:ext cx="6391275" cy="884238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600" b="0" i="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SUBTITLE STYLE</a:t>
            </a:r>
            <a:endParaRPr lang="en-US" dirty="0"/>
          </a:p>
        </p:txBody>
      </p:sp>
      <p:sp>
        <p:nvSpPr>
          <p:cNvPr id="22" name="Content Placeholder 21"/>
          <p:cNvSpPr>
            <a:spLocks noGrp="1"/>
          </p:cNvSpPr>
          <p:nvPr>
            <p:ph sz="quarter" idx="13" hasCustomPrompt="1"/>
          </p:nvPr>
        </p:nvSpPr>
        <p:spPr>
          <a:xfrm>
            <a:off x="444467" y="4238484"/>
            <a:ext cx="3352800" cy="284362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600" b="0" i="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Authors</a:t>
            </a:r>
            <a:endParaRPr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14" hasCustomPrompt="1"/>
          </p:nvPr>
        </p:nvSpPr>
        <p:spPr>
          <a:xfrm>
            <a:off x="4480280" y="6174160"/>
            <a:ext cx="4416425" cy="531440"/>
          </a:xfrm>
          <a:prstGeom prst="rect">
            <a:avLst/>
          </a:prstGeom>
        </p:spPr>
        <p:txBody>
          <a:bodyPr vert="horz"/>
          <a:lstStyle>
            <a:lvl1pPr marL="0" indent="0" algn="r">
              <a:buFontTx/>
              <a:buNone/>
              <a:defRPr sz="1200" b="0" i="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Date: January 23, 2013</a:t>
            </a:r>
          </a:p>
          <a:p>
            <a:pPr lvl="0"/>
            <a:r>
              <a:rPr lang="en-US" dirty="0" smtClean="0"/>
              <a:t>Location: Washington D.C.</a:t>
            </a:r>
            <a:endParaRPr lang="en-US" dirty="0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16" hasCustomPrompt="1"/>
          </p:nvPr>
        </p:nvSpPr>
        <p:spPr>
          <a:xfrm>
            <a:off x="444467" y="4644232"/>
            <a:ext cx="5984875" cy="849313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20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Multiple Author Names, Name Last Name, Name </a:t>
            </a:r>
            <a:r>
              <a:rPr lang="en-US" dirty="0" err="1" smtClean="0"/>
              <a:t>lastname</a:t>
            </a:r>
            <a:r>
              <a:rPr lang="en-US" dirty="0" smtClean="0"/>
              <a:t> &amp; name </a:t>
            </a:r>
            <a:r>
              <a:rPr lang="en-US" dirty="0" err="1" smtClean="0"/>
              <a:t>lastname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47948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8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91440" y="91440"/>
            <a:ext cx="8961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400" b="1" dirty="0" smtClean="0">
                <a:latin typeface="Calibri" pitchFamily="34" charset="0"/>
                <a:cs typeface="Meta Offc Pro"/>
              </a:rPr>
              <a:t>Exhibit </a:t>
            </a:r>
            <a:fld id="{0C16F13B-3659-4888-B784-82F22626CC5F}" type="slidenum">
              <a:rPr lang="en-US" sz="1400" b="1" smtClean="0">
                <a:latin typeface="Calibri" pitchFamily="34" charset="0"/>
                <a:cs typeface="Meta Offc Pro"/>
              </a:rPr>
              <a:pPr algn="l"/>
              <a:t>‹#›</a:t>
            </a:fld>
            <a:endParaRPr lang="en-US" sz="1400" b="1" dirty="0" err="1" smtClean="0">
              <a:latin typeface="Calibri" pitchFamily="34" charset="0"/>
              <a:cs typeface="Meta Offc Pro"/>
            </a:endParaRPr>
          </a:p>
        </p:txBody>
      </p:sp>
    </p:spTree>
    <p:extLst>
      <p:ext uri="{BB962C8B-B14F-4D97-AF65-F5344CB8AC3E}">
        <p14:creationId xmlns:p14="http://schemas.microsoft.com/office/powerpoint/2010/main" val="6482460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1" i="0" dirty="0" smtClean="0">
          <a:solidFill>
            <a:srgbClr val="000000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91440" y="91440"/>
            <a:ext cx="8961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400" b="1" dirty="0" smtClean="0">
                <a:latin typeface="Calibri" pitchFamily="34" charset="0"/>
                <a:cs typeface="Meta Offc Pro"/>
              </a:rPr>
              <a:t>Figure </a:t>
            </a:r>
            <a:fld id="{0C16F13B-3659-4888-B784-82F22626CC5F}" type="slidenum">
              <a:rPr lang="en-US" sz="1400" b="1" smtClean="0">
                <a:latin typeface="Calibri" pitchFamily="34" charset="0"/>
                <a:cs typeface="Meta Offc Pro"/>
              </a:rPr>
              <a:pPr algn="l"/>
              <a:t>‹#›</a:t>
            </a:fld>
            <a:endParaRPr lang="en-US" sz="1400" b="1" dirty="0" err="1" smtClean="0">
              <a:latin typeface="Calibri" pitchFamily="34" charset="0"/>
              <a:cs typeface="Meta Offc Pro"/>
            </a:endParaRPr>
          </a:p>
        </p:txBody>
      </p:sp>
    </p:spTree>
    <p:extLst>
      <p:ext uri="{BB962C8B-B14F-4D97-AF65-F5344CB8AC3E}">
        <p14:creationId xmlns:p14="http://schemas.microsoft.com/office/powerpoint/2010/main" val="1882789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1" i="0" dirty="0" smtClean="0">
          <a:solidFill>
            <a:srgbClr val="000000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30541" y="1554480"/>
            <a:ext cx="8682918" cy="4481320"/>
          </a:xfrm>
          <a:prstGeom prst="rect">
            <a:avLst/>
          </a:prstGeom>
          <a:solidFill>
            <a:srgbClr val="0B78B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0541" y="228600"/>
            <a:ext cx="1087719" cy="109325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06593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200" kern="1200" baseline="0">
          <a:solidFill>
            <a:schemeClr val="bg1"/>
          </a:solidFill>
          <a:latin typeface="MetaSerif-Book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6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SOURCE: Kaiser Family Foundation, “Medicare Spending at the End of Life: A Snapshot of Beneficiaries Who Died in 2014 and the Cost of Their Care,” July 2016. </a:t>
            </a:r>
            <a:r>
              <a:rPr lang="en-US" dirty="0"/>
              <a:t>Data from Kaiser Family Foundation analysis of 5% percent sample of Medicare claims from CMS’ Chronic Conditions Data Warehouse (CCW</a:t>
            </a:r>
            <a:r>
              <a:rPr lang="en-US" dirty="0" smtClean="0"/>
              <a:t>), 2014 (for total Medicare beneficiary deaths in 2014); </a:t>
            </a:r>
            <a:r>
              <a:rPr lang="en-US" dirty="0"/>
              <a:t>National Center for Health Statistics, Health, United States, 2015: With Special Feature on Racial and Ethnic Health Disparities, 2016, Table </a:t>
            </a:r>
            <a:r>
              <a:rPr lang="en-US" dirty="0" smtClean="0"/>
              <a:t>19 (for total deaths in 2014).</a:t>
            </a:r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 of 5 people who died in the United States in 2014 were covered by Medicare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0" y="4572000"/>
            <a:ext cx="9144000" cy="10541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300"/>
              </a:spcAft>
            </a:pPr>
            <a:r>
              <a:rPr lang="en-US" sz="2600" dirty="0" smtClean="0">
                <a:latin typeface="Calibri" pitchFamily="34" charset="0"/>
                <a:cs typeface="Meta Offc Pro"/>
              </a:rPr>
              <a:t>Total Deaths, 2014: </a:t>
            </a:r>
            <a:r>
              <a:rPr lang="en-US" sz="3000" b="1" dirty="0" smtClean="0">
                <a:latin typeface="Calibri" pitchFamily="34" charset="0"/>
                <a:cs typeface="Meta Offc Pro"/>
              </a:rPr>
              <a:t>2.6 million</a:t>
            </a:r>
          </a:p>
          <a:p>
            <a:pPr algn="ctr"/>
            <a:r>
              <a:rPr lang="en-US" sz="2600" dirty="0" smtClean="0">
                <a:latin typeface="Calibri" pitchFamily="34" charset="0"/>
                <a:cs typeface="Meta Offc Pro"/>
              </a:rPr>
              <a:t>Total Medicare Beneficiary Deaths, 2014: </a:t>
            </a:r>
            <a:r>
              <a:rPr lang="en-US" sz="3000" b="1" dirty="0" smtClean="0">
                <a:latin typeface="Calibri" pitchFamily="34" charset="0"/>
                <a:cs typeface="Meta Offc Pro"/>
              </a:rPr>
              <a:t>2.1 million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54380" y="643147"/>
            <a:ext cx="914400" cy="45089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700" dirty="0" smtClean="0">
                <a:solidFill>
                  <a:schemeClr val="accent3">
                    <a:lumMod val="75000"/>
                  </a:schemeClr>
                </a:solidFill>
                <a:latin typeface="Webdings" panose="05030102010509060703" pitchFamily="18" charset="2"/>
                <a:cs typeface="Meta Offc Pro"/>
              </a:rPr>
              <a:t></a:t>
            </a:r>
          </a:p>
        </p:txBody>
      </p:sp>
      <p:pic>
        <p:nvPicPr>
          <p:cNvPr id="10" name="Picture 2" descr="https://encrypted-tbn2.gstatic.com/images?q=tbn:ANd9GcQwsLS3XwTN0Kyi4DQULNEPkIG86L61kG8ymeA5l0g1j0fA5CbkpJn0Kyo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4530" y="1553663"/>
            <a:ext cx="1010711" cy="29541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4110991" y="643147"/>
            <a:ext cx="914400" cy="45089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700" dirty="0" smtClean="0">
                <a:solidFill>
                  <a:schemeClr val="accent3">
                    <a:lumMod val="75000"/>
                  </a:schemeClr>
                </a:solidFill>
                <a:latin typeface="Webdings" panose="05030102010509060703" pitchFamily="18" charset="2"/>
                <a:cs typeface="Meta Offc Pro"/>
              </a:rPr>
              <a:t></a:t>
            </a:r>
          </a:p>
        </p:txBody>
      </p:sp>
      <p:pic>
        <p:nvPicPr>
          <p:cNvPr id="14" name="Picture 2" descr="https://encrypted-tbn2.gstatic.com/images?q=tbn:ANd9GcQwsLS3XwTN0Kyi4DQULNEPkIG86L61kG8ymeA5l0g1j0fA5CbkpJn0Kyo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1140" y="1553663"/>
            <a:ext cx="1010711" cy="29541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TextBox 14"/>
          <p:cNvSpPr txBox="1"/>
          <p:nvPr/>
        </p:nvSpPr>
        <p:spPr>
          <a:xfrm>
            <a:off x="7467600" y="643147"/>
            <a:ext cx="914400" cy="45089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7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Webdings" panose="05030102010509060703" pitchFamily="18" charset="2"/>
                <a:cs typeface="Meta Offc Pro"/>
              </a:rPr>
              <a:t></a:t>
            </a:r>
          </a:p>
        </p:txBody>
      </p:sp>
    </p:spTree>
    <p:extLst>
      <p:ext uri="{BB962C8B-B14F-4D97-AF65-F5344CB8AC3E}">
        <p14:creationId xmlns:p14="http://schemas.microsoft.com/office/powerpoint/2010/main" val="276241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ontent Placeholder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07415004"/>
              </p:ext>
            </p:extLst>
          </p:nvPr>
        </p:nvGraphicFramePr>
        <p:xfrm>
          <a:off x="92075" y="1280160"/>
          <a:ext cx="8959850" cy="4571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NOTE: Excludes beneficiaries in Medicare Advantage. </a:t>
            </a:r>
          </a:p>
          <a:p>
            <a:r>
              <a:rPr lang="en-US" dirty="0" smtClean="0"/>
              <a:t>SOURCE: Kaiser Family Foundation, “Medicare Spending at the End of Life: A Snapshot of Beneficiaries Who Died in 2014 and the Cost of Their Care,” July 2016</a:t>
            </a:r>
            <a:r>
              <a:rPr lang="en-US" dirty="0"/>
              <a:t>. Data from Kaiser Family Foundation analysis of 5% percent sample of Medicare claims from CMS’ Chronic Conditions Data Warehouse (CCW), 2014.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share of total Medicare spending for people at the end of life has decreased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40302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NOTE: Excludes beneficiaries in Medicare Advantage. </a:t>
            </a:r>
          </a:p>
          <a:p>
            <a:r>
              <a:rPr lang="en-US" dirty="0"/>
              <a:t>SOURCE: Kaiser Family Foundation, “Medicare Spending at the End of Life: A Snapshot of Beneficiaries Who Died in 2014 and the Cost of Their Care,” July 2016. Data from Kaiser Family Foundation analysis of 5% percent sample of Medicare claims from CMS’ Chronic Conditions Data Warehouse (CCW), 2014.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Medicare </a:t>
            </a:r>
            <a:r>
              <a:rPr lang="en-US" dirty="0" smtClean="0"/>
              <a:t>spending </a:t>
            </a:r>
            <a:r>
              <a:rPr lang="en-US" dirty="0"/>
              <a:t>was </a:t>
            </a:r>
            <a:r>
              <a:rPr lang="en-US" dirty="0" smtClean="0"/>
              <a:t>higher </a:t>
            </a:r>
            <a:r>
              <a:rPr lang="en-US" dirty="0"/>
              <a:t>for </a:t>
            </a:r>
            <a:r>
              <a:rPr lang="en-US" dirty="0" smtClean="0"/>
              <a:t>people at the end of life in </a:t>
            </a:r>
            <a:r>
              <a:rPr lang="en-US" dirty="0"/>
              <a:t>2014</a:t>
            </a:r>
          </a:p>
        </p:txBody>
      </p:sp>
      <p:graphicFrame>
        <p:nvGraphicFramePr>
          <p:cNvPr id="8" name="Chart 7"/>
          <p:cNvGraphicFramePr/>
          <p:nvPr>
            <p:extLst>
              <p:ext uri="{D42A27DB-BD31-4B8C-83A1-F6EECF244321}">
                <p14:modId xmlns:p14="http://schemas.microsoft.com/office/powerpoint/2010/main" val="3903639965"/>
              </p:ext>
            </p:extLst>
          </p:nvPr>
        </p:nvGraphicFramePr>
        <p:xfrm>
          <a:off x="381000" y="1066800"/>
          <a:ext cx="8382000" cy="487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692863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6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NOTE: Excludes beneficiaries in Medicare Advantage. </a:t>
            </a:r>
            <a:r>
              <a:rPr lang="en-US" dirty="0" smtClean="0"/>
              <a:t>65-year-olds excluded because most are enrolled for less than one year.</a:t>
            </a:r>
          </a:p>
          <a:p>
            <a:r>
              <a:rPr lang="en-US" dirty="0" smtClean="0"/>
              <a:t>SOURCE: </a:t>
            </a:r>
            <a:r>
              <a:rPr lang="en-US" dirty="0"/>
              <a:t>Kaiser Family Foundation, “Medicare Spending at the End of Life: A Snapshot of Beneficiaries Who Died in 2014 and the Cost of Their Care,” July 2016. Data from Kaiser Family Foundation analysis of 5% percent sample of Medicare claims from CMS’ Chronic Conditions Data Warehouse (CCW), 2014.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Medicare spending for end-of-life care decreased with age in 2014</a:t>
            </a:r>
            <a:endParaRPr lang="en-US" dirty="0"/>
          </a:p>
        </p:txBody>
      </p:sp>
      <p:graphicFrame>
        <p:nvGraphicFramePr>
          <p:cNvPr id="7" name="Chart 6"/>
          <p:cNvGraphicFramePr/>
          <p:nvPr>
            <p:extLst>
              <p:ext uri="{D42A27DB-BD31-4B8C-83A1-F6EECF244321}">
                <p14:modId xmlns:p14="http://schemas.microsoft.com/office/powerpoint/2010/main" val="1343819488"/>
              </p:ext>
            </p:extLst>
          </p:nvPr>
        </p:nvGraphicFramePr>
        <p:xfrm>
          <a:off x="91440" y="1147918"/>
          <a:ext cx="8909084" cy="43729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1676400" y="5498068"/>
            <a:ext cx="594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Calibri" pitchFamily="34" charset="0"/>
                <a:cs typeface="Meta Offc Pro"/>
              </a:rPr>
              <a:t>Age in Years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990600" y="2438205"/>
            <a:ext cx="2918108" cy="400110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  <a:latin typeface="Calibri" pitchFamily="34" charset="0"/>
                <a:cs typeface="Meta Offc Pro"/>
              </a:rPr>
              <a:t>Decedents with Medicare</a:t>
            </a:r>
          </a:p>
        </p:txBody>
      </p:sp>
    </p:spTree>
    <p:extLst>
      <p:ext uri="{BB962C8B-B14F-4D97-AF65-F5344CB8AC3E}">
        <p14:creationId xmlns:p14="http://schemas.microsoft.com/office/powerpoint/2010/main" val="2897948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829708374"/>
              </p:ext>
            </p:extLst>
          </p:nvPr>
        </p:nvGraphicFramePr>
        <p:xfrm>
          <a:off x="91440" y="1066800"/>
          <a:ext cx="8961120" cy="53309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 Placeholder 6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NOTE: Excludes beneficiaries in Medicare Advantage. </a:t>
            </a:r>
          </a:p>
          <a:p>
            <a:r>
              <a:rPr lang="en-US" dirty="0" smtClean="0"/>
              <a:t>SOURCE: </a:t>
            </a:r>
            <a:r>
              <a:rPr lang="en-US" dirty="0"/>
              <a:t>Kaiser Family Foundation analysis of 5% percent sample of Medicare claims from CMS’ Chronic Conditions Data Warehouse (CCW), </a:t>
            </a:r>
            <a:r>
              <a:rPr lang="en-US" dirty="0" smtClean="0"/>
              <a:t>2000 and 2014.</a:t>
            </a:r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600" dirty="0" smtClean="0"/>
              <a:t>Medicare hospice use and spending has increased</a:t>
            </a:r>
            <a:endParaRPr lang="en-US" sz="2600" dirty="0"/>
          </a:p>
        </p:txBody>
      </p:sp>
      <p:cxnSp>
        <p:nvCxnSpPr>
          <p:cNvPr id="10" name="Straight Connector 9"/>
          <p:cNvCxnSpPr/>
          <p:nvPr/>
        </p:nvCxnSpPr>
        <p:spPr>
          <a:xfrm flipH="1">
            <a:off x="4572000" y="1371601"/>
            <a:ext cx="7002" cy="4572000"/>
          </a:xfrm>
          <a:prstGeom prst="line">
            <a:avLst/>
          </a:prstGeom>
          <a:ln w="19050" cap="rnd" cmpd="sng">
            <a:solidFill>
              <a:schemeClr val="tx1">
                <a:lumMod val="65000"/>
                <a:lumOff val="3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1231144" y="5574269"/>
            <a:ext cx="98689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latin typeface="Calibri" pitchFamily="34" charset="0"/>
                <a:cs typeface="Meta Offc Pro"/>
              </a:rPr>
              <a:t>2000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590800" y="5574269"/>
            <a:ext cx="99430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latin typeface="Calibri" pitchFamily="34" charset="0"/>
                <a:cs typeface="Meta Offc Pro"/>
              </a:rPr>
              <a:t>2014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630563" y="5574269"/>
            <a:ext cx="10070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latin typeface="Calibri" pitchFamily="34" charset="0"/>
                <a:cs typeface="Meta Offc Pro"/>
              </a:rPr>
              <a:t>2000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7010400" y="5574269"/>
            <a:ext cx="990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latin typeface="Calibri" pitchFamily="34" charset="0"/>
                <a:cs typeface="Meta Offc Pro"/>
              </a:rPr>
              <a:t>2014</a:t>
            </a:r>
          </a:p>
        </p:txBody>
      </p:sp>
      <p:graphicFrame>
        <p:nvGraphicFramePr>
          <p:cNvPr id="18" name="Chart 17"/>
          <p:cNvGraphicFramePr/>
          <p:nvPr>
            <p:extLst>
              <p:ext uri="{D42A27DB-BD31-4B8C-83A1-F6EECF244321}">
                <p14:modId xmlns:p14="http://schemas.microsoft.com/office/powerpoint/2010/main" val="1000927115"/>
              </p:ext>
            </p:extLst>
          </p:nvPr>
        </p:nvGraphicFramePr>
        <p:xfrm>
          <a:off x="4106562" y="1122159"/>
          <a:ext cx="5242560" cy="45166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884500" y="1258670"/>
            <a:ext cx="28955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latin typeface="Calibri" pitchFamily="34" charset="0"/>
                <a:cs typeface="Meta Offc Pro"/>
              </a:rPr>
              <a:t>Share of Decedents who Received Hospice Care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625526" y="1258670"/>
            <a:ext cx="242177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latin typeface="Calibri" pitchFamily="34" charset="0"/>
                <a:cs typeface="Meta Offc Pro"/>
              </a:rPr>
              <a:t>Total Medicare Hospice Spending</a:t>
            </a:r>
          </a:p>
        </p:txBody>
      </p:sp>
    </p:spTree>
    <p:extLst>
      <p:ext uri="{BB962C8B-B14F-4D97-AF65-F5344CB8AC3E}">
        <p14:creationId xmlns:p14="http://schemas.microsoft.com/office/powerpoint/2010/main" val="407813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6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SOURCE: Pie 1: Kaiser Family Foundation Tracking Poll, September 2015; Pie 2: Pew </a:t>
            </a:r>
            <a:r>
              <a:rPr lang="en-US" dirty="0"/>
              <a:t>Research Center, “Views on End-of-Life Medical Treatments,” November </a:t>
            </a:r>
            <a:r>
              <a:rPr lang="en-US" dirty="0" smtClean="0"/>
              <a:t>2013. 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600" dirty="0" smtClean="0"/>
              <a:t>Many people aged ≥ 65 years have not discussed end-of-life care with a physician (2015) or documented end-of-life care wishes (2013)</a:t>
            </a:r>
            <a:endParaRPr lang="en-US" sz="2600" b="0" dirty="0"/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30935123"/>
              </p:ext>
            </p:extLst>
          </p:nvPr>
        </p:nvGraphicFramePr>
        <p:xfrm>
          <a:off x="-176645" y="1234440"/>
          <a:ext cx="4937760" cy="49377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Chart 6"/>
          <p:cNvGraphicFramePr/>
          <p:nvPr>
            <p:extLst>
              <p:ext uri="{D42A27DB-BD31-4B8C-83A1-F6EECF244321}">
                <p14:modId xmlns:p14="http://schemas.microsoft.com/office/powerpoint/2010/main" val="3176925934"/>
              </p:ext>
            </p:extLst>
          </p:nvPr>
        </p:nvGraphicFramePr>
        <p:xfrm>
          <a:off x="4353790" y="1234440"/>
          <a:ext cx="4937760" cy="49377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0" y="5833646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latin typeface="Calibri" pitchFamily="34" charset="0"/>
                <a:cs typeface="Meta Offc Pro"/>
              </a:rPr>
              <a:t>Before January 1, 2016, Medicare did not reimburse physicians for patient visits to discuss EOL care.</a:t>
            </a:r>
          </a:p>
        </p:txBody>
      </p:sp>
    </p:spTree>
    <p:extLst>
      <p:ext uri="{BB962C8B-B14F-4D97-AF65-F5344CB8AC3E}">
        <p14:creationId xmlns:p14="http://schemas.microsoft.com/office/powerpoint/2010/main" val="4180437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6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SOURCE: The John A. Harford Foundation “Conversation Stopper: What’s Preventing Physicians from Talking with Patients about End-of-Life and Advance Care Planning?” Poll, April 2016.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700" dirty="0" smtClean="0"/>
              <a:t>Most physicians report not being trained to discuss end-of-life care (2016)</a:t>
            </a:r>
            <a:endParaRPr lang="en-US" sz="2700" b="0" dirty="0"/>
          </a:p>
        </p:txBody>
      </p:sp>
      <p:graphicFrame>
        <p:nvGraphicFramePr>
          <p:cNvPr id="9" name="Chart 8"/>
          <p:cNvGraphicFramePr/>
          <p:nvPr>
            <p:extLst>
              <p:ext uri="{D42A27DB-BD31-4B8C-83A1-F6EECF244321}">
                <p14:modId xmlns:p14="http://schemas.microsoft.com/office/powerpoint/2010/main" val="3280223822"/>
              </p:ext>
            </p:extLst>
          </p:nvPr>
        </p:nvGraphicFramePr>
        <p:xfrm>
          <a:off x="1600200" y="762000"/>
          <a:ext cx="5486400" cy="5486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0" y="5833646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latin typeface="Calibri" pitchFamily="34" charset="0"/>
                <a:cs typeface="Meta Offc Pro"/>
              </a:rPr>
              <a:t>Before January 1, 2016, Medicare did not reimburse physicians for patient visits to discuss EOL care.</a:t>
            </a:r>
          </a:p>
        </p:txBody>
      </p:sp>
    </p:spTree>
    <p:extLst>
      <p:ext uri="{BB962C8B-B14F-4D97-AF65-F5344CB8AC3E}">
        <p14:creationId xmlns:p14="http://schemas.microsoft.com/office/powerpoint/2010/main" val="3781000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with exhibit #">
  <a:themeElements>
    <a:clrScheme name="Custom 1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0072C0"/>
      </a:hlink>
      <a:folHlink>
        <a:srgbClr val="0072C0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KFF_Template" id="{D65C98CA-BAF9-447F-9753-9317ABEA03AC}" vid="{5FEDB439-BB30-4CBA-B9B7-C6B324801CFA}"/>
    </a:ext>
  </a:extLst>
</a:theme>
</file>

<file path=ppt/theme/theme2.xml><?xml version="1.0" encoding="utf-8"?>
<a:theme xmlns:a="http://schemas.openxmlformats.org/drawingml/2006/main" name="Default with figure #">
  <a:themeElements>
    <a:clrScheme name="Custom 1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0072C0"/>
      </a:hlink>
      <a:folHlink>
        <a:srgbClr val="0072C0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KFF_Template" id="{D65C98CA-BAF9-447F-9753-9317ABEA03AC}" vid="{0F6006EE-FDEF-4FE6-9C32-2700B5741987}"/>
    </a:ext>
  </a:extLst>
</a:theme>
</file>

<file path=ppt/theme/theme3.xml><?xml version="1.0" encoding="utf-8"?>
<a:theme xmlns:a="http://schemas.openxmlformats.org/drawingml/2006/main" name="Title page">
  <a:themeElements>
    <a:clrScheme name="Default KFF theme colors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ADA07A"/>
      </a:hlink>
      <a:folHlink>
        <a:srgbClr val="CDC6AF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KFF_Template" id="{D65C98CA-BAF9-447F-9753-9317ABEA03AC}" vid="{7076EB50-CE3A-4D0C-A500-19D8F5ECB66F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3840</TotalTime>
  <Words>646</Words>
  <Application>Microsoft Office PowerPoint</Application>
  <PresentationFormat>On-screen Show (4:3)</PresentationFormat>
  <Paragraphs>60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7</vt:i4>
      </vt:variant>
    </vt:vector>
  </HeadingPairs>
  <TitlesOfParts>
    <vt:vector size="16" baseType="lpstr">
      <vt:lpstr>Arial</vt:lpstr>
      <vt:lpstr>Calibri</vt:lpstr>
      <vt:lpstr>Meta Offc Pro</vt:lpstr>
      <vt:lpstr>MetaSerif-Book</vt:lpstr>
      <vt:lpstr>Tahoma</vt:lpstr>
      <vt:lpstr>Webdings</vt:lpstr>
      <vt:lpstr>Default with exhibit #</vt:lpstr>
      <vt:lpstr>Default with figure #</vt:lpstr>
      <vt:lpstr>Title page</vt:lpstr>
      <vt:lpstr>4 of 5 people who died in the United States in 2014 were covered by Medicare</vt:lpstr>
      <vt:lpstr>The share of total Medicare spending for people at the end of life has decreased</vt:lpstr>
      <vt:lpstr>Medicare spending was higher for people at the end of life in 2014</vt:lpstr>
      <vt:lpstr>Medicare spending for end-of-life care decreased with age in 2014</vt:lpstr>
      <vt:lpstr>Medicare hospice use and spending has increased</vt:lpstr>
      <vt:lpstr>Many people aged ≥ 65 years have not discussed end-of-life care with a physician (2015) or documented end-of-life care wishes (2013)</vt:lpstr>
      <vt:lpstr>Most physicians report not being trained to discuss end-of-life care (2016)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Shannon Griffin</dc:creator>
  <cp:lastModifiedBy>Kanani Kauka</cp:lastModifiedBy>
  <cp:revision>185</cp:revision>
  <cp:lastPrinted>2016-09-12T17:27:44Z</cp:lastPrinted>
  <dcterms:created xsi:type="dcterms:W3CDTF">2016-05-19T16:55:45Z</dcterms:created>
  <dcterms:modified xsi:type="dcterms:W3CDTF">2016-10-31T18:29:35Z</dcterms:modified>
</cp:coreProperties>
</file>