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73" r:id="rId2"/>
    <p:sldMasterId id="2147483666" r:id="rId3"/>
  </p:sldMasterIdLst>
  <p:notesMasterIdLst>
    <p:notesMasterId r:id="rId10"/>
  </p:notesMasterIdLst>
  <p:sldIdLst>
    <p:sldId id="280" r:id="rId4"/>
    <p:sldId id="293" r:id="rId5"/>
    <p:sldId id="291" r:id="rId6"/>
    <p:sldId id="286" r:id="rId7"/>
    <p:sldId id="288" r:id="rId8"/>
    <p:sldId id="28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Semanskee" initials="AS" lastIdx="4" clrIdx="0">
    <p:extLst>
      <p:ext uri="{19B8F6BF-5375-455C-9EA6-DF929625EA0E}">
        <p15:presenceInfo xmlns:p15="http://schemas.microsoft.com/office/powerpoint/2012/main" userId="S-1-5-21-1957994488-602162358-682003330-389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3537872429898"/>
          <c:y val="0.1176105916447944"/>
          <c:w val="0.87200637280319604"/>
          <c:h val="0.76773886337124531"/>
        </c:manualLayout>
      </c:layout>
      <c:barChart>
        <c:barDir val="col"/>
        <c:grouping val="clustered"/>
        <c:varyColors val="0"/>
        <c:ser>
          <c:idx val="0"/>
          <c:order val="0"/>
          <c:tx>
            <c:strRef>
              <c:f>Sheet1!$B$1</c:f>
              <c:strCache>
                <c:ptCount val="1"/>
                <c:pt idx="0">
                  <c:v>Three or more insurers</c:v>
                </c:pt>
              </c:strCache>
            </c:strRef>
          </c:tx>
          <c:spPr>
            <a:solidFill>
              <a:schemeClr val="accent5"/>
            </a:solidFill>
            <a:ln>
              <a:solidFill>
                <a:schemeClr val="tx1"/>
              </a:solidFill>
            </a:ln>
          </c:spPr>
          <c:invertIfNegative val="0"/>
          <c:dLbls>
            <c:dLbl>
              <c:idx val="13"/>
              <c:layout>
                <c:manualLayout>
                  <c:x val="-2.8286942747227902E-3"/>
                  <c:y val="7.52314814814814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06-49F7-8BBE-1CFFD8F546A7}"/>
                </c:ext>
              </c:extLst>
            </c:dLbl>
            <c:dLbl>
              <c:idx val="15"/>
              <c:layout>
                <c:manualLayout>
                  <c:x val="0"/>
                  <c:y val="6.36574074074073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06-49F7-8BBE-1CFFD8F546A7}"/>
                </c:ext>
              </c:extLst>
            </c:dLbl>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Sheet1!$A$7:$A$9</c:f>
              <c:numCache>
                <c:formatCode>0</c:formatCode>
                <c:ptCount val="2"/>
                <c:pt idx="0">
                  <c:v>2016</c:v>
                </c:pt>
                <c:pt idx="1">
                  <c:v>2017</c:v>
                </c:pt>
              </c:numCache>
            </c:numRef>
          </c:cat>
          <c:val>
            <c:numRef>
              <c:f>Sheet1!$B$7:$B$9</c:f>
              <c:numCache>
                <c:formatCode>0%</c:formatCode>
                <c:ptCount val="2"/>
                <c:pt idx="0">
                  <c:v>0.85167892000000001</c:v>
                </c:pt>
                <c:pt idx="1">
                  <c:v>0.57999999999999996</c:v>
                </c:pt>
              </c:numCache>
            </c:numRef>
          </c:val>
          <c:extLst>
            <c:ext xmlns:c16="http://schemas.microsoft.com/office/drawing/2014/chart" uri="{C3380CC4-5D6E-409C-BE32-E72D297353CC}">
              <c16:uniqueId val="{00000002-FA06-49F7-8BBE-1CFFD8F546A7}"/>
            </c:ext>
          </c:extLst>
        </c:ser>
        <c:ser>
          <c:idx val="1"/>
          <c:order val="1"/>
          <c:tx>
            <c:strRef>
              <c:f>Sheet1!$C$1</c:f>
              <c:strCache>
                <c:ptCount val="1"/>
                <c:pt idx="0">
                  <c:v>Two insurers</c:v>
                </c:pt>
              </c:strCache>
            </c:strRef>
          </c:tx>
          <c:spPr>
            <a:ln>
              <a:solidFill>
                <a:schemeClr val="tx1"/>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Sheet1!$A$7:$A$9</c:f>
              <c:numCache>
                <c:formatCode>0</c:formatCode>
                <c:ptCount val="2"/>
                <c:pt idx="0">
                  <c:v>2016</c:v>
                </c:pt>
                <c:pt idx="1">
                  <c:v>2017</c:v>
                </c:pt>
              </c:numCache>
            </c:numRef>
          </c:cat>
          <c:val>
            <c:numRef>
              <c:f>Sheet1!$C$7:$C$9</c:f>
              <c:numCache>
                <c:formatCode>0%</c:formatCode>
                <c:ptCount val="2"/>
                <c:pt idx="0">
                  <c:v>0.12446209</c:v>
                </c:pt>
                <c:pt idx="1">
                  <c:v>0.21</c:v>
                </c:pt>
              </c:numCache>
            </c:numRef>
          </c:val>
          <c:extLst>
            <c:ext xmlns:c16="http://schemas.microsoft.com/office/drawing/2014/chart" uri="{C3380CC4-5D6E-409C-BE32-E72D297353CC}">
              <c16:uniqueId val="{00000003-FA06-49F7-8BBE-1CFFD8F546A7}"/>
            </c:ext>
          </c:extLst>
        </c:ser>
        <c:ser>
          <c:idx val="2"/>
          <c:order val="2"/>
          <c:tx>
            <c:strRef>
              <c:f>Sheet1!$D$1</c:f>
              <c:strCache>
                <c:ptCount val="1"/>
                <c:pt idx="0">
                  <c:v>One insurer</c:v>
                </c:pt>
              </c:strCache>
            </c:strRef>
          </c:tx>
          <c:spPr>
            <a:solidFill>
              <a:schemeClr val="bg2"/>
            </a:solidFill>
            <a:ln>
              <a:solidFill>
                <a:schemeClr val="tx1"/>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Sheet1!$A$7:$A$9</c:f>
              <c:numCache>
                <c:formatCode>0</c:formatCode>
                <c:ptCount val="2"/>
                <c:pt idx="0">
                  <c:v>2016</c:v>
                </c:pt>
                <c:pt idx="1">
                  <c:v>2017</c:v>
                </c:pt>
              </c:numCache>
            </c:numRef>
          </c:cat>
          <c:val>
            <c:numRef>
              <c:f>Sheet1!$D$7:$D$9</c:f>
              <c:numCache>
                <c:formatCode>0%</c:formatCode>
                <c:ptCount val="2"/>
                <c:pt idx="0">
                  <c:v>2.385899E-2</c:v>
                </c:pt>
                <c:pt idx="1">
                  <c:v>0.21</c:v>
                </c:pt>
              </c:numCache>
            </c:numRef>
          </c:val>
          <c:extLst>
            <c:ext xmlns:c16="http://schemas.microsoft.com/office/drawing/2014/chart" uri="{C3380CC4-5D6E-409C-BE32-E72D297353CC}">
              <c16:uniqueId val="{00000004-FA06-49F7-8BBE-1CFFD8F546A7}"/>
            </c:ext>
          </c:extLst>
        </c:ser>
        <c:dLbls>
          <c:showLegendKey val="0"/>
          <c:showVal val="1"/>
          <c:showCatName val="0"/>
          <c:showSerName val="0"/>
          <c:showPercent val="0"/>
          <c:showBubbleSize val="0"/>
        </c:dLbls>
        <c:gapWidth val="75"/>
        <c:axId val="281338640"/>
        <c:axId val="281337856"/>
      </c:barChart>
      <c:catAx>
        <c:axId val="281338640"/>
        <c:scaling>
          <c:orientation val="minMax"/>
        </c:scaling>
        <c:delete val="0"/>
        <c:axPos val="b"/>
        <c:numFmt formatCode="0" sourceLinked="1"/>
        <c:majorTickMark val="none"/>
        <c:minorTickMark val="none"/>
        <c:tickLblPos val="low"/>
        <c:spPr>
          <a:ln>
            <a:solidFill>
              <a:schemeClr val="tx1"/>
            </a:solidFill>
          </a:ln>
        </c:spPr>
        <c:txPr>
          <a:bodyPr rot="0" vert="horz" anchor="ctr" anchorCtr="1"/>
          <a:lstStyle/>
          <a:p>
            <a:pPr>
              <a:defRPr/>
            </a:pPr>
            <a:endParaRPr lang="en-US"/>
          </a:p>
        </c:txPr>
        <c:crossAx val="281337856"/>
        <c:crosses val="autoZero"/>
        <c:auto val="1"/>
        <c:lblAlgn val="ctr"/>
        <c:lblOffset val="100"/>
        <c:noMultiLvlLbl val="0"/>
      </c:catAx>
      <c:valAx>
        <c:axId val="281337856"/>
        <c:scaling>
          <c:orientation val="minMax"/>
          <c:max val="1"/>
        </c:scaling>
        <c:delete val="0"/>
        <c:axPos val="l"/>
        <c:title>
          <c:tx>
            <c:rich>
              <a:bodyPr/>
              <a:lstStyle/>
              <a:p>
                <a:pPr>
                  <a:defRPr/>
                </a:pPr>
                <a:r>
                  <a:rPr lang="en-US" b="0" dirty="0" smtClean="0"/>
                  <a:t>Share of Exchange Enrollees</a:t>
                </a:r>
                <a:endParaRPr lang="en-US" b="0" dirty="0"/>
              </a:p>
            </c:rich>
          </c:tx>
          <c:layout/>
          <c:overlay val="0"/>
        </c:title>
        <c:numFmt formatCode="0%" sourceLinked="0"/>
        <c:majorTickMark val="none"/>
        <c:minorTickMark val="none"/>
        <c:tickLblPos val="nextTo"/>
        <c:spPr>
          <a:ln>
            <a:solidFill>
              <a:schemeClr val="tx1"/>
            </a:solidFill>
          </a:ln>
        </c:spPr>
        <c:crossAx val="281338640"/>
        <c:crosses val="autoZero"/>
        <c:crossBetween val="between"/>
      </c:valAx>
    </c:plotArea>
    <c:legend>
      <c:legendPos val="t"/>
      <c:layout>
        <c:manualLayout>
          <c:xMode val="edge"/>
          <c:yMode val="edge"/>
          <c:x val="0.30316809304132297"/>
          <c:y val="3.4722222222222203E-2"/>
          <c:w val="0.49923558435032689"/>
          <c:h val="6.2821932414698162E-2"/>
        </c:manualLayout>
      </c:layout>
      <c:overlay val="0"/>
    </c:legend>
    <c:plotVisOnly val="1"/>
    <c:dispBlanksAs val="gap"/>
    <c:showDLblsOverMax val="0"/>
  </c:chart>
  <c:spPr>
    <a:ln>
      <a:noFill/>
    </a:ln>
  </c:spPr>
  <c:txPr>
    <a:bodyPr/>
    <a:lstStyle/>
    <a:p>
      <a:pPr>
        <a:defRPr sz="1300">
          <a:solidFill>
            <a:srgbClr val="000000"/>
          </a:solidFil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3537872429898"/>
          <c:y val="0.1176105916447944"/>
          <c:w val="0.87200637280319604"/>
          <c:h val="0.76773886337124531"/>
        </c:manualLayout>
      </c:layout>
      <c:barChart>
        <c:barDir val="col"/>
        <c:grouping val="clustered"/>
        <c:varyColors val="0"/>
        <c:ser>
          <c:idx val="0"/>
          <c:order val="0"/>
          <c:tx>
            <c:strRef>
              <c:f>Sheet1!$B$1</c:f>
              <c:strCache>
                <c:ptCount val="1"/>
                <c:pt idx="0">
                  <c:v>Three or more insurers</c:v>
                </c:pt>
              </c:strCache>
            </c:strRef>
          </c:tx>
          <c:spPr>
            <a:solidFill>
              <a:schemeClr val="accent5"/>
            </a:solidFill>
            <a:ln>
              <a:solidFill>
                <a:schemeClr val="tx1"/>
              </a:solidFill>
            </a:ln>
          </c:spPr>
          <c:invertIfNegative val="0"/>
          <c:dLbls>
            <c:dLbl>
              <c:idx val="13"/>
              <c:layout>
                <c:manualLayout>
                  <c:x val="-2.8286942747227902E-3"/>
                  <c:y val="7.52314814814814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A06-49F7-8BBE-1CFFD8F546A7}"/>
                </c:ext>
              </c:extLst>
            </c:dLbl>
            <c:dLbl>
              <c:idx val="15"/>
              <c:layout>
                <c:manualLayout>
                  <c:x val="0"/>
                  <c:y val="6.36574074074073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A06-49F7-8BBE-1CFFD8F546A7}"/>
                </c:ext>
              </c:extLst>
            </c:dLbl>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Sheet1!$A$7:$A$9</c:f>
              <c:numCache>
                <c:formatCode>0</c:formatCode>
                <c:ptCount val="2"/>
                <c:pt idx="0">
                  <c:v>2016</c:v>
                </c:pt>
                <c:pt idx="1">
                  <c:v>2017</c:v>
                </c:pt>
              </c:numCache>
            </c:numRef>
          </c:cat>
          <c:val>
            <c:numRef>
              <c:f>Sheet1!$B$7:$B$9</c:f>
              <c:numCache>
                <c:formatCode>_(* #,##0_);_(* \(#,##0\);_(* "-"??_);_(@_)</c:formatCode>
                <c:ptCount val="2"/>
                <c:pt idx="0">
                  <c:v>2014</c:v>
                </c:pt>
                <c:pt idx="1">
                  <c:v>949</c:v>
                </c:pt>
              </c:numCache>
            </c:numRef>
          </c:val>
          <c:extLst>
            <c:ext xmlns:c16="http://schemas.microsoft.com/office/drawing/2014/chart" uri="{C3380CC4-5D6E-409C-BE32-E72D297353CC}">
              <c16:uniqueId val="{00000002-FA06-49F7-8BBE-1CFFD8F546A7}"/>
            </c:ext>
          </c:extLst>
        </c:ser>
        <c:ser>
          <c:idx val="1"/>
          <c:order val="1"/>
          <c:tx>
            <c:strRef>
              <c:f>Sheet1!$C$1</c:f>
              <c:strCache>
                <c:ptCount val="1"/>
                <c:pt idx="0">
                  <c:v>Two insurers</c:v>
                </c:pt>
              </c:strCache>
            </c:strRef>
          </c:tx>
          <c:spPr>
            <a:ln>
              <a:solidFill>
                <a:schemeClr val="tx1"/>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Sheet1!$A$7:$A$9</c:f>
              <c:numCache>
                <c:formatCode>0</c:formatCode>
                <c:ptCount val="2"/>
                <c:pt idx="0">
                  <c:v>2016</c:v>
                </c:pt>
                <c:pt idx="1">
                  <c:v>2017</c:v>
                </c:pt>
              </c:numCache>
            </c:numRef>
          </c:cat>
          <c:val>
            <c:numRef>
              <c:f>Sheet1!$C$7:$C$9</c:f>
              <c:numCache>
                <c:formatCode>_(* #,##0_);_(* \(#,##0\);_(* "-"??_);_(@_)</c:formatCode>
                <c:ptCount val="2"/>
                <c:pt idx="0">
                  <c:v>904</c:v>
                </c:pt>
                <c:pt idx="1">
                  <c:v>1158</c:v>
                </c:pt>
              </c:numCache>
            </c:numRef>
          </c:val>
          <c:extLst>
            <c:ext xmlns:c16="http://schemas.microsoft.com/office/drawing/2014/chart" uri="{C3380CC4-5D6E-409C-BE32-E72D297353CC}">
              <c16:uniqueId val="{00000003-FA06-49F7-8BBE-1CFFD8F546A7}"/>
            </c:ext>
          </c:extLst>
        </c:ser>
        <c:ser>
          <c:idx val="2"/>
          <c:order val="2"/>
          <c:tx>
            <c:strRef>
              <c:f>Sheet1!$D$1</c:f>
              <c:strCache>
                <c:ptCount val="1"/>
                <c:pt idx="0">
                  <c:v>One insurer</c:v>
                </c:pt>
              </c:strCache>
            </c:strRef>
          </c:tx>
          <c:spPr>
            <a:solidFill>
              <a:schemeClr val="bg2"/>
            </a:solidFill>
            <a:ln>
              <a:solidFill>
                <a:schemeClr val="tx1"/>
              </a:solidFill>
            </a:ln>
          </c:spPr>
          <c:invertIfNegative val="0"/>
          <c:dLbls>
            <c:spPr>
              <a:noFill/>
              <a:ln>
                <a:noFill/>
              </a:ln>
              <a:effectLst/>
            </c:spPr>
            <c:txPr>
              <a:bodyPr wrap="square" lIns="38100" tIns="19050" rIns="38100" bIns="19050" anchor="ctr">
                <a:spAutoFit/>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Sheet1!$A$7:$A$9</c:f>
              <c:numCache>
                <c:formatCode>0</c:formatCode>
                <c:ptCount val="2"/>
                <c:pt idx="0">
                  <c:v>2016</c:v>
                </c:pt>
                <c:pt idx="1">
                  <c:v>2017</c:v>
                </c:pt>
              </c:numCache>
            </c:numRef>
          </c:cat>
          <c:val>
            <c:numRef>
              <c:f>Sheet1!$D$7:$D$9</c:f>
              <c:numCache>
                <c:formatCode>_(* #,##0_);_(* \(#,##0\);_(* "-"??_);_(@_)</c:formatCode>
                <c:ptCount val="2"/>
                <c:pt idx="0">
                  <c:v>225</c:v>
                </c:pt>
                <c:pt idx="1">
                  <c:v>1036</c:v>
                </c:pt>
              </c:numCache>
            </c:numRef>
          </c:val>
          <c:extLst>
            <c:ext xmlns:c16="http://schemas.microsoft.com/office/drawing/2014/chart" uri="{C3380CC4-5D6E-409C-BE32-E72D297353CC}">
              <c16:uniqueId val="{00000004-FA06-49F7-8BBE-1CFFD8F546A7}"/>
            </c:ext>
          </c:extLst>
        </c:ser>
        <c:dLbls>
          <c:showLegendKey val="0"/>
          <c:showVal val="1"/>
          <c:showCatName val="0"/>
          <c:showSerName val="0"/>
          <c:showPercent val="0"/>
          <c:showBubbleSize val="0"/>
        </c:dLbls>
        <c:gapWidth val="75"/>
        <c:axId val="281338640"/>
        <c:axId val="281337856"/>
      </c:barChart>
      <c:catAx>
        <c:axId val="281338640"/>
        <c:scaling>
          <c:orientation val="minMax"/>
        </c:scaling>
        <c:delete val="0"/>
        <c:axPos val="b"/>
        <c:numFmt formatCode="0" sourceLinked="1"/>
        <c:majorTickMark val="none"/>
        <c:minorTickMark val="none"/>
        <c:tickLblPos val="low"/>
        <c:spPr>
          <a:ln>
            <a:solidFill>
              <a:schemeClr val="tx1"/>
            </a:solidFill>
          </a:ln>
        </c:spPr>
        <c:txPr>
          <a:bodyPr rot="0" vert="horz" anchor="ctr" anchorCtr="1"/>
          <a:lstStyle/>
          <a:p>
            <a:pPr>
              <a:defRPr/>
            </a:pPr>
            <a:endParaRPr lang="en-US"/>
          </a:p>
        </c:txPr>
        <c:crossAx val="281337856"/>
        <c:crosses val="autoZero"/>
        <c:auto val="1"/>
        <c:lblAlgn val="ctr"/>
        <c:lblOffset val="100"/>
        <c:noMultiLvlLbl val="0"/>
      </c:catAx>
      <c:valAx>
        <c:axId val="281337856"/>
        <c:scaling>
          <c:orientation val="minMax"/>
        </c:scaling>
        <c:delete val="0"/>
        <c:axPos val="l"/>
        <c:title>
          <c:tx>
            <c:rich>
              <a:bodyPr/>
              <a:lstStyle/>
              <a:p>
                <a:pPr>
                  <a:defRPr/>
                </a:pPr>
                <a:r>
                  <a:rPr lang="en-US" b="0" dirty="0" smtClean="0"/>
                  <a:t>Number of Counties</a:t>
                </a:r>
                <a:endParaRPr lang="en-US" b="0" dirty="0"/>
              </a:p>
            </c:rich>
          </c:tx>
          <c:layout/>
          <c:overlay val="0"/>
        </c:title>
        <c:numFmt formatCode="#,##0" sourceLinked="0"/>
        <c:majorTickMark val="none"/>
        <c:minorTickMark val="none"/>
        <c:tickLblPos val="nextTo"/>
        <c:crossAx val="281338640"/>
        <c:crosses val="autoZero"/>
        <c:crossBetween val="between"/>
      </c:valAx>
    </c:plotArea>
    <c:legend>
      <c:legendPos val="t"/>
      <c:layout>
        <c:manualLayout>
          <c:xMode val="edge"/>
          <c:yMode val="edge"/>
          <c:x val="0.30316809304132297"/>
          <c:y val="3.4722222222222203E-2"/>
          <c:w val="0.49923558435032689"/>
          <c:h val="6.2821932414698162E-2"/>
        </c:manualLayout>
      </c:layout>
      <c:overlay val="0"/>
    </c:legend>
    <c:plotVisOnly val="1"/>
    <c:dispBlanksAs val="gap"/>
    <c:showDLblsOverMax val="0"/>
  </c:chart>
  <c:spPr>
    <a:ln>
      <a:noFill/>
    </a:ln>
  </c:spPr>
  <c:txPr>
    <a:bodyPr/>
    <a:lstStyle/>
    <a:p>
      <a:pPr>
        <a:defRPr sz="1300">
          <a:solidFill>
            <a:srgbClr val="000000"/>
          </a:solidFil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Sheet1!$D$1</c:f>
              <c:strCache>
                <c:ptCount val="1"/>
                <c:pt idx="0">
                  <c:v>Three or more insurers</c:v>
                </c:pt>
              </c:strCache>
            </c:strRef>
          </c:tx>
          <c:spPr>
            <a:solidFill>
              <a:schemeClr val="accent6">
                <a:lumMod val="9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Metro</c:v>
                </c:pt>
                <c:pt idx="1">
                  <c:v>Non-Metro</c:v>
                </c:pt>
              </c:strCache>
            </c:strRef>
          </c:cat>
          <c:val>
            <c:numRef>
              <c:f>Sheet1!$D$2:$D$3</c:f>
              <c:numCache>
                <c:formatCode>0%</c:formatCode>
                <c:ptCount val="2"/>
                <c:pt idx="0">
                  <c:v>0.62</c:v>
                </c:pt>
                <c:pt idx="1">
                  <c:v>0.28000000000000003</c:v>
                </c:pt>
              </c:numCache>
            </c:numRef>
          </c:val>
          <c:extLst>
            <c:ext xmlns:c16="http://schemas.microsoft.com/office/drawing/2014/chart" uri="{C3380CC4-5D6E-409C-BE32-E72D297353CC}">
              <c16:uniqueId val="{00000002-5E5A-4966-B670-9BE323330244}"/>
            </c:ext>
          </c:extLst>
        </c:ser>
        <c:ser>
          <c:idx val="1"/>
          <c:order val="1"/>
          <c:tx>
            <c:strRef>
              <c:f>Sheet1!$C$1</c:f>
              <c:strCache>
                <c:ptCount val="1"/>
                <c:pt idx="0">
                  <c:v>Two insurers</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Metro</c:v>
                </c:pt>
                <c:pt idx="1">
                  <c:v>Non-Metro</c:v>
                </c:pt>
              </c:strCache>
            </c:strRef>
          </c:cat>
          <c:val>
            <c:numRef>
              <c:f>Sheet1!$C$2:$C$3</c:f>
              <c:numCache>
                <c:formatCode>0%</c:formatCode>
                <c:ptCount val="2"/>
                <c:pt idx="0">
                  <c:v>0.2</c:v>
                </c:pt>
                <c:pt idx="1">
                  <c:v>0.31</c:v>
                </c:pt>
              </c:numCache>
            </c:numRef>
          </c:val>
          <c:extLst>
            <c:ext xmlns:c16="http://schemas.microsoft.com/office/drawing/2014/chart" uri="{C3380CC4-5D6E-409C-BE32-E72D297353CC}">
              <c16:uniqueId val="{00000001-5E5A-4966-B670-9BE323330244}"/>
            </c:ext>
          </c:extLst>
        </c:ser>
        <c:ser>
          <c:idx val="0"/>
          <c:order val="2"/>
          <c:tx>
            <c:strRef>
              <c:f>Sheet1!$B$1</c:f>
              <c:strCache>
                <c:ptCount val="1"/>
                <c:pt idx="0">
                  <c:v>One insurer</c:v>
                </c:pt>
              </c:strCache>
            </c:strRef>
          </c:tx>
          <c:spPr>
            <a:solidFill>
              <a:schemeClr val="bg2"/>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Metro</c:v>
                </c:pt>
                <c:pt idx="1">
                  <c:v>Non-Metro</c:v>
                </c:pt>
              </c:strCache>
            </c:strRef>
          </c:cat>
          <c:val>
            <c:numRef>
              <c:f>Sheet1!$B$2:$B$3</c:f>
              <c:numCache>
                <c:formatCode>0%</c:formatCode>
                <c:ptCount val="2"/>
                <c:pt idx="0">
                  <c:v>0.18</c:v>
                </c:pt>
                <c:pt idx="1">
                  <c:v>0.41</c:v>
                </c:pt>
              </c:numCache>
            </c:numRef>
          </c:val>
          <c:extLst>
            <c:ext xmlns:c16="http://schemas.microsoft.com/office/drawing/2014/chart" uri="{C3380CC4-5D6E-409C-BE32-E72D297353CC}">
              <c16:uniqueId val="{00000000-5E5A-4966-B670-9BE323330244}"/>
            </c:ext>
          </c:extLst>
        </c:ser>
        <c:dLbls>
          <c:showLegendKey val="0"/>
          <c:showVal val="0"/>
          <c:showCatName val="0"/>
          <c:showSerName val="0"/>
          <c:showPercent val="0"/>
          <c:showBubbleSize val="0"/>
        </c:dLbls>
        <c:gapWidth val="219"/>
        <c:axId val="2035257007"/>
        <c:axId val="2035258255"/>
      </c:barChart>
      <c:catAx>
        <c:axId val="2035257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crossAx val="2035258255"/>
        <c:crosses val="autoZero"/>
        <c:auto val="1"/>
        <c:lblAlgn val="ctr"/>
        <c:lblOffset val="100"/>
        <c:noMultiLvlLbl val="0"/>
      </c:catAx>
      <c:valAx>
        <c:axId val="20352582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solidFill>
                    <a:latin typeface="+mn-lt"/>
                    <a:ea typeface="+mn-ea"/>
                    <a:cs typeface="+mn-cs"/>
                  </a:defRPr>
                </a:pPr>
                <a:r>
                  <a:rPr lang="en-US" sz="1300" dirty="0" smtClean="0">
                    <a:solidFill>
                      <a:schemeClr val="tx1"/>
                    </a:solidFill>
                  </a:rPr>
                  <a:t>Share</a:t>
                </a:r>
                <a:r>
                  <a:rPr lang="en-US" sz="1300" baseline="0" dirty="0" smtClean="0">
                    <a:solidFill>
                      <a:schemeClr val="tx1"/>
                    </a:solidFill>
                  </a:rPr>
                  <a:t> of Exchange Enrollees</a:t>
                </a:r>
                <a:endParaRPr lang="en-US" sz="1300" dirty="0">
                  <a:solidFill>
                    <a:schemeClr val="tx1"/>
                  </a:solidFill>
                </a:endParaRPr>
              </a:p>
            </c:rich>
          </c:tx>
          <c:layout/>
          <c:overlay val="0"/>
          <c:spPr>
            <a:noFill/>
            <a:ln>
              <a:noFill/>
            </a:ln>
            <a:effectLst/>
          </c:spPr>
          <c:txPr>
            <a:bodyPr rot="-540000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35257007"/>
        <c:crosses val="autoZero"/>
        <c:crossBetween val="between"/>
      </c:valAx>
      <c:spPr>
        <a:noFill/>
        <a:ln>
          <a:noFill/>
        </a:ln>
        <a:effectLst/>
      </c:spPr>
    </c:plotArea>
    <c:legend>
      <c:legendPos val="b"/>
      <c:layout>
        <c:manualLayout>
          <c:xMode val="edge"/>
          <c:yMode val="edge"/>
          <c:x val="0.44827160583383591"/>
          <c:y val="7.1742874245982413E-2"/>
          <c:w val="0.46062484340970383"/>
          <c:h val="5.9836073122438639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2016</c:v>
                </c:pt>
              </c:strCache>
            </c:strRef>
          </c:tx>
          <c:spPr>
            <a:solidFill>
              <a:schemeClr val="accent6"/>
            </a:solidFill>
            <a:ln>
              <a:solidFill>
                <a:schemeClr val="tx1"/>
              </a:solidFill>
            </a:ln>
            <a:effectLst/>
          </c:spPr>
          <c:invertIfNegative val="0"/>
          <c:dLbls>
            <c:dLbl>
              <c:idx val="0"/>
              <c:layout>
                <c:manualLayout>
                  <c:x val="-9.922041105598866E-3"/>
                  <c:y val="5.34223649996855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BDD-455A-8D3C-B67E25501C7C}"/>
                </c:ext>
              </c:extLst>
            </c:dLbl>
            <c:dLbl>
              <c:idx val="3"/>
              <c:layout>
                <c:manualLayout>
                  <c:x val="-1.4174344436569809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4BDD-455A-8D3C-B67E25501C7C}"/>
                </c:ext>
              </c:extLst>
            </c:dLbl>
            <c:dLbl>
              <c:idx val="5"/>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4BDD-455A-8D3C-B67E25501C7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Sheet1!$B$2:$B$11</c:f>
              <c:numCache>
                <c:formatCode>0%</c:formatCode>
                <c:ptCount val="10"/>
                <c:pt idx="0">
                  <c:v>2.3859000000000002E-2</c:v>
                </c:pt>
                <c:pt idx="1">
                  <c:v>0.124462</c:v>
                </c:pt>
                <c:pt idx="2">
                  <c:v>0.19331300000000001</c:v>
                </c:pt>
                <c:pt idx="3">
                  <c:v>0.178228</c:v>
                </c:pt>
                <c:pt idx="4">
                  <c:v>0.15260199999999999</c:v>
                </c:pt>
                <c:pt idx="5">
                  <c:v>0.13309699999999999</c:v>
                </c:pt>
                <c:pt idx="6">
                  <c:v>0.11849800000000001</c:v>
                </c:pt>
                <c:pt idx="7">
                  <c:v>3.5472999999999998E-2</c:v>
                </c:pt>
                <c:pt idx="8">
                  <c:v>2.2016999999999998E-2</c:v>
                </c:pt>
                <c:pt idx="9">
                  <c:v>1.521E-2</c:v>
                </c:pt>
              </c:numCache>
            </c:numRef>
          </c:val>
          <c:extLst>
            <c:ext xmlns:c16="http://schemas.microsoft.com/office/drawing/2014/chart" uri="{C3380CC4-5D6E-409C-BE32-E72D297353CC}">
              <c16:uniqueId val="{00000003-4BDD-455A-8D3C-B67E25501C7C}"/>
            </c:ext>
          </c:extLst>
        </c:ser>
        <c:ser>
          <c:idx val="1"/>
          <c:order val="1"/>
          <c:tx>
            <c:strRef>
              <c:f>Sheet1!$C$1</c:f>
              <c:strCache>
                <c:ptCount val="1"/>
                <c:pt idx="0">
                  <c:v>2017</c:v>
                </c:pt>
              </c:strCache>
            </c:strRef>
          </c:tx>
          <c:spPr>
            <a:solidFill>
              <a:schemeClr val="bg2"/>
            </a:solidFill>
            <a:ln>
              <a:solidFill>
                <a:schemeClr val="tx1"/>
              </a:solidFill>
            </a:ln>
            <a:effectLst/>
          </c:spPr>
          <c:invertIfNegative val="0"/>
          <c:dLbls>
            <c:dLbl>
              <c:idx val="0"/>
              <c:layout>
                <c:manualLayout>
                  <c:x val="5.6697377746279106E-3"/>
                  <c:y val="-9.793987108967517E-17"/>
                </c:manualLayout>
              </c:layout>
              <c:tx>
                <c:rich>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r>
                      <a:rPr lang="en-US" dirty="0" smtClean="0"/>
                      <a:t>21%</a:t>
                    </a:r>
                    <a:endParaRPr lang="en-US" dirty="0"/>
                  </a:p>
                </c:rich>
              </c:tx>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4BDD-455A-8D3C-B67E25501C7C}"/>
                </c:ext>
              </c:extLst>
            </c:dLbl>
            <c:dLbl>
              <c:idx val="3"/>
              <c:layout>
                <c:manualLayout>
                  <c:x val="8.5046066619418846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BDD-455A-8D3C-B67E25501C7C}"/>
                </c:ext>
              </c:extLst>
            </c:dLbl>
            <c:dLbl>
              <c:idx val="4"/>
              <c:layout>
                <c:manualLayout>
                  <c:x val="8.5046066619418846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BDD-455A-8D3C-B67E25501C7C}"/>
                </c:ext>
              </c:extLst>
            </c:dLbl>
            <c:dLbl>
              <c:idx val="11"/>
              <c:layout>
                <c:manualLayout>
                  <c:x val="5.669737774627923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BDD-455A-8D3C-B67E25501C7C}"/>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Sheet1!$C$2:$C$11</c:f>
              <c:numCache>
                <c:formatCode>0%</c:formatCode>
                <c:ptCount val="10"/>
                <c:pt idx="0">
                  <c:v>0.20816028770877559</c:v>
                </c:pt>
                <c:pt idx="1">
                  <c:v>0.21</c:v>
                </c:pt>
                <c:pt idx="2">
                  <c:v>0.20085063421664637</c:v>
                </c:pt>
                <c:pt idx="3">
                  <c:v>0.17</c:v>
                </c:pt>
                <c:pt idx="4">
                  <c:v>7.0000000000000007E-2</c:v>
                </c:pt>
                <c:pt idx="5">
                  <c:v>0.05</c:v>
                </c:pt>
                <c:pt idx="6">
                  <c:v>0.05</c:v>
                </c:pt>
                <c:pt idx="7">
                  <c:v>0.03</c:v>
                </c:pt>
                <c:pt idx="8">
                  <c:v>0.01</c:v>
                </c:pt>
                <c:pt idx="9">
                  <c:v>0</c:v>
                </c:pt>
              </c:numCache>
            </c:numRef>
          </c:val>
          <c:extLst>
            <c:ext xmlns:c16="http://schemas.microsoft.com/office/drawing/2014/chart" uri="{C3380CC4-5D6E-409C-BE32-E72D297353CC}">
              <c16:uniqueId val="{00000008-4BDD-455A-8D3C-B67E25501C7C}"/>
            </c:ext>
          </c:extLst>
        </c:ser>
        <c:dLbls>
          <c:showLegendKey val="0"/>
          <c:showVal val="0"/>
          <c:showCatName val="0"/>
          <c:showSerName val="0"/>
          <c:showPercent val="0"/>
          <c:showBubbleSize val="0"/>
        </c:dLbls>
        <c:gapWidth val="219"/>
        <c:overlap val="-27"/>
        <c:axId val="281339816"/>
        <c:axId val="281339424"/>
      </c:barChart>
      <c:catAx>
        <c:axId val="28133981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Number</a:t>
                </a:r>
                <a:r>
                  <a:rPr lang="en-US" baseline="0" dirty="0" smtClean="0"/>
                  <a:t> of Insurers</a:t>
                </a:r>
                <a:endParaRPr lang="en-US" dirty="0"/>
              </a:p>
            </c:rich>
          </c:tx>
          <c:layout/>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1339424"/>
        <c:crosses val="autoZero"/>
        <c:auto val="1"/>
        <c:lblAlgn val="ctr"/>
        <c:lblOffset val="100"/>
        <c:noMultiLvlLbl val="0"/>
      </c:catAx>
      <c:valAx>
        <c:axId val="2813394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Share of Exchange Enrollees</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1339816"/>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One insurer</c:v>
                </c:pt>
              </c:strCache>
            </c:strRef>
          </c:tx>
          <c:spPr>
            <a:solidFill>
              <a:schemeClr val="bg2"/>
            </a:solidFill>
            <a:ln>
              <a:solidFill>
                <a:schemeClr val="tx1"/>
              </a:solidFill>
            </a:ln>
            <a:effectLst/>
          </c:spPr>
          <c:invertIfNegative val="0"/>
          <c:dLbls>
            <c:dLbl>
              <c:idx val="0"/>
              <c:layout>
                <c:manualLayout>
                  <c:x val="-2.1043771043771094E-2"/>
                  <c:y val="-6.41025641025641E-3"/>
                </c:manualLayout>
              </c:layout>
              <c:tx>
                <c:rich>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fld id="{BBEDF415-8A6E-4431-A3F5-43ACA08D695D}" type="VALUE">
                      <a:rPr lang="en-US" b="1">
                        <a:solidFill>
                          <a:schemeClr val="bg1"/>
                        </a:solidFill>
                      </a:rPr>
                      <a:pPr>
                        <a:defRPr>
                          <a:solidFill>
                            <a:schemeClr val="bg1"/>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B3D0-4C26-B105-A79E989C8CA5}"/>
                </c:ext>
              </c:extLst>
            </c:dLbl>
            <c:dLbl>
              <c:idx val="1"/>
              <c:layout>
                <c:manualLayout>
                  <c:x val="-9.8204264870931802E-3"/>
                  <c:y val="-9.6153846153846454E-3"/>
                </c:manualLayout>
              </c:layout>
              <c:tx>
                <c:rich>
                  <a:bodyPr/>
                  <a:lstStyle/>
                  <a:p>
                    <a:fld id="{441BBF73-76C6-40BD-B4E6-8E6FF03F1260}" type="VALUE">
                      <a:rPr lang="en-US" b="1">
                        <a:solidFill>
                          <a:schemeClr val="bg1"/>
                        </a:solidFill>
                      </a:rPr>
                      <a:pPr/>
                      <a:t>[VALUE]</a:t>
                    </a:fld>
                    <a:endParaRPr lang="en-US"/>
                  </a:p>
                </c:rich>
              </c:tx>
              <c:dLblPos val="ctr"/>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B3D0-4C26-B105-A79E989C8CA5}"/>
                </c:ext>
              </c:extLst>
            </c:dLbl>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D0-4C26-B105-A79E989C8CA5}"/>
                </c:ext>
              </c:extLst>
            </c:dLbl>
            <c:dLbl>
              <c:idx val="3"/>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B3D0-4C26-B105-A79E989C8CA5}"/>
                </c:ext>
              </c:extLst>
            </c:dLbl>
            <c:dLbl>
              <c:idx val="4"/>
              <c:layout>
                <c:manualLayout>
                  <c:x val="-1.402918069584762E-3"/>
                  <c:y val="-6.4102564102564097E-2"/>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B3D0-4C26-B105-A79E989C8CA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Sheet1!$A$4:$A$8</c:f>
              <c:strCache>
                <c:ptCount val="5"/>
                <c:pt idx="0">
                  <c:v>Counties (2017)</c:v>
                </c:pt>
                <c:pt idx="1">
                  <c:v>Counties (2016)</c:v>
                </c:pt>
                <c:pt idx="3">
                  <c:v>Enrollees (2017)</c:v>
                </c:pt>
                <c:pt idx="4">
                  <c:v>Enrollees (2016)</c:v>
                </c:pt>
              </c:strCache>
            </c:strRef>
          </c:cat>
          <c:val>
            <c:numRef>
              <c:f>Sheet1!$B$4:$B$8</c:f>
              <c:numCache>
                <c:formatCode>0%</c:formatCode>
                <c:ptCount val="5"/>
                <c:pt idx="0">
                  <c:v>0.33</c:v>
                </c:pt>
                <c:pt idx="1">
                  <c:v>7.1609999999999993E-2</c:v>
                </c:pt>
                <c:pt idx="3">
                  <c:v>0.21</c:v>
                </c:pt>
                <c:pt idx="4">
                  <c:v>2.385899E-2</c:v>
                </c:pt>
              </c:numCache>
            </c:numRef>
          </c:val>
          <c:extLst>
            <c:ext xmlns:c16="http://schemas.microsoft.com/office/drawing/2014/chart" uri="{C3380CC4-5D6E-409C-BE32-E72D297353CC}">
              <c16:uniqueId val="{00000005-B3D0-4C26-B105-A79E989C8CA5}"/>
            </c:ext>
          </c:extLst>
        </c:ser>
        <c:ser>
          <c:idx val="1"/>
          <c:order val="1"/>
          <c:tx>
            <c:strRef>
              <c:f>Sheet1!$C$1</c:f>
              <c:strCache>
                <c:ptCount val="1"/>
                <c:pt idx="0">
                  <c:v>Two insurers</c:v>
                </c:pt>
              </c:strCache>
            </c:strRef>
          </c:tx>
          <c:spPr>
            <a:solidFill>
              <a:schemeClr val="accent2"/>
            </a:solidFill>
            <a:ln>
              <a:solidFill>
                <a:schemeClr val="accent1"/>
              </a:solidFill>
            </a:ln>
            <a:effectLst/>
          </c:spPr>
          <c:invertIfNegative val="0"/>
          <c:dLbls>
            <c:dLbl>
              <c:idx val="0"/>
              <c:layout>
                <c:manualLayout>
                  <c:x val="9.6899224806201723E-3"/>
                  <c:y val="-6.2893081761006293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B3D0-4C26-B105-A79E989C8CA5}"/>
                </c:ext>
              </c:extLst>
            </c:dLbl>
            <c:dLbl>
              <c:idx val="1"/>
              <c:layout>
                <c:manualLayout>
                  <c:x val="-3.875968992248062E-3"/>
                  <c:y val="-3.1446540880503146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B3D0-4C26-B105-A79E989C8CA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j-lt"/>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Sheet1!$A$4:$A$8</c:f>
              <c:strCache>
                <c:ptCount val="5"/>
                <c:pt idx="0">
                  <c:v>Counties (2017)</c:v>
                </c:pt>
                <c:pt idx="1">
                  <c:v>Counties (2016)</c:v>
                </c:pt>
                <c:pt idx="3">
                  <c:v>Enrollees (2017)</c:v>
                </c:pt>
                <c:pt idx="4">
                  <c:v>Enrollees (2016)</c:v>
                </c:pt>
              </c:strCache>
            </c:strRef>
          </c:cat>
          <c:val>
            <c:numRef>
              <c:f>Sheet1!$C$4:$C$8</c:f>
              <c:numCache>
                <c:formatCode>0%</c:formatCode>
                <c:ptCount val="5"/>
                <c:pt idx="0">
                  <c:v>0.37</c:v>
                </c:pt>
                <c:pt idx="1">
                  <c:v>0.28739700000000001</c:v>
                </c:pt>
                <c:pt idx="3">
                  <c:v>0.21</c:v>
                </c:pt>
                <c:pt idx="4">
                  <c:v>0.12446209</c:v>
                </c:pt>
              </c:numCache>
            </c:numRef>
          </c:val>
          <c:extLst>
            <c:ext xmlns:c16="http://schemas.microsoft.com/office/drawing/2014/chart" uri="{C3380CC4-5D6E-409C-BE32-E72D297353CC}">
              <c16:uniqueId val="{00000008-B3D0-4C26-B105-A79E989C8CA5}"/>
            </c:ext>
          </c:extLst>
        </c:ser>
        <c:ser>
          <c:idx val="2"/>
          <c:order val="2"/>
          <c:tx>
            <c:strRef>
              <c:f>Sheet1!$D$1</c:f>
              <c:strCache>
                <c:ptCount val="1"/>
                <c:pt idx="0">
                  <c:v>Three or more insurers</c:v>
                </c:pt>
              </c:strCache>
            </c:strRef>
          </c:tx>
          <c:spPr>
            <a:solidFill>
              <a:schemeClr val="accent5"/>
            </a:solidFill>
            <a:ln>
              <a:solidFill>
                <a:schemeClr val="accent1"/>
              </a:solidFill>
            </a:ln>
            <a:effectLst/>
          </c:spPr>
          <c:invertIfNegative val="0"/>
          <c:dLbls>
            <c:dLbl>
              <c:idx val="0"/>
              <c:layout>
                <c:manualLayout>
                  <c:x val="3.875968992248062E-3"/>
                  <c:y val="-6.2893081761006293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3D0-4C26-B105-A79E989C8CA5}"/>
                </c:ext>
              </c:extLst>
            </c:dLbl>
            <c:dLbl>
              <c:idx val="1"/>
              <c:layout>
                <c:manualLayout>
                  <c:x val="-3.8759689922480975E-3"/>
                  <c:y val="-3.1446540880503146E-3"/>
                </c:manualLayout>
              </c:layout>
              <c:dLblPos val="ct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B3D0-4C26-B105-A79E989C8CA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j-lt"/>
                    <a:ea typeface="Tahoma" panose="020B0604030504040204" pitchFamily="34" charset="0"/>
                    <a:cs typeface="Tahoma" panose="020B060403050404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Sheet1!$A$4:$A$8</c:f>
              <c:strCache>
                <c:ptCount val="5"/>
                <c:pt idx="0">
                  <c:v>Counties (2017)</c:v>
                </c:pt>
                <c:pt idx="1">
                  <c:v>Counties (2016)</c:v>
                </c:pt>
                <c:pt idx="3">
                  <c:v>Enrollees (2017)</c:v>
                </c:pt>
                <c:pt idx="4">
                  <c:v>Enrollees (2016)</c:v>
                </c:pt>
              </c:strCache>
            </c:strRef>
          </c:cat>
          <c:val>
            <c:numRef>
              <c:f>Sheet1!$D$4:$D$8</c:f>
              <c:numCache>
                <c:formatCode>0%</c:formatCode>
                <c:ptCount val="5"/>
                <c:pt idx="0">
                  <c:v>0.3</c:v>
                </c:pt>
                <c:pt idx="1">
                  <c:v>0.64099300000000003</c:v>
                </c:pt>
                <c:pt idx="3">
                  <c:v>0.57999999999999996</c:v>
                </c:pt>
                <c:pt idx="4">
                  <c:v>0.85167892000000001</c:v>
                </c:pt>
              </c:numCache>
            </c:numRef>
          </c:val>
          <c:extLst>
            <c:ext xmlns:c16="http://schemas.microsoft.com/office/drawing/2014/chart" uri="{C3380CC4-5D6E-409C-BE32-E72D297353CC}">
              <c16:uniqueId val="{0000000B-B3D0-4C26-B105-A79E989C8CA5}"/>
            </c:ext>
          </c:extLst>
        </c:ser>
        <c:dLbls>
          <c:dLblPos val="ctr"/>
          <c:showLegendKey val="0"/>
          <c:showVal val="1"/>
          <c:showCatName val="0"/>
          <c:showSerName val="0"/>
          <c:showPercent val="0"/>
          <c:showBubbleSize val="0"/>
        </c:dLbls>
        <c:gapWidth val="150"/>
        <c:overlap val="100"/>
        <c:axId val="281339032"/>
        <c:axId val="281341776"/>
      </c:barChart>
      <c:catAx>
        <c:axId val="2813390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Tahoma" panose="020B0604030504040204" pitchFamily="34" charset="0"/>
                <a:cs typeface="Tahoma" panose="020B0604030504040204" pitchFamily="34" charset="0"/>
              </a:defRPr>
            </a:pPr>
            <a:endParaRPr lang="en-US"/>
          </a:p>
        </c:txPr>
        <c:crossAx val="281341776"/>
        <c:crosses val="autoZero"/>
        <c:auto val="1"/>
        <c:lblAlgn val="ctr"/>
        <c:lblOffset val="100"/>
        <c:noMultiLvlLbl val="0"/>
      </c:catAx>
      <c:valAx>
        <c:axId val="281341776"/>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j-lt"/>
                <a:ea typeface="Tahoma" panose="020B0604030504040204" pitchFamily="34" charset="0"/>
                <a:cs typeface="Tahoma" panose="020B0604030504040204" pitchFamily="34" charset="0"/>
              </a:defRPr>
            </a:pPr>
            <a:endParaRPr lang="en-US"/>
          </a:p>
        </c:txPr>
        <c:crossAx val="28133903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j-lt"/>
              <a:ea typeface="Tahoma" panose="020B0604030504040204" pitchFamily="34" charset="0"/>
              <a:cs typeface="Tahoma" panose="020B060403050404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11/17/2017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2727324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2</a:t>
            </a:fld>
            <a:endParaRPr lang="en-US"/>
          </a:p>
        </p:txBody>
      </p:sp>
    </p:spTree>
    <p:extLst>
      <p:ext uri="{BB962C8B-B14F-4D97-AF65-F5344CB8AC3E}">
        <p14:creationId xmlns:p14="http://schemas.microsoft.com/office/powerpoint/2010/main" val="1852143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3</a:t>
            </a:fld>
            <a:endParaRPr lang="en-US"/>
          </a:p>
        </p:txBody>
      </p:sp>
    </p:spTree>
    <p:extLst>
      <p:ext uri="{BB962C8B-B14F-4D97-AF65-F5344CB8AC3E}">
        <p14:creationId xmlns:p14="http://schemas.microsoft.com/office/powerpoint/2010/main" val="321684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5</a:t>
            </a:fld>
            <a:endParaRPr lang="en-US"/>
          </a:p>
        </p:txBody>
      </p:sp>
    </p:spTree>
    <p:extLst>
      <p:ext uri="{BB962C8B-B14F-4D97-AF65-F5344CB8AC3E}">
        <p14:creationId xmlns:p14="http://schemas.microsoft.com/office/powerpoint/2010/main" val="322719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cSld name="KFF Logo Regular Slide">
    <p:spTree>
      <p:nvGrpSpPr>
        <p:cNvPr id="1" name=""/>
        <p:cNvGrpSpPr/>
        <p:nvPr/>
      </p:nvGrpSpPr>
      <p:grpSpPr>
        <a:xfrm>
          <a:off x="0" y="0"/>
          <a:ext cx="0" cy="0"/>
          <a:chOff x="0" y="0"/>
          <a:chExt cx="0" cy="0"/>
        </a:xfrm>
      </p:grpSpPr>
      <p:sp>
        <p:nvSpPr>
          <p:cNvPr id="4" name="Title 1"/>
          <p:cNvSpPr>
            <a:spLocks noGrp="1"/>
          </p:cNvSpPr>
          <p:nvPr>
            <p:ph type="title"/>
          </p:nvPr>
        </p:nvSpPr>
        <p:spPr>
          <a:xfrm>
            <a:off x="0" y="182879"/>
            <a:ext cx="9144000" cy="914400"/>
          </a:xfrm>
          <a:prstGeom prst="rect">
            <a:avLst/>
          </a:prstGeom>
        </p:spPr>
        <p:txBody>
          <a:bodyPr anchor="ctr" anchorCtr="0">
            <a:noAutofit/>
          </a:bodyPr>
          <a:lstStyle>
            <a:lvl1pPr algn="ctr">
              <a:defRPr sz="2200" b="1">
                <a:latin typeface="Tahoma" pitchFamily="34" charset="0"/>
                <a:ea typeface="Tahoma" pitchFamily="34" charset="0"/>
                <a:cs typeface="Tahoma" pitchFamily="34" charset="0"/>
              </a:defRPr>
            </a:lvl1pPr>
          </a:lstStyle>
          <a:p>
            <a:r>
              <a:rPr lang="en-US" smtClean="0"/>
              <a:t>Click to edit Master title style</a:t>
            </a:r>
            <a:endParaRPr lang="en-US" dirty="0"/>
          </a:p>
        </p:txBody>
      </p:sp>
      <p:sp>
        <p:nvSpPr>
          <p:cNvPr id="7" name="Text Placeholder 2"/>
          <p:cNvSpPr>
            <a:spLocks noGrp="1"/>
          </p:cNvSpPr>
          <p:nvPr>
            <p:ph type="body" idx="10"/>
          </p:nvPr>
        </p:nvSpPr>
        <p:spPr>
          <a:xfrm>
            <a:off x="91440" y="1188720"/>
            <a:ext cx="8961120" cy="338554"/>
          </a:xfrm>
          <a:prstGeom prst="rect">
            <a:avLst/>
          </a:prstGeom>
        </p:spPr>
        <p:txBody>
          <a:bodyPr anchor="t" anchorCtr="0">
            <a:spAutoFit/>
          </a:bodyPr>
          <a:lstStyle>
            <a:lvl1pPr marL="0" indent="0">
              <a:spcBef>
                <a:spcPts val="0"/>
              </a:spcBef>
              <a:buNone/>
              <a:defRPr sz="1600" b="0" baseline="0">
                <a:latin typeface="Tahoma" pitchFamily="34" charset="0"/>
                <a:ea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2078240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err="1"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hemeOverride" Target="../theme/themeOverride1.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s://public.tableau.com/profile/kaiser.family.foundation#!/vizhome/InsurerParticipationinthe2017IndividualMarketplace/2017InsurerParticipation" TargetMode="Externa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58% </a:t>
            </a:r>
            <a:r>
              <a:rPr lang="en-US" sz="2400" dirty="0" smtClean="0"/>
              <a:t>of exchange enrollees </a:t>
            </a:r>
            <a:r>
              <a:rPr lang="en-US" sz="2400" dirty="0" smtClean="0"/>
              <a:t>have </a:t>
            </a:r>
            <a:r>
              <a:rPr lang="en-US" sz="2400" dirty="0" smtClean="0"/>
              <a:t>a choice of three or more insurers in 2017, down from 85% of exchange enrollees in 2016</a:t>
            </a:r>
            <a:endParaRPr lang="en-US" sz="2400" b="0" dirty="0"/>
          </a:p>
        </p:txBody>
      </p:sp>
      <p:graphicFrame>
        <p:nvGraphicFramePr>
          <p:cNvPr id="9" name="Content Placeholder 1"/>
          <p:cNvGraphicFramePr>
            <a:graphicFrameLocks noGrp="1"/>
          </p:cNvGraphicFramePr>
          <p:nvPr>
            <p:extLst>
              <p:ext uri="{D42A27DB-BD31-4B8C-83A1-F6EECF244321}">
                <p14:modId xmlns:p14="http://schemas.microsoft.com/office/powerpoint/2010/main" val="2154787226"/>
              </p:ext>
            </p:extLst>
          </p:nvPr>
        </p:nvGraphicFramePr>
        <p:xfrm>
          <a:off x="10160" y="1524000"/>
          <a:ext cx="8979408"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2"/>
          <p:cNvSpPr txBox="1">
            <a:spLocks/>
          </p:cNvSpPr>
          <p:nvPr/>
        </p:nvSpPr>
        <p:spPr>
          <a:xfrm>
            <a:off x="91440" y="5852160"/>
            <a:ext cx="8214360" cy="70104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endParaRPr lang="en-US" kern="0" dirty="0"/>
          </a:p>
          <a:p>
            <a:r>
              <a:rPr lang="en-US" dirty="0"/>
              <a:t>Source: Kaiser Family Foundation analysis of data from  the 2017 QHP Landscape file released by healthcare.gov on October 24, 2016. </a:t>
            </a:r>
            <a:r>
              <a:rPr lang="en-US" dirty="0" smtClean="0"/>
              <a:t>Note</a:t>
            </a:r>
            <a:r>
              <a:rPr lang="en-US" dirty="0"/>
              <a:t>: For states that do not use healthcare.gov in 2017, insurer participation is estimated based on  information gathered from state exchange websites, insurer press releases, and media reports as of August 26, 2016. Enrollment is based on 2016 signups. </a:t>
            </a:r>
          </a:p>
        </p:txBody>
      </p:sp>
    </p:spTree>
    <p:extLst>
      <p:ext uri="{BB962C8B-B14F-4D97-AF65-F5344CB8AC3E}">
        <p14:creationId xmlns:p14="http://schemas.microsoft.com/office/powerpoint/2010/main" val="1342098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1,021 counties have only one exchange </a:t>
            </a:r>
            <a:r>
              <a:rPr lang="en-US" sz="2400" smtClean="0"/>
              <a:t>insurer in </a:t>
            </a:r>
            <a:r>
              <a:rPr lang="en-US" sz="2400" dirty="0" smtClean="0"/>
              <a:t>2017 compared to 225 counties in 2016</a:t>
            </a:r>
            <a:endParaRPr lang="en-US" sz="2400" b="0" dirty="0"/>
          </a:p>
        </p:txBody>
      </p:sp>
      <p:graphicFrame>
        <p:nvGraphicFramePr>
          <p:cNvPr id="9" name="Content Placeholder 1"/>
          <p:cNvGraphicFramePr>
            <a:graphicFrameLocks noGrp="1"/>
          </p:cNvGraphicFramePr>
          <p:nvPr>
            <p:extLst>
              <p:ext uri="{D42A27DB-BD31-4B8C-83A1-F6EECF244321}">
                <p14:modId xmlns:p14="http://schemas.microsoft.com/office/powerpoint/2010/main" val="1684496948"/>
              </p:ext>
            </p:extLst>
          </p:nvPr>
        </p:nvGraphicFramePr>
        <p:xfrm>
          <a:off x="10160" y="1524000"/>
          <a:ext cx="8979408" cy="438912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2"/>
          <p:cNvSpPr txBox="1">
            <a:spLocks/>
          </p:cNvSpPr>
          <p:nvPr/>
        </p:nvSpPr>
        <p:spPr>
          <a:xfrm>
            <a:off x="91440" y="5852160"/>
            <a:ext cx="8214360" cy="70104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endParaRPr lang="en-US" kern="0" dirty="0"/>
          </a:p>
          <a:p>
            <a:r>
              <a:rPr lang="en-US" dirty="0"/>
              <a:t>Source: Kaiser Family Foundation analysis of data from  the 2017 QHP Landscape file released by healthcare.gov on October 24, 2016. </a:t>
            </a:r>
            <a:r>
              <a:rPr lang="en-US" dirty="0" smtClean="0"/>
              <a:t>Note</a:t>
            </a:r>
            <a:r>
              <a:rPr lang="en-US" dirty="0"/>
              <a:t>: For states that do not use healthcare.gov in 2017, insurer participation is estimated based on  information gathered from state exchange websites, insurer press releases, and media reports as of August 26, 2016. Enrollment is based on 2016 signups. </a:t>
            </a:r>
          </a:p>
        </p:txBody>
      </p:sp>
    </p:spTree>
    <p:extLst>
      <p:ext uri="{BB962C8B-B14F-4D97-AF65-F5344CB8AC3E}">
        <p14:creationId xmlns:p14="http://schemas.microsoft.com/office/powerpoint/2010/main" val="1621168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884081111"/>
              </p:ext>
            </p:extLst>
          </p:nvPr>
        </p:nvGraphicFramePr>
        <p:xfrm>
          <a:off x="92074" y="1371601"/>
          <a:ext cx="8960485"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dirty="0"/>
              <a:t>Source: Kaiser Family Foundation analysis of data from  the 2017 QHP Landscape file released by healthcare.gov on October 24, 2016. Note: For states that do not use healthcare.gov in 2017, insurer participation is estimated based on  information gathered from state exchange websites, insurer press releases, and media reports as of August 26, 2016. Enrollment is based on 2016 signups. </a:t>
            </a:r>
            <a:r>
              <a:rPr lang="en-US" dirty="0" smtClean="0"/>
              <a:t>Metro/Non-Metro county classifications are based on definitions from the Federal Office of Rural Health Policy. </a:t>
            </a:r>
            <a:endParaRPr lang="en-US" dirty="0"/>
          </a:p>
        </p:txBody>
      </p:sp>
      <p:sp>
        <p:nvSpPr>
          <p:cNvPr id="4" name="Title 3"/>
          <p:cNvSpPr>
            <a:spLocks noGrp="1"/>
          </p:cNvSpPr>
          <p:nvPr>
            <p:ph type="title"/>
          </p:nvPr>
        </p:nvSpPr>
        <p:spPr/>
        <p:txBody>
          <a:bodyPr/>
          <a:lstStyle/>
          <a:p>
            <a:r>
              <a:rPr lang="en-US" sz="2400" dirty="0" smtClean="0"/>
              <a:t>62% of exchange enrollees living in </a:t>
            </a:r>
            <a:r>
              <a:rPr lang="en-US" sz="2400" dirty="0"/>
              <a:t>m</a:t>
            </a:r>
            <a:r>
              <a:rPr lang="en-US" sz="2400" dirty="0" smtClean="0"/>
              <a:t>etro counties will have a choice of three or more insurers in 2017</a:t>
            </a:r>
            <a:endParaRPr lang="en-US" sz="2400" dirty="0"/>
          </a:p>
        </p:txBody>
      </p:sp>
    </p:spTree>
    <p:extLst>
      <p:ext uri="{BB962C8B-B14F-4D97-AF65-F5344CB8AC3E}">
        <p14:creationId xmlns:p14="http://schemas.microsoft.com/office/powerpoint/2010/main" val="205582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ontent Placeholder 13"/>
          <p:cNvGraphicFramePr>
            <a:graphicFrameLocks noGrp="1"/>
          </p:cNvGraphicFramePr>
          <p:nvPr>
            <p:ph idx="1"/>
            <p:extLst>
              <p:ext uri="{D42A27DB-BD31-4B8C-83A1-F6EECF244321}">
                <p14:modId xmlns:p14="http://schemas.microsoft.com/office/powerpoint/2010/main" val="2008735941"/>
              </p:ext>
            </p:extLst>
          </p:nvPr>
        </p:nvGraphicFramePr>
        <p:xfrm>
          <a:off x="92075" y="1371600"/>
          <a:ext cx="8959850" cy="46481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endParaRPr lang="en-US" dirty="0"/>
          </a:p>
          <a:p>
            <a:r>
              <a:rPr lang="en-US" dirty="0"/>
              <a:t>Source: Kaiser Family Foundation analysis of </a:t>
            </a:r>
            <a:r>
              <a:rPr lang="en-US" dirty="0" smtClean="0"/>
              <a:t>data from  the 2017 QHP Landscape file released by healthcare.gov on October 24, 2016. </a:t>
            </a:r>
            <a:r>
              <a:rPr lang="en-US" dirty="0"/>
              <a:t>Note</a:t>
            </a:r>
            <a:r>
              <a:rPr lang="en-US" dirty="0" smtClean="0"/>
              <a:t>: For states that do not use healthcare.gov in 2017, insurer participation is estimated based on  information gathered from state exchange websites, insurer press releases, and media reports as of August 26, 2016. Enrollment </a:t>
            </a:r>
            <a:r>
              <a:rPr lang="en-US" dirty="0"/>
              <a:t>is based on 2016 signups. </a:t>
            </a:r>
          </a:p>
        </p:txBody>
      </p:sp>
      <p:sp>
        <p:nvSpPr>
          <p:cNvPr id="4" name="Title 3"/>
          <p:cNvSpPr>
            <a:spLocks noGrp="1"/>
          </p:cNvSpPr>
          <p:nvPr>
            <p:ph type="title"/>
          </p:nvPr>
        </p:nvSpPr>
        <p:spPr/>
        <p:txBody>
          <a:bodyPr/>
          <a:lstStyle/>
          <a:p>
            <a:r>
              <a:rPr lang="en-US" sz="2400" dirty="0"/>
              <a:t>Distribution of Exchange </a:t>
            </a:r>
            <a:r>
              <a:rPr lang="en-US" sz="2400" dirty="0" smtClean="0"/>
              <a:t>Enrollees </a:t>
            </a:r>
            <a:r>
              <a:rPr lang="en-US" sz="2400" dirty="0"/>
              <a:t>by Number of </a:t>
            </a:r>
            <a:r>
              <a:rPr lang="en-US" sz="2400" dirty="0" smtClean="0"/>
              <a:t>Insurers in </a:t>
            </a:r>
            <a:r>
              <a:rPr lang="en-US" sz="2400" dirty="0"/>
              <a:t>2016 and </a:t>
            </a:r>
            <a:r>
              <a:rPr lang="en-US" sz="2400" dirty="0" smtClean="0"/>
              <a:t>2017</a:t>
            </a:r>
            <a:endParaRPr lang="en-US" sz="2400" dirty="0"/>
          </a:p>
        </p:txBody>
      </p:sp>
    </p:spTree>
    <p:extLst>
      <p:ext uri="{BB962C8B-B14F-4D97-AF65-F5344CB8AC3E}">
        <p14:creationId xmlns:p14="http://schemas.microsoft.com/office/powerpoint/2010/main" val="1912246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392524826"/>
              </p:ext>
            </p:extLst>
          </p:nvPr>
        </p:nvGraphicFramePr>
        <p:xfrm>
          <a:off x="91440" y="1524000"/>
          <a:ext cx="9052560" cy="419100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 Placeholder 2"/>
          <p:cNvSpPr txBox="1">
            <a:spLocks/>
          </p:cNvSpPr>
          <p:nvPr/>
        </p:nvSpPr>
        <p:spPr>
          <a:xfrm>
            <a:off x="198120" y="5867400"/>
            <a:ext cx="8214360" cy="701040"/>
          </a:xfrm>
          <a:prstGeom prst="rect">
            <a:avLst/>
          </a:prstGeom>
        </p:spPr>
        <p:txBody>
          <a:bodyPr anchor="b"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dirty="0"/>
              <a:t>Source: Kaiser Family Foundation analysis of data from  the 2017 QHP Landscape file released by healthcare.gov on October 24, 2016. Note: For states that do not use healthcare.gov in 2017, insurer participation is estimated based on  information gathered from state exchange websites, insurer press releases, and media reports as of August 26, 2016. Enrollment is based on 2016 signups. </a:t>
            </a:r>
          </a:p>
        </p:txBody>
      </p:sp>
      <p:sp>
        <p:nvSpPr>
          <p:cNvPr id="8" name="Title 3"/>
          <p:cNvSpPr txBox="1">
            <a:spLocks/>
          </p:cNvSpPr>
          <p:nvPr/>
        </p:nvSpPr>
        <p:spPr bwMode="auto">
          <a:xfrm>
            <a:off x="91440" y="45720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r>
              <a:rPr lang="en-US" sz="2400" kern="0" dirty="0" smtClean="0"/>
              <a:t>32% of counties will have one exchange insurer in 2017, compared to 7% of counties with one exchange insurer in 2016</a:t>
            </a:r>
            <a:endParaRPr lang="en-US" sz="2400" b="0" kern="0" dirty="0"/>
          </a:p>
        </p:txBody>
      </p:sp>
    </p:spTree>
    <p:extLst>
      <p:ext uri="{BB962C8B-B14F-4D97-AF65-F5344CB8AC3E}">
        <p14:creationId xmlns:p14="http://schemas.microsoft.com/office/powerpoint/2010/main" val="423194070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91440" y="6217920"/>
            <a:ext cx="8321040" cy="640080"/>
          </a:xfrm>
        </p:spPr>
        <p:txBody>
          <a:bodyPr/>
          <a:lstStyle/>
          <a:p>
            <a:r>
              <a:rPr lang="en-US" dirty="0"/>
              <a:t>Source: Kaiser Family Foundation analysis of data from  the 2017 QHP Landscape file released by healthcare.gov on October 24, </a:t>
            </a:r>
            <a:r>
              <a:rPr lang="en-US" dirty="0" smtClean="0"/>
              <a:t>2016. Note</a:t>
            </a:r>
            <a:r>
              <a:rPr lang="en-US" dirty="0"/>
              <a:t>: We define the number of insurers in a single county as the number of insurers (grouped by parent company or group affiliation) that offer at least one silver plan in the </a:t>
            </a:r>
            <a:r>
              <a:rPr lang="en-US" dirty="0" smtClean="0"/>
              <a:t>county. For </a:t>
            </a:r>
            <a:r>
              <a:rPr lang="en-US" dirty="0"/>
              <a:t>states that do not use healthcare.gov in 2017, insurer participation is estimated based on  information gathered from state exchange websites, insurer press releases, and media reports as of August 26, 2016. States that do not use healthcare.gov in 2017 are: California, Colorado, Connecticut, District of Columbia, Idaho, Maryland, Massachusetts, Minnesota, New York, Rhode Island, Vermont, and Washington. </a:t>
            </a:r>
            <a:r>
              <a:rPr lang="en-US" dirty="0" smtClean="0"/>
              <a:t>See </a:t>
            </a:r>
            <a:r>
              <a:rPr lang="en-US" dirty="0"/>
              <a:t>the interactive map here: </a:t>
            </a:r>
            <a:r>
              <a:rPr lang="en-US" dirty="0">
                <a:hlinkClick r:id="rId2"/>
              </a:rPr>
              <a:t>https://public.tableau.com/profile/kaiser.family.foundation#!/</a:t>
            </a:r>
            <a:r>
              <a:rPr lang="en-US" dirty="0" smtClean="0">
                <a:hlinkClick r:id="rId2"/>
              </a:rPr>
              <a:t>vizhome/InsurerParticipationinthe2017IndividualMarketplace/2017InsurerParticipation</a:t>
            </a:r>
            <a:endParaRPr lang="en-US" dirty="0" smtClean="0"/>
          </a:p>
        </p:txBody>
      </p:sp>
      <p:sp>
        <p:nvSpPr>
          <p:cNvPr id="3" name="Title 2"/>
          <p:cNvSpPr>
            <a:spLocks noGrp="1"/>
          </p:cNvSpPr>
          <p:nvPr>
            <p:ph type="title"/>
          </p:nvPr>
        </p:nvSpPr>
        <p:spPr/>
        <p:txBody>
          <a:bodyPr/>
          <a:lstStyle/>
          <a:p>
            <a:r>
              <a:rPr lang="en-US" sz="2400" dirty="0" smtClean="0"/>
              <a:t>Insurer Participation by County in 2017</a:t>
            </a:r>
            <a:endParaRPr lang="en-US" sz="2400" dirty="0"/>
          </a:p>
        </p:txBody>
      </p:sp>
      <p:grpSp>
        <p:nvGrpSpPr>
          <p:cNvPr id="11" name="Group 10"/>
          <p:cNvGrpSpPr/>
          <p:nvPr/>
        </p:nvGrpSpPr>
        <p:grpSpPr>
          <a:xfrm>
            <a:off x="-2178" y="762000"/>
            <a:ext cx="9161418" cy="4495800"/>
            <a:chOff x="-8709" y="897263"/>
            <a:chExt cx="9161418" cy="4486539"/>
          </a:xfrm>
        </p:grpSpPr>
        <p:pic>
          <p:nvPicPr>
            <p:cNvPr id="9" name="Picture 8"/>
            <p:cNvPicPr>
              <a:picLocks noChangeAspect="1"/>
            </p:cNvPicPr>
            <p:nvPr/>
          </p:nvPicPr>
          <p:blipFill>
            <a:blip r:embed="rId3"/>
            <a:stretch>
              <a:fillRect/>
            </a:stretch>
          </p:blipFill>
          <p:spPr>
            <a:xfrm>
              <a:off x="-8709" y="912504"/>
              <a:ext cx="9161418" cy="4471298"/>
            </a:xfrm>
            <a:prstGeom prst="rect">
              <a:avLst/>
            </a:prstGeom>
          </p:spPr>
        </p:pic>
        <p:pic>
          <p:nvPicPr>
            <p:cNvPr id="6" name="Picture 5"/>
            <p:cNvPicPr>
              <a:picLocks noChangeAspect="1"/>
            </p:cNvPicPr>
            <p:nvPr/>
          </p:nvPicPr>
          <p:blipFill>
            <a:blip r:embed="rId4"/>
            <a:stretch>
              <a:fillRect/>
            </a:stretch>
          </p:blipFill>
          <p:spPr>
            <a:xfrm>
              <a:off x="16051" y="1038246"/>
              <a:ext cx="2208989" cy="1903074"/>
            </a:xfrm>
            <a:prstGeom prst="rect">
              <a:avLst/>
            </a:prstGeom>
          </p:spPr>
        </p:pic>
        <p:pic>
          <p:nvPicPr>
            <p:cNvPr id="7" name="Picture 6"/>
            <p:cNvPicPr>
              <a:picLocks noChangeAspect="1"/>
            </p:cNvPicPr>
            <p:nvPr/>
          </p:nvPicPr>
          <p:blipFill>
            <a:blip r:embed="rId5"/>
            <a:stretch>
              <a:fillRect/>
            </a:stretch>
          </p:blipFill>
          <p:spPr>
            <a:xfrm>
              <a:off x="457199" y="3067064"/>
              <a:ext cx="1631157" cy="1084060"/>
            </a:xfrm>
            <a:prstGeom prst="rect">
              <a:avLst/>
            </a:prstGeom>
          </p:spPr>
        </p:pic>
        <p:pic>
          <p:nvPicPr>
            <p:cNvPr id="8" name="Picture 7"/>
            <p:cNvPicPr>
              <a:picLocks noChangeAspect="1"/>
            </p:cNvPicPr>
            <p:nvPr/>
          </p:nvPicPr>
          <p:blipFill>
            <a:blip r:embed="rId6"/>
            <a:stretch>
              <a:fillRect/>
            </a:stretch>
          </p:blipFill>
          <p:spPr>
            <a:xfrm>
              <a:off x="16051" y="4151124"/>
              <a:ext cx="1660349" cy="1192992"/>
            </a:xfrm>
            <a:prstGeom prst="rect">
              <a:avLst/>
            </a:prstGeom>
          </p:spPr>
        </p:pic>
        <p:pic>
          <p:nvPicPr>
            <p:cNvPr id="10" name="Picture 9"/>
            <p:cNvPicPr>
              <a:picLocks noChangeAspect="1"/>
            </p:cNvPicPr>
            <p:nvPr/>
          </p:nvPicPr>
          <p:blipFill>
            <a:blip r:embed="rId7"/>
            <a:stretch>
              <a:fillRect/>
            </a:stretch>
          </p:blipFill>
          <p:spPr>
            <a:xfrm>
              <a:off x="1956164" y="897263"/>
              <a:ext cx="7187836" cy="3612734"/>
            </a:xfrm>
            <a:prstGeom prst="rect">
              <a:avLst/>
            </a:prstGeom>
          </p:spPr>
        </p:pic>
      </p:grpSp>
    </p:spTree>
    <p:extLst>
      <p:ext uri="{BB962C8B-B14F-4D97-AF65-F5344CB8AC3E}">
        <p14:creationId xmlns:p14="http://schemas.microsoft.com/office/powerpoint/2010/main" val="2210791270"/>
      </p:ext>
    </p:extLst>
  </p:cSld>
  <p:clrMapOvr>
    <a:masterClrMapping/>
  </p:clrMapOvr>
</p:sld>
</file>

<file path=ppt/theme/theme1.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figure #">
  <a:themeElements>
    <a:clrScheme name="Kaiser">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iser">
    <a:dk1>
      <a:srgbClr val="000000"/>
    </a:dk1>
    <a:lt1>
      <a:srgbClr val="FFFFFF"/>
    </a:lt1>
    <a:dk2>
      <a:srgbClr val="E05C26"/>
    </a:dk2>
    <a:lt2>
      <a:srgbClr val="FF8811"/>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themeOverride>
</file>

<file path=docProps/app.xml><?xml version="1.0" encoding="utf-8"?>
<Properties xmlns="http://schemas.openxmlformats.org/officeDocument/2006/extended-properties" xmlns:vt="http://schemas.openxmlformats.org/officeDocument/2006/docPropsVTypes">
  <Template>blank</Template>
  <TotalTime>1014</TotalTime>
  <Words>509</Words>
  <Application>Microsoft Office PowerPoint</Application>
  <PresentationFormat>On-screen Show (4:3)</PresentationFormat>
  <Paragraphs>38</Paragraphs>
  <Slides>6</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Calibri</vt:lpstr>
      <vt:lpstr>Meta Offc Pro</vt:lpstr>
      <vt:lpstr>MetaSerif-Book</vt:lpstr>
      <vt:lpstr>Tahoma</vt:lpstr>
      <vt:lpstr>Default with exhibit #</vt:lpstr>
      <vt:lpstr>Default with figure #</vt:lpstr>
      <vt:lpstr>Title page</vt:lpstr>
      <vt:lpstr>58% of exchange enrollees have a choice of three or more insurers in 2017, down from 85% of exchange enrollees in 2016</vt:lpstr>
      <vt:lpstr>1,021 counties have only one exchange insurer in 2017 compared to 225 counties in 2016</vt:lpstr>
      <vt:lpstr>62% of exchange enrollees living in metro counties will have a choice of three or more insurers in 2017</vt:lpstr>
      <vt:lpstr>Distribution of Exchange Enrollees by Number of Insurers in 2016 and 2017</vt:lpstr>
      <vt:lpstr>PowerPoint Presentation</vt:lpstr>
      <vt:lpstr>Insurer Participation by County in 2017</vt:lpstr>
    </vt:vector>
  </TitlesOfParts>
  <Company>Kaiser Family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D spending is projected to increase more rapidly in the future, and rise as share of total Medicare spending</dc:title>
  <dc:creator>Juliette Cubanski</dc:creator>
  <cp:lastModifiedBy>Ashley Semanskee</cp:lastModifiedBy>
  <cp:revision>63</cp:revision>
  <dcterms:created xsi:type="dcterms:W3CDTF">2016-01-29T00:51:05Z</dcterms:created>
  <dcterms:modified xsi:type="dcterms:W3CDTF">2017-11-17T22:15:06Z</dcterms:modified>
</cp:coreProperties>
</file>