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notesSlides/notesSlide8.xml" ContentType="application/vnd.openxmlformats-officedocument.presentationml.notesSlide+xml"/>
  <Override PartName="/ppt/charts/chart7.xml" ContentType="application/vnd.openxmlformats-officedocument.drawingml.chart+xml"/>
  <Override PartName="/ppt/drawings/drawing4.xml" ContentType="application/vnd.openxmlformats-officedocument.drawingml.chartshapes+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drawings/drawing5.xml" ContentType="application/vnd.openxmlformats-officedocument.drawingml.chartshapes+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drawings/drawing6.xml" ContentType="application/vnd.openxmlformats-officedocument.drawingml.chartshapes+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notesSlides/notesSlide25.xml" ContentType="application/vnd.openxmlformats-officedocument.presentationml.notesSlide+xml"/>
  <Override PartName="/ppt/charts/chart24.xml" ContentType="application/vnd.openxmlformats-officedocument.drawingml.chart+xml"/>
  <Override PartName="/ppt/notesSlides/notesSlide26.xml" ContentType="application/vnd.openxmlformats-officedocument.presentationml.notesSlide+xml"/>
  <Override PartName="/ppt/charts/chart25.xml" ContentType="application/vnd.openxmlformats-officedocument.drawingml.chart+xml"/>
  <Override PartName="/ppt/notesSlides/notesSlide27.xml" ContentType="application/vnd.openxmlformats-officedocument.presentationml.notesSlide+xml"/>
  <Override PartName="/ppt/charts/chart26.xml" ContentType="application/vnd.openxmlformats-officedocument.drawingml.chart+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6" r:id="rId2"/>
    <p:sldMasterId id="2147483691" r:id="rId3"/>
    <p:sldMasterId id="2147483703" r:id="rId4"/>
  </p:sldMasterIdLst>
  <p:notesMasterIdLst>
    <p:notesMasterId r:id="rId35"/>
  </p:notesMasterIdLst>
  <p:handoutMasterIdLst>
    <p:handoutMasterId r:id="rId36"/>
  </p:handoutMasterIdLst>
  <p:sldIdLst>
    <p:sldId id="259" r:id="rId5"/>
    <p:sldId id="317" r:id="rId6"/>
    <p:sldId id="318" r:id="rId7"/>
    <p:sldId id="325" r:id="rId8"/>
    <p:sldId id="337" r:id="rId9"/>
    <p:sldId id="354" r:id="rId10"/>
    <p:sldId id="323" r:id="rId11"/>
    <p:sldId id="328" r:id="rId12"/>
    <p:sldId id="297" r:id="rId13"/>
    <p:sldId id="298" r:id="rId14"/>
    <p:sldId id="329" r:id="rId15"/>
    <p:sldId id="326" r:id="rId16"/>
    <p:sldId id="327" r:id="rId17"/>
    <p:sldId id="330" r:id="rId18"/>
    <p:sldId id="331" r:id="rId19"/>
    <p:sldId id="332" r:id="rId20"/>
    <p:sldId id="348" r:id="rId21"/>
    <p:sldId id="349" r:id="rId22"/>
    <p:sldId id="350" r:id="rId23"/>
    <p:sldId id="334" r:id="rId24"/>
    <p:sldId id="347" r:id="rId25"/>
    <p:sldId id="344" r:id="rId26"/>
    <p:sldId id="352" r:id="rId27"/>
    <p:sldId id="314" r:id="rId28"/>
    <p:sldId id="353" r:id="rId29"/>
    <p:sldId id="335" r:id="rId30"/>
    <p:sldId id="346" r:id="rId31"/>
    <p:sldId id="351" r:id="rId32"/>
    <p:sldId id="305" r:id="rId33"/>
    <p:sldId id="307"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85" autoAdjust="0"/>
  </p:normalViewPr>
  <p:slideViewPr>
    <p:cSldViewPr>
      <p:cViewPr varScale="1">
        <p:scale>
          <a:sx n="68" d="100"/>
          <a:sy n="68" d="100"/>
        </p:scale>
        <p:origin x="67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744"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42792477454874E-2"/>
          <c:y val="2.3861346350208763E-2"/>
          <c:w val="0.88716688246384623"/>
          <c:h val="0.91297414157775725"/>
        </c:manualLayout>
      </c:layout>
      <c:barChart>
        <c:barDir val="bar"/>
        <c:grouping val="stacked"/>
        <c:varyColors val="0"/>
        <c:ser>
          <c:idx val="0"/>
          <c:order val="0"/>
          <c:tx>
            <c:strRef>
              <c:f>Sheet1!$A$2</c:f>
              <c:strCache>
                <c:ptCount val="1"/>
                <c:pt idx="0">
                  <c:v>Worker Contribution</c:v>
                </c:pt>
              </c:strCache>
            </c:strRef>
          </c:tx>
          <c:spPr>
            <a:solidFill>
              <a:schemeClr val="accent1"/>
            </a:solidFill>
            <a:ln w="12751">
              <a:solidFill>
                <a:schemeClr val="tx1"/>
              </a:solidFill>
              <a:prstDash val="solid"/>
            </a:ln>
          </c:spPr>
          <c:invertIfNegative val="0"/>
          <c:dLbls>
            <c:spPr>
              <a:noFill/>
              <a:ln>
                <a:noFill/>
              </a:ln>
              <a:effectLst/>
            </c:spPr>
            <c:txPr>
              <a:bodyPr wrap="square" lIns="38100" tIns="19050" rIns="38100" bIns="19050" anchor="ctr">
                <a:spAutoFit/>
              </a:bodyPr>
              <a:lstStyle/>
              <a:p>
                <a:pPr>
                  <a:defRPr sz="1100">
                    <a:solidFill>
                      <a:schemeClr val="bg1"/>
                    </a:solidFill>
                    <a:latin typeface="+mj-lt"/>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numRef>
              <c:f>Sheet1!$B$1:$S$1</c:f>
              <c:numCache>
                <c:formatCode>General</c:formatCode>
                <c:ptCount val="18"/>
                <c:pt idx="0">
                  <c:v>2016</c:v>
                </c:pt>
                <c:pt idx="1">
                  <c:v>2015</c:v>
                </c:pt>
                <c:pt idx="2">
                  <c:v>2014</c:v>
                </c:pt>
                <c:pt idx="3">
                  <c:v>2013</c:v>
                </c:pt>
                <c:pt idx="4">
                  <c:v>2012</c:v>
                </c:pt>
                <c:pt idx="5">
                  <c:v>2011</c:v>
                </c:pt>
                <c:pt idx="6">
                  <c:v>2010</c:v>
                </c:pt>
                <c:pt idx="7">
                  <c:v>2009</c:v>
                </c:pt>
                <c:pt idx="8">
                  <c:v>2008</c:v>
                </c:pt>
                <c:pt idx="9">
                  <c:v>2007</c:v>
                </c:pt>
                <c:pt idx="10">
                  <c:v>2006</c:v>
                </c:pt>
                <c:pt idx="11">
                  <c:v>2005</c:v>
                </c:pt>
                <c:pt idx="12">
                  <c:v>2004</c:v>
                </c:pt>
                <c:pt idx="13">
                  <c:v>2003</c:v>
                </c:pt>
                <c:pt idx="14">
                  <c:v>2002</c:v>
                </c:pt>
                <c:pt idx="15">
                  <c:v>2001</c:v>
                </c:pt>
                <c:pt idx="16">
                  <c:v>2000</c:v>
                </c:pt>
                <c:pt idx="17">
                  <c:v>1999</c:v>
                </c:pt>
              </c:numCache>
            </c:numRef>
          </c:cat>
          <c:val>
            <c:numRef>
              <c:f>Sheet1!$B$2:$S$2</c:f>
              <c:numCache>
                <c:formatCode>"$"#,##0</c:formatCode>
                <c:ptCount val="18"/>
                <c:pt idx="0">
                  <c:v>5277</c:v>
                </c:pt>
                <c:pt idx="1">
                  <c:v>4955</c:v>
                </c:pt>
                <c:pt idx="2">
                  <c:v>4823</c:v>
                </c:pt>
                <c:pt idx="3">
                  <c:v>4565</c:v>
                </c:pt>
                <c:pt idx="4">
                  <c:v>4316</c:v>
                </c:pt>
                <c:pt idx="5">
                  <c:v>4129</c:v>
                </c:pt>
                <c:pt idx="6" formatCode="&quot;$&quot;#,##0&quot;*&quot;">
                  <c:v>3997</c:v>
                </c:pt>
                <c:pt idx="7">
                  <c:v>3515</c:v>
                </c:pt>
                <c:pt idx="8">
                  <c:v>3354</c:v>
                </c:pt>
                <c:pt idx="9" formatCode="&quot;$&quot;#,##0&quot;*&quot;">
                  <c:v>3281</c:v>
                </c:pt>
                <c:pt idx="10" formatCode="&quot;$&quot;#,##0&quot;*&quot;">
                  <c:v>2973</c:v>
                </c:pt>
                <c:pt idx="11">
                  <c:v>2713</c:v>
                </c:pt>
                <c:pt idx="12" formatCode="&quot;$&quot;#,##0&quot;*&quot;">
                  <c:v>2661</c:v>
                </c:pt>
                <c:pt idx="13" formatCode="&quot;$&quot;#,##0&quot;*&quot;">
                  <c:v>2412</c:v>
                </c:pt>
                <c:pt idx="14" formatCode="&quot;$&quot;#,##0&quot;*&quot;">
                  <c:v>2137</c:v>
                </c:pt>
                <c:pt idx="15" formatCode="&quot;$&quot;#,##0&quot;*&quot;">
                  <c:v>1787</c:v>
                </c:pt>
                <c:pt idx="16">
                  <c:v>1619</c:v>
                </c:pt>
                <c:pt idx="17">
                  <c:v>1543</c:v>
                </c:pt>
              </c:numCache>
            </c:numRef>
          </c:val>
          <c:extLst xmlns:c16r2="http://schemas.microsoft.com/office/drawing/2015/06/chart">
            <c:ext xmlns:c16="http://schemas.microsoft.com/office/drawing/2014/chart" uri="{C3380CC4-5D6E-409C-BE32-E72D297353CC}">
              <c16:uniqueId val="{00000000-7F50-497C-9D3C-CFF57F73CF4D}"/>
            </c:ext>
          </c:extLst>
        </c:ser>
        <c:ser>
          <c:idx val="1"/>
          <c:order val="1"/>
          <c:tx>
            <c:strRef>
              <c:f>Sheet1!$A$3</c:f>
              <c:strCache>
                <c:ptCount val="1"/>
                <c:pt idx="0">
                  <c:v>Employer Contribution</c:v>
                </c:pt>
              </c:strCache>
            </c:strRef>
          </c:tx>
          <c:spPr>
            <a:solidFill>
              <a:schemeClr val="accent5"/>
            </a:solidFill>
            <a:ln>
              <a:solidFill>
                <a:schemeClr val="tx1"/>
              </a:solidFill>
            </a:ln>
          </c:spPr>
          <c:invertIfNegative val="0"/>
          <c:dLbls>
            <c:spPr>
              <a:noFill/>
              <a:ln>
                <a:noFill/>
              </a:ln>
              <a:effectLst/>
            </c:spPr>
            <c:txPr>
              <a:bodyPr wrap="square" lIns="38100" tIns="19050" rIns="38100" bIns="19050" anchor="ctr">
                <a:spAutoFit/>
              </a:bodyPr>
              <a:lstStyle/>
              <a:p>
                <a:pPr>
                  <a:defRPr sz="1100">
                    <a:latin typeface="+mj-lt"/>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numRef>
              <c:f>Sheet1!$B$1:$S$1</c:f>
              <c:numCache>
                <c:formatCode>General</c:formatCode>
                <c:ptCount val="18"/>
                <c:pt idx="0">
                  <c:v>2016</c:v>
                </c:pt>
                <c:pt idx="1">
                  <c:v>2015</c:v>
                </c:pt>
                <c:pt idx="2">
                  <c:v>2014</c:v>
                </c:pt>
                <c:pt idx="3">
                  <c:v>2013</c:v>
                </c:pt>
                <c:pt idx="4">
                  <c:v>2012</c:v>
                </c:pt>
                <c:pt idx="5">
                  <c:v>2011</c:v>
                </c:pt>
                <c:pt idx="6">
                  <c:v>2010</c:v>
                </c:pt>
                <c:pt idx="7">
                  <c:v>2009</c:v>
                </c:pt>
                <c:pt idx="8">
                  <c:v>2008</c:v>
                </c:pt>
                <c:pt idx="9">
                  <c:v>2007</c:v>
                </c:pt>
                <c:pt idx="10">
                  <c:v>2006</c:v>
                </c:pt>
                <c:pt idx="11">
                  <c:v>2005</c:v>
                </c:pt>
                <c:pt idx="12">
                  <c:v>2004</c:v>
                </c:pt>
                <c:pt idx="13">
                  <c:v>2003</c:v>
                </c:pt>
                <c:pt idx="14">
                  <c:v>2002</c:v>
                </c:pt>
                <c:pt idx="15">
                  <c:v>2001</c:v>
                </c:pt>
                <c:pt idx="16">
                  <c:v>2000</c:v>
                </c:pt>
                <c:pt idx="17">
                  <c:v>1999</c:v>
                </c:pt>
              </c:numCache>
            </c:numRef>
          </c:cat>
          <c:val>
            <c:numRef>
              <c:f>Sheet1!$B$3:$S$3</c:f>
              <c:numCache>
                <c:formatCode>"$"#,##0"*"</c:formatCode>
                <c:ptCount val="18"/>
                <c:pt idx="0" formatCode="&quot;$&quot;#,##0">
                  <c:v>12865</c:v>
                </c:pt>
                <c:pt idx="1">
                  <c:v>12591</c:v>
                </c:pt>
                <c:pt idx="2" formatCode="&quot;$&quot;#,##0">
                  <c:v>12011</c:v>
                </c:pt>
                <c:pt idx="3" formatCode="&quot;$&quot;#,##0">
                  <c:v>11786</c:v>
                </c:pt>
                <c:pt idx="4">
                  <c:v>11429</c:v>
                </c:pt>
                <c:pt idx="5">
                  <c:v>10944</c:v>
                </c:pt>
                <c:pt idx="6" formatCode="&quot;$&quot;#,##0">
                  <c:v>9773</c:v>
                </c:pt>
                <c:pt idx="7">
                  <c:v>9860</c:v>
                </c:pt>
                <c:pt idx="8">
                  <c:v>9325</c:v>
                </c:pt>
                <c:pt idx="9" formatCode="&quot;$&quot;#,##0">
                  <c:v>8824</c:v>
                </c:pt>
                <c:pt idx="10">
                  <c:v>8508</c:v>
                </c:pt>
                <c:pt idx="11">
                  <c:v>8167</c:v>
                </c:pt>
                <c:pt idx="12">
                  <c:v>7289</c:v>
                </c:pt>
                <c:pt idx="13">
                  <c:v>6657</c:v>
                </c:pt>
                <c:pt idx="14">
                  <c:v>5866</c:v>
                </c:pt>
                <c:pt idx="15">
                  <c:v>5274</c:v>
                </c:pt>
                <c:pt idx="16">
                  <c:v>4819</c:v>
                </c:pt>
                <c:pt idx="17" formatCode="&quot;$&quot;#,##0">
                  <c:v>4247</c:v>
                </c:pt>
              </c:numCache>
            </c:numRef>
          </c:val>
          <c:extLst xmlns:c16r2="http://schemas.microsoft.com/office/drawing/2015/06/chart">
            <c:ext xmlns:c16="http://schemas.microsoft.com/office/drawing/2014/chart" uri="{C3380CC4-5D6E-409C-BE32-E72D297353CC}">
              <c16:uniqueId val="{00000002-7F50-497C-9D3C-CFF57F73CF4D}"/>
            </c:ext>
          </c:extLst>
        </c:ser>
        <c:dLbls>
          <c:showLegendKey val="0"/>
          <c:showVal val="0"/>
          <c:showCatName val="0"/>
          <c:showSerName val="0"/>
          <c:showPercent val="0"/>
          <c:showBubbleSize val="0"/>
        </c:dLbls>
        <c:gapWidth val="50"/>
        <c:overlap val="100"/>
        <c:axId val="212843104"/>
        <c:axId val="349350720"/>
      </c:barChart>
      <c:catAx>
        <c:axId val="212843104"/>
        <c:scaling>
          <c:orientation val="minMax"/>
        </c:scaling>
        <c:delete val="0"/>
        <c:axPos val="l"/>
        <c:numFmt formatCode="General" sourceLinked="1"/>
        <c:majorTickMark val="out"/>
        <c:minorTickMark val="none"/>
        <c:tickLblPos val="nextTo"/>
        <c:spPr>
          <a:ln w="3188">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349350720"/>
        <c:crosses val="autoZero"/>
        <c:auto val="1"/>
        <c:lblAlgn val="ctr"/>
        <c:lblOffset val="100"/>
        <c:tickLblSkip val="1"/>
        <c:tickMarkSkip val="1"/>
        <c:noMultiLvlLbl val="0"/>
      </c:catAx>
      <c:valAx>
        <c:axId val="349350720"/>
        <c:scaling>
          <c:orientation val="minMax"/>
        </c:scaling>
        <c:delete val="1"/>
        <c:axPos val="b"/>
        <c:numFmt formatCode="\$#,##0" sourceLinked="0"/>
        <c:majorTickMark val="out"/>
        <c:minorTickMark val="none"/>
        <c:tickLblPos val="nextTo"/>
        <c:crossAx val="212843104"/>
        <c:crosses val="autoZero"/>
        <c:crossBetween val="between"/>
      </c:valAx>
      <c:spPr>
        <a:noFill/>
        <a:ln w="25501">
          <a:noFill/>
        </a:ln>
      </c:spPr>
    </c:plotArea>
    <c:legend>
      <c:legendPos val="r"/>
      <c:layout>
        <c:manualLayout>
          <c:xMode val="edge"/>
          <c:yMode val="edge"/>
          <c:x val="0.60427484920010499"/>
          <c:y val="5.399303246340012E-2"/>
          <c:w val="0.25755173045229779"/>
          <c:h val="0.13093317181506184"/>
        </c:manualLayout>
      </c:layout>
      <c:overlay val="0"/>
      <c:spPr>
        <a:noFill/>
        <a:ln w="3188">
          <a:noFill/>
          <a:prstDash val="solid"/>
        </a:ln>
      </c:spPr>
      <c:txPr>
        <a:bodyPr/>
        <a:lstStyle/>
        <a:p>
          <a:pPr>
            <a:defRPr sz="1200"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2033"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155947320744206E-2"/>
          <c:y val="1.8699276696660001E-2"/>
          <c:w val="0.912844036697251"/>
          <c:h val="0.89683542488392098"/>
        </c:manualLayout>
      </c:layout>
      <c:lineChart>
        <c:grouping val="standard"/>
        <c:varyColors val="0"/>
        <c:ser>
          <c:idx val="0"/>
          <c:order val="0"/>
          <c:tx>
            <c:strRef>
              <c:f>Sheet1!$A$2</c:f>
              <c:strCache>
                <c:ptCount val="1"/>
                <c:pt idx="0">
                  <c:v>Overall Inflation</c:v>
                </c:pt>
              </c:strCache>
            </c:strRef>
          </c:tx>
          <c:spPr>
            <a:ln w="25400">
              <a:solidFill>
                <a:schemeClr val="tx2"/>
              </a:solidFill>
              <a:prstDash val="solid"/>
            </a:ln>
          </c:spPr>
          <c:marker>
            <c:symbol val="diamond"/>
            <c:size val="5"/>
            <c:spPr>
              <a:solidFill>
                <a:schemeClr val="tx2"/>
              </a:solidFill>
              <a:ln>
                <a:solidFill>
                  <a:srgbClr val="003B5C"/>
                </a:solidFill>
              </a:ln>
            </c:spPr>
          </c:marker>
          <c:dLbls>
            <c:dLbl>
              <c:idx val="5"/>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CB3D-4409-945E-19B64AC9A7A4}"/>
                </c:ext>
                <c:ext xmlns:c15="http://schemas.microsoft.com/office/drawing/2012/chart" uri="{CE6537A1-D6FC-4f65-9D91-7224C49458BB}"/>
              </c:extLst>
            </c:dLbl>
            <c:dLbl>
              <c:idx val="9"/>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CB3D-4409-945E-19B64AC9A7A4}"/>
                </c:ext>
                <c:ext xmlns:c15="http://schemas.microsoft.com/office/drawing/2012/chart" uri="{CE6537A1-D6FC-4f65-9D91-7224C49458BB}"/>
              </c:extLst>
            </c:dLbl>
            <c:spPr>
              <a:noFill/>
              <a:ln>
                <a:noFill/>
              </a:ln>
              <a:effectLst/>
            </c:spPr>
            <c:txPr>
              <a:bodyPr/>
              <a:lstStyle/>
              <a:p>
                <a:pPr algn="ctr">
                  <a:defRPr lang="en-US" sz="1200" b="0" i="0" u="none" strike="noStrike" kern="1200" baseline="0">
                    <a:solidFill>
                      <a:srgbClr val="000000"/>
                    </a:solidFill>
                    <a:latin typeface="Calibri" panose="020F0502020204030204" pitchFamily="34" charset="0"/>
                    <a:ea typeface="Tahoma"/>
                    <a:cs typeface="Tahoma"/>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Sheet1!$B$1:$G$1</c:f>
              <c:numCache>
                <c:formatCode>General</c:formatCode>
                <c:ptCount val="6"/>
                <c:pt idx="0">
                  <c:v>2011</c:v>
                </c:pt>
                <c:pt idx="1">
                  <c:v>2012</c:v>
                </c:pt>
                <c:pt idx="2">
                  <c:v>2013</c:v>
                </c:pt>
                <c:pt idx="3">
                  <c:v>2014</c:v>
                </c:pt>
                <c:pt idx="4">
                  <c:v>2015</c:v>
                </c:pt>
                <c:pt idx="5">
                  <c:v>2016</c:v>
                </c:pt>
              </c:numCache>
            </c:numRef>
          </c:cat>
          <c:val>
            <c:numRef>
              <c:f>Sheet1!$B$2:$G$2</c:f>
              <c:numCache>
                <c:formatCode>0%</c:formatCode>
                <c:ptCount val="6"/>
                <c:pt idx="0">
                  <c:v>0</c:v>
                </c:pt>
                <c:pt idx="1">
                  <c:v>2.2999999999999909E-2</c:v>
                </c:pt>
                <c:pt idx="2">
                  <c:v>3.4252999999999867E-2</c:v>
                </c:pt>
                <c:pt idx="3">
                  <c:v>5.4938059999999789E-2</c:v>
                </c:pt>
                <c:pt idx="4">
                  <c:v>5.2828183879999768E-2</c:v>
                </c:pt>
                <c:pt idx="5">
                  <c:v>6.4409293902679687E-2</c:v>
                </c:pt>
              </c:numCache>
            </c:numRef>
          </c:val>
          <c:smooth val="0"/>
          <c:extLst xmlns:c16r2="http://schemas.microsoft.com/office/drawing/2015/06/chart">
            <c:ext xmlns:c16="http://schemas.microsoft.com/office/drawing/2014/chart" uri="{C3380CC4-5D6E-409C-BE32-E72D297353CC}">
              <c16:uniqueId val="{00000002-CB3D-4409-945E-19B64AC9A7A4}"/>
            </c:ext>
          </c:extLst>
        </c:ser>
        <c:ser>
          <c:idx val="3"/>
          <c:order val="1"/>
          <c:tx>
            <c:strRef>
              <c:f>Sheet1!$A$3</c:f>
              <c:strCache>
                <c:ptCount val="1"/>
                <c:pt idx="0">
                  <c:v>Workers Earnings</c:v>
                </c:pt>
              </c:strCache>
            </c:strRef>
          </c:tx>
          <c:spPr>
            <a:ln w="25400">
              <a:solidFill>
                <a:schemeClr val="accent3"/>
              </a:solidFill>
            </a:ln>
          </c:spPr>
          <c:marker>
            <c:symbol val="circle"/>
            <c:size val="5"/>
            <c:spPr>
              <a:solidFill>
                <a:schemeClr val="accent3"/>
              </a:solidFill>
              <a:ln>
                <a:solidFill>
                  <a:schemeClr val="accent3"/>
                </a:solidFill>
              </a:ln>
            </c:spPr>
          </c:marker>
          <c:dLbls>
            <c:dLbl>
              <c:idx val="5"/>
              <c:layout>
                <c:manualLayout>
                  <c:x val="-2.9498525073747401E-3"/>
                  <c:y val="-2.339181825109790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CB3D-4409-945E-19B64AC9A7A4}"/>
                </c:ext>
                <c:ext xmlns:c15="http://schemas.microsoft.com/office/drawing/2012/chart" uri="{CE6537A1-D6FC-4f65-9D91-7224C49458BB}"/>
              </c:extLst>
            </c:dLbl>
            <c:dLbl>
              <c:idx val="9"/>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CB3D-4409-945E-19B64AC9A7A4}"/>
                </c:ext>
                <c:ext xmlns:c15="http://schemas.microsoft.com/office/drawing/2012/chart" uri="{CE6537A1-D6FC-4f65-9D91-7224C49458BB}"/>
              </c:extLst>
            </c:dLbl>
            <c:spPr>
              <a:noFill/>
              <a:ln>
                <a:noFill/>
              </a:ln>
              <a:effectLst/>
            </c:spPr>
            <c:txPr>
              <a:bodyPr/>
              <a:lstStyle/>
              <a:p>
                <a:pPr algn="ctr">
                  <a:defRPr lang="en-US" sz="1200" b="0" i="0" u="none" strike="noStrike" kern="1200" baseline="0">
                    <a:solidFill>
                      <a:srgbClr val="000000"/>
                    </a:solidFill>
                    <a:latin typeface="Calibri" panose="020F0502020204030204" pitchFamily="34" charset="0"/>
                    <a:ea typeface="Tahoma"/>
                    <a:cs typeface="Tahoma"/>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Sheet1!$B$1:$G$1</c:f>
              <c:numCache>
                <c:formatCode>General</c:formatCode>
                <c:ptCount val="6"/>
                <c:pt idx="0">
                  <c:v>2011</c:v>
                </c:pt>
                <c:pt idx="1">
                  <c:v>2012</c:v>
                </c:pt>
                <c:pt idx="2">
                  <c:v>2013</c:v>
                </c:pt>
                <c:pt idx="3">
                  <c:v>2014</c:v>
                </c:pt>
                <c:pt idx="4">
                  <c:v>2015</c:v>
                </c:pt>
                <c:pt idx="5">
                  <c:v>2016</c:v>
                </c:pt>
              </c:numCache>
            </c:numRef>
          </c:cat>
          <c:val>
            <c:numRef>
              <c:f>Sheet1!$B$3:$G$3</c:f>
              <c:numCache>
                <c:formatCode>0%</c:formatCode>
                <c:ptCount val="6"/>
                <c:pt idx="0">
                  <c:v>0</c:v>
                </c:pt>
                <c:pt idx="1">
                  <c:v>1.6999999999999904E-2</c:v>
                </c:pt>
                <c:pt idx="2">
                  <c:v>3.5305999999999838E-2</c:v>
                </c:pt>
                <c:pt idx="3">
                  <c:v>6.0153343999999942E-2</c:v>
                </c:pt>
                <c:pt idx="4">
                  <c:v>8.1356410880000007E-2</c:v>
                </c:pt>
                <c:pt idx="5">
                  <c:v>0.10839032115199987</c:v>
                </c:pt>
              </c:numCache>
            </c:numRef>
          </c:val>
          <c:smooth val="0"/>
          <c:extLst xmlns:c16r2="http://schemas.microsoft.com/office/drawing/2015/06/chart">
            <c:ext xmlns:c16="http://schemas.microsoft.com/office/drawing/2014/chart" uri="{C3380CC4-5D6E-409C-BE32-E72D297353CC}">
              <c16:uniqueId val="{00000005-CB3D-4409-945E-19B64AC9A7A4}"/>
            </c:ext>
          </c:extLst>
        </c:ser>
        <c:ser>
          <c:idx val="1"/>
          <c:order val="2"/>
          <c:tx>
            <c:strRef>
              <c:f>Sheet1!$A$4</c:f>
              <c:strCache>
                <c:ptCount val="1"/>
                <c:pt idx="0">
                  <c:v>Single Coverage Deductibles, all Workers</c:v>
                </c:pt>
              </c:strCache>
            </c:strRef>
          </c:tx>
          <c:spPr>
            <a:ln w="25400">
              <a:solidFill>
                <a:schemeClr val="accent5"/>
              </a:solidFill>
              <a:prstDash val="solid"/>
            </a:ln>
          </c:spPr>
          <c:marker>
            <c:symbol val="square"/>
            <c:size val="5"/>
            <c:spPr>
              <a:solidFill>
                <a:schemeClr val="accent5"/>
              </a:solidFill>
              <a:ln>
                <a:solidFill>
                  <a:schemeClr val="accent5"/>
                </a:solidFill>
              </a:ln>
            </c:spPr>
          </c:marker>
          <c:dLbls>
            <c:dLbl>
              <c:idx val="5"/>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B3D-4409-945E-19B64AC9A7A4}"/>
                </c:ext>
                <c:ext xmlns:c15="http://schemas.microsoft.com/office/drawing/2012/chart" uri="{CE6537A1-D6FC-4f65-9D91-7224C49458BB}"/>
              </c:extLst>
            </c:dLbl>
            <c:dLbl>
              <c:idx val="9"/>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B3D-4409-945E-19B64AC9A7A4}"/>
                </c:ext>
                <c:ext xmlns:c15="http://schemas.microsoft.com/office/drawing/2012/chart" uri="{CE6537A1-D6FC-4f65-9D91-7224C49458BB}"/>
              </c:extLst>
            </c:dLbl>
            <c:spPr>
              <a:noFill/>
              <a:ln>
                <a:noFill/>
              </a:ln>
              <a:effectLst/>
            </c:spPr>
            <c:txPr>
              <a:bodyPr/>
              <a:lstStyle/>
              <a:p>
                <a:pPr>
                  <a:defRPr sz="1200">
                    <a:latin typeface="Calibri" panose="020F0502020204030204" pitchFamily="34" charset="0"/>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Sheet1!$B$1:$G$1</c:f>
              <c:numCache>
                <c:formatCode>General</c:formatCode>
                <c:ptCount val="6"/>
                <c:pt idx="0">
                  <c:v>2011</c:v>
                </c:pt>
                <c:pt idx="1">
                  <c:v>2012</c:v>
                </c:pt>
                <c:pt idx="2">
                  <c:v>2013</c:v>
                </c:pt>
                <c:pt idx="3">
                  <c:v>2014</c:v>
                </c:pt>
                <c:pt idx="4">
                  <c:v>2015</c:v>
                </c:pt>
                <c:pt idx="5">
                  <c:v>2016</c:v>
                </c:pt>
              </c:numCache>
            </c:numRef>
          </c:cat>
          <c:val>
            <c:numRef>
              <c:f>Sheet1!$B$4:$G$4</c:f>
              <c:numCache>
                <c:formatCode>0%</c:formatCode>
                <c:ptCount val="6"/>
                <c:pt idx="0">
                  <c:v>0</c:v>
                </c:pt>
                <c:pt idx="1">
                  <c:v>7.4331751155731707E-2</c:v>
                </c:pt>
                <c:pt idx="2">
                  <c:v>0.18232373801971399</c:v>
                </c:pt>
                <c:pt idx="3">
                  <c:v>0.32378718549034602</c:v>
                </c:pt>
                <c:pt idx="4">
                  <c:v>0.44263316389676899</c:v>
                </c:pt>
                <c:pt idx="5">
                  <c:v>0.63476003586678198</c:v>
                </c:pt>
              </c:numCache>
            </c:numRef>
          </c:val>
          <c:smooth val="0"/>
          <c:extLst xmlns:c16r2="http://schemas.microsoft.com/office/drawing/2015/06/chart">
            <c:ext xmlns:c16="http://schemas.microsoft.com/office/drawing/2014/chart" uri="{C3380CC4-5D6E-409C-BE32-E72D297353CC}">
              <c16:uniqueId val="{00000008-CB3D-4409-945E-19B64AC9A7A4}"/>
            </c:ext>
          </c:extLst>
        </c:ser>
        <c:ser>
          <c:idx val="2"/>
          <c:order val="3"/>
          <c:tx>
            <c:strRef>
              <c:f>Sheet1!$A$5</c:f>
              <c:strCache>
                <c:ptCount val="1"/>
                <c:pt idx="0">
                  <c:v>Single Coverage Premiums</c:v>
                </c:pt>
              </c:strCache>
            </c:strRef>
          </c:tx>
          <c:spPr>
            <a:ln w="25400">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5"/>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CB3D-4409-945E-19B64AC9A7A4}"/>
                </c:ext>
                <c:ext xmlns:c15="http://schemas.microsoft.com/office/drawing/2012/chart" uri="{CE6537A1-D6FC-4f65-9D91-7224C49458BB}"/>
              </c:extLst>
            </c:dLbl>
            <c:dLbl>
              <c:idx val="9"/>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CB3D-4409-945E-19B64AC9A7A4}"/>
                </c:ext>
                <c:ext xmlns:c15="http://schemas.microsoft.com/office/drawing/2012/chart" uri="{CE6537A1-D6FC-4f65-9D91-7224C49458BB}"/>
              </c:extLst>
            </c:dLbl>
            <c:spPr>
              <a:noFill/>
              <a:ln>
                <a:noFill/>
              </a:ln>
              <a:effectLst/>
            </c:spPr>
            <c:txPr>
              <a:bodyPr/>
              <a:lstStyle/>
              <a:p>
                <a:pPr algn="ctr">
                  <a:defRPr lang="en-US" sz="1200" b="0" i="0" u="none" strike="noStrike" kern="1200" baseline="0">
                    <a:solidFill>
                      <a:srgbClr val="000000"/>
                    </a:solidFill>
                    <a:latin typeface="Calibri" panose="020F0502020204030204" pitchFamily="34" charset="0"/>
                    <a:ea typeface="Tahoma"/>
                    <a:cs typeface="Tahoma"/>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Sheet1!$B$1:$G$1</c:f>
              <c:numCache>
                <c:formatCode>General</c:formatCode>
                <c:ptCount val="6"/>
                <c:pt idx="0">
                  <c:v>2011</c:v>
                </c:pt>
                <c:pt idx="1">
                  <c:v>2012</c:v>
                </c:pt>
                <c:pt idx="2">
                  <c:v>2013</c:v>
                </c:pt>
                <c:pt idx="3">
                  <c:v>2014</c:v>
                </c:pt>
                <c:pt idx="4">
                  <c:v>2015</c:v>
                </c:pt>
                <c:pt idx="5">
                  <c:v>2016</c:v>
                </c:pt>
              </c:numCache>
            </c:numRef>
          </c:cat>
          <c:val>
            <c:numRef>
              <c:f>Sheet1!$B$5:$G$5</c:f>
              <c:numCache>
                <c:formatCode>0%</c:formatCode>
                <c:ptCount val="6"/>
                <c:pt idx="0">
                  <c:v>0</c:v>
                </c:pt>
                <c:pt idx="1">
                  <c:v>3.4198675260839202E-2</c:v>
                </c:pt>
                <c:pt idx="2">
                  <c:v>8.37664937374379E-2</c:v>
                </c:pt>
                <c:pt idx="3">
                  <c:v>0.10974464403454801</c:v>
                </c:pt>
                <c:pt idx="4">
                  <c:v>0.151235076455461</c:v>
                </c:pt>
                <c:pt idx="5">
                  <c:v>0.18521025412664799</c:v>
                </c:pt>
              </c:numCache>
            </c:numRef>
          </c:val>
          <c:smooth val="0"/>
          <c:extLst xmlns:c16r2="http://schemas.microsoft.com/office/drawing/2015/06/chart">
            <c:ext xmlns:c16="http://schemas.microsoft.com/office/drawing/2014/chart" uri="{C3380CC4-5D6E-409C-BE32-E72D297353CC}">
              <c16:uniqueId val="{0000000B-CB3D-4409-945E-19B64AC9A7A4}"/>
            </c:ext>
          </c:extLst>
        </c:ser>
        <c:ser>
          <c:idx val="4"/>
          <c:order val="4"/>
          <c:tx>
            <c:strRef>
              <c:f>Sheet1!$A$6</c:f>
              <c:strCache>
                <c:ptCount val="1"/>
              </c:strCache>
            </c:strRef>
          </c:tx>
          <c:spPr>
            <a:ln>
              <a:solidFill>
                <a:schemeClr val="accent6">
                  <a:lumMod val="75000"/>
                </a:schemeClr>
              </a:solidFill>
            </a:ln>
          </c:spPr>
          <c:marker>
            <c:symbol val="x"/>
            <c:size val="7"/>
            <c:spPr>
              <a:solidFill>
                <a:schemeClr val="accent6">
                  <a:lumMod val="75000"/>
                </a:schemeClr>
              </a:solidFill>
              <a:ln>
                <a:solidFill>
                  <a:schemeClr val="accent6">
                    <a:lumMod val="75000"/>
                  </a:schemeClr>
                </a:solidFill>
              </a:ln>
            </c:spPr>
          </c:marker>
          <c:dLbls>
            <c:dLbl>
              <c:idx val="0"/>
              <c:delete val="1"/>
              <c:extLst xmlns:c16r2="http://schemas.microsoft.com/office/drawing/2015/06/chart">
                <c:ext xmlns:c16="http://schemas.microsoft.com/office/drawing/2014/chart" uri="{C3380CC4-5D6E-409C-BE32-E72D297353CC}">
                  <c16:uniqueId val="{0000000C-CB3D-4409-945E-19B64AC9A7A4}"/>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D-CB3D-4409-945E-19B64AC9A7A4}"/>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E-CB3D-4409-945E-19B64AC9A7A4}"/>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F-CB3D-4409-945E-19B64AC9A7A4}"/>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10-CB3D-4409-945E-19B64AC9A7A4}"/>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Sheet1!$B$1:$G$1</c:f>
              <c:numCache>
                <c:formatCode>General</c:formatCode>
                <c:ptCount val="6"/>
                <c:pt idx="0">
                  <c:v>2011</c:v>
                </c:pt>
                <c:pt idx="1">
                  <c:v>2012</c:v>
                </c:pt>
                <c:pt idx="2">
                  <c:v>2013</c:v>
                </c:pt>
                <c:pt idx="3">
                  <c:v>2014</c:v>
                </c:pt>
                <c:pt idx="4">
                  <c:v>2015</c:v>
                </c:pt>
                <c:pt idx="5">
                  <c:v>2016</c:v>
                </c:pt>
              </c:numCache>
            </c:numRef>
          </c:cat>
          <c:val>
            <c:numRef>
              <c:f>Sheet1!$B$6:$G$6</c:f>
              <c:numCache>
                <c:formatCode>General</c:formatCode>
                <c:ptCount val="6"/>
              </c:numCache>
            </c:numRef>
          </c:val>
          <c:smooth val="0"/>
          <c:extLst xmlns:c16r2="http://schemas.microsoft.com/office/drawing/2015/06/chart">
            <c:ext xmlns:c16="http://schemas.microsoft.com/office/drawing/2014/chart" uri="{C3380CC4-5D6E-409C-BE32-E72D297353CC}">
              <c16:uniqueId val="{00000011-CB3D-4409-945E-19B64AC9A7A4}"/>
            </c:ext>
          </c:extLst>
        </c:ser>
        <c:dLbls>
          <c:showLegendKey val="0"/>
          <c:showVal val="1"/>
          <c:showCatName val="0"/>
          <c:showSerName val="0"/>
          <c:showPercent val="0"/>
          <c:showBubbleSize val="0"/>
        </c:dLbls>
        <c:marker val="1"/>
        <c:smooth val="0"/>
        <c:axId val="388768376"/>
        <c:axId val="388771904"/>
      </c:lineChart>
      <c:catAx>
        <c:axId val="388768376"/>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0">
                <a:latin typeface="Calibri" panose="020F0502020204030204" pitchFamily="34" charset="0"/>
              </a:defRPr>
            </a:pPr>
            <a:endParaRPr lang="en-US"/>
          </a:p>
        </c:txPr>
        <c:crossAx val="388771904"/>
        <c:crosses val="autoZero"/>
        <c:auto val="1"/>
        <c:lblAlgn val="ctr"/>
        <c:lblOffset val="100"/>
        <c:tickLblSkip val="1"/>
        <c:tickMarkSkip val="1"/>
        <c:noMultiLvlLbl val="0"/>
      </c:catAx>
      <c:valAx>
        <c:axId val="388771904"/>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a:latin typeface="Calibri" panose="020F0502020204030204" pitchFamily="34" charset="0"/>
              </a:defRPr>
            </a:pPr>
            <a:endParaRPr lang="en-US"/>
          </a:p>
        </c:txPr>
        <c:crossAx val="388768376"/>
        <c:crosses val="autoZero"/>
        <c:crossBetween val="between"/>
      </c:valAx>
      <c:spPr>
        <a:noFill/>
        <a:ln w="25400">
          <a:noFill/>
        </a:ln>
      </c:spPr>
    </c:plotArea>
    <c:legend>
      <c:legendPos val="b"/>
      <c:legendEntry>
        <c:idx val="4"/>
        <c:delete val="1"/>
      </c:legendEntry>
      <c:layout>
        <c:manualLayout>
          <c:xMode val="edge"/>
          <c:yMode val="edge"/>
          <c:x val="0.11479025851857"/>
          <c:y val="4.3179316127150702E-2"/>
          <c:w val="0.397347455461873"/>
          <c:h val="0.23776701150412385"/>
        </c:manualLayout>
      </c:layout>
      <c:overlay val="0"/>
      <c:spPr>
        <a:noFill/>
        <a:ln w="9525">
          <a:noFill/>
          <a:prstDash val="solid"/>
        </a:ln>
      </c:spPr>
      <c:txPr>
        <a:bodyPr/>
        <a:lstStyle/>
        <a:p>
          <a:pPr>
            <a:defRPr sz="1200" b="1">
              <a:latin typeface="Calibri" panose="020F0502020204030204" pitchFamily="34" charset="0"/>
            </a:defRPr>
          </a:pPr>
          <a:endParaRPr lang="en-US"/>
        </a:p>
      </c:txPr>
    </c:legend>
    <c:plotVisOnly val="1"/>
    <c:dispBlanksAs val="gap"/>
    <c:showDLblsOverMax val="0"/>
  </c:chart>
  <c:spPr>
    <a:noFill/>
    <a:ln>
      <a:noFill/>
    </a:ln>
  </c:spPr>
  <c:txPr>
    <a:bodyPr/>
    <a:lstStyle/>
    <a:p>
      <a:pPr>
        <a:defRPr sz="1152" b="0" i="0" u="none" strike="noStrike" baseline="0">
          <a:solidFill>
            <a:schemeClr val="tx1"/>
          </a:solidFill>
          <a:latin typeface="+mj-lt"/>
          <a:ea typeface="Tahoma"/>
          <a:cs typeface="Tahoma"/>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054465197520057E-2"/>
          <c:y val="0.1009114769744691"/>
          <c:w val="0.924353755922253"/>
          <c:h val="0.79546041119860023"/>
        </c:manualLayout>
      </c:layout>
      <c:lineChart>
        <c:grouping val="standard"/>
        <c:varyColors val="0"/>
        <c:ser>
          <c:idx val="0"/>
          <c:order val="0"/>
          <c:tx>
            <c:strRef>
              <c:f>Sheet1!$A$2</c:f>
              <c:strCache>
                <c:ptCount val="1"/>
                <c:pt idx="0">
                  <c:v>All Small Firms (3-199 Workers)</c:v>
                </c:pt>
              </c:strCache>
            </c:strRef>
          </c:tx>
          <c:spPr>
            <a:ln>
              <a:solidFill>
                <a:schemeClr val="accent1"/>
              </a:solidFill>
            </a:ln>
          </c:spPr>
          <c:marker>
            <c:spPr>
              <a:solidFill>
                <a:schemeClr val="accent1"/>
              </a:solidFill>
              <a:ln>
                <a:solidFill>
                  <a:schemeClr val="accent1"/>
                </a:solidFill>
              </a:ln>
            </c:spPr>
          </c:marker>
          <c:dLbls>
            <c:spPr>
              <a:noFill/>
              <a:ln>
                <a:noFill/>
              </a:ln>
              <a:effectLst/>
            </c:spPr>
            <c:txPr>
              <a:bodyPr wrap="square" lIns="38100" tIns="19050" rIns="38100" bIns="19050" anchor="ctr">
                <a:spAutoFit/>
              </a:bodyPr>
              <a:lstStyle/>
              <a:p>
                <a:pPr>
                  <a:defRPr sz="1000"/>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Sheet1!$B$1:$I$1</c:f>
              <c:strCache>
                <c:ptCount val="8"/>
                <c:pt idx="0">
                  <c:v>2009</c:v>
                </c:pt>
                <c:pt idx="1">
                  <c:v>2010</c:v>
                </c:pt>
                <c:pt idx="2">
                  <c:v>2011</c:v>
                </c:pt>
                <c:pt idx="3">
                  <c:v>2012</c:v>
                </c:pt>
                <c:pt idx="4">
                  <c:v>2013</c:v>
                </c:pt>
                <c:pt idx="5">
                  <c:v>2014</c:v>
                </c:pt>
                <c:pt idx="6">
                  <c:v>2015</c:v>
                </c:pt>
                <c:pt idx="7">
                  <c:v>2016</c:v>
                </c:pt>
              </c:strCache>
            </c:strRef>
          </c:cat>
          <c:val>
            <c:numRef>
              <c:f>Sheet1!$B$2:$I$2</c:f>
              <c:numCache>
                <c:formatCode>0%</c:formatCode>
                <c:ptCount val="8"/>
                <c:pt idx="0">
                  <c:v>0.4</c:v>
                </c:pt>
                <c:pt idx="1">
                  <c:v>0.46</c:v>
                </c:pt>
                <c:pt idx="2">
                  <c:v>0.5</c:v>
                </c:pt>
                <c:pt idx="3">
                  <c:v>0.49</c:v>
                </c:pt>
                <c:pt idx="4" formatCode="0%&quot;*&quot;">
                  <c:v>0.57999999999999996</c:v>
                </c:pt>
                <c:pt idx="5">
                  <c:v>0.61</c:v>
                </c:pt>
                <c:pt idx="6">
                  <c:v>0.63</c:v>
                </c:pt>
                <c:pt idx="7">
                  <c:v>0.65</c:v>
                </c:pt>
              </c:numCache>
            </c:numRef>
          </c:val>
          <c:smooth val="0"/>
          <c:extLst xmlns:c16r2="http://schemas.microsoft.com/office/drawing/2015/06/chart">
            <c:ext xmlns:c16="http://schemas.microsoft.com/office/drawing/2014/chart" uri="{C3380CC4-5D6E-409C-BE32-E72D297353CC}">
              <c16:uniqueId val="{00000000-03BF-4C68-A63C-5158323CFD85}"/>
            </c:ext>
          </c:extLst>
        </c:ser>
        <c:ser>
          <c:idx val="1"/>
          <c:order val="1"/>
          <c:tx>
            <c:strRef>
              <c:f>Sheet1!$A$3</c:f>
              <c:strCache>
                <c:ptCount val="1"/>
                <c:pt idx="0">
                  <c:v>All Large Firms (200 or More Workers)</c:v>
                </c:pt>
              </c:strCache>
            </c:strRef>
          </c:tx>
          <c:spPr>
            <a:ln>
              <a:solidFill>
                <a:schemeClr val="accent3"/>
              </a:solidFill>
            </a:ln>
          </c:spPr>
          <c:marker>
            <c:spPr>
              <a:solidFill>
                <a:schemeClr val="accent3"/>
              </a:solidFill>
              <a:ln>
                <a:solidFill>
                  <a:schemeClr val="accent3"/>
                </a:solidFill>
              </a:ln>
            </c:spPr>
          </c:marker>
          <c:dLbls>
            <c:dLbl>
              <c:idx val="0"/>
              <c:tx>
                <c:rich>
                  <a:bodyPr/>
                  <a:lstStyle/>
                  <a:p>
                    <a:r>
                      <a:rPr lang="en-US" smtClean="0"/>
                      <a:t>13%</a:t>
                    </a:r>
                    <a:endParaRPr lang="en-US" dirty="0"/>
                  </a:p>
                </c:rich>
              </c:tx>
              <c:dLblPos val="b"/>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03BF-4C68-A63C-5158323CFD85}"/>
                </c:ext>
                <c:ext xmlns:c15="http://schemas.microsoft.com/office/drawing/2012/chart" uri="{CE6537A1-D6FC-4f65-9D91-7224C49458BB}"/>
              </c:extLst>
            </c:dLbl>
            <c:spPr>
              <a:noFill/>
              <a:ln>
                <a:noFill/>
              </a:ln>
              <a:effectLst/>
            </c:spPr>
            <c:txPr>
              <a:bodyPr/>
              <a:lstStyle/>
              <a:p>
                <a:pPr>
                  <a:defRPr sz="1000"/>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Sheet1!$B$1:$I$1</c:f>
              <c:strCache>
                <c:ptCount val="8"/>
                <c:pt idx="0">
                  <c:v>2009</c:v>
                </c:pt>
                <c:pt idx="1">
                  <c:v>2010</c:v>
                </c:pt>
                <c:pt idx="2">
                  <c:v>2011</c:v>
                </c:pt>
                <c:pt idx="3">
                  <c:v>2012</c:v>
                </c:pt>
                <c:pt idx="4">
                  <c:v>2013</c:v>
                </c:pt>
                <c:pt idx="5">
                  <c:v>2014</c:v>
                </c:pt>
                <c:pt idx="6">
                  <c:v>2015</c:v>
                </c:pt>
                <c:pt idx="7">
                  <c:v>2016</c:v>
                </c:pt>
              </c:strCache>
            </c:strRef>
          </c:cat>
          <c:val>
            <c:numRef>
              <c:f>Sheet1!$B$3:$I$3</c:f>
              <c:numCache>
                <c:formatCode>0%</c:formatCode>
                <c:ptCount val="8"/>
                <c:pt idx="0" formatCode="0%&quot;*&quot;">
                  <c:v>0.13</c:v>
                </c:pt>
                <c:pt idx="1">
                  <c:v>0.17</c:v>
                </c:pt>
                <c:pt idx="2" formatCode="0%&quot;*&quot;">
                  <c:v>0.22</c:v>
                </c:pt>
                <c:pt idx="3">
                  <c:v>0.26</c:v>
                </c:pt>
                <c:pt idx="4">
                  <c:v>0.28000000000000003</c:v>
                </c:pt>
                <c:pt idx="5">
                  <c:v>0.32</c:v>
                </c:pt>
                <c:pt idx="6" formatCode="0%&quot;*&quot;">
                  <c:v>0.39</c:v>
                </c:pt>
                <c:pt idx="7">
                  <c:v>0.45</c:v>
                </c:pt>
              </c:numCache>
            </c:numRef>
          </c:val>
          <c:smooth val="0"/>
          <c:extLst xmlns:c16r2="http://schemas.microsoft.com/office/drawing/2015/06/chart">
            <c:ext xmlns:c16="http://schemas.microsoft.com/office/drawing/2014/chart" uri="{C3380CC4-5D6E-409C-BE32-E72D297353CC}">
              <c16:uniqueId val="{00000002-03BF-4C68-A63C-5158323CFD85}"/>
            </c:ext>
          </c:extLst>
        </c:ser>
        <c:ser>
          <c:idx val="2"/>
          <c:order val="2"/>
          <c:tx>
            <c:strRef>
              <c:f>Sheet1!$A$4</c:f>
              <c:strCache>
                <c:ptCount val="1"/>
                <c:pt idx="0">
                  <c:v>All Firms</c:v>
                </c:pt>
              </c:strCache>
            </c:strRef>
          </c:tx>
          <c:spPr>
            <a:ln>
              <a:solidFill>
                <a:schemeClr val="accent5"/>
              </a:solidFill>
            </a:ln>
          </c:spPr>
          <c:marker>
            <c:spPr>
              <a:solidFill>
                <a:schemeClr val="accent5"/>
              </a:solidFill>
              <a:ln>
                <a:solidFill>
                  <a:schemeClr val="accent5"/>
                </a:solidFill>
              </a:ln>
            </c:spPr>
          </c:marker>
          <c:dLbls>
            <c:dLbl>
              <c:idx val="0"/>
              <c:tx>
                <c:rich>
                  <a:bodyPr/>
                  <a:lstStyle/>
                  <a:p>
                    <a:r>
                      <a:rPr lang="en-US" smtClean="0"/>
                      <a:t>22%</a:t>
                    </a:r>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03BF-4C68-A63C-5158323CFD85}"/>
                </c:ext>
                <c:ext xmlns:c15="http://schemas.microsoft.com/office/drawing/2012/chart" uri="{CE6537A1-D6FC-4f65-9D91-7224C49458BB}"/>
              </c:extLst>
            </c:dLbl>
            <c:spPr>
              <a:noFill/>
              <a:ln>
                <a:noFill/>
              </a:ln>
              <a:effectLst/>
            </c:spPr>
            <c:txPr>
              <a:bodyPr/>
              <a:lstStyle/>
              <a:p>
                <a:pPr>
                  <a:defRPr sz="1000"/>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Sheet1!$B$1:$I$1</c:f>
              <c:strCache>
                <c:ptCount val="8"/>
                <c:pt idx="0">
                  <c:v>2009</c:v>
                </c:pt>
                <c:pt idx="1">
                  <c:v>2010</c:v>
                </c:pt>
                <c:pt idx="2">
                  <c:v>2011</c:v>
                </c:pt>
                <c:pt idx="3">
                  <c:v>2012</c:v>
                </c:pt>
                <c:pt idx="4">
                  <c:v>2013</c:v>
                </c:pt>
                <c:pt idx="5">
                  <c:v>2014</c:v>
                </c:pt>
                <c:pt idx="6">
                  <c:v>2015</c:v>
                </c:pt>
                <c:pt idx="7">
                  <c:v>2016</c:v>
                </c:pt>
              </c:strCache>
            </c:strRef>
          </c:cat>
          <c:val>
            <c:numRef>
              <c:f>Sheet1!$B$4:$I$4</c:f>
              <c:numCache>
                <c:formatCode>0%"*"</c:formatCode>
                <c:ptCount val="8"/>
                <c:pt idx="0">
                  <c:v>0.22</c:v>
                </c:pt>
                <c:pt idx="1">
                  <c:v>0.27</c:v>
                </c:pt>
                <c:pt idx="2" formatCode="0%">
                  <c:v>0.31</c:v>
                </c:pt>
                <c:pt idx="3" formatCode="0%">
                  <c:v>0.34</c:v>
                </c:pt>
                <c:pt idx="4" formatCode="0%">
                  <c:v>0.38</c:v>
                </c:pt>
                <c:pt idx="5" formatCode="0%">
                  <c:v>0.41</c:v>
                </c:pt>
                <c:pt idx="6" formatCode="0%">
                  <c:v>0.46</c:v>
                </c:pt>
                <c:pt idx="7" formatCode="0%">
                  <c:v>0.51</c:v>
                </c:pt>
              </c:numCache>
            </c:numRef>
          </c:val>
          <c:smooth val="0"/>
          <c:extLst xmlns:c16r2="http://schemas.microsoft.com/office/drawing/2015/06/chart">
            <c:ext xmlns:c16="http://schemas.microsoft.com/office/drawing/2014/chart" uri="{C3380CC4-5D6E-409C-BE32-E72D297353CC}">
              <c16:uniqueId val="{00000004-03BF-4C68-A63C-5158323CFD85}"/>
            </c:ext>
          </c:extLst>
        </c:ser>
        <c:dLbls>
          <c:showLegendKey val="0"/>
          <c:showVal val="0"/>
          <c:showCatName val="0"/>
          <c:showSerName val="0"/>
          <c:showPercent val="0"/>
          <c:showBubbleSize val="0"/>
        </c:dLbls>
        <c:marker val="1"/>
        <c:smooth val="0"/>
        <c:axId val="388767984"/>
        <c:axId val="388768768"/>
      </c:lineChart>
      <c:catAx>
        <c:axId val="388767984"/>
        <c:scaling>
          <c:orientation val="minMax"/>
        </c:scaling>
        <c:delete val="0"/>
        <c:axPos val="b"/>
        <c:numFmt formatCode="General" sourceLinked="0"/>
        <c:majorTickMark val="out"/>
        <c:minorTickMark val="none"/>
        <c:tickLblPos val="nextTo"/>
        <c:txPr>
          <a:bodyPr/>
          <a:lstStyle/>
          <a:p>
            <a:pPr>
              <a:defRPr sz="1200" b="1"/>
            </a:pPr>
            <a:endParaRPr lang="en-US"/>
          </a:p>
        </c:txPr>
        <c:crossAx val="388768768"/>
        <c:crosses val="autoZero"/>
        <c:auto val="1"/>
        <c:lblAlgn val="ctr"/>
        <c:lblOffset val="100"/>
        <c:noMultiLvlLbl val="0"/>
      </c:catAx>
      <c:valAx>
        <c:axId val="388768768"/>
        <c:scaling>
          <c:orientation val="minMax"/>
          <c:max val="1"/>
          <c:min val="0"/>
        </c:scaling>
        <c:delete val="0"/>
        <c:axPos val="l"/>
        <c:numFmt formatCode="0%" sourceLinked="1"/>
        <c:majorTickMark val="out"/>
        <c:minorTickMark val="none"/>
        <c:tickLblPos val="nextTo"/>
        <c:txPr>
          <a:bodyPr/>
          <a:lstStyle/>
          <a:p>
            <a:pPr>
              <a:defRPr sz="1200"/>
            </a:pPr>
            <a:endParaRPr lang="en-US"/>
          </a:p>
        </c:txPr>
        <c:crossAx val="388767984"/>
        <c:crosses val="autoZero"/>
        <c:crossBetween val="between"/>
        <c:majorUnit val="0.1"/>
      </c:valAx>
    </c:plotArea>
    <c:legend>
      <c:legendPos val="t"/>
      <c:layout>
        <c:manualLayout>
          <c:xMode val="edge"/>
          <c:yMode val="edge"/>
          <c:x val="6.0403172429533268E-2"/>
          <c:y val="0"/>
          <c:w val="0.41726920004564644"/>
          <c:h val="0.18838856080489938"/>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054465197520057E-2"/>
          <c:y val="0.1009114769744691"/>
          <c:w val="0.924353755922253"/>
          <c:h val="0.79546041119860023"/>
        </c:manualLayout>
      </c:layout>
      <c:lineChart>
        <c:grouping val="standard"/>
        <c:varyColors val="0"/>
        <c:ser>
          <c:idx val="0"/>
          <c:order val="0"/>
          <c:tx>
            <c:strRef>
              <c:f>Sheet1!$A$2</c:f>
              <c:strCache>
                <c:ptCount val="1"/>
                <c:pt idx="0">
                  <c:v>All Small Firms (3-199 Workers)</c:v>
                </c:pt>
              </c:strCache>
            </c:strRef>
          </c:tx>
          <c:spPr>
            <a:ln>
              <a:solidFill>
                <a:schemeClr val="accent1"/>
              </a:solidFill>
            </a:ln>
          </c:spPr>
          <c:marker>
            <c:spPr>
              <a:solidFill>
                <a:schemeClr val="accent1"/>
              </a:solidFill>
              <a:ln>
                <a:solidFill>
                  <a:schemeClr val="accent1"/>
                </a:solidFill>
              </a:ln>
            </c:spPr>
          </c:marker>
          <c:dLbls>
            <c:dLbl>
              <c:idx val="4"/>
              <c:tx>
                <c:rich>
                  <a:bodyPr/>
                  <a:lstStyle/>
                  <a:p>
                    <a:fld id="{05B8DACE-1B4F-4BDD-B64C-5040BE9F7C03}" type="VALUE">
                      <a:rPr lang="en-US" smtClean="0"/>
                      <a:pPr/>
                      <a:t>[VALUE]</a:t>
                    </a:fld>
                    <a:endParaRPr lang="en-US"/>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86AA-4180-B8F1-6AC52CEE6E33}"/>
                </c:ext>
                <c:ext xmlns:c15="http://schemas.microsoft.com/office/drawing/2012/chart" uri="{CE6537A1-D6FC-4f65-9D91-7224C49458BB}">
                  <c15:dlblFieldTable/>
                  <c15:showDataLabelsRange val="0"/>
                </c:ext>
              </c:extLst>
            </c:dLbl>
            <c:spPr>
              <a:noFill/>
              <a:ln>
                <a:noFill/>
              </a:ln>
              <a:effectLst/>
            </c:spPr>
            <c:txPr>
              <a:bodyPr/>
              <a:lstStyle/>
              <a:p>
                <a:pPr>
                  <a:defRPr sz="1000"/>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Sheet1!$B$1:$I$1</c:f>
              <c:strCache>
                <c:ptCount val="8"/>
                <c:pt idx="0">
                  <c:v>2009</c:v>
                </c:pt>
                <c:pt idx="1">
                  <c:v>2010</c:v>
                </c:pt>
                <c:pt idx="2">
                  <c:v>2011</c:v>
                </c:pt>
                <c:pt idx="3">
                  <c:v>2012</c:v>
                </c:pt>
                <c:pt idx="4">
                  <c:v>2013</c:v>
                </c:pt>
                <c:pt idx="5">
                  <c:v>2014</c:v>
                </c:pt>
                <c:pt idx="6">
                  <c:v>2015</c:v>
                </c:pt>
                <c:pt idx="7">
                  <c:v>2016</c:v>
                </c:pt>
              </c:strCache>
            </c:strRef>
          </c:cat>
          <c:val>
            <c:numRef>
              <c:f>Sheet1!$B$2:$I$2</c:f>
              <c:numCache>
                <c:formatCode>0%</c:formatCode>
                <c:ptCount val="8"/>
                <c:pt idx="0">
                  <c:v>0.34</c:v>
                </c:pt>
                <c:pt idx="1">
                  <c:v>0.4</c:v>
                </c:pt>
                <c:pt idx="2">
                  <c:v>0.42</c:v>
                </c:pt>
                <c:pt idx="3">
                  <c:v>0.39</c:v>
                </c:pt>
                <c:pt idx="4" formatCode="0%&quot;*&quot;">
                  <c:v>0.5</c:v>
                </c:pt>
                <c:pt idx="5">
                  <c:v>0.52</c:v>
                </c:pt>
                <c:pt idx="6">
                  <c:v>0.55000000000000004</c:v>
                </c:pt>
                <c:pt idx="7">
                  <c:v>0.56000000000000005</c:v>
                </c:pt>
              </c:numCache>
            </c:numRef>
          </c:val>
          <c:smooth val="0"/>
          <c:extLst xmlns:c16r2="http://schemas.microsoft.com/office/drawing/2015/06/chart">
            <c:ext xmlns:c16="http://schemas.microsoft.com/office/drawing/2014/chart" uri="{C3380CC4-5D6E-409C-BE32-E72D297353CC}">
              <c16:uniqueId val="{00000001-86AA-4180-B8F1-6AC52CEE6E33}"/>
            </c:ext>
          </c:extLst>
        </c:ser>
        <c:ser>
          <c:idx val="1"/>
          <c:order val="1"/>
          <c:tx>
            <c:strRef>
              <c:f>Sheet1!$A$3</c:f>
              <c:strCache>
                <c:ptCount val="1"/>
                <c:pt idx="0">
                  <c:v>All Large Firms (200 or More Workers)</c:v>
                </c:pt>
              </c:strCache>
            </c:strRef>
          </c:tx>
          <c:spPr>
            <a:ln>
              <a:solidFill>
                <a:schemeClr val="accent3"/>
              </a:solidFill>
            </a:ln>
          </c:spPr>
          <c:marker>
            <c:spPr>
              <a:solidFill>
                <a:schemeClr val="accent3"/>
              </a:solidFill>
              <a:ln>
                <a:solidFill>
                  <a:schemeClr val="accent3"/>
                </a:solidFill>
              </a:ln>
            </c:spPr>
          </c:marker>
          <c:dLbls>
            <c:dLbl>
              <c:idx val="0"/>
              <c:tx>
                <c:rich>
                  <a:bodyPr/>
                  <a:lstStyle/>
                  <a:p>
                    <a:r>
                      <a:rPr lang="en-US" smtClean="0"/>
                      <a:t>9%</a:t>
                    </a:r>
                    <a:endParaRPr lang="en-US" dirty="0"/>
                  </a:p>
                </c:rich>
              </c:tx>
              <c:dLblPos val="b"/>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86AA-4180-B8F1-6AC52CEE6E33}"/>
                </c:ext>
                <c:ext xmlns:c15="http://schemas.microsoft.com/office/drawing/2012/chart" uri="{CE6537A1-D6FC-4f65-9D91-7224C49458BB}"/>
              </c:extLst>
            </c:dLbl>
            <c:spPr>
              <a:noFill/>
              <a:ln>
                <a:noFill/>
              </a:ln>
              <a:effectLst/>
            </c:spPr>
            <c:txPr>
              <a:bodyPr/>
              <a:lstStyle/>
              <a:p>
                <a:pPr>
                  <a:defRPr sz="1000"/>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Sheet1!$B$1:$I$1</c:f>
              <c:strCache>
                <c:ptCount val="8"/>
                <c:pt idx="0">
                  <c:v>2009</c:v>
                </c:pt>
                <c:pt idx="1">
                  <c:v>2010</c:v>
                </c:pt>
                <c:pt idx="2">
                  <c:v>2011</c:v>
                </c:pt>
                <c:pt idx="3">
                  <c:v>2012</c:v>
                </c:pt>
                <c:pt idx="4">
                  <c:v>2013</c:v>
                </c:pt>
                <c:pt idx="5">
                  <c:v>2014</c:v>
                </c:pt>
                <c:pt idx="6">
                  <c:v>2015</c:v>
                </c:pt>
                <c:pt idx="7">
                  <c:v>2016</c:v>
                </c:pt>
              </c:strCache>
            </c:strRef>
          </c:cat>
          <c:val>
            <c:numRef>
              <c:f>Sheet1!$B$3:$I$3</c:f>
              <c:numCache>
                <c:formatCode>0%</c:formatCode>
                <c:ptCount val="8"/>
                <c:pt idx="0">
                  <c:v>0.09</c:v>
                </c:pt>
                <c:pt idx="1">
                  <c:v>0.12</c:v>
                </c:pt>
                <c:pt idx="2">
                  <c:v>0.14000000000000001</c:v>
                </c:pt>
                <c:pt idx="3" formatCode="0%&quot;*&quot;">
                  <c:v>0.2</c:v>
                </c:pt>
                <c:pt idx="4">
                  <c:v>0.19</c:v>
                </c:pt>
                <c:pt idx="5" formatCode="0%&quot;*&quot;">
                  <c:v>0.24</c:v>
                </c:pt>
                <c:pt idx="6">
                  <c:v>0.28000000000000003</c:v>
                </c:pt>
                <c:pt idx="7">
                  <c:v>0.31</c:v>
                </c:pt>
              </c:numCache>
            </c:numRef>
          </c:val>
          <c:smooth val="0"/>
          <c:extLst xmlns:c16r2="http://schemas.microsoft.com/office/drawing/2015/06/chart">
            <c:ext xmlns:c16="http://schemas.microsoft.com/office/drawing/2014/chart" uri="{C3380CC4-5D6E-409C-BE32-E72D297353CC}">
              <c16:uniqueId val="{00000003-86AA-4180-B8F1-6AC52CEE6E33}"/>
            </c:ext>
          </c:extLst>
        </c:ser>
        <c:ser>
          <c:idx val="2"/>
          <c:order val="2"/>
          <c:tx>
            <c:strRef>
              <c:f>Sheet1!$A$4</c:f>
              <c:strCache>
                <c:ptCount val="1"/>
                <c:pt idx="0">
                  <c:v>All Firms</c:v>
                </c:pt>
              </c:strCache>
            </c:strRef>
          </c:tx>
          <c:spPr>
            <a:ln>
              <a:solidFill>
                <a:schemeClr val="accent5"/>
              </a:solidFill>
            </a:ln>
          </c:spPr>
          <c:marker>
            <c:spPr>
              <a:solidFill>
                <a:schemeClr val="accent5"/>
              </a:solidFill>
              <a:ln>
                <a:solidFill>
                  <a:schemeClr val="accent5"/>
                </a:solidFill>
              </a:ln>
            </c:spPr>
          </c:marker>
          <c:dLbls>
            <c:dLbl>
              <c:idx val="0"/>
              <c:tx>
                <c:rich>
                  <a:bodyPr/>
                  <a:lstStyle/>
                  <a:p>
                    <a:r>
                      <a:rPr lang="en-US" smtClean="0"/>
                      <a:t>17%</a:t>
                    </a:r>
                    <a:endParaRPr lang="en-US" dirty="0"/>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86AA-4180-B8F1-6AC52CEE6E33}"/>
                </c:ext>
                <c:ext xmlns:c15="http://schemas.microsoft.com/office/drawing/2012/chart" uri="{CE6537A1-D6FC-4f65-9D91-7224C49458BB}"/>
              </c:extLst>
            </c:dLbl>
            <c:dLbl>
              <c:idx val="7"/>
              <c:tx>
                <c:rich>
                  <a:bodyPr/>
                  <a:lstStyle/>
                  <a:p>
                    <a:r>
                      <a:rPr lang="en-US" dirty="0"/>
                      <a:t>38</a:t>
                    </a:r>
                    <a:r>
                      <a:rPr lang="en-US" dirty="0" smtClean="0"/>
                      <a:t>%</a:t>
                    </a:r>
                    <a:endParaRPr lang="en-US" dirty="0"/>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86AA-4180-B8F1-6AC52CEE6E33}"/>
                </c:ext>
                <c:ext xmlns:c15="http://schemas.microsoft.com/office/drawing/2012/chart" uri="{CE6537A1-D6FC-4f65-9D91-7224C49458BB}"/>
              </c:extLst>
            </c:dLbl>
            <c:spPr>
              <a:noFill/>
              <a:ln>
                <a:noFill/>
              </a:ln>
              <a:effectLst/>
            </c:spPr>
            <c:txPr>
              <a:bodyPr/>
              <a:lstStyle/>
              <a:p>
                <a:pPr>
                  <a:defRPr sz="1000"/>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Sheet1!$B$1:$I$1</c:f>
              <c:strCache>
                <c:ptCount val="8"/>
                <c:pt idx="0">
                  <c:v>2009</c:v>
                </c:pt>
                <c:pt idx="1">
                  <c:v>2010</c:v>
                </c:pt>
                <c:pt idx="2">
                  <c:v>2011</c:v>
                </c:pt>
                <c:pt idx="3">
                  <c:v>2012</c:v>
                </c:pt>
                <c:pt idx="4">
                  <c:v>2013</c:v>
                </c:pt>
                <c:pt idx="5">
                  <c:v>2014</c:v>
                </c:pt>
                <c:pt idx="6">
                  <c:v>2015</c:v>
                </c:pt>
                <c:pt idx="7">
                  <c:v>2016</c:v>
                </c:pt>
              </c:strCache>
            </c:strRef>
          </c:cat>
          <c:val>
            <c:numRef>
              <c:f>Sheet1!$B$4:$I$4</c:f>
              <c:numCache>
                <c:formatCode>0%"*"</c:formatCode>
                <c:ptCount val="8"/>
                <c:pt idx="0" formatCode="0%">
                  <c:v>0.17</c:v>
                </c:pt>
                <c:pt idx="1">
                  <c:v>0.22</c:v>
                </c:pt>
                <c:pt idx="2" formatCode="0%">
                  <c:v>0.23</c:v>
                </c:pt>
                <c:pt idx="3" formatCode="0%">
                  <c:v>0.26</c:v>
                </c:pt>
                <c:pt idx="4" formatCode="0%">
                  <c:v>0.28999999999999998</c:v>
                </c:pt>
                <c:pt idx="5" formatCode="0%">
                  <c:v>0.32</c:v>
                </c:pt>
                <c:pt idx="6" formatCode="0%">
                  <c:v>0.36</c:v>
                </c:pt>
                <c:pt idx="7" formatCode="0%">
                  <c:v>0.38</c:v>
                </c:pt>
              </c:numCache>
            </c:numRef>
          </c:val>
          <c:smooth val="0"/>
          <c:extLst xmlns:c16r2="http://schemas.microsoft.com/office/drawing/2015/06/chart">
            <c:ext xmlns:c16="http://schemas.microsoft.com/office/drawing/2014/chart" uri="{C3380CC4-5D6E-409C-BE32-E72D297353CC}">
              <c16:uniqueId val="{00000006-86AA-4180-B8F1-6AC52CEE6E33}"/>
            </c:ext>
          </c:extLst>
        </c:ser>
        <c:dLbls>
          <c:showLegendKey val="0"/>
          <c:showVal val="0"/>
          <c:showCatName val="0"/>
          <c:showSerName val="0"/>
          <c:showPercent val="0"/>
          <c:showBubbleSize val="0"/>
        </c:dLbls>
        <c:marker val="1"/>
        <c:smooth val="0"/>
        <c:axId val="388769552"/>
        <c:axId val="388769944"/>
      </c:lineChart>
      <c:catAx>
        <c:axId val="388769552"/>
        <c:scaling>
          <c:orientation val="minMax"/>
        </c:scaling>
        <c:delete val="0"/>
        <c:axPos val="b"/>
        <c:numFmt formatCode="General" sourceLinked="0"/>
        <c:majorTickMark val="out"/>
        <c:minorTickMark val="none"/>
        <c:tickLblPos val="nextTo"/>
        <c:txPr>
          <a:bodyPr/>
          <a:lstStyle/>
          <a:p>
            <a:pPr>
              <a:defRPr sz="1200" b="1"/>
            </a:pPr>
            <a:endParaRPr lang="en-US"/>
          </a:p>
        </c:txPr>
        <c:crossAx val="388769944"/>
        <c:crosses val="autoZero"/>
        <c:auto val="1"/>
        <c:lblAlgn val="ctr"/>
        <c:lblOffset val="100"/>
        <c:noMultiLvlLbl val="0"/>
      </c:catAx>
      <c:valAx>
        <c:axId val="388769944"/>
        <c:scaling>
          <c:orientation val="minMax"/>
          <c:max val="1"/>
        </c:scaling>
        <c:delete val="0"/>
        <c:axPos val="l"/>
        <c:numFmt formatCode="0%" sourceLinked="1"/>
        <c:majorTickMark val="out"/>
        <c:minorTickMark val="none"/>
        <c:tickLblPos val="nextTo"/>
        <c:txPr>
          <a:bodyPr/>
          <a:lstStyle/>
          <a:p>
            <a:pPr>
              <a:defRPr sz="1200"/>
            </a:pPr>
            <a:endParaRPr lang="en-US"/>
          </a:p>
        </c:txPr>
        <c:crossAx val="388769552"/>
        <c:crosses val="autoZero"/>
        <c:crossBetween val="between"/>
        <c:majorUnit val="0.1"/>
      </c:valAx>
    </c:plotArea>
    <c:legend>
      <c:legendPos val="t"/>
      <c:layout>
        <c:manualLayout>
          <c:xMode val="edge"/>
          <c:yMode val="edge"/>
          <c:x val="6.0403172429533268E-2"/>
          <c:y val="0"/>
          <c:w val="0.41726920004564644"/>
          <c:h val="0.18838856080489938"/>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963150070842915"/>
          <c:y val="0.19022681127123259"/>
          <c:w val="0.83174563909599786"/>
          <c:h val="0.6811852230075337"/>
        </c:manualLayout>
      </c:layout>
      <c:barChart>
        <c:barDir val="bar"/>
        <c:grouping val="percentStacked"/>
        <c:varyColors val="0"/>
        <c:ser>
          <c:idx val="0"/>
          <c:order val="0"/>
          <c:tx>
            <c:strRef>
              <c:f>Sheet1!$B$1</c:f>
              <c:strCache>
                <c:ptCount val="1"/>
                <c:pt idx="0">
                  <c:v>Account Contribution Greater Than or Equal To Deductible</c:v>
                </c:pt>
              </c:strCache>
            </c:strRef>
          </c:tx>
          <c:spPr>
            <a:ln>
              <a:solidFill>
                <a:schemeClr val="accent1"/>
              </a:solidFill>
            </a:ln>
          </c:spPr>
          <c:invertIfNegative val="0"/>
          <c:dLbls>
            <c:spPr>
              <a:noFill/>
              <a:ln>
                <a:noFill/>
              </a:ln>
              <a:effectLst/>
            </c:spPr>
            <c:txPr>
              <a:bodyPr/>
              <a:lstStyle/>
              <a:p>
                <a:pPr>
                  <a:defRPr sz="1200" b="0">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HDHP/HRA</c:v>
                </c:pt>
                <c:pt idx="1">
                  <c:v>HSA-Qualified HDHP</c:v>
                </c:pt>
                <c:pt idx="3">
                  <c:v>All HDHP/SO Plans</c:v>
                </c:pt>
              </c:strCache>
            </c:strRef>
          </c:cat>
          <c:val>
            <c:numRef>
              <c:f>Sheet1!$B$2:$B$5</c:f>
              <c:numCache>
                <c:formatCode>0%</c:formatCode>
                <c:ptCount val="4"/>
                <c:pt idx="0">
                  <c:v>0.14000000000000001</c:v>
                </c:pt>
                <c:pt idx="1">
                  <c:v>7.0000000000000007E-2</c:v>
                </c:pt>
                <c:pt idx="3">
                  <c:v>0.09</c:v>
                </c:pt>
              </c:numCache>
            </c:numRef>
          </c:val>
          <c:extLst xmlns:c16r2="http://schemas.microsoft.com/office/drawing/2015/06/chart">
            <c:ext xmlns:c16="http://schemas.microsoft.com/office/drawing/2014/chart" uri="{C3380CC4-5D6E-409C-BE32-E72D297353CC}">
              <c16:uniqueId val="{00000000-7FA9-438E-976D-FF733DBE7424}"/>
            </c:ext>
          </c:extLst>
        </c:ser>
        <c:ser>
          <c:idx val="1"/>
          <c:order val="1"/>
          <c:tx>
            <c:strRef>
              <c:f>Sheet1!$C$1</c:f>
              <c:strCache>
                <c:ptCount val="1"/>
                <c:pt idx="0">
                  <c:v>Deductible After Contribution Is $1,000 or Less</c:v>
                </c:pt>
              </c:strCache>
            </c:strRef>
          </c:tx>
          <c:spPr>
            <a:solidFill>
              <a:schemeClr val="accent4"/>
            </a:solidFill>
            <a:ln>
              <a:solidFill>
                <a:schemeClr val="accent1"/>
              </a:solidFill>
            </a:ln>
          </c:spPr>
          <c:invertIfNegative val="0"/>
          <c:dLbls>
            <c:spPr>
              <a:noFill/>
              <a:ln>
                <a:noFill/>
              </a:ln>
              <a:effectLst/>
            </c:spPr>
            <c:txPr>
              <a:bodyPr/>
              <a:lstStyle/>
              <a:p>
                <a:pPr>
                  <a:defRPr sz="12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HDHP/HRA</c:v>
                </c:pt>
                <c:pt idx="1">
                  <c:v>HSA-Qualified HDHP</c:v>
                </c:pt>
                <c:pt idx="3">
                  <c:v>All HDHP/SO Plans</c:v>
                </c:pt>
              </c:strCache>
            </c:strRef>
          </c:cat>
          <c:val>
            <c:numRef>
              <c:f>Sheet1!$C$2:$C$5</c:f>
              <c:numCache>
                <c:formatCode>0%</c:formatCode>
                <c:ptCount val="4"/>
                <c:pt idx="0">
                  <c:v>0.47</c:v>
                </c:pt>
                <c:pt idx="1">
                  <c:v>0.28000000000000003</c:v>
                </c:pt>
                <c:pt idx="3">
                  <c:v>0.34</c:v>
                </c:pt>
              </c:numCache>
            </c:numRef>
          </c:val>
          <c:extLst xmlns:c16r2="http://schemas.microsoft.com/office/drawing/2015/06/chart">
            <c:ext xmlns:c16="http://schemas.microsoft.com/office/drawing/2014/chart" uri="{C3380CC4-5D6E-409C-BE32-E72D297353CC}">
              <c16:uniqueId val="{00000001-7FA9-438E-976D-FF733DBE7424}"/>
            </c:ext>
          </c:extLst>
        </c:ser>
        <c:ser>
          <c:idx val="2"/>
          <c:order val="2"/>
          <c:tx>
            <c:strRef>
              <c:f>Sheet1!$D$1</c:f>
              <c:strCache>
                <c:ptCount val="1"/>
                <c:pt idx="0">
                  <c:v>Deductible After Contribution Is More Than $1,000</c:v>
                </c:pt>
              </c:strCache>
            </c:strRef>
          </c:tx>
          <c:spPr>
            <a:solidFill>
              <a:schemeClr val="accent6"/>
            </a:solidFill>
            <a:ln>
              <a:solidFill>
                <a:schemeClr val="accent1"/>
              </a:solidFill>
            </a:ln>
          </c:spPr>
          <c:invertIfNegative val="0"/>
          <c:dLbls>
            <c:spPr>
              <a:noFill/>
              <a:ln>
                <a:noFill/>
              </a:ln>
              <a:effectLst/>
            </c:spPr>
            <c:txPr>
              <a:bodyPr wrap="square" lIns="38100" tIns="19050" rIns="38100" bIns="19050" anchor="ctr" anchorCtr="0">
                <a:spAutoFit/>
              </a:bodyPr>
              <a:lstStyle/>
              <a:p>
                <a:pPr algn="ctr">
                  <a:defRPr lang="en-US"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Sheet1!$A$2:$A$5</c:f>
              <c:strCache>
                <c:ptCount val="4"/>
                <c:pt idx="0">
                  <c:v>HDHP/HRA</c:v>
                </c:pt>
                <c:pt idx="1">
                  <c:v>HSA-Qualified HDHP</c:v>
                </c:pt>
                <c:pt idx="3">
                  <c:v>All HDHP/SO Plans</c:v>
                </c:pt>
              </c:strCache>
            </c:strRef>
          </c:cat>
          <c:val>
            <c:numRef>
              <c:f>Sheet1!$D$2:$D$5</c:f>
              <c:numCache>
                <c:formatCode>0%</c:formatCode>
                <c:ptCount val="4"/>
                <c:pt idx="0">
                  <c:v>0.39</c:v>
                </c:pt>
                <c:pt idx="1">
                  <c:v>0.65</c:v>
                </c:pt>
                <c:pt idx="3">
                  <c:v>0.56999999999999995</c:v>
                </c:pt>
              </c:numCache>
            </c:numRef>
          </c:val>
          <c:extLst xmlns:c16r2="http://schemas.microsoft.com/office/drawing/2015/06/chart">
            <c:ext xmlns:c16="http://schemas.microsoft.com/office/drawing/2014/chart" uri="{C3380CC4-5D6E-409C-BE32-E72D297353CC}">
              <c16:uniqueId val="{00000002-7FA9-438E-976D-FF733DBE7424}"/>
            </c:ext>
          </c:extLst>
        </c:ser>
        <c:dLbls>
          <c:showLegendKey val="0"/>
          <c:showVal val="0"/>
          <c:showCatName val="0"/>
          <c:showSerName val="0"/>
          <c:showPercent val="0"/>
          <c:showBubbleSize val="0"/>
        </c:dLbls>
        <c:gapWidth val="50"/>
        <c:overlap val="100"/>
        <c:axId val="388773864"/>
        <c:axId val="388772296"/>
      </c:barChart>
      <c:catAx>
        <c:axId val="388773864"/>
        <c:scaling>
          <c:orientation val="minMax"/>
        </c:scaling>
        <c:delete val="0"/>
        <c:axPos val="l"/>
        <c:numFmt formatCode="General" sourceLinked="0"/>
        <c:majorTickMark val="out"/>
        <c:minorTickMark val="none"/>
        <c:tickLblPos val="nextTo"/>
        <c:txPr>
          <a:bodyPr/>
          <a:lstStyle/>
          <a:p>
            <a:pPr>
              <a:defRPr sz="1200" b="0"/>
            </a:pPr>
            <a:endParaRPr lang="en-US"/>
          </a:p>
        </c:txPr>
        <c:crossAx val="388772296"/>
        <c:crosses val="autoZero"/>
        <c:auto val="1"/>
        <c:lblAlgn val="ctr"/>
        <c:lblOffset val="100"/>
        <c:noMultiLvlLbl val="0"/>
      </c:catAx>
      <c:valAx>
        <c:axId val="388772296"/>
        <c:scaling>
          <c:orientation val="minMax"/>
        </c:scaling>
        <c:delete val="1"/>
        <c:axPos val="b"/>
        <c:numFmt formatCode="0%" sourceLinked="1"/>
        <c:majorTickMark val="out"/>
        <c:minorTickMark val="none"/>
        <c:tickLblPos val="nextTo"/>
        <c:crossAx val="388773864"/>
        <c:crosses val="autoZero"/>
        <c:crossBetween val="between"/>
      </c:valAx>
    </c:plotArea>
    <c:legend>
      <c:legendPos val="r"/>
      <c:layout>
        <c:manualLayout>
          <c:xMode val="edge"/>
          <c:yMode val="edge"/>
          <c:x val="0.4232918728079344"/>
          <c:y val="2.4220439426203833E-3"/>
          <c:w val="0.52950688686038139"/>
          <c:h val="0.15466787170471616"/>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85058337354174E-2"/>
          <c:y val="2.6000080717583831E-2"/>
          <c:w val="0.79977087501344313"/>
          <c:h val="0.90650356002874266"/>
        </c:manualLayout>
      </c:layout>
      <c:lineChart>
        <c:grouping val="standard"/>
        <c:varyColors val="0"/>
        <c:ser>
          <c:idx val="1"/>
          <c:order val="0"/>
          <c:tx>
            <c:strRef>
              <c:f>Sheet1!$A$2</c:f>
              <c:strCache>
                <c:ptCount val="1"/>
                <c:pt idx="0">
                  <c:v>3 to 49 Workers</c:v>
                </c:pt>
              </c:strCache>
            </c:strRef>
          </c:tx>
          <c:spPr>
            <a:ln w="22225">
              <a:solidFill>
                <a:schemeClr val="accent5"/>
              </a:solidFill>
              <a:prstDash val="solid"/>
            </a:ln>
          </c:spPr>
          <c:marker>
            <c:symbol val="triangle"/>
            <c:size val="5"/>
            <c:spPr>
              <a:solidFill>
                <a:schemeClr val="accent5"/>
              </a:solidFill>
              <a:ln w="9525">
                <a:solidFill>
                  <a:schemeClr val="accent1"/>
                </a:solidFill>
                <a:prstDash val="solid"/>
              </a:ln>
            </c:spPr>
          </c:marker>
          <c:dLbls>
            <c:spPr>
              <a:noFill/>
              <a:ln>
                <a:noFill/>
              </a:ln>
              <a:effectLst/>
            </c:spPr>
            <c:txPr>
              <a:bodyPr/>
              <a:lstStyle/>
              <a:p>
                <a:pPr>
                  <a:defRPr b="0"/>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Sheet1!$B$2:$S$2</c:f>
              <c:numCache>
                <c:formatCode>0%</c:formatCode>
                <c:ptCount val="18"/>
                <c:pt idx="0">
                  <c:v>0.63</c:v>
                </c:pt>
                <c:pt idx="1">
                  <c:v>0.66</c:v>
                </c:pt>
                <c:pt idx="2">
                  <c:v>0.66</c:v>
                </c:pt>
                <c:pt idx="3">
                  <c:v>0.64</c:v>
                </c:pt>
                <c:pt idx="4">
                  <c:v>0.63</c:v>
                </c:pt>
                <c:pt idx="5">
                  <c:v>0.61</c:v>
                </c:pt>
                <c:pt idx="6">
                  <c:v>0.56999999999999995</c:v>
                </c:pt>
                <c:pt idx="7">
                  <c:v>0.57999999999999996</c:v>
                </c:pt>
                <c:pt idx="8">
                  <c:v>0.56000000000000005</c:v>
                </c:pt>
                <c:pt idx="9">
                  <c:v>0.6</c:v>
                </c:pt>
                <c:pt idx="10">
                  <c:v>0.56999999999999995</c:v>
                </c:pt>
                <c:pt idx="11" formatCode="0%&quot;*&quot;">
                  <c:v>0.66</c:v>
                </c:pt>
                <c:pt idx="12" formatCode="0%&quot;*&quot;">
                  <c:v>0.56999999999999995</c:v>
                </c:pt>
                <c:pt idx="13">
                  <c:v>0.59</c:v>
                </c:pt>
                <c:pt idx="14">
                  <c:v>0.55000000000000004</c:v>
                </c:pt>
                <c:pt idx="15">
                  <c:v>0.52</c:v>
                </c:pt>
                <c:pt idx="16">
                  <c:v>0.54</c:v>
                </c:pt>
                <c:pt idx="17">
                  <c:v>0.53</c:v>
                </c:pt>
              </c:numCache>
            </c:numRef>
          </c:val>
          <c:smooth val="0"/>
          <c:extLst xmlns:c16r2="http://schemas.microsoft.com/office/drawing/2015/06/chart">
            <c:ext xmlns:c16="http://schemas.microsoft.com/office/drawing/2014/chart" uri="{C3380CC4-5D6E-409C-BE32-E72D297353CC}">
              <c16:uniqueId val="{00000000-B71B-4D16-B13F-14B0D36E0827}"/>
            </c:ext>
          </c:extLst>
        </c:ser>
        <c:ser>
          <c:idx val="2"/>
          <c:order val="1"/>
          <c:tx>
            <c:strRef>
              <c:f>Sheet1!$A$3</c:f>
              <c:strCache>
                <c:ptCount val="1"/>
                <c:pt idx="0">
                  <c:v>50 to 99 Workers</c:v>
                </c:pt>
              </c:strCache>
            </c:strRef>
          </c:tx>
          <c:spPr>
            <a:ln w="22225">
              <a:solidFill>
                <a:schemeClr val="accent4"/>
              </a:solidFill>
              <a:prstDash val="solid"/>
            </a:ln>
          </c:spPr>
          <c:marker>
            <c:symbol val="square"/>
            <c:size val="5"/>
            <c:spPr>
              <a:solidFill>
                <a:schemeClr val="accent4"/>
              </a:solidFill>
              <a:ln>
                <a:solidFill>
                  <a:schemeClr val="tx1"/>
                </a:solidFill>
                <a:prstDash val="solid"/>
              </a:ln>
            </c:spPr>
          </c:marker>
          <c:dLbls>
            <c:dLbl>
              <c:idx val="1"/>
              <c:layout>
                <c:manualLayout>
                  <c:x val="-3.2129213057655259E-2"/>
                  <c:y val="-1.8242688747420417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71B-4D16-B13F-14B0D36E0827}"/>
                </c:ext>
                <c:ext xmlns:c15="http://schemas.microsoft.com/office/drawing/2012/chart" uri="{CE6537A1-D6FC-4f65-9D91-7224C49458BB}"/>
              </c:extLst>
            </c:dLbl>
            <c:spPr>
              <a:noFill/>
              <a:ln>
                <a:noFill/>
              </a:ln>
              <a:effectLst/>
            </c:spPr>
            <c:txPr>
              <a:bodyPr/>
              <a:lstStyle/>
              <a:p>
                <a:pPr algn="ctr">
                  <a:defRPr lang="en-US" sz="1100" b="0" i="0" u="none" strike="noStrike" kern="1200" baseline="0">
                    <a:solidFill>
                      <a:srgbClr val="000000"/>
                    </a:solidFill>
                    <a:latin typeface="+mn-lt"/>
                    <a:ea typeface="Tahoma"/>
                    <a:cs typeface="Tahoma"/>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Sheet1!$B$3:$S$3</c:f>
              <c:numCache>
                <c:formatCode>0%"*"</c:formatCode>
                <c:ptCount val="18"/>
                <c:pt idx="0" formatCode="0%">
                  <c:v>0.96</c:v>
                </c:pt>
                <c:pt idx="1">
                  <c:v>0.99</c:v>
                </c:pt>
                <c:pt idx="2">
                  <c:v>0.94</c:v>
                </c:pt>
                <c:pt idx="3" formatCode="0%">
                  <c:v>0.91</c:v>
                </c:pt>
                <c:pt idx="4" formatCode="0%">
                  <c:v>0.93</c:v>
                </c:pt>
                <c:pt idx="5" formatCode="0%">
                  <c:v>0.87</c:v>
                </c:pt>
                <c:pt idx="6" formatCode="0%">
                  <c:v>0.91</c:v>
                </c:pt>
                <c:pt idx="7" formatCode="0%">
                  <c:v>0.88</c:v>
                </c:pt>
                <c:pt idx="8" formatCode="0%">
                  <c:v>0.94</c:v>
                </c:pt>
                <c:pt idx="9" formatCode="0%">
                  <c:v>0.91</c:v>
                </c:pt>
                <c:pt idx="10" formatCode="0%">
                  <c:v>0.92</c:v>
                </c:pt>
                <c:pt idx="11" formatCode="0%">
                  <c:v>0.93</c:v>
                </c:pt>
                <c:pt idx="12" formatCode="0%">
                  <c:v>0.92</c:v>
                </c:pt>
                <c:pt idx="13" formatCode="0%">
                  <c:v>0.93</c:v>
                </c:pt>
                <c:pt idx="14" formatCode="0%">
                  <c:v>0.91</c:v>
                </c:pt>
                <c:pt idx="15" formatCode="0%">
                  <c:v>0.9</c:v>
                </c:pt>
                <c:pt idx="16" formatCode="0%">
                  <c:v>0.89</c:v>
                </c:pt>
                <c:pt idx="17" formatCode="0%">
                  <c:v>0.89</c:v>
                </c:pt>
              </c:numCache>
            </c:numRef>
          </c:val>
          <c:smooth val="0"/>
          <c:extLst xmlns:c16r2="http://schemas.microsoft.com/office/drawing/2015/06/chart">
            <c:ext xmlns:c16="http://schemas.microsoft.com/office/drawing/2014/chart" uri="{C3380CC4-5D6E-409C-BE32-E72D297353CC}">
              <c16:uniqueId val="{00000002-B71B-4D16-B13F-14B0D36E0827}"/>
            </c:ext>
          </c:extLst>
        </c:ser>
        <c:ser>
          <c:idx val="0"/>
          <c:order val="2"/>
          <c:tx>
            <c:strRef>
              <c:f>Sheet1!$A$4</c:f>
              <c:strCache>
                <c:ptCount val="1"/>
                <c:pt idx="0">
                  <c:v>100 or more</c:v>
                </c:pt>
              </c:strCache>
            </c:strRef>
          </c:tx>
          <c:marker>
            <c:spPr>
              <a:ln>
                <a:solidFill>
                  <a:schemeClr val="tx1"/>
                </a:solidFill>
              </a:ln>
            </c:spPr>
          </c:marker>
          <c:dLbls>
            <c:dLbl>
              <c:idx val="1"/>
              <c:layout>
                <c:manualLayout>
                  <c:x val="-2.6846726594457783E-2"/>
                  <c:y val="2.3251200911118982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B71B-4D16-B13F-14B0D36E0827}"/>
                </c:ext>
                <c:ext xmlns:c15="http://schemas.microsoft.com/office/drawing/2012/chart" uri="{CE6537A1-D6FC-4f65-9D91-7224C49458BB}"/>
              </c:extLst>
            </c:dLbl>
            <c:spPr>
              <a:noFill/>
              <a:ln>
                <a:noFill/>
              </a:ln>
              <a:effectLst/>
            </c:spPr>
            <c:txPr>
              <a:bodyPr/>
              <a:lstStyle/>
              <a:p>
                <a:pPr algn="ctr">
                  <a:defRPr lang="en-US" sz="1100" b="0" i="0" u="none" strike="noStrike" kern="1200" baseline="0">
                    <a:solidFill>
                      <a:srgbClr val="000000"/>
                    </a:solidFill>
                    <a:latin typeface="+mn-lt"/>
                    <a:ea typeface="Tahoma"/>
                    <a:cs typeface="Tahoma"/>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Sheet1!$B$4:$S$4</c:f>
              <c:numCache>
                <c:formatCode>0%</c:formatCode>
                <c:ptCount val="18"/>
                <c:pt idx="0">
                  <c:v>0.98</c:v>
                </c:pt>
                <c:pt idx="1">
                  <c:v>0.96</c:v>
                </c:pt>
                <c:pt idx="2">
                  <c:v>0.98</c:v>
                </c:pt>
                <c:pt idx="3">
                  <c:v>0.98</c:v>
                </c:pt>
                <c:pt idx="4">
                  <c:v>0.97</c:v>
                </c:pt>
                <c:pt idx="5">
                  <c:v>0.98</c:v>
                </c:pt>
                <c:pt idx="6">
                  <c:v>0.97</c:v>
                </c:pt>
                <c:pt idx="7">
                  <c:v>0.97</c:v>
                </c:pt>
                <c:pt idx="8">
                  <c:v>0.96</c:v>
                </c:pt>
                <c:pt idx="9">
                  <c:v>0.99</c:v>
                </c:pt>
                <c:pt idx="10">
                  <c:v>0.98</c:v>
                </c:pt>
                <c:pt idx="11">
                  <c:v>0.99</c:v>
                </c:pt>
                <c:pt idx="12" formatCode="0%&quot;*&quot;">
                  <c:v>0.96</c:v>
                </c:pt>
                <c:pt idx="13">
                  <c:v>0.96</c:v>
                </c:pt>
                <c:pt idx="14">
                  <c:v>0.95</c:v>
                </c:pt>
                <c:pt idx="15">
                  <c:v>0.94</c:v>
                </c:pt>
                <c:pt idx="16">
                  <c:v>0.97</c:v>
                </c:pt>
                <c:pt idx="17">
                  <c:v>0.96</c:v>
                </c:pt>
              </c:numCache>
            </c:numRef>
          </c:val>
          <c:smooth val="0"/>
          <c:extLst xmlns:c16r2="http://schemas.microsoft.com/office/drawing/2015/06/chart">
            <c:ext xmlns:c16="http://schemas.microsoft.com/office/drawing/2014/chart" uri="{C3380CC4-5D6E-409C-BE32-E72D297353CC}">
              <c16:uniqueId val="{00000004-B71B-4D16-B13F-14B0D36E0827}"/>
            </c:ext>
          </c:extLst>
        </c:ser>
        <c:ser>
          <c:idx val="3"/>
          <c:order val="3"/>
          <c:tx>
            <c:strRef>
              <c:f>Sheet1!$A$5</c:f>
              <c:strCache>
                <c:ptCount val="1"/>
                <c:pt idx="0">
                  <c:v>ALL FIRMS</c:v>
                </c:pt>
              </c:strCache>
            </c:strRef>
          </c:tx>
          <c:spPr>
            <a:ln>
              <a:solidFill>
                <a:schemeClr val="tx2"/>
              </a:solidFill>
            </a:ln>
          </c:spPr>
          <c:marker>
            <c:symbol val="circle"/>
            <c:size val="7"/>
            <c:spPr>
              <a:solidFill>
                <a:schemeClr val="tx2"/>
              </a:solidFill>
              <a:ln>
                <a:solidFill>
                  <a:schemeClr val="tx1"/>
                </a:solidFill>
              </a:ln>
            </c:spPr>
          </c:marker>
          <c:dLbls>
            <c:spPr>
              <a:noFill/>
              <a:ln>
                <a:noFill/>
              </a:ln>
              <a:effectLst/>
            </c:spPr>
            <c:txPr>
              <a:bodyPr/>
              <a:lstStyle/>
              <a:p>
                <a:pPr algn="ctr">
                  <a:defRPr lang="en-US" sz="1100" b="0" i="0" u="none" strike="noStrike" kern="1200" baseline="0">
                    <a:solidFill>
                      <a:srgbClr val="000000"/>
                    </a:solidFill>
                    <a:latin typeface="+mj-lt"/>
                    <a:ea typeface="Tahoma"/>
                    <a:cs typeface="Tahoma"/>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Sheet1!$B$5:$S$5</c:f>
              <c:numCache>
                <c:formatCode>0%</c:formatCode>
                <c:ptCount val="18"/>
                <c:pt idx="0">
                  <c:v>0.66</c:v>
                </c:pt>
                <c:pt idx="1">
                  <c:v>0.68</c:v>
                </c:pt>
                <c:pt idx="2">
                  <c:v>0.68</c:v>
                </c:pt>
                <c:pt idx="3">
                  <c:v>0.66</c:v>
                </c:pt>
                <c:pt idx="4">
                  <c:v>0.66</c:v>
                </c:pt>
                <c:pt idx="5">
                  <c:v>0.63</c:v>
                </c:pt>
                <c:pt idx="6">
                  <c:v>0.6</c:v>
                </c:pt>
                <c:pt idx="7">
                  <c:v>0.61</c:v>
                </c:pt>
                <c:pt idx="8">
                  <c:v>0.59</c:v>
                </c:pt>
                <c:pt idx="9">
                  <c:v>0.63</c:v>
                </c:pt>
                <c:pt idx="10">
                  <c:v>0.59</c:v>
                </c:pt>
                <c:pt idx="11" formatCode="0%&quot;*&quot;">
                  <c:v>0.69</c:v>
                </c:pt>
                <c:pt idx="12" formatCode="0%&quot;*&quot;">
                  <c:v>0.6</c:v>
                </c:pt>
                <c:pt idx="13">
                  <c:v>0.61</c:v>
                </c:pt>
                <c:pt idx="14">
                  <c:v>0.56999999999999995</c:v>
                </c:pt>
                <c:pt idx="15">
                  <c:v>0.55000000000000004</c:v>
                </c:pt>
                <c:pt idx="16">
                  <c:v>0.56999999999999995</c:v>
                </c:pt>
                <c:pt idx="17">
                  <c:v>0.56000000000000005</c:v>
                </c:pt>
              </c:numCache>
            </c:numRef>
          </c:val>
          <c:smooth val="0"/>
          <c:extLst xmlns:c16r2="http://schemas.microsoft.com/office/drawing/2015/06/chart">
            <c:ext xmlns:c16="http://schemas.microsoft.com/office/drawing/2014/chart" uri="{C3380CC4-5D6E-409C-BE32-E72D297353CC}">
              <c16:uniqueId val="{00000005-B71B-4D16-B13F-14B0D36E0827}"/>
            </c:ext>
          </c:extLst>
        </c:ser>
        <c:dLbls>
          <c:showLegendKey val="0"/>
          <c:showVal val="0"/>
          <c:showCatName val="0"/>
          <c:showSerName val="0"/>
          <c:showPercent val="0"/>
          <c:showBubbleSize val="0"/>
        </c:dLbls>
        <c:marker val="1"/>
        <c:smooth val="0"/>
        <c:axId val="388766416"/>
        <c:axId val="389298800"/>
      </c:lineChart>
      <c:catAx>
        <c:axId val="388766416"/>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389298800"/>
        <c:crosses val="autoZero"/>
        <c:auto val="1"/>
        <c:lblAlgn val="ctr"/>
        <c:lblOffset val="100"/>
        <c:tickLblSkip val="1"/>
        <c:tickMarkSkip val="1"/>
        <c:noMultiLvlLbl val="0"/>
      </c:catAx>
      <c:valAx>
        <c:axId val="389298800"/>
        <c:scaling>
          <c:orientation val="minMax"/>
          <c:max val="1"/>
          <c:min val="0.4"/>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388766416"/>
        <c:crosses val="autoZero"/>
        <c:crossBetween val="between"/>
      </c:valAx>
      <c:spPr>
        <a:noFill/>
        <a:ln w="25401">
          <a:noFill/>
        </a:ln>
      </c:spPr>
    </c:plotArea>
    <c:legend>
      <c:legendPos val="r"/>
      <c:layout>
        <c:manualLayout>
          <c:xMode val="edge"/>
          <c:yMode val="edge"/>
          <c:x val="0.82978066526320848"/>
          <c:y val="0.31092188061530845"/>
          <c:w val="0.16315718705872004"/>
          <c:h val="0.20537640641963448"/>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85058337354174E-2"/>
          <c:y val="6.8543776442940171E-2"/>
          <c:w val="0.84214376108187206"/>
          <c:h val="0.86380936116501106"/>
        </c:manualLayout>
      </c:layout>
      <c:lineChart>
        <c:grouping val="standard"/>
        <c:varyColors val="0"/>
        <c:ser>
          <c:idx val="1"/>
          <c:order val="0"/>
          <c:tx>
            <c:strRef>
              <c:f>Sheet1!$A$2</c:f>
              <c:strCache>
                <c:ptCount val="1"/>
                <c:pt idx="0">
                  <c:v>All Small Firms (3-199 Workers)</c:v>
                </c:pt>
              </c:strCache>
            </c:strRef>
          </c:tx>
          <c:spPr>
            <a:ln w="22225">
              <a:solidFill>
                <a:schemeClr val="accent5"/>
              </a:solidFill>
              <a:prstDash val="solid"/>
            </a:ln>
          </c:spPr>
          <c:marker>
            <c:symbol val="triangle"/>
            <c:size val="5"/>
            <c:spPr>
              <a:solidFill>
                <a:schemeClr val="accent5"/>
              </a:solidFill>
              <a:ln w="9525">
                <a:solidFill>
                  <a:schemeClr val="accent1"/>
                </a:solidFill>
                <a:prstDash val="solid"/>
              </a:ln>
            </c:spPr>
          </c:marker>
          <c:dLbls>
            <c:spPr>
              <a:noFill/>
              <a:ln>
                <a:noFill/>
              </a:ln>
              <a:effectLst/>
            </c:spPr>
            <c:txPr>
              <a:bodyPr/>
              <a:lstStyle/>
              <a:p>
                <a:pPr>
                  <a:defRPr b="0"/>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Sheet1!$B$2:$S$2</c:f>
              <c:numCache>
                <c:formatCode>0%</c:formatCode>
                <c:ptCount val="18"/>
                <c:pt idx="0">
                  <c:v>0.55000000000000004</c:v>
                </c:pt>
                <c:pt idx="1">
                  <c:v>0.56999999999999995</c:v>
                </c:pt>
                <c:pt idx="2">
                  <c:v>0.57999999999999996</c:v>
                </c:pt>
                <c:pt idx="3">
                  <c:v>0.54</c:v>
                </c:pt>
                <c:pt idx="4">
                  <c:v>0.53</c:v>
                </c:pt>
                <c:pt idx="5">
                  <c:v>0.5</c:v>
                </c:pt>
                <c:pt idx="6">
                  <c:v>0.5</c:v>
                </c:pt>
                <c:pt idx="7">
                  <c:v>0.53</c:v>
                </c:pt>
                <c:pt idx="8">
                  <c:v>0.5</c:v>
                </c:pt>
                <c:pt idx="9">
                  <c:v>0.52</c:v>
                </c:pt>
                <c:pt idx="10">
                  <c:v>0.49</c:v>
                </c:pt>
                <c:pt idx="11">
                  <c:v>0.52</c:v>
                </c:pt>
                <c:pt idx="12" formatCode="0%&quot;*&quot;">
                  <c:v>0.48</c:v>
                </c:pt>
                <c:pt idx="13">
                  <c:v>0.47</c:v>
                </c:pt>
                <c:pt idx="14">
                  <c:v>0.46</c:v>
                </c:pt>
                <c:pt idx="15">
                  <c:v>0.44</c:v>
                </c:pt>
                <c:pt idx="16">
                  <c:v>0.45</c:v>
                </c:pt>
                <c:pt idx="17">
                  <c:v>0.44</c:v>
                </c:pt>
              </c:numCache>
            </c:numRef>
          </c:val>
          <c:smooth val="0"/>
          <c:extLst xmlns:c16r2="http://schemas.microsoft.com/office/drawing/2015/06/chart">
            <c:ext xmlns:c16="http://schemas.microsoft.com/office/drawing/2014/chart" uri="{C3380CC4-5D6E-409C-BE32-E72D297353CC}">
              <c16:uniqueId val="{00000000-6ADC-40E5-BCB4-3794D51B2BD1}"/>
            </c:ext>
          </c:extLst>
        </c:ser>
        <c:ser>
          <c:idx val="2"/>
          <c:order val="1"/>
          <c:tx>
            <c:strRef>
              <c:f>Sheet1!$A$3</c:f>
              <c:strCache>
                <c:ptCount val="1"/>
                <c:pt idx="0">
                  <c:v>All Large Firms (200 or More Workers)</c:v>
                </c:pt>
              </c:strCache>
            </c:strRef>
          </c:tx>
          <c:spPr>
            <a:ln w="22225">
              <a:solidFill>
                <a:schemeClr val="accent1"/>
              </a:solidFill>
              <a:prstDash val="solid"/>
            </a:ln>
          </c:spPr>
          <c:marker>
            <c:symbol val="square"/>
            <c:size val="5"/>
            <c:spPr>
              <a:solidFill>
                <a:schemeClr val="accent1"/>
              </a:solidFill>
              <a:ln>
                <a:solidFill>
                  <a:schemeClr val="accent1"/>
                </a:solidFill>
                <a:prstDash val="solid"/>
              </a:ln>
            </c:spPr>
          </c:marker>
          <c:dLbls>
            <c:spPr>
              <a:noFill/>
              <a:ln>
                <a:noFill/>
              </a:ln>
              <a:effectLst/>
            </c:spPr>
            <c:txPr>
              <a:bodyPr/>
              <a:lstStyle/>
              <a:p>
                <a:pPr algn="ctr">
                  <a:defRPr lang="en-US" sz="1100" b="0" i="0" u="none" strike="noStrike" kern="1200" baseline="0">
                    <a:solidFill>
                      <a:srgbClr val="000000"/>
                    </a:solidFill>
                    <a:latin typeface="+mn-lt"/>
                    <a:ea typeface="Tahoma"/>
                    <a:cs typeface="Tahoma"/>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Sheet1!$B$3:$S$3</c:f>
              <c:numCache>
                <c:formatCode>0%</c:formatCode>
                <c:ptCount val="18"/>
                <c:pt idx="0">
                  <c:v>0.66</c:v>
                </c:pt>
                <c:pt idx="1">
                  <c:v>0.67</c:v>
                </c:pt>
                <c:pt idx="2">
                  <c:v>0.69</c:v>
                </c:pt>
                <c:pt idx="3">
                  <c:v>0.69</c:v>
                </c:pt>
                <c:pt idx="4">
                  <c:v>0.68</c:v>
                </c:pt>
                <c:pt idx="5">
                  <c:v>0.68</c:v>
                </c:pt>
                <c:pt idx="6">
                  <c:v>0.66</c:v>
                </c:pt>
                <c:pt idx="7">
                  <c:v>0.63</c:v>
                </c:pt>
                <c:pt idx="8">
                  <c:v>0.65</c:v>
                </c:pt>
                <c:pt idx="9">
                  <c:v>0.66</c:v>
                </c:pt>
                <c:pt idx="10">
                  <c:v>0.65</c:v>
                </c:pt>
                <c:pt idx="11">
                  <c:v>0.63</c:v>
                </c:pt>
                <c:pt idx="12">
                  <c:v>0.64</c:v>
                </c:pt>
                <c:pt idx="13">
                  <c:v>0.62</c:v>
                </c:pt>
                <c:pt idx="14">
                  <c:v>0.61</c:v>
                </c:pt>
                <c:pt idx="15">
                  <c:v>0.62</c:v>
                </c:pt>
                <c:pt idx="16">
                  <c:v>0.63</c:v>
                </c:pt>
                <c:pt idx="17">
                  <c:v>0.61</c:v>
                </c:pt>
              </c:numCache>
            </c:numRef>
          </c:val>
          <c:smooth val="0"/>
          <c:extLst xmlns:c16r2="http://schemas.microsoft.com/office/drawing/2015/06/chart">
            <c:ext xmlns:c16="http://schemas.microsoft.com/office/drawing/2014/chart" uri="{C3380CC4-5D6E-409C-BE32-E72D297353CC}">
              <c16:uniqueId val="{00000001-6ADC-40E5-BCB4-3794D51B2BD1}"/>
            </c:ext>
          </c:extLst>
        </c:ser>
        <c:ser>
          <c:idx val="0"/>
          <c:order val="2"/>
          <c:tx>
            <c:strRef>
              <c:f>Sheet1!$A$4</c:f>
              <c:strCache>
                <c:ptCount val="1"/>
                <c:pt idx="0">
                  <c:v>ALL FIRMS</c:v>
                </c:pt>
              </c:strCache>
            </c:strRef>
          </c:tx>
          <c:spPr>
            <a:ln>
              <a:solidFill>
                <a:schemeClr val="tx2"/>
              </a:solidFill>
            </a:ln>
          </c:spPr>
          <c:marker>
            <c:spPr>
              <a:solidFill>
                <a:schemeClr val="tx2"/>
              </a:solidFill>
              <a:ln>
                <a:noFill/>
              </a:ln>
            </c:spPr>
          </c:marker>
          <c:dLbls>
            <c:spPr>
              <a:noFill/>
              <a:ln>
                <a:noFill/>
              </a:ln>
              <a:effectLst/>
            </c:spPr>
            <c:txPr>
              <a:bodyPr/>
              <a:lstStyle/>
              <a:p>
                <a:pPr algn="ctr">
                  <a:defRPr lang="en-US" sz="1100" b="0" i="0" u="none" strike="noStrike" kern="1200" baseline="0">
                    <a:solidFill>
                      <a:srgbClr val="000000"/>
                    </a:solidFill>
                    <a:latin typeface="+mn-lt"/>
                    <a:ea typeface="Tahoma"/>
                    <a:cs typeface="Tahoma"/>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Sheet1!$B$4:$S$4</c:f>
              <c:numCache>
                <c:formatCode>0%</c:formatCode>
                <c:ptCount val="18"/>
                <c:pt idx="0">
                  <c:v>0.62</c:v>
                </c:pt>
                <c:pt idx="1">
                  <c:v>0.63</c:v>
                </c:pt>
                <c:pt idx="2">
                  <c:v>0.65</c:v>
                </c:pt>
                <c:pt idx="3">
                  <c:v>0.63</c:v>
                </c:pt>
                <c:pt idx="4">
                  <c:v>0.62</c:v>
                </c:pt>
                <c:pt idx="5">
                  <c:v>0.61</c:v>
                </c:pt>
                <c:pt idx="6">
                  <c:v>0.6</c:v>
                </c:pt>
                <c:pt idx="7">
                  <c:v>0.59</c:v>
                </c:pt>
                <c:pt idx="8">
                  <c:v>0.59</c:v>
                </c:pt>
                <c:pt idx="9">
                  <c:v>0.6</c:v>
                </c:pt>
                <c:pt idx="10">
                  <c:v>0.59</c:v>
                </c:pt>
                <c:pt idx="11">
                  <c:v>0.59</c:v>
                </c:pt>
                <c:pt idx="12">
                  <c:v>0.57999999999999996</c:v>
                </c:pt>
                <c:pt idx="13">
                  <c:v>0.56000000000000005</c:v>
                </c:pt>
                <c:pt idx="14">
                  <c:v>0.56000000000000005</c:v>
                </c:pt>
                <c:pt idx="15">
                  <c:v>0.55000000000000004</c:v>
                </c:pt>
                <c:pt idx="16">
                  <c:v>0.56000000000000005</c:v>
                </c:pt>
                <c:pt idx="17">
                  <c:v>0.55000000000000004</c:v>
                </c:pt>
              </c:numCache>
            </c:numRef>
          </c:val>
          <c:smooth val="0"/>
          <c:extLst xmlns:c16r2="http://schemas.microsoft.com/office/drawing/2015/06/chart">
            <c:ext xmlns:c16="http://schemas.microsoft.com/office/drawing/2014/chart" uri="{C3380CC4-5D6E-409C-BE32-E72D297353CC}">
              <c16:uniqueId val="{00000002-6ADC-40E5-BCB4-3794D51B2BD1}"/>
            </c:ext>
          </c:extLst>
        </c:ser>
        <c:dLbls>
          <c:showLegendKey val="0"/>
          <c:showVal val="0"/>
          <c:showCatName val="0"/>
          <c:showSerName val="0"/>
          <c:showPercent val="0"/>
          <c:showBubbleSize val="0"/>
        </c:dLbls>
        <c:marker val="1"/>
        <c:smooth val="0"/>
        <c:axId val="389303112"/>
        <c:axId val="389302720"/>
      </c:lineChart>
      <c:catAx>
        <c:axId val="389303112"/>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389302720"/>
        <c:crosses val="autoZero"/>
        <c:auto val="1"/>
        <c:lblAlgn val="ctr"/>
        <c:lblOffset val="100"/>
        <c:tickLblSkip val="1"/>
        <c:tickMarkSkip val="1"/>
        <c:noMultiLvlLbl val="0"/>
      </c:catAx>
      <c:valAx>
        <c:axId val="389302720"/>
        <c:scaling>
          <c:orientation val="minMax"/>
          <c:max val="0.8"/>
          <c:min val="0.2"/>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389303112"/>
        <c:crosses val="autoZero"/>
        <c:crossBetween val="between"/>
      </c:valAx>
      <c:spPr>
        <a:noFill/>
        <a:ln w="25401">
          <a:noFill/>
        </a:ln>
      </c:spPr>
    </c:plotArea>
    <c:legend>
      <c:legendPos val="r"/>
      <c:layout>
        <c:manualLayout>
          <c:xMode val="edge"/>
          <c:yMode val="edge"/>
          <c:x val="0.72949816823459324"/>
          <c:y val="1.9175480779271035E-2"/>
          <c:w val="0.27050183176540682"/>
          <c:h val="0.20537640641963448"/>
        </c:manualLayout>
      </c:layout>
      <c:overlay val="0"/>
      <c:spPr>
        <a:noFill/>
        <a:ln w="9525">
          <a:noFill/>
          <a:prstDash val="solid"/>
        </a:ln>
      </c:spPr>
      <c:txPr>
        <a:bodyPr/>
        <a:lstStyle/>
        <a:p>
          <a:pPr>
            <a:defRPr sz="11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64369595078251"/>
          <c:y val="2.8918827108678276E-2"/>
          <c:w val="0.56631321084864394"/>
          <c:h val="0.94929538046060213"/>
        </c:manualLayout>
      </c:layout>
      <c:barChart>
        <c:barDir val="bar"/>
        <c:grouping val="percentStacked"/>
        <c:varyColors val="0"/>
        <c:ser>
          <c:idx val="0"/>
          <c:order val="0"/>
          <c:tx>
            <c:strRef>
              <c:f>Sheet1!$B$2</c:f>
              <c:strCache>
                <c:ptCount val="1"/>
                <c:pt idx="0">
                  <c:v>Yes</c:v>
                </c:pt>
              </c:strCache>
            </c:strRef>
          </c:tx>
          <c:spPr>
            <a:ln w="12700" cap="flat" cmpd="sng">
              <a:solidFill>
                <a:schemeClr val="tx1"/>
              </a:solidFill>
              <a:prstDash val="solid"/>
              <a:round/>
            </a:ln>
          </c:spPr>
          <c:invertIfNegative val="0"/>
          <c:dLbls>
            <c:dLbl>
              <c:idx val="0"/>
              <c:layout>
                <c:manualLayout>
                  <c:x val="7.4074074074074077E-3"/>
                  <c:y val="5.208538385826772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D2B-4D3B-B4AD-878A5AF598D7}"/>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1-FD2B-4D3B-B4AD-878A5AF598D7}"/>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2-FD2B-4D3B-B4AD-878A5AF598D7}"/>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3-FD2B-4D3B-B4AD-878A5AF598D7}"/>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4-FD2B-4D3B-B4AD-878A5AF598D7}"/>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05-FD2B-4D3B-B4AD-878A5AF598D7}"/>
                </c:ext>
                <c:ext xmlns:c15="http://schemas.microsoft.com/office/drawing/2012/chart" uri="{CE6537A1-D6FC-4f65-9D91-7224C49458BB}"/>
              </c:extLst>
            </c:dLbl>
            <c:spPr>
              <a:noFill/>
              <a:ln>
                <a:noFill/>
              </a:ln>
              <a:effectLst/>
            </c:spPr>
            <c:txPr>
              <a:bodyPr/>
              <a:lstStyle/>
              <a:p>
                <a:pPr>
                  <a:defRPr sz="1100">
                    <a:solidFill>
                      <a:schemeClr val="bg1"/>
                    </a:solidFill>
                    <a:latin typeface="Calibri" pitchFamily="34"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Sheet1!$A$3:$A$16</c:f>
              <c:strCache>
                <c:ptCount val="14"/>
                <c:pt idx="0">
                  <c:v>All Small Firms</c:v>
                </c:pt>
                <c:pt idx="1">
                  <c:v>All Large Firms</c:v>
                </c:pt>
                <c:pt idx="2">
                  <c:v>4</c:v>
                </c:pt>
                <c:pt idx="3">
                  <c:v>All Small Firms1</c:v>
                </c:pt>
                <c:pt idx="4">
                  <c:v>All Large Firms1</c:v>
                </c:pt>
                <c:pt idx="5">
                  <c:v>8</c:v>
                </c:pt>
                <c:pt idx="6">
                  <c:v>All Small Firms2</c:v>
                </c:pt>
                <c:pt idx="7">
                  <c:v>All Large Firms2</c:v>
                </c:pt>
                <c:pt idx="8">
                  <c:v>12</c:v>
                </c:pt>
                <c:pt idx="9">
                  <c:v>All Small Firms3</c:v>
                </c:pt>
                <c:pt idx="10">
                  <c:v>All Large Firms3</c:v>
                </c:pt>
                <c:pt idx="11">
                  <c:v>16</c:v>
                </c:pt>
                <c:pt idx="12">
                  <c:v>All Small Firms4</c:v>
                </c:pt>
                <c:pt idx="13">
                  <c:v>All Large Firms4</c:v>
                </c:pt>
              </c:strCache>
            </c:strRef>
          </c:cat>
          <c:val>
            <c:numRef>
              <c:f>Sheet1!$B$3:$B$16</c:f>
              <c:numCache>
                <c:formatCode>0%</c:formatCode>
                <c:ptCount val="14"/>
                <c:pt idx="0">
                  <c:v>0.11</c:v>
                </c:pt>
                <c:pt idx="1">
                  <c:v>0</c:v>
                </c:pt>
                <c:pt idx="2">
                  <c:v>0</c:v>
                </c:pt>
                <c:pt idx="3">
                  <c:v>0.89</c:v>
                </c:pt>
                <c:pt idx="4">
                  <c:v>0.99</c:v>
                </c:pt>
                <c:pt idx="5">
                  <c:v>0</c:v>
                </c:pt>
                <c:pt idx="6">
                  <c:v>0.88</c:v>
                </c:pt>
                <c:pt idx="7">
                  <c:v>1</c:v>
                </c:pt>
                <c:pt idx="8">
                  <c:v>0</c:v>
                </c:pt>
                <c:pt idx="9">
                  <c:v>0.32</c:v>
                </c:pt>
                <c:pt idx="10">
                  <c:v>0.49</c:v>
                </c:pt>
                <c:pt idx="11">
                  <c:v>0</c:v>
                </c:pt>
                <c:pt idx="12">
                  <c:v>0.26</c:v>
                </c:pt>
                <c:pt idx="13">
                  <c:v>0.42</c:v>
                </c:pt>
              </c:numCache>
            </c:numRef>
          </c:val>
          <c:extLst xmlns:c16r2="http://schemas.microsoft.com/office/drawing/2015/06/chart">
            <c:ext xmlns:c16="http://schemas.microsoft.com/office/drawing/2014/chart" uri="{C3380CC4-5D6E-409C-BE32-E72D297353CC}">
              <c16:uniqueId val="{00000006-FD2B-4D3B-B4AD-878A5AF598D7}"/>
            </c:ext>
          </c:extLst>
        </c:ser>
        <c:ser>
          <c:idx val="1"/>
          <c:order val="1"/>
          <c:tx>
            <c:strRef>
              <c:f>Sheet1!$C$2</c:f>
              <c:strCache>
                <c:ptCount val="1"/>
                <c:pt idx="0">
                  <c:v>No</c:v>
                </c:pt>
              </c:strCache>
            </c:strRef>
          </c:tx>
          <c:spPr>
            <a:solidFill>
              <a:schemeClr val="accent3"/>
            </a:solidFill>
            <a:ln>
              <a:solidFill>
                <a:schemeClr val="accent1"/>
              </a:solidFill>
            </a:ln>
          </c:spPr>
          <c:invertIfNegative val="0"/>
          <c:dLbls>
            <c:dLbl>
              <c:idx val="2"/>
              <c:delete val="1"/>
              <c:extLst xmlns:c16r2="http://schemas.microsoft.com/office/drawing/2015/06/chart">
                <c:ext xmlns:c16="http://schemas.microsoft.com/office/drawing/2014/chart" uri="{C3380CC4-5D6E-409C-BE32-E72D297353CC}">
                  <c16:uniqueId val="{00000007-FD2B-4D3B-B4AD-878A5AF598D7}"/>
                </c:ext>
                <c:ext xmlns:c15="http://schemas.microsoft.com/office/drawing/2012/chart" uri="{CE6537A1-D6FC-4f65-9D91-7224C49458BB}"/>
              </c:extLst>
            </c:dLbl>
            <c:dLbl>
              <c:idx val="3"/>
              <c:layout>
                <c:manualLayout>
                  <c:x val="-9.2592592592592587E-3"/>
                  <c:y val="-5.2073080708661418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FD2B-4D3B-B4AD-878A5AF598D7}"/>
                </c:ext>
                <c:ext xmlns:c15="http://schemas.microsoft.com/office/drawing/2012/chart" uri="{CE6537A1-D6FC-4f65-9D91-7224C49458BB}"/>
              </c:extLst>
            </c:dLbl>
            <c:dLbl>
              <c:idx val="4"/>
              <c:layout>
                <c:manualLayout>
                  <c:x val="-1.2962962962962963E-2"/>
                  <c:y val="4.7742504030074975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84AC-4FB5-9D31-DDB776005495}"/>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A-FD2B-4D3B-B4AD-878A5AF598D7}"/>
                </c:ext>
                <c:ext xmlns:c15="http://schemas.microsoft.com/office/drawing/2012/chart" uri="{CE6537A1-D6FC-4f65-9D91-7224C49458BB}"/>
              </c:extLst>
            </c:dLbl>
            <c:dLbl>
              <c:idx val="6"/>
              <c:layout>
                <c:manualLayout>
                  <c:x val="-1.8518518518518519E-3"/>
                  <c:y val="-5.208333333333333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FD2B-4D3B-B4AD-878A5AF598D7}"/>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C-FD2B-4D3B-B4AD-878A5AF598D7}"/>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D-FD2B-4D3B-B4AD-878A5AF598D7}"/>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0E-FD2B-4D3B-B4AD-878A5AF598D7}"/>
                </c:ext>
                <c:ext xmlns:c15="http://schemas.microsoft.com/office/drawing/2012/chart" uri="{CE6537A1-D6FC-4f65-9D91-7224C49458BB}"/>
              </c:extLst>
            </c:dLbl>
            <c:spPr>
              <a:noFill/>
              <a:ln>
                <a:noFill/>
              </a:ln>
              <a:effectLst/>
            </c:spPr>
            <c:txPr>
              <a:bodyPr/>
              <a:lstStyle/>
              <a:p>
                <a:pPr>
                  <a:defRPr sz="1100">
                    <a:solidFill>
                      <a:schemeClr val="bg1"/>
                    </a:solidFill>
                    <a:latin typeface="Calibri" panose="020F0502020204030204" pitchFamily="34"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Sheet1!$A$3:$A$16</c:f>
              <c:strCache>
                <c:ptCount val="14"/>
                <c:pt idx="0">
                  <c:v>All Small Firms</c:v>
                </c:pt>
                <c:pt idx="1">
                  <c:v>All Large Firms</c:v>
                </c:pt>
                <c:pt idx="2">
                  <c:v>4</c:v>
                </c:pt>
                <c:pt idx="3">
                  <c:v>All Small Firms1</c:v>
                </c:pt>
                <c:pt idx="4">
                  <c:v>All Large Firms1</c:v>
                </c:pt>
                <c:pt idx="5">
                  <c:v>8</c:v>
                </c:pt>
                <c:pt idx="6">
                  <c:v>All Small Firms2</c:v>
                </c:pt>
                <c:pt idx="7">
                  <c:v>All Large Firms2</c:v>
                </c:pt>
                <c:pt idx="8">
                  <c:v>12</c:v>
                </c:pt>
                <c:pt idx="9">
                  <c:v>All Small Firms3</c:v>
                </c:pt>
                <c:pt idx="10">
                  <c:v>All Large Firms3</c:v>
                </c:pt>
                <c:pt idx="11">
                  <c:v>16</c:v>
                </c:pt>
                <c:pt idx="12">
                  <c:v>All Small Firms4</c:v>
                </c:pt>
                <c:pt idx="13">
                  <c:v>All Large Firms4</c:v>
                </c:pt>
              </c:strCache>
            </c:strRef>
          </c:cat>
          <c:val>
            <c:numRef>
              <c:f>Sheet1!$C$3:$C$16</c:f>
              <c:numCache>
                <c:formatCode>0%</c:formatCode>
                <c:ptCount val="14"/>
                <c:pt idx="0">
                  <c:v>0.89</c:v>
                </c:pt>
                <c:pt idx="1">
                  <c:v>1</c:v>
                </c:pt>
                <c:pt idx="2">
                  <c:v>0</c:v>
                </c:pt>
                <c:pt idx="3">
                  <c:v>0.11</c:v>
                </c:pt>
                <c:pt idx="4">
                  <c:v>0.01</c:v>
                </c:pt>
                <c:pt idx="5">
                  <c:v>0</c:v>
                </c:pt>
                <c:pt idx="6">
                  <c:v>0.12</c:v>
                </c:pt>
                <c:pt idx="7">
                  <c:v>0</c:v>
                </c:pt>
                <c:pt idx="8">
                  <c:v>0</c:v>
                </c:pt>
                <c:pt idx="9">
                  <c:v>0.35</c:v>
                </c:pt>
                <c:pt idx="10">
                  <c:v>0.47</c:v>
                </c:pt>
                <c:pt idx="11">
                  <c:v>0</c:v>
                </c:pt>
                <c:pt idx="12">
                  <c:v>0.45</c:v>
                </c:pt>
                <c:pt idx="13">
                  <c:v>0.56000000000000005</c:v>
                </c:pt>
              </c:numCache>
            </c:numRef>
          </c:val>
          <c:extLst xmlns:c16r2="http://schemas.microsoft.com/office/drawing/2015/06/chart">
            <c:ext xmlns:c16="http://schemas.microsoft.com/office/drawing/2014/chart" uri="{C3380CC4-5D6E-409C-BE32-E72D297353CC}">
              <c16:uniqueId val="{0000000F-FD2B-4D3B-B4AD-878A5AF598D7}"/>
            </c:ext>
          </c:extLst>
        </c:ser>
        <c:ser>
          <c:idx val="2"/>
          <c:order val="2"/>
          <c:tx>
            <c:strRef>
              <c:f>Sheet1!$D$2</c:f>
              <c:strCache>
                <c:ptCount val="1"/>
                <c:pt idx="0">
                  <c:v>Not Encountered</c:v>
                </c:pt>
              </c:strCache>
            </c:strRef>
          </c:tx>
          <c:spPr>
            <a:solidFill>
              <a:schemeClr val="accent5"/>
            </a:solidFill>
            <a:ln>
              <a:solidFill>
                <a:schemeClr val="accent1"/>
              </a:solidFill>
            </a:ln>
          </c:spPr>
          <c:invertIfNegative val="0"/>
          <c:dLbls>
            <c:dLbl>
              <c:idx val="0"/>
              <c:delete val="1"/>
              <c:extLst xmlns:c16r2="http://schemas.microsoft.com/office/drawing/2015/06/chart">
                <c:ext xmlns:c16="http://schemas.microsoft.com/office/drawing/2014/chart" uri="{C3380CC4-5D6E-409C-BE32-E72D297353CC}">
                  <c16:uniqueId val="{00000010-FD2B-4D3B-B4AD-878A5AF598D7}"/>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11-FD2B-4D3B-B4AD-878A5AF598D7}"/>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12-FD2B-4D3B-B4AD-878A5AF598D7}"/>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13-FD2B-4D3B-B4AD-878A5AF598D7}"/>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14-FD2B-4D3B-B4AD-878A5AF598D7}"/>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15-FD2B-4D3B-B4AD-878A5AF598D7}"/>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16-FD2B-4D3B-B4AD-878A5AF598D7}"/>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17-FD2B-4D3B-B4AD-878A5AF598D7}"/>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18-FD2B-4D3B-B4AD-878A5AF598D7}"/>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19-FD2B-4D3B-B4AD-878A5AF598D7}"/>
                </c:ext>
                <c:ext xmlns:c15="http://schemas.microsoft.com/office/drawing/2012/chart" uri="{CE6537A1-D6FC-4f65-9D91-7224C49458BB}"/>
              </c:extLst>
            </c:dLbl>
            <c:dLbl>
              <c:idx val="13"/>
              <c:layout>
                <c:manualLayout>
                  <c:x val="7.4074074074074077E-3"/>
                  <c:y val="2.0505249343832022E-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A-FD2B-4D3B-B4AD-878A5AF598D7}"/>
                </c:ext>
                <c:ext xmlns:c15="http://schemas.microsoft.com/office/drawing/2012/chart" uri="{CE6537A1-D6FC-4f65-9D91-7224C49458BB}"/>
              </c:extLst>
            </c:dLbl>
            <c:spPr>
              <a:noFill/>
              <a:ln>
                <a:noFill/>
              </a:ln>
              <a:effectLst/>
            </c:spPr>
            <c:txPr>
              <a:bodyPr/>
              <a:lstStyle/>
              <a:p>
                <a:pPr>
                  <a:defRPr sz="1100">
                    <a:latin typeface="Calibri" panose="020F0502020204030204" pitchFamily="34"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Sheet1!$A$3:$A$16</c:f>
              <c:strCache>
                <c:ptCount val="14"/>
                <c:pt idx="0">
                  <c:v>All Small Firms</c:v>
                </c:pt>
                <c:pt idx="1">
                  <c:v>All Large Firms</c:v>
                </c:pt>
                <c:pt idx="2">
                  <c:v>4</c:v>
                </c:pt>
                <c:pt idx="3">
                  <c:v>All Small Firms1</c:v>
                </c:pt>
                <c:pt idx="4">
                  <c:v>All Large Firms1</c:v>
                </c:pt>
                <c:pt idx="5">
                  <c:v>8</c:v>
                </c:pt>
                <c:pt idx="6">
                  <c:v>All Small Firms2</c:v>
                </c:pt>
                <c:pt idx="7">
                  <c:v>All Large Firms2</c:v>
                </c:pt>
                <c:pt idx="8">
                  <c:v>12</c:v>
                </c:pt>
                <c:pt idx="9">
                  <c:v>All Small Firms3</c:v>
                </c:pt>
                <c:pt idx="10">
                  <c:v>All Large Firms3</c:v>
                </c:pt>
                <c:pt idx="11">
                  <c:v>16</c:v>
                </c:pt>
                <c:pt idx="12">
                  <c:v>All Small Firms4</c:v>
                </c:pt>
                <c:pt idx="13">
                  <c:v>All Large Firms4</c:v>
                </c:pt>
              </c:strCache>
            </c:strRef>
          </c:cat>
          <c:val>
            <c:numRef>
              <c:f>Sheet1!$D$3:$D$16</c:f>
              <c:numCache>
                <c:formatCode>0%</c:formatCode>
                <c:ptCount val="14"/>
                <c:pt idx="0">
                  <c:v>0</c:v>
                </c:pt>
                <c:pt idx="1">
                  <c:v>0</c:v>
                </c:pt>
                <c:pt idx="2">
                  <c:v>0</c:v>
                </c:pt>
                <c:pt idx="3">
                  <c:v>0</c:v>
                </c:pt>
                <c:pt idx="4">
                  <c:v>0</c:v>
                </c:pt>
                <c:pt idx="5">
                  <c:v>0</c:v>
                </c:pt>
                <c:pt idx="6">
                  <c:v>0</c:v>
                </c:pt>
                <c:pt idx="7">
                  <c:v>0</c:v>
                </c:pt>
                <c:pt idx="8">
                  <c:v>0</c:v>
                </c:pt>
                <c:pt idx="9">
                  <c:v>0.34</c:v>
                </c:pt>
                <c:pt idx="10">
                  <c:v>0.05</c:v>
                </c:pt>
                <c:pt idx="11">
                  <c:v>0</c:v>
                </c:pt>
                <c:pt idx="12">
                  <c:v>0.28000000000000003</c:v>
                </c:pt>
                <c:pt idx="13">
                  <c:v>0.02</c:v>
                </c:pt>
              </c:numCache>
            </c:numRef>
          </c:val>
          <c:extLst xmlns:c16r2="http://schemas.microsoft.com/office/drawing/2015/06/chart">
            <c:ext xmlns:c16="http://schemas.microsoft.com/office/drawing/2014/chart" uri="{C3380CC4-5D6E-409C-BE32-E72D297353CC}">
              <c16:uniqueId val="{0000001B-FD2B-4D3B-B4AD-878A5AF598D7}"/>
            </c:ext>
          </c:extLst>
        </c:ser>
        <c:dLbls>
          <c:showLegendKey val="0"/>
          <c:showVal val="0"/>
          <c:showCatName val="0"/>
          <c:showSerName val="0"/>
          <c:showPercent val="0"/>
          <c:showBubbleSize val="0"/>
        </c:dLbls>
        <c:gapWidth val="50"/>
        <c:overlap val="100"/>
        <c:axId val="389301936"/>
        <c:axId val="389303504"/>
      </c:barChart>
      <c:catAx>
        <c:axId val="389301936"/>
        <c:scaling>
          <c:orientation val="maxMin"/>
        </c:scaling>
        <c:delete val="0"/>
        <c:axPos val="l"/>
        <c:numFmt formatCode="General" sourceLinked="1"/>
        <c:majorTickMark val="out"/>
        <c:minorTickMark val="none"/>
        <c:tickLblPos val="none"/>
        <c:crossAx val="389303504"/>
        <c:crosses val="autoZero"/>
        <c:auto val="1"/>
        <c:lblAlgn val="ctr"/>
        <c:lblOffset val="100"/>
        <c:noMultiLvlLbl val="0"/>
      </c:catAx>
      <c:valAx>
        <c:axId val="389303504"/>
        <c:scaling>
          <c:orientation val="minMax"/>
          <c:max val="1"/>
        </c:scaling>
        <c:delete val="1"/>
        <c:axPos val="t"/>
        <c:majorGridlines>
          <c:spPr>
            <a:ln>
              <a:noFill/>
            </a:ln>
          </c:spPr>
        </c:majorGridlines>
        <c:numFmt formatCode="0%" sourceLinked="1"/>
        <c:majorTickMark val="out"/>
        <c:minorTickMark val="none"/>
        <c:tickLblPos val="nextTo"/>
        <c:crossAx val="389301936"/>
        <c:crosses val="autoZero"/>
        <c:crossBetween val="between"/>
        <c:majorUnit val="0.1"/>
      </c:valAx>
    </c:plotArea>
    <c:legend>
      <c:legendPos val="r"/>
      <c:layout>
        <c:manualLayout>
          <c:xMode val="edge"/>
          <c:yMode val="edge"/>
          <c:x val="0.85357742782152235"/>
          <c:y val="0.21883263615485565"/>
          <c:w val="0.13320705745115194"/>
          <c:h val="0.21598035597112861"/>
        </c:manualLayout>
      </c:layout>
      <c:overlay val="0"/>
      <c:txPr>
        <a:bodyPr/>
        <a:lstStyle/>
        <a:p>
          <a:pPr>
            <a:defRPr sz="1100">
              <a:latin typeface="Calibri" panose="020F0502020204030204" pitchFamily="34" charset="0"/>
            </a:defRPr>
          </a:pPr>
          <a:endParaRPr lang="en-US"/>
        </a:p>
      </c:txPr>
    </c:legend>
    <c:plotVisOnly val="1"/>
    <c:dispBlanksAs val="gap"/>
    <c:showDLblsOverMax val="0"/>
  </c:chart>
  <c:txPr>
    <a:bodyPr/>
    <a:lstStyle/>
    <a:p>
      <a:pPr>
        <a:defRPr sz="11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190834552760549E-2"/>
          <c:y val="3.9503256537377275E-2"/>
          <c:w val="0.94289674728158968"/>
          <c:h val="0.668318265772334"/>
        </c:manualLayout>
      </c:layout>
      <c:barChart>
        <c:barDir val="col"/>
        <c:grouping val="clustered"/>
        <c:varyColors val="0"/>
        <c:ser>
          <c:idx val="0"/>
          <c:order val="0"/>
          <c:tx>
            <c:strRef>
              <c:f>Sheet1!$A$2</c:f>
              <c:strCache>
                <c:ptCount val="1"/>
                <c:pt idx="0">
                  <c:v>No</c:v>
                </c:pt>
              </c:strCache>
            </c:strRef>
          </c:tx>
          <c:spPr>
            <a:ln>
              <a:solidFill>
                <a:schemeClr val="tx1"/>
              </a:solidFill>
            </a:ln>
          </c:spPr>
          <c:invertIfNegative val="0"/>
          <c:dPt>
            <c:idx val="4"/>
            <c:invertIfNegative val="0"/>
            <c:bubble3D val="0"/>
            <c:spPr>
              <a:solidFill>
                <a:schemeClr val="accent1"/>
              </a:solidFill>
              <a:ln>
                <a:solidFill>
                  <a:schemeClr val="accent1"/>
                </a:solidFill>
              </a:ln>
            </c:spPr>
            <c:extLst xmlns:c16r2="http://schemas.microsoft.com/office/drawing/2015/06/chart">
              <c:ext xmlns:c16="http://schemas.microsoft.com/office/drawing/2014/chart" uri="{C3380CC4-5D6E-409C-BE32-E72D297353CC}">
                <c16:uniqueId val="{00000001-21C0-4DEC-9690-3C4FAE81082D}"/>
              </c:ext>
            </c:extLst>
          </c:dPt>
          <c:dLbls>
            <c:spPr>
              <a:noFill/>
              <a:ln>
                <a:noFill/>
              </a:ln>
              <a:effectLst/>
            </c:spPr>
            <c:txPr>
              <a:bodyPr/>
              <a:lstStyle/>
              <a:p>
                <a:pPr>
                  <a:defRPr sz="11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Sheet1!$B$1:$F$1</c:f>
              <c:strCache>
                <c:ptCount val="5"/>
                <c:pt idx="0">
                  <c:v>    </c:v>
                </c:pt>
                <c:pt idx="1">
                  <c:v>  </c:v>
                </c:pt>
                <c:pt idx="2">
                  <c:v>              </c:v>
                </c:pt>
                <c:pt idx="3">
                  <c:v>   </c:v>
                </c:pt>
                <c:pt idx="4">
                  <c:v>     </c:v>
                </c:pt>
              </c:strCache>
            </c:strRef>
          </c:cat>
          <c:val>
            <c:numRef>
              <c:f>Sheet1!$B$2:$F$2</c:f>
              <c:numCache>
                <c:formatCode>0%</c:formatCode>
                <c:ptCount val="5"/>
                <c:pt idx="0">
                  <c:v>0.13</c:v>
                </c:pt>
                <c:pt idx="1">
                  <c:v>0.12</c:v>
                </c:pt>
                <c:pt idx="3">
                  <c:v>0.1</c:v>
                </c:pt>
                <c:pt idx="4">
                  <c:v>0.09</c:v>
                </c:pt>
              </c:numCache>
            </c:numRef>
          </c:val>
          <c:extLst xmlns:c16r2="http://schemas.microsoft.com/office/drawing/2015/06/chart">
            <c:ext xmlns:c16="http://schemas.microsoft.com/office/drawing/2014/chart" uri="{C3380CC4-5D6E-409C-BE32-E72D297353CC}">
              <c16:uniqueId val="{00000002-21C0-4DEC-9690-3C4FAE81082D}"/>
            </c:ext>
          </c:extLst>
        </c:ser>
        <c:ser>
          <c:idx val="1"/>
          <c:order val="1"/>
          <c:tx>
            <c:strRef>
              <c:f>Sheet1!$A$3</c:f>
              <c:strCache>
                <c:ptCount val="1"/>
                <c:pt idx="0">
                  <c:v>Yes With Some Conditions</c:v>
                </c:pt>
              </c:strCache>
            </c:strRef>
          </c:tx>
          <c:spPr>
            <a:solidFill>
              <a:schemeClr val="accent5"/>
            </a:solidFill>
            <a:ln>
              <a:solidFill>
                <a:schemeClr val="accent1"/>
              </a:solidFill>
            </a:ln>
          </c:spPr>
          <c:invertIfNegative val="0"/>
          <c:dLbls>
            <c:spPr>
              <a:noFill/>
              <a:ln>
                <a:noFill/>
              </a:ln>
              <a:effectLst/>
            </c:spPr>
            <c:txPr>
              <a:bodyPr wrap="square" lIns="38100" tIns="19050" rIns="38100" bIns="19050" anchor="ctr" anchorCtr="0">
                <a:spAutoFit/>
              </a:bodyPr>
              <a:lstStyle/>
              <a:p>
                <a:pPr algn="ctr">
                  <a:defRPr lang="en-US"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Sheet1!$B$1:$F$1</c:f>
              <c:strCache>
                <c:ptCount val="5"/>
                <c:pt idx="0">
                  <c:v>    </c:v>
                </c:pt>
                <c:pt idx="1">
                  <c:v>  </c:v>
                </c:pt>
                <c:pt idx="2">
                  <c:v>              </c:v>
                </c:pt>
                <c:pt idx="3">
                  <c:v>   </c:v>
                </c:pt>
                <c:pt idx="4">
                  <c:v>     </c:v>
                </c:pt>
              </c:strCache>
            </c:strRef>
          </c:cat>
          <c:val>
            <c:numRef>
              <c:f>Sheet1!$B$3:$F$3</c:f>
              <c:numCache>
                <c:formatCode>General</c:formatCode>
                <c:ptCount val="5"/>
                <c:pt idx="0" formatCode="0%">
                  <c:v>0.05</c:v>
                </c:pt>
              </c:numCache>
            </c:numRef>
          </c:val>
          <c:extLst xmlns:c16r2="http://schemas.microsoft.com/office/drawing/2015/06/chart">
            <c:ext xmlns:c16="http://schemas.microsoft.com/office/drawing/2014/chart" uri="{C3380CC4-5D6E-409C-BE32-E72D297353CC}">
              <c16:uniqueId val="{00000002-D66C-4797-A1D5-0A1937E6FE67}"/>
            </c:ext>
          </c:extLst>
        </c:ser>
        <c:dLbls>
          <c:showLegendKey val="0"/>
          <c:showVal val="0"/>
          <c:showCatName val="0"/>
          <c:showSerName val="0"/>
          <c:showPercent val="0"/>
          <c:showBubbleSize val="0"/>
        </c:dLbls>
        <c:gapWidth val="150"/>
        <c:axId val="389296448"/>
        <c:axId val="389297624"/>
      </c:barChart>
      <c:catAx>
        <c:axId val="389296448"/>
        <c:scaling>
          <c:orientation val="minMax"/>
        </c:scaling>
        <c:delete val="0"/>
        <c:axPos val="b"/>
        <c:numFmt formatCode="General" sourceLinked="0"/>
        <c:majorTickMark val="out"/>
        <c:minorTickMark val="none"/>
        <c:tickLblPos val="nextTo"/>
        <c:txPr>
          <a:bodyPr/>
          <a:lstStyle/>
          <a:p>
            <a:pPr>
              <a:defRPr sz="1200" b="0"/>
            </a:pPr>
            <a:endParaRPr lang="en-US"/>
          </a:p>
        </c:txPr>
        <c:crossAx val="389297624"/>
        <c:crosses val="autoZero"/>
        <c:auto val="1"/>
        <c:lblAlgn val="ctr"/>
        <c:lblOffset val="100"/>
        <c:noMultiLvlLbl val="0"/>
      </c:catAx>
      <c:valAx>
        <c:axId val="389297624"/>
        <c:scaling>
          <c:orientation val="minMax"/>
          <c:max val="1"/>
        </c:scaling>
        <c:delete val="0"/>
        <c:axPos val="l"/>
        <c:numFmt formatCode="0%" sourceLinked="1"/>
        <c:majorTickMark val="out"/>
        <c:minorTickMark val="none"/>
        <c:tickLblPos val="nextTo"/>
        <c:txPr>
          <a:bodyPr/>
          <a:lstStyle/>
          <a:p>
            <a:pPr>
              <a:defRPr sz="1200"/>
            </a:pPr>
            <a:endParaRPr lang="en-US"/>
          </a:p>
        </c:txPr>
        <c:crossAx val="389296448"/>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225686943999258"/>
          <c:y val="0.30815133957311946"/>
          <c:w val="0.83174563909599786"/>
          <c:h val="0.6811852230075337"/>
        </c:manualLayout>
      </c:layout>
      <c:barChart>
        <c:barDir val="bar"/>
        <c:grouping val="percentStacked"/>
        <c:varyColors val="0"/>
        <c:ser>
          <c:idx val="0"/>
          <c:order val="0"/>
          <c:tx>
            <c:strRef>
              <c:f>Sheet1!$B$1</c:f>
              <c:strCache>
                <c:ptCount val="1"/>
                <c:pt idx="0">
                  <c:v>Firm contributes the same dollar amount for family coverage as for single coverage</c:v>
                </c:pt>
              </c:strCache>
            </c:strRef>
          </c:tx>
          <c:spPr>
            <a:solidFill>
              <a:schemeClr val="tx2"/>
            </a:solidFill>
            <a:ln>
              <a:solidFill>
                <a:schemeClr val="tx1"/>
              </a:solidFill>
            </a:ln>
          </c:spPr>
          <c:invertIfNegative val="0"/>
          <c:dLbls>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Sheet1!$A$2:$A$3</c:f>
              <c:strCache>
                <c:ptCount val="2"/>
                <c:pt idx="0">
                  <c:v>All Small Firms (3-199 Workers)</c:v>
                </c:pt>
                <c:pt idx="1">
                  <c:v>All Large Firms (200 or More Workers) </c:v>
                </c:pt>
              </c:strCache>
            </c:strRef>
          </c:cat>
          <c:val>
            <c:numRef>
              <c:f>Sheet1!$B$2:$B$3</c:f>
              <c:numCache>
                <c:formatCode>0%"*"</c:formatCode>
                <c:ptCount val="2"/>
                <c:pt idx="0">
                  <c:v>0.45</c:v>
                </c:pt>
                <c:pt idx="1">
                  <c:v>0.18</c:v>
                </c:pt>
              </c:numCache>
            </c:numRef>
          </c:val>
          <c:extLst xmlns:c16r2="http://schemas.microsoft.com/office/drawing/2015/06/chart">
            <c:ext xmlns:c16="http://schemas.microsoft.com/office/drawing/2014/chart" uri="{C3380CC4-5D6E-409C-BE32-E72D297353CC}">
              <c16:uniqueId val="{00000000-EF1E-47FD-9038-5BE2FE11E771}"/>
            </c:ext>
          </c:extLst>
        </c:ser>
        <c:ser>
          <c:idx val="1"/>
          <c:order val="1"/>
          <c:tx>
            <c:strRef>
              <c:f>Sheet1!$C$1</c:f>
              <c:strCache>
                <c:ptCount val="1"/>
                <c:pt idx="0">
                  <c:v>Firm contributes a larger dollar amount for family coverage than single coverage</c:v>
                </c:pt>
              </c:strCache>
            </c:strRef>
          </c:tx>
          <c:spPr>
            <a:solidFill>
              <a:schemeClr val="accent1"/>
            </a:solidFill>
            <a:ln>
              <a:solidFill>
                <a:schemeClr val="tx1"/>
              </a:solidFill>
            </a:ln>
          </c:spPr>
          <c:invertIfNegative val="0"/>
          <c:dLbls>
            <c:dLbl>
              <c:idx val="0"/>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EF1E-47FD-9038-5BE2FE11E771}"/>
                </c:ext>
                <c:ext xmlns:c15="http://schemas.microsoft.com/office/drawing/2012/chart" uri="{CE6537A1-D6FC-4f65-9D91-7224C49458BB}"/>
              </c:extLst>
            </c:dLbl>
            <c:dLbl>
              <c:idx val="1"/>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EF1E-47FD-9038-5BE2FE11E771}"/>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100">
                    <a:solidFill>
                      <a:schemeClr val="bg1"/>
                    </a:solidFill>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Sheet1!$A$2:$A$3</c:f>
              <c:strCache>
                <c:ptCount val="2"/>
                <c:pt idx="0">
                  <c:v>All Small Firms (3-199 Workers)</c:v>
                </c:pt>
                <c:pt idx="1">
                  <c:v>All Large Firms (200 or More Workers) </c:v>
                </c:pt>
              </c:strCache>
            </c:strRef>
          </c:cat>
          <c:val>
            <c:numRef>
              <c:f>Sheet1!$C$2:$C$3</c:f>
              <c:numCache>
                <c:formatCode>0%"*"</c:formatCode>
                <c:ptCount val="2"/>
                <c:pt idx="0">
                  <c:v>0.45</c:v>
                </c:pt>
                <c:pt idx="1">
                  <c:v>0.67</c:v>
                </c:pt>
              </c:numCache>
            </c:numRef>
          </c:val>
          <c:extLst xmlns:c16r2="http://schemas.microsoft.com/office/drawing/2015/06/chart">
            <c:ext xmlns:c16="http://schemas.microsoft.com/office/drawing/2014/chart" uri="{C3380CC4-5D6E-409C-BE32-E72D297353CC}">
              <c16:uniqueId val="{00000003-EF1E-47FD-9038-5BE2FE11E771}"/>
            </c:ext>
          </c:extLst>
        </c:ser>
        <c:ser>
          <c:idx val="2"/>
          <c:order val="2"/>
          <c:tx>
            <c:strRef>
              <c:f>Sheet1!$D$1</c:f>
              <c:strCache>
                <c:ptCount val="1"/>
                <c:pt idx="0">
                  <c:v>Some other approach</c:v>
                </c:pt>
              </c:strCache>
            </c:strRef>
          </c:tx>
          <c:spPr>
            <a:solidFill>
              <a:schemeClr val="accent4"/>
            </a:solidFill>
            <a:ln>
              <a:solidFill>
                <a:schemeClr val="tx1"/>
              </a:solidFill>
            </a:ln>
          </c:spPr>
          <c:invertIfNegative val="0"/>
          <c:dLbls>
            <c:spPr>
              <a:noFill/>
              <a:ln>
                <a:noFill/>
              </a:ln>
              <a:effectLst/>
            </c:spPr>
            <c:txPr>
              <a:bodyPr wrap="square" lIns="38100" tIns="19050" rIns="38100" bIns="19050" anchor="ctr">
                <a:spAutoFit/>
              </a:bodyPr>
              <a:lstStyle/>
              <a:p>
                <a:pPr>
                  <a:defRPr sz="11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Sheet1!$A$2:$A$3</c:f>
              <c:strCache>
                <c:ptCount val="2"/>
                <c:pt idx="0">
                  <c:v>All Small Firms (3-199 Workers)</c:v>
                </c:pt>
                <c:pt idx="1">
                  <c:v>All Large Firms (200 or More Workers) </c:v>
                </c:pt>
              </c:strCache>
            </c:strRef>
          </c:cat>
          <c:val>
            <c:numRef>
              <c:f>Sheet1!$D$2:$D$3</c:f>
              <c:numCache>
                <c:formatCode>0%</c:formatCode>
                <c:ptCount val="2"/>
                <c:pt idx="0">
                  <c:v>7.0000000000000007E-2</c:v>
                </c:pt>
                <c:pt idx="1">
                  <c:v>0.09</c:v>
                </c:pt>
              </c:numCache>
            </c:numRef>
          </c:val>
          <c:extLst xmlns:c16r2="http://schemas.microsoft.com/office/drawing/2015/06/chart">
            <c:ext xmlns:c16="http://schemas.microsoft.com/office/drawing/2014/chart" uri="{C3380CC4-5D6E-409C-BE32-E72D297353CC}">
              <c16:uniqueId val="{00000004-EF1E-47FD-9038-5BE2FE11E771}"/>
            </c:ext>
          </c:extLst>
        </c:ser>
        <c:ser>
          <c:idx val="3"/>
          <c:order val="3"/>
          <c:tx>
            <c:strRef>
              <c:f>Sheet1!$E$1</c:f>
              <c:strCache>
                <c:ptCount val="1"/>
                <c:pt idx="0">
                  <c:v>Varies by class of employees</c:v>
                </c:pt>
              </c:strCache>
            </c:strRef>
          </c:tx>
          <c:spPr>
            <a:solidFill>
              <a:schemeClr val="accent6"/>
            </a:solidFill>
            <a:ln>
              <a:solidFill>
                <a:schemeClr val="tx1"/>
              </a:solidFill>
            </a:ln>
          </c:spPr>
          <c:invertIfNegative val="0"/>
          <c:dLbls>
            <c:spPr>
              <a:noFill/>
              <a:ln>
                <a:noFill/>
              </a:ln>
              <a:effectLst/>
            </c:spPr>
            <c:txPr>
              <a:bodyPr wrap="square" lIns="38100" tIns="19050" rIns="38100" bIns="19050" anchor="ctr">
                <a:spAutoFit/>
              </a:bodyPr>
              <a:lstStyle/>
              <a:p>
                <a:pPr>
                  <a:defRPr sz="105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Sheet1!$A$2:$A$3</c:f>
              <c:strCache>
                <c:ptCount val="2"/>
                <c:pt idx="0">
                  <c:v>All Small Firms (3-199 Workers)</c:v>
                </c:pt>
                <c:pt idx="1">
                  <c:v>All Large Firms (200 or More Workers) </c:v>
                </c:pt>
              </c:strCache>
            </c:strRef>
          </c:cat>
          <c:val>
            <c:numRef>
              <c:f>Sheet1!$E$2:$E$3</c:f>
              <c:numCache>
                <c:formatCode>0%</c:formatCode>
                <c:ptCount val="2"/>
                <c:pt idx="0">
                  <c:v>0.03</c:v>
                </c:pt>
                <c:pt idx="1">
                  <c:v>0.06</c:v>
                </c:pt>
              </c:numCache>
            </c:numRef>
          </c:val>
          <c:extLst xmlns:c16r2="http://schemas.microsoft.com/office/drawing/2015/06/chart">
            <c:ext xmlns:c16="http://schemas.microsoft.com/office/drawing/2014/chart" uri="{C3380CC4-5D6E-409C-BE32-E72D297353CC}">
              <c16:uniqueId val="{00000005-EF1E-47FD-9038-5BE2FE11E771}"/>
            </c:ext>
          </c:extLst>
        </c:ser>
        <c:dLbls>
          <c:showLegendKey val="0"/>
          <c:showVal val="0"/>
          <c:showCatName val="0"/>
          <c:showSerName val="0"/>
          <c:showPercent val="0"/>
          <c:showBubbleSize val="0"/>
        </c:dLbls>
        <c:gapWidth val="50"/>
        <c:overlap val="100"/>
        <c:axId val="389298408"/>
        <c:axId val="389299192"/>
      </c:barChart>
      <c:catAx>
        <c:axId val="389298408"/>
        <c:scaling>
          <c:orientation val="minMax"/>
        </c:scaling>
        <c:delete val="0"/>
        <c:axPos val="l"/>
        <c:numFmt formatCode="General" sourceLinked="0"/>
        <c:majorTickMark val="out"/>
        <c:minorTickMark val="none"/>
        <c:tickLblPos val="nextTo"/>
        <c:txPr>
          <a:bodyPr/>
          <a:lstStyle/>
          <a:p>
            <a:pPr>
              <a:defRPr sz="1200" b="0"/>
            </a:pPr>
            <a:endParaRPr lang="en-US"/>
          </a:p>
        </c:txPr>
        <c:crossAx val="389299192"/>
        <c:crosses val="autoZero"/>
        <c:auto val="1"/>
        <c:lblAlgn val="ctr"/>
        <c:lblOffset val="100"/>
        <c:noMultiLvlLbl val="0"/>
      </c:catAx>
      <c:valAx>
        <c:axId val="389299192"/>
        <c:scaling>
          <c:orientation val="minMax"/>
        </c:scaling>
        <c:delete val="1"/>
        <c:axPos val="b"/>
        <c:numFmt formatCode="0%" sourceLinked="1"/>
        <c:majorTickMark val="out"/>
        <c:minorTickMark val="none"/>
        <c:tickLblPos val="nextTo"/>
        <c:crossAx val="389298408"/>
        <c:crosses val="autoZero"/>
        <c:crossBetween val="between"/>
      </c:valAx>
    </c:plotArea>
    <c:legend>
      <c:legendPos val="r"/>
      <c:layout>
        <c:manualLayout>
          <c:xMode val="edge"/>
          <c:yMode val="edge"/>
          <c:x val="0.1327314008315332"/>
          <c:y val="2.4220439426203833E-3"/>
          <c:w val="0.81611502102060252"/>
          <c:h val="0.23330279469783252"/>
        </c:manualLayout>
      </c:layout>
      <c:overlay val="0"/>
      <c:txPr>
        <a:bodyPr/>
        <a:lstStyle/>
        <a:p>
          <a:pPr>
            <a:defRPr sz="1200" b="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616447175253413E-2"/>
          <c:y val="2.8384279475982592E-2"/>
          <c:w val="0.92511483982811327"/>
          <c:h val="0.88209606986899569"/>
        </c:manualLayout>
      </c:layout>
      <c:barChart>
        <c:barDir val="col"/>
        <c:grouping val="clustered"/>
        <c:varyColors val="0"/>
        <c:ser>
          <c:idx val="0"/>
          <c:order val="0"/>
          <c:tx>
            <c:strRef>
              <c:f>Sheet1!$A$2</c:f>
              <c:strCache>
                <c:ptCount val="1"/>
                <c:pt idx="0">
                  <c:v>All Large Firms</c:v>
                </c:pt>
              </c:strCache>
            </c:strRef>
          </c:tx>
          <c:spPr>
            <a:solidFill>
              <a:schemeClr val="accent1"/>
            </a:solidFill>
            <a:ln w="12695">
              <a:solidFill>
                <a:schemeClr val="tx1"/>
              </a:solidFill>
              <a:prstDash val="solid"/>
            </a:ln>
          </c:spPr>
          <c:invertIfNegative val="0"/>
          <c:dPt>
            <c:idx val="0"/>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1-5038-4DDA-9CBC-5115D31395EC}"/>
              </c:ext>
            </c:extLst>
          </c:dPt>
          <c:dPt>
            <c:idx val="1"/>
            <c:invertIfNegative val="0"/>
            <c:bubble3D val="0"/>
            <c:spPr>
              <a:solidFill>
                <a:schemeClr val="accent5"/>
              </a:solidFill>
              <a:ln w="6350">
                <a:solidFill>
                  <a:schemeClr val="tx1"/>
                </a:solidFill>
                <a:prstDash val="solid"/>
              </a:ln>
            </c:spPr>
            <c:extLst xmlns:c16r2="http://schemas.microsoft.com/office/drawing/2015/06/chart">
              <c:ext xmlns:c16="http://schemas.microsoft.com/office/drawing/2014/chart" uri="{C3380CC4-5D6E-409C-BE32-E72D297353CC}">
                <c16:uniqueId val="{00000003-5038-4DDA-9CBC-5115D31395EC}"/>
              </c:ext>
            </c:extLst>
          </c:dPt>
          <c:dPt>
            <c:idx val="3"/>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5-5038-4DDA-9CBC-5115D31395EC}"/>
              </c:ext>
            </c:extLst>
          </c:dPt>
          <c:dPt>
            <c:idx val="4"/>
            <c:invertIfNegative val="0"/>
            <c:bubble3D val="0"/>
            <c:spPr>
              <a:solidFill>
                <a:schemeClr val="accent5"/>
              </a:solidFill>
              <a:ln w="6350">
                <a:solidFill>
                  <a:schemeClr val="tx1"/>
                </a:solidFill>
                <a:prstDash val="solid"/>
              </a:ln>
            </c:spPr>
            <c:extLst xmlns:c16r2="http://schemas.microsoft.com/office/drawing/2015/06/chart">
              <c:ext xmlns:c16="http://schemas.microsoft.com/office/drawing/2014/chart" uri="{C3380CC4-5D6E-409C-BE32-E72D297353CC}">
                <c16:uniqueId val="{00000007-5038-4DDA-9CBC-5115D31395EC}"/>
              </c:ext>
            </c:extLst>
          </c:dPt>
          <c:dPt>
            <c:idx val="5"/>
            <c:invertIfNegative val="0"/>
            <c:bubble3D val="0"/>
            <c:spPr>
              <a:solidFill>
                <a:schemeClr val="accent5"/>
              </a:solidFill>
              <a:ln w="6350">
                <a:solidFill>
                  <a:schemeClr val="tx1"/>
                </a:solidFill>
                <a:prstDash val="solid"/>
              </a:ln>
            </c:spPr>
            <c:extLst xmlns:c16r2="http://schemas.microsoft.com/office/drawing/2015/06/chart">
              <c:ext xmlns:c16="http://schemas.microsoft.com/office/drawing/2014/chart" uri="{C3380CC4-5D6E-409C-BE32-E72D297353CC}">
                <c16:uniqueId val="{00000009-5038-4DDA-9CBC-5115D31395EC}"/>
              </c:ext>
            </c:extLst>
          </c:dPt>
          <c:dPt>
            <c:idx val="7"/>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B-5038-4DDA-9CBC-5115D31395EC}"/>
              </c:ext>
            </c:extLst>
          </c:dPt>
          <c:dPt>
            <c:idx val="8"/>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D-5038-4DDA-9CBC-5115D31395EC}"/>
              </c:ext>
            </c:extLst>
          </c:dPt>
          <c:dPt>
            <c:idx val="9"/>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F-5038-4DDA-9CBC-5115D31395EC}"/>
              </c:ext>
            </c:extLst>
          </c:dPt>
          <c:dPt>
            <c:idx val="10"/>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11-5038-4DDA-9CBC-5115D31395EC}"/>
              </c:ext>
            </c:extLst>
          </c:dPt>
          <c:dPt>
            <c:idx val="11"/>
            <c:invertIfNegative val="0"/>
            <c:bubble3D val="0"/>
            <c:spPr>
              <a:solidFill>
                <a:schemeClr val="accent5"/>
              </a:solidFill>
              <a:ln w="6350">
                <a:solidFill>
                  <a:schemeClr val="tx1"/>
                </a:solidFill>
                <a:prstDash val="solid"/>
              </a:ln>
            </c:spPr>
            <c:extLst xmlns:c16r2="http://schemas.microsoft.com/office/drawing/2015/06/chart">
              <c:ext xmlns:c16="http://schemas.microsoft.com/office/drawing/2014/chart" uri="{C3380CC4-5D6E-409C-BE32-E72D297353CC}">
                <c16:uniqueId val="{00000013-5038-4DDA-9CBC-5115D31395EC}"/>
              </c:ext>
            </c:extLst>
          </c:dPt>
          <c:dLbls>
            <c:spPr>
              <a:noFill/>
              <a:ln>
                <a:noFill/>
              </a:ln>
              <a:effectLst/>
            </c:spPr>
            <c:txPr>
              <a:bodyPr wrap="square" lIns="38100" tIns="19050" rIns="38100" bIns="19050" anchor="ctr">
                <a:spAutoFit/>
              </a:bodyPr>
              <a:lstStyle/>
              <a:p>
                <a:pPr>
                  <a:defRPr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Sheet1!$B$1:$M$1</c:f>
              <c:strCache>
                <c:ptCount val="12"/>
                <c:pt idx="0">
                  <c:v> Opportunity to Complete Health Risk Assessment</c:v>
                </c:pt>
                <c:pt idx="1">
                  <c:v>Incentives to Employees Who Complete HRAs</c:v>
                </c:pt>
                <c:pt idx="3">
                  <c:v>Opportunity to Complete Biometeric Screening</c:v>
                </c:pt>
                <c:pt idx="4">
                  <c:v>Incentive For Employees To Complete Biometric Screening</c:v>
                </c:pt>
                <c:pt idx="5">
                  <c:v>Reward or Penalty For Meeting Biometric Outcomes</c:v>
                </c:pt>
                <c:pt idx="7">
                  <c:v> Programs to Help Employees Stop Smoking</c:v>
                </c:pt>
                <c:pt idx="8">
                  <c:v>Programs to Help Employees Lose Weight</c:v>
                </c:pt>
                <c:pt idx="9">
                  <c:v>Lifestyle or Behavioral Coaching</c:v>
                </c:pt>
                <c:pt idx="10">
                  <c:v>Any Wellness Program Offered to Employees‡</c:v>
                </c:pt>
                <c:pt idx="11">
                  <c:v>Incentives to Encourage Employees to Participate in or Complete Wellness Program</c:v>
                </c:pt>
              </c:strCache>
            </c:strRef>
          </c:cat>
          <c:val>
            <c:numRef>
              <c:f>Sheet1!$B$2:$M$2</c:f>
              <c:numCache>
                <c:formatCode>0%</c:formatCode>
                <c:ptCount val="12"/>
                <c:pt idx="0">
                  <c:v>0.59</c:v>
                </c:pt>
                <c:pt idx="1">
                  <c:v>0.32</c:v>
                </c:pt>
                <c:pt idx="3">
                  <c:v>0.53</c:v>
                </c:pt>
                <c:pt idx="4">
                  <c:v>0.31</c:v>
                </c:pt>
                <c:pt idx="5">
                  <c:v>0.08</c:v>
                </c:pt>
                <c:pt idx="7">
                  <c:v>0.74</c:v>
                </c:pt>
                <c:pt idx="8">
                  <c:v>0.68</c:v>
                </c:pt>
                <c:pt idx="9">
                  <c:v>0.73</c:v>
                </c:pt>
                <c:pt idx="10">
                  <c:v>0.83</c:v>
                </c:pt>
                <c:pt idx="11">
                  <c:v>0.32</c:v>
                </c:pt>
              </c:numCache>
            </c:numRef>
          </c:val>
          <c:extLst xmlns:c16r2="http://schemas.microsoft.com/office/drawing/2015/06/chart">
            <c:ext xmlns:c16="http://schemas.microsoft.com/office/drawing/2014/chart" uri="{C3380CC4-5D6E-409C-BE32-E72D297353CC}">
              <c16:uniqueId val="{00000014-5038-4DDA-9CBC-5115D31395EC}"/>
            </c:ext>
          </c:extLst>
        </c:ser>
        <c:dLbls>
          <c:showLegendKey val="0"/>
          <c:showVal val="0"/>
          <c:showCatName val="0"/>
          <c:showSerName val="0"/>
          <c:showPercent val="0"/>
          <c:showBubbleSize val="0"/>
        </c:dLbls>
        <c:gapWidth val="51"/>
        <c:overlap val="1"/>
        <c:axId val="389300368"/>
        <c:axId val="389301544"/>
      </c:barChart>
      <c:catAx>
        <c:axId val="389300368"/>
        <c:scaling>
          <c:orientation val="minMax"/>
        </c:scaling>
        <c:delete val="0"/>
        <c:axPos val="b"/>
        <c:numFmt formatCode="General" sourceLinked="1"/>
        <c:majorTickMark val="out"/>
        <c:minorTickMark val="none"/>
        <c:tickLblPos val="nextTo"/>
        <c:spPr>
          <a:ln w="3174">
            <a:solidFill>
              <a:schemeClr val="tx1"/>
            </a:solidFill>
            <a:prstDash val="solid"/>
          </a:ln>
        </c:spPr>
        <c:txPr>
          <a:bodyPr rot="0" vert="horz"/>
          <a:lstStyle/>
          <a:p>
            <a:pPr>
              <a:defRPr sz="1050"/>
            </a:pPr>
            <a:endParaRPr lang="en-US"/>
          </a:p>
        </c:txPr>
        <c:crossAx val="389301544"/>
        <c:crossesAt val="0"/>
        <c:auto val="1"/>
        <c:lblAlgn val="ctr"/>
        <c:lblOffset val="100"/>
        <c:tickLblSkip val="1"/>
        <c:tickMarkSkip val="1"/>
        <c:noMultiLvlLbl val="0"/>
      </c:catAx>
      <c:valAx>
        <c:axId val="389301544"/>
        <c:scaling>
          <c:orientation val="minMax"/>
          <c:max val="1"/>
          <c:min val="0"/>
        </c:scaling>
        <c:delete val="0"/>
        <c:axPos val="l"/>
        <c:numFmt formatCode="0%" sourceLinked="0"/>
        <c:majorTickMark val="out"/>
        <c:minorTickMark val="none"/>
        <c:tickLblPos val="nextTo"/>
        <c:txPr>
          <a:bodyPr rot="0" vert="horz"/>
          <a:lstStyle/>
          <a:p>
            <a:pPr>
              <a:defRPr b="0"/>
            </a:pPr>
            <a:endParaRPr lang="en-US"/>
          </a:p>
        </c:txPr>
        <c:crossAx val="389300368"/>
        <c:crosses val="autoZero"/>
        <c:crossBetween val="between"/>
        <c:majorUnit val="0.2"/>
        <c:minorUnit val="5.0000000000000114E-2"/>
      </c:valAx>
      <c:spPr>
        <a:noFill/>
        <a:ln w="25390">
          <a:noFill/>
        </a:ln>
      </c:spPr>
    </c:plotArea>
    <c:plotVisOnly val="1"/>
    <c:dispBlanksAs val="gap"/>
    <c:showDLblsOverMax val="0"/>
  </c:chart>
  <c:spPr>
    <a:noFill/>
    <a:ln>
      <a:noFill/>
    </a:ln>
  </c:spPr>
  <c:txPr>
    <a:bodyPr/>
    <a:lstStyle/>
    <a:p>
      <a:pPr>
        <a:defRPr sz="1100" b="1" i="0" u="none" strike="noStrike" baseline="0">
          <a:solidFill>
            <a:schemeClr val="tx1"/>
          </a:solidFill>
          <a:latin typeface="Calibri" panose="020F0502020204030204" pitchFamily="34" charset="0"/>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782108118838093E-2"/>
          <c:y val="6.2320175922519899E-2"/>
          <c:w val="0.92421789188116188"/>
          <c:h val="0.72593439173066454"/>
        </c:manualLayout>
      </c:layout>
      <c:barChart>
        <c:barDir val="col"/>
        <c:grouping val="clustered"/>
        <c:varyColors val="0"/>
        <c:ser>
          <c:idx val="0"/>
          <c:order val="0"/>
          <c:tx>
            <c:strRef>
              <c:f>Sheet1!$A$2</c:f>
              <c:strCache>
                <c:ptCount val="1"/>
                <c:pt idx="0">
                  <c:v>Premium Increases</c:v>
                </c:pt>
              </c:strCache>
            </c:strRef>
          </c:tx>
          <c:spPr>
            <a:solidFill>
              <a:schemeClr val="tx2"/>
            </a:solidFill>
            <a:ln>
              <a:solidFill>
                <a:schemeClr val="tx1"/>
              </a:solidFill>
            </a:ln>
          </c:spPr>
          <c:invertIfNegative val="0"/>
          <c:dLbls>
            <c:dLbl>
              <c:idx val="1"/>
              <c:tx>
                <c:rich>
                  <a:bodyPr/>
                  <a:lstStyle/>
                  <a:p>
                    <a:r>
                      <a:rPr lang="en-US" dirty="0" smtClean="0"/>
                      <a:t>31%*</a:t>
                    </a:r>
                    <a:endParaRPr lang="en-US" dirty="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CCD7-4909-9427-0B989E05CC6C}"/>
                </c:ext>
                <c:ext xmlns:c15="http://schemas.microsoft.com/office/drawing/2012/chart" uri="{CE6537A1-D6FC-4f65-9D91-7224C49458BB}"/>
              </c:extLst>
            </c:dLbl>
            <c:spPr>
              <a:noFill/>
              <a:ln>
                <a:noFill/>
              </a:ln>
              <a:effectLst/>
            </c:spPr>
            <c:txPr>
              <a:bodyPr/>
              <a:lstStyle/>
              <a:p>
                <a:pPr algn="ctr">
                  <a:defRPr lang="en-US" sz="1050" b="0" i="0" u="none" strike="noStrike" kern="1200" baseline="0">
                    <a:solidFill>
                      <a:schemeClr val="tx1"/>
                    </a:solidFill>
                    <a:latin typeface="Calibri"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Sheet1!$B$1:$D$1</c:f>
              <c:strCache>
                <c:ptCount val="3"/>
                <c:pt idx="0">
                  <c:v>2001 to 2006</c:v>
                </c:pt>
                <c:pt idx="1">
                  <c:v>2006 to 2011</c:v>
                </c:pt>
                <c:pt idx="2">
                  <c:v>2011 to 2016</c:v>
                </c:pt>
              </c:strCache>
            </c:strRef>
          </c:cat>
          <c:val>
            <c:numRef>
              <c:f>Sheet1!$B$2:$D$2</c:f>
              <c:numCache>
                <c:formatCode>0%"*"</c:formatCode>
                <c:ptCount val="3"/>
                <c:pt idx="0" formatCode="0%">
                  <c:v>0.63</c:v>
                </c:pt>
                <c:pt idx="1">
                  <c:v>0.31</c:v>
                </c:pt>
                <c:pt idx="2">
                  <c:v>0.2</c:v>
                </c:pt>
              </c:numCache>
            </c:numRef>
          </c:val>
          <c:extLst xmlns:c16r2="http://schemas.microsoft.com/office/drawing/2015/06/chart">
            <c:ext xmlns:c16="http://schemas.microsoft.com/office/drawing/2014/chart" uri="{C3380CC4-5D6E-409C-BE32-E72D297353CC}">
              <c16:uniqueId val="{00000001-CCD7-4909-9427-0B989E05CC6C}"/>
            </c:ext>
          </c:extLst>
        </c:ser>
        <c:ser>
          <c:idx val="1"/>
          <c:order val="1"/>
          <c:tx>
            <c:strRef>
              <c:f>Sheet1!$A$3</c:f>
              <c:strCache>
                <c:ptCount val="1"/>
                <c:pt idx="0">
                  <c:v>Overall Inflation</c:v>
                </c:pt>
              </c:strCache>
            </c:strRef>
          </c:tx>
          <c:spPr>
            <a:ln>
              <a:solidFill>
                <a:schemeClr val="accent1"/>
              </a:solidFill>
            </a:ln>
          </c:spPr>
          <c:invertIfNegative val="0"/>
          <c:dLbls>
            <c:spPr>
              <a:noFill/>
              <a:ln>
                <a:noFill/>
              </a:ln>
              <a:effectLst/>
            </c:spPr>
            <c:txPr>
              <a:bodyPr/>
              <a:lstStyle/>
              <a:p>
                <a:pPr algn="ctr">
                  <a:defRPr lang="en-US" sz="1050" b="0" i="0" u="none" strike="noStrike" kern="1200" baseline="0">
                    <a:solidFill>
                      <a:schemeClr val="tx1"/>
                    </a:solidFill>
                    <a:latin typeface="Calibri"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Sheet1!$B$1:$D$1</c:f>
              <c:strCache>
                <c:ptCount val="3"/>
                <c:pt idx="0">
                  <c:v>2001 to 2006</c:v>
                </c:pt>
                <c:pt idx="1">
                  <c:v>2006 to 2011</c:v>
                </c:pt>
                <c:pt idx="2">
                  <c:v>2011 to 2016</c:v>
                </c:pt>
              </c:strCache>
            </c:strRef>
          </c:cat>
          <c:val>
            <c:numRef>
              <c:f>Sheet1!$B$3:$D$3</c:f>
              <c:numCache>
                <c:formatCode>0%</c:formatCode>
                <c:ptCount val="3"/>
                <c:pt idx="0">
                  <c:v>0.14000000000000001</c:v>
                </c:pt>
                <c:pt idx="1">
                  <c:v>0.12</c:v>
                </c:pt>
                <c:pt idx="2">
                  <c:v>0.06</c:v>
                </c:pt>
              </c:numCache>
            </c:numRef>
          </c:val>
          <c:extLst xmlns:c16r2="http://schemas.microsoft.com/office/drawing/2015/06/chart">
            <c:ext xmlns:c16="http://schemas.microsoft.com/office/drawing/2014/chart" uri="{C3380CC4-5D6E-409C-BE32-E72D297353CC}">
              <c16:uniqueId val="{00000002-CCD7-4909-9427-0B989E05CC6C}"/>
            </c:ext>
          </c:extLst>
        </c:ser>
        <c:ser>
          <c:idx val="2"/>
          <c:order val="2"/>
          <c:tx>
            <c:strRef>
              <c:f>Sheet1!$A$4</c:f>
              <c:strCache>
                <c:ptCount val="1"/>
                <c:pt idx="0">
                  <c:v>Workers' Earnings</c:v>
                </c:pt>
              </c:strCache>
            </c:strRef>
          </c:tx>
          <c:spPr>
            <a:ln>
              <a:solidFill>
                <a:schemeClr val="accent1"/>
              </a:solidFill>
            </a:ln>
          </c:spPr>
          <c:invertIfNegative val="0"/>
          <c:dLbls>
            <c:spPr>
              <a:noFill/>
              <a:ln>
                <a:noFill/>
              </a:ln>
              <a:effectLst/>
            </c:spPr>
            <c:txPr>
              <a:bodyPr/>
              <a:lstStyle/>
              <a:p>
                <a:pPr algn="ctr">
                  <a:defRPr lang="en-US" sz="1050" b="0" i="0" u="none" strike="noStrike" kern="1200" baseline="0">
                    <a:solidFill>
                      <a:schemeClr val="tx1"/>
                    </a:solidFill>
                    <a:latin typeface="Calibri"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Sheet1!$B$1:$D$1</c:f>
              <c:strCache>
                <c:ptCount val="3"/>
                <c:pt idx="0">
                  <c:v>2001 to 2006</c:v>
                </c:pt>
                <c:pt idx="1">
                  <c:v>2006 to 2011</c:v>
                </c:pt>
                <c:pt idx="2">
                  <c:v>2011 to 2016</c:v>
                </c:pt>
              </c:strCache>
            </c:strRef>
          </c:cat>
          <c:val>
            <c:numRef>
              <c:f>Sheet1!$B$4:$D$4</c:f>
              <c:numCache>
                <c:formatCode>0%</c:formatCode>
                <c:ptCount val="3"/>
                <c:pt idx="0">
                  <c:v>0.15</c:v>
                </c:pt>
                <c:pt idx="1">
                  <c:v>0.16</c:v>
                </c:pt>
                <c:pt idx="2">
                  <c:v>0.11</c:v>
                </c:pt>
              </c:numCache>
            </c:numRef>
          </c:val>
          <c:extLst xmlns:c16r2="http://schemas.microsoft.com/office/drawing/2015/06/chart">
            <c:ext xmlns:c16="http://schemas.microsoft.com/office/drawing/2014/chart" uri="{C3380CC4-5D6E-409C-BE32-E72D297353CC}">
              <c16:uniqueId val="{00000003-CCD7-4909-9427-0B989E05CC6C}"/>
            </c:ext>
          </c:extLst>
        </c:ser>
        <c:dLbls>
          <c:showLegendKey val="0"/>
          <c:showVal val="0"/>
          <c:showCatName val="0"/>
          <c:showSerName val="0"/>
          <c:showPercent val="0"/>
          <c:showBubbleSize val="0"/>
        </c:dLbls>
        <c:gapWidth val="150"/>
        <c:overlap val="-10"/>
        <c:axId val="352102608"/>
        <c:axId val="352103784"/>
      </c:barChart>
      <c:catAx>
        <c:axId val="352102608"/>
        <c:scaling>
          <c:orientation val="minMax"/>
        </c:scaling>
        <c:delete val="0"/>
        <c:axPos val="b"/>
        <c:numFmt formatCode="General" sourceLinked="0"/>
        <c:majorTickMark val="out"/>
        <c:minorTickMark val="none"/>
        <c:tickLblPos val="nextTo"/>
        <c:txPr>
          <a:bodyPr rot="0"/>
          <a:lstStyle/>
          <a:p>
            <a:pPr algn="ctr">
              <a:defRPr lang="en-US" sz="1200" b="1" i="0" u="none" strike="noStrike" kern="1200" baseline="0">
                <a:solidFill>
                  <a:srgbClr val="000000"/>
                </a:solidFill>
                <a:latin typeface="Calibri" pitchFamily="34" charset="0"/>
                <a:ea typeface="+mn-ea"/>
                <a:cs typeface="+mn-cs"/>
              </a:defRPr>
            </a:pPr>
            <a:endParaRPr lang="en-US"/>
          </a:p>
        </c:txPr>
        <c:crossAx val="352103784"/>
        <c:crosses val="autoZero"/>
        <c:auto val="1"/>
        <c:lblAlgn val="ctr"/>
        <c:lblOffset val="100"/>
        <c:noMultiLvlLbl val="0"/>
      </c:catAx>
      <c:valAx>
        <c:axId val="352103784"/>
        <c:scaling>
          <c:orientation val="minMax"/>
          <c:max val="1"/>
        </c:scaling>
        <c:delete val="0"/>
        <c:axPos val="l"/>
        <c:numFmt formatCode="0%" sourceLinked="0"/>
        <c:majorTickMark val="out"/>
        <c:minorTickMark val="none"/>
        <c:tickLblPos val="nextTo"/>
        <c:txPr>
          <a:bodyPr/>
          <a:lstStyle/>
          <a:p>
            <a:pPr>
              <a:defRPr sz="1200" b="0">
                <a:latin typeface="Calibri" pitchFamily="34" charset="0"/>
              </a:defRPr>
            </a:pPr>
            <a:endParaRPr lang="en-US"/>
          </a:p>
        </c:txPr>
        <c:crossAx val="352102608"/>
        <c:crosses val="autoZero"/>
        <c:crossBetween val="between"/>
      </c:valAx>
    </c:plotArea>
    <c:legend>
      <c:legendPos val="b"/>
      <c:layout>
        <c:manualLayout>
          <c:xMode val="edge"/>
          <c:yMode val="edge"/>
          <c:x val="0.23083237992686809"/>
          <c:y val="0.91251827896512938"/>
          <c:w val="0.62386847477398655"/>
          <c:h val="6.1022450318710154E-2"/>
        </c:manualLayout>
      </c:layout>
      <c:overlay val="0"/>
      <c:spPr>
        <a:noFill/>
        <a:ln>
          <a:noFill/>
        </a:ln>
      </c:spPr>
      <c:txPr>
        <a:bodyPr/>
        <a:lstStyle/>
        <a:p>
          <a:pPr>
            <a:defRPr sz="1200" b="1">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Large Firms (200 or more Workers)</c:v>
          </c:tx>
          <c:spPr>
            <a:solidFill>
              <a:schemeClr val="accent1"/>
            </a:solidFill>
            <a:ln w="11867">
              <a:solidFill>
                <a:schemeClr val="tx1"/>
              </a:solidFill>
              <a:prstDash val="solid"/>
            </a:ln>
          </c:spPr>
          <c:invertIfNegative val="0"/>
          <c:dLbls>
            <c:numFmt formatCode="0%" sourceLinked="0"/>
            <c:spPr>
              <a:noFill/>
              <a:ln w="23735">
                <a:noFill/>
              </a:ln>
            </c:spPr>
            <c:txPr>
              <a:bodyPr/>
              <a:lstStyle/>
              <a:p>
                <a:pPr>
                  <a:defRPr sz="12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Sheet1!$B$1:$F$1</c:f>
              <c:strCache>
                <c:ptCount val="5"/>
                <c:pt idx="0">
                  <c:v>$150 or Less</c:v>
                </c:pt>
                <c:pt idx="1">
                  <c:v>&gt;$150 to $500</c:v>
                </c:pt>
                <c:pt idx="2">
                  <c:v>&gt;$500 to $1,000</c:v>
                </c:pt>
                <c:pt idx="3">
                  <c:v>&gt;$1,000 to $2,000</c:v>
                </c:pt>
                <c:pt idx="4">
                  <c:v>Greater than $2,000</c:v>
                </c:pt>
              </c:strCache>
            </c:strRef>
          </c:cat>
          <c:val>
            <c:numRef>
              <c:f>Sheet1!$B$2:$F$2</c:f>
              <c:numCache>
                <c:formatCode>0%</c:formatCode>
                <c:ptCount val="5"/>
                <c:pt idx="0">
                  <c:v>0.26</c:v>
                </c:pt>
                <c:pt idx="1">
                  <c:v>0.35</c:v>
                </c:pt>
                <c:pt idx="2">
                  <c:v>0.23</c:v>
                </c:pt>
                <c:pt idx="3">
                  <c:v>0.09</c:v>
                </c:pt>
                <c:pt idx="4">
                  <c:v>7.0000000000000007E-2</c:v>
                </c:pt>
              </c:numCache>
            </c:numRef>
          </c:val>
          <c:extLst xmlns:c16r2="http://schemas.microsoft.com/office/drawing/2015/06/chart">
            <c:ext xmlns:c16="http://schemas.microsoft.com/office/drawing/2014/chart" uri="{C3380CC4-5D6E-409C-BE32-E72D297353CC}">
              <c16:uniqueId val="{00000000-9E21-4816-9011-25CC9256B313}"/>
            </c:ext>
          </c:extLst>
        </c:ser>
        <c:dLbls>
          <c:showLegendKey val="0"/>
          <c:showVal val="1"/>
          <c:showCatName val="0"/>
          <c:showSerName val="0"/>
          <c:showPercent val="0"/>
          <c:showBubbleSize val="0"/>
        </c:dLbls>
        <c:gapWidth val="75"/>
        <c:axId val="389301152"/>
        <c:axId val="389300760"/>
      </c:barChart>
      <c:catAx>
        <c:axId val="389301152"/>
        <c:scaling>
          <c:orientation val="minMax"/>
        </c:scaling>
        <c:delete val="0"/>
        <c:axPos val="b"/>
        <c:numFmt formatCode="General" sourceLinked="1"/>
        <c:majorTickMark val="none"/>
        <c:minorTickMark val="none"/>
        <c:tickLblPos val="nextTo"/>
        <c:spPr>
          <a:ln w="2967">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389300760"/>
        <c:crosses val="autoZero"/>
        <c:auto val="1"/>
        <c:lblAlgn val="ctr"/>
        <c:lblOffset val="140"/>
        <c:tickLblSkip val="1"/>
        <c:tickMarkSkip val="1"/>
        <c:noMultiLvlLbl val="0"/>
      </c:catAx>
      <c:valAx>
        <c:axId val="389300760"/>
        <c:scaling>
          <c:orientation val="minMax"/>
          <c:max val="0.5"/>
          <c:min val="0"/>
        </c:scaling>
        <c:delete val="0"/>
        <c:axPos val="l"/>
        <c:numFmt formatCode="0%" sourceLinked="1"/>
        <c:majorTickMark val="none"/>
        <c:minorTickMark val="none"/>
        <c:tickLblPos val="nextTo"/>
        <c:spPr>
          <a:ln w="2967">
            <a:solidFill>
              <a:schemeClr val="tx1"/>
            </a:solidFill>
            <a:prstDash val="solid"/>
          </a:ln>
        </c:spPr>
        <c:txPr>
          <a:bodyPr rot="0" vert="horz"/>
          <a:lstStyle/>
          <a:p>
            <a:pPr algn="ctr">
              <a:defRPr lang="en-US" sz="1200" b="0" i="0" u="none" strike="noStrike" kern="1200" baseline="0">
                <a:solidFill>
                  <a:srgbClr val="000000"/>
                </a:solidFill>
                <a:latin typeface="+mj-lt"/>
                <a:ea typeface="Tahoma"/>
                <a:cs typeface="Tahoma"/>
              </a:defRPr>
            </a:pPr>
            <a:endParaRPr lang="en-US"/>
          </a:p>
        </c:txPr>
        <c:crossAx val="389301152"/>
        <c:crosses val="autoZero"/>
        <c:crossBetween val="between"/>
        <c:majorUnit val="0.1"/>
      </c:valAx>
      <c:spPr>
        <a:noFill/>
        <a:ln w="23735">
          <a:noFill/>
        </a:ln>
      </c:spPr>
    </c:plotArea>
    <c:legend>
      <c:legendPos val="b"/>
      <c:layout>
        <c:manualLayout>
          <c:xMode val="edge"/>
          <c:yMode val="edge"/>
          <c:x val="0.64546729224532517"/>
          <c:y val="1.9882132788956949E-2"/>
          <c:w val="0.30402529771546116"/>
          <c:h val="5.9554534849810437E-2"/>
        </c:manualLayout>
      </c:layout>
      <c:overlay val="0"/>
      <c:txPr>
        <a:bodyPr/>
        <a:lstStyle/>
        <a:p>
          <a:pPr>
            <a:defRPr sz="1100">
              <a:latin typeface="+mj-lt"/>
            </a:defRPr>
          </a:pPr>
          <a:endParaRPr lang="en-US"/>
        </a:p>
      </c:txPr>
    </c:legend>
    <c:plotVisOnly val="1"/>
    <c:dispBlanksAs val="gap"/>
    <c:showDLblsOverMax val="0"/>
  </c:chart>
  <c:spPr>
    <a:noFill/>
    <a:ln>
      <a:noFill/>
    </a:ln>
  </c:spPr>
  <c:txPr>
    <a:bodyPr/>
    <a:lstStyle/>
    <a:p>
      <a:pPr>
        <a:defRPr sz="1051" b="1" i="0" u="none" strike="noStrike" baseline="0">
          <a:solidFill>
            <a:schemeClr val="tx1"/>
          </a:solidFill>
          <a:latin typeface="Tahoma"/>
          <a:ea typeface="Tahoma"/>
          <a:cs typeface="Tahoma"/>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190834552760549E-2"/>
          <c:y val="4.2245458964037273E-2"/>
          <c:w val="0.94289674728158968"/>
          <c:h val="0.61838671793269528"/>
        </c:manualLayout>
      </c:layout>
      <c:barChart>
        <c:barDir val="col"/>
        <c:grouping val="clustered"/>
        <c:varyColors val="0"/>
        <c:ser>
          <c:idx val="0"/>
          <c:order val="0"/>
          <c:tx>
            <c:strRef>
              <c:f>Sheet1!$B$1</c:f>
              <c:strCache>
                <c:ptCount val="1"/>
                <c:pt idx="0">
                  <c:v>All Large Firms(200 or More Workers)</c:v>
                </c:pt>
              </c:strCache>
            </c:strRef>
          </c:tx>
          <c:spPr>
            <a:ln>
              <a:solidFill>
                <a:schemeClr val="tx1"/>
              </a:solidFill>
            </a:ln>
          </c:spPr>
          <c:invertIfNegative val="0"/>
          <c:dPt>
            <c:idx val="4"/>
            <c:invertIfNegative val="0"/>
            <c:bubble3D val="0"/>
            <c:spPr>
              <a:solidFill>
                <a:schemeClr val="accent1"/>
              </a:solidFill>
              <a:ln>
                <a:solidFill>
                  <a:schemeClr val="accent1"/>
                </a:solidFill>
              </a:ln>
            </c:spPr>
            <c:extLst xmlns:c16r2="http://schemas.microsoft.com/office/drawing/2015/06/chart">
              <c:ext xmlns:c16="http://schemas.microsoft.com/office/drawing/2014/chart" uri="{C3380CC4-5D6E-409C-BE32-E72D297353CC}">
                <c16:uniqueId val="{00000001-7A10-4F88-9156-F2837F66E9DC}"/>
              </c:ext>
            </c:extLst>
          </c:dPt>
          <c:dLbls>
            <c:dLbl>
              <c:idx val="4"/>
              <c:tx>
                <c:rich>
                  <a:bodyPr/>
                  <a:lstStyle/>
                  <a:p>
                    <a:fld id="{8FF5DAA9-11D4-4AD2-ADC9-A58BE2044589}" type="VALUE">
                      <a:rPr lang="en-US" smtClean="0"/>
                      <a:pPr/>
                      <a:t>[VALUE]</a:t>
                    </a:fld>
                    <a:endParaRPr 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A10-4F88-9156-F2837F66E9DC}"/>
                </c:ext>
                <c:ext xmlns:c15="http://schemas.microsoft.com/office/drawing/2012/chart" uri="{CE6537A1-D6FC-4f65-9D91-7224C49458BB}">
                  <c15:dlblFieldTable/>
                  <c15:showDataLabelsRange val="0"/>
                </c:ext>
              </c:extLst>
            </c:dLbl>
            <c:dLbl>
              <c:idx val="8"/>
              <c:tx>
                <c:rich>
                  <a:bodyPr/>
                  <a:lstStyle/>
                  <a:p>
                    <a:r>
                      <a:rPr lang="en-US" smtClean="0"/>
                      <a:t>&lt;</a:t>
                    </a:r>
                    <a:fld id="{8BF3F4F9-3E77-4372-B3CF-D2B7AB9EB48B}" type="VALUE">
                      <a:rPr lang="en-US" smtClean="0"/>
                      <a:pPr/>
                      <a:t>[VALUE]</a:t>
                    </a:fld>
                    <a:endParaRPr lang="en-US" smtClean="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7A10-4F88-9156-F2837F66E9DC}"/>
                </c:ext>
                <c:ext xmlns:c15="http://schemas.microsoft.com/office/drawing/2012/chart" uri="{CE6537A1-D6FC-4f65-9D91-7224C49458BB}">
                  <c15:dlblFieldTable/>
                  <c15:showDataLabelsRange val="0"/>
                </c:ext>
              </c:extLst>
            </c:dLbl>
            <c:spPr>
              <a:noFill/>
              <a:ln>
                <a:noFill/>
              </a:ln>
              <a:effectLst/>
            </c:spPr>
            <c:txPr>
              <a:bodyPr/>
              <a:lstStyle/>
              <a:p>
                <a:pPr>
                  <a:defRPr sz="12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Conducted an analysis to determine if plans will exceed limits</c:v>
                </c:pt>
                <c:pt idx="1">
                  <c:v>Increased Cost Sharing</c:v>
                </c:pt>
                <c:pt idx="2">
                  <c:v>Switched to a Lower Cost Plan or Eliminated a Plan Option</c:v>
                </c:pt>
                <c:pt idx="3">
                  <c:v>Moved Benefits Options to Account based plan such as an HRA or HSA</c:v>
                </c:pt>
                <c:pt idx="4">
                  <c:v>Began Offering Health Insurance through a Private Exchange</c:v>
                </c:pt>
                <c:pt idx="5">
                  <c:v>Selected a Plan with a Smaller Network of Providers</c:v>
                </c:pt>
                <c:pt idx="6">
                  <c:v>Other</c:v>
                </c:pt>
                <c:pt idx="7">
                  <c:v>Eliminated FSA</c:v>
                </c:pt>
                <c:pt idx="8">
                  <c:v>Reduced the Scope of Covered Services</c:v>
                </c:pt>
              </c:strCache>
            </c:strRef>
          </c:cat>
          <c:val>
            <c:numRef>
              <c:f>Sheet1!$B$2:$B$10</c:f>
              <c:numCache>
                <c:formatCode>0%</c:formatCode>
                <c:ptCount val="9"/>
                <c:pt idx="0">
                  <c:v>0.64</c:v>
                </c:pt>
                <c:pt idx="1">
                  <c:v>0.15</c:v>
                </c:pt>
                <c:pt idx="2">
                  <c:v>0.09</c:v>
                </c:pt>
                <c:pt idx="3">
                  <c:v>0.08</c:v>
                </c:pt>
                <c:pt idx="4">
                  <c:v>0.01</c:v>
                </c:pt>
                <c:pt idx="5">
                  <c:v>0.02</c:v>
                </c:pt>
                <c:pt idx="6">
                  <c:v>0.02</c:v>
                </c:pt>
                <c:pt idx="7">
                  <c:v>0.01</c:v>
                </c:pt>
                <c:pt idx="8">
                  <c:v>0.01</c:v>
                </c:pt>
              </c:numCache>
            </c:numRef>
          </c:val>
          <c:extLst xmlns:c16r2="http://schemas.microsoft.com/office/drawing/2015/06/chart">
            <c:ext xmlns:c16="http://schemas.microsoft.com/office/drawing/2014/chart" uri="{C3380CC4-5D6E-409C-BE32-E72D297353CC}">
              <c16:uniqueId val="{00000003-7A10-4F88-9156-F2837F66E9DC}"/>
            </c:ext>
          </c:extLst>
        </c:ser>
        <c:dLbls>
          <c:showLegendKey val="0"/>
          <c:showVal val="0"/>
          <c:showCatName val="0"/>
          <c:showSerName val="0"/>
          <c:showPercent val="0"/>
          <c:showBubbleSize val="0"/>
        </c:dLbls>
        <c:gapWidth val="150"/>
        <c:axId val="388772688"/>
        <c:axId val="390854832"/>
      </c:barChart>
      <c:catAx>
        <c:axId val="388772688"/>
        <c:scaling>
          <c:orientation val="minMax"/>
        </c:scaling>
        <c:delete val="0"/>
        <c:axPos val="b"/>
        <c:numFmt formatCode="General" sourceLinked="0"/>
        <c:majorTickMark val="out"/>
        <c:minorTickMark val="none"/>
        <c:tickLblPos val="nextTo"/>
        <c:txPr>
          <a:bodyPr/>
          <a:lstStyle/>
          <a:p>
            <a:pPr>
              <a:defRPr sz="1100" b="0"/>
            </a:pPr>
            <a:endParaRPr lang="en-US"/>
          </a:p>
        </c:txPr>
        <c:crossAx val="390854832"/>
        <c:crosses val="autoZero"/>
        <c:auto val="1"/>
        <c:lblAlgn val="ctr"/>
        <c:lblOffset val="100"/>
        <c:noMultiLvlLbl val="0"/>
      </c:catAx>
      <c:valAx>
        <c:axId val="390854832"/>
        <c:scaling>
          <c:orientation val="minMax"/>
          <c:max val="1"/>
        </c:scaling>
        <c:delete val="0"/>
        <c:axPos val="l"/>
        <c:numFmt formatCode="0%" sourceLinked="1"/>
        <c:majorTickMark val="out"/>
        <c:minorTickMark val="none"/>
        <c:tickLblPos val="nextTo"/>
        <c:txPr>
          <a:bodyPr/>
          <a:lstStyle/>
          <a:p>
            <a:pPr>
              <a:defRPr sz="1200"/>
            </a:pPr>
            <a:endParaRPr lang="en-US"/>
          </a:p>
        </c:txPr>
        <c:crossAx val="388772688"/>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Yes</c:v>
                </c:pt>
              </c:strCache>
            </c:strRef>
          </c:tx>
          <c:spPr>
            <a:ln>
              <a:solidFill>
                <a:schemeClr val="tx1"/>
              </a:solidFill>
            </a:ln>
          </c:spPr>
          <c:invertIfNegative val="0"/>
          <c:dPt>
            <c:idx val="4"/>
            <c:invertIfNegative val="0"/>
            <c:bubble3D val="0"/>
            <c:spPr>
              <a:solidFill>
                <a:schemeClr val="accent1"/>
              </a:solidFill>
              <a:ln>
                <a:solidFill>
                  <a:schemeClr val="accent1"/>
                </a:solidFill>
              </a:ln>
            </c:spPr>
            <c:extLst xmlns:c16r2="http://schemas.microsoft.com/office/drawing/2015/06/chart">
              <c:ext xmlns:c16="http://schemas.microsoft.com/office/drawing/2014/chart" uri="{C3380CC4-5D6E-409C-BE32-E72D297353CC}">
                <c16:uniqueId val="{00000001-AE3E-4EA1-9984-1FC683A339BF}"/>
              </c:ext>
            </c:extLst>
          </c:dPt>
          <c:dLbls>
            <c:spPr>
              <a:noFill/>
              <a:ln>
                <a:noFill/>
              </a:ln>
              <a:effectLst/>
            </c:spPr>
            <c:txPr>
              <a:bodyPr/>
              <a:lstStyle/>
              <a:p>
                <a:pPr>
                  <a:defRPr sz="1200" b="0">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2018</c:v>
                </c:pt>
                <c:pt idx="1">
                  <c:v>2020</c:v>
                </c:pt>
                <c:pt idx="2">
                  <c:v>Percentage of Firms Whose Largest Plan will Exceed the Limits in:</c:v>
                </c:pt>
                <c:pt idx="4">
                  <c:v>Percentage of Firms That Reconsidered or Postponed Changes Because of the Delay from 2018 to 2020</c:v>
                </c:pt>
              </c:strCache>
            </c:strRef>
          </c:cat>
          <c:val>
            <c:numRef>
              <c:f>Sheet1!$B$2:$B$6</c:f>
              <c:numCache>
                <c:formatCode>0%</c:formatCode>
                <c:ptCount val="5"/>
                <c:pt idx="0">
                  <c:v>0.26</c:v>
                </c:pt>
                <c:pt idx="1">
                  <c:v>0.27</c:v>
                </c:pt>
                <c:pt idx="4">
                  <c:v>0.31</c:v>
                </c:pt>
              </c:numCache>
            </c:numRef>
          </c:val>
          <c:extLst xmlns:c16r2="http://schemas.microsoft.com/office/drawing/2015/06/chart">
            <c:ext xmlns:c16="http://schemas.microsoft.com/office/drawing/2014/chart" uri="{C3380CC4-5D6E-409C-BE32-E72D297353CC}">
              <c16:uniqueId val="{00000002-AE3E-4EA1-9984-1FC683A339BF}"/>
            </c:ext>
          </c:extLst>
        </c:ser>
        <c:ser>
          <c:idx val="1"/>
          <c:order val="1"/>
          <c:tx>
            <c:strRef>
              <c:f>Sheet1!$C$1</c:f>
              <c:strCache>
                <c:ptCount val="1"/>
                <c:pt idx="0">
                  <c:v>No</c:v>
                </c:pt>
              </c:strCache>
            </c:strRef>
          </c:tx>
          <c:spPr>
            <a:solidFill>
              <a:schemeClr val="accent3"/>
            </a:solidFill>
            <a:ln>
              <a:solidFill>
                <a:schemeClr val="tx1"/>
              </a:solidFill>
            </a:ln>
          </c:spPr>
          <c:invertIfNegative val="0"/>
          <c:dLbls>
            <c:spPr>
              <a:noFill/>
              <a:ln>
                <a:noFill/>
              </a:ln>
              <a:effectLst/>
            </c:spPr>
            <c:txPr>
              <a:bodyPr wrap="square" lIns="38100" tIns="19050" rIns="38100" bIns="19050" anchor="ctr">
                <a:spAutoFit/>
              </a:bodyPr>
              <a:lstStyle/>
              <a:p>
                <a:pPr>
                  <a:defRPr sz="1200">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Sheet1!$A$2:$A$6</c:f>
              <c:strCache>
                <c:ptCount val="5"/>
                <c:pt idx="0">
                  <c:v>2018</c:v>
                </c:pt>
                <c:pt idx="1">
                  <c:v>2020</c:v>
                </c:pt>
                <c:pt idx="2">
                  <c:v>Percentage of Firms Whose Largest Plan will Exceed the Limits in:</c:v>
                </c:pt>
                <c:pt idx="4">
                  <c:v>Percentage of Firms That Reconsidered or Postponed Changes Because of the Delay from 2018 to 2020</c:v>
                </c:pt>
              </c:strCache>
            </c:strRef>
          </c:cat>
          <c:val>
            <c:numRef>
              <c:f>Sheet1!$C$2:$C$6</c:f>
              <c:numCache>
                <c:formatCode>0%</c:formatCode>
                <c:ptCount val="5"/>
                <c:pt idx="0">
                  <c:v>0.67</c:v>
                </c:pt>
                <c:pt idx="1">
                  <c:v>0.57999999999999996</c:v>
                </c:pt>
                <c:pt idx="4">
                  <c:v>0.65</c:v>
                </c:pt>
              </c:numCache>
            </c:numRef>
          </c:val>
          <c:extLst xmlns:c16r2="http://schemas.microsoft.com/office/drawing/2015/06/chart">
            <c:ext xmlns:c16="http://schemas.microsoft.com/office/drawing/2014/chart" uri="{C3380CC4-5D6E-409C-BE32-E72D297353CC}">
              <c16:uniqueId val="{00000003-AE3E-4EA1-9984-1FC683A339BF}"/>
            </c:ext>
          </c:extLst>
        </c:ser>
        <c:ser>
          <c:idx val="2"/>
          <c:order val="2"/>
          <c:tx>
            <c:strRef>
              <c:f>Sheet1!$D$1</c:f>
              <c:strCache>
                <c:ptCount val="1"/>
                <c:pt idx="0">
                  <c:v>Don't Know</c:v>
                </c:pt>
              </c:strCache>
            </c:strRef>
          </c:tx>
          <c:spPr>
            <a:solidFill>
              <a:schemeClr val="accent5"/>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Sheet1!$A$2:$A$6</c:f>
              <c:strCache>
                <c:ptCount val="5"/>
                <c:pt idx="0">
                  <c:v>2018</c:v>
                </c:pt>
                <c:pt idx="1">
                  <c:v>2020</c:v>
                </c:pt>
                <c:pt idx="2">
                  <c:v>Percentage of Firms Whose Largest Plan will Exceed the Limits in:</c:v>
                </c:pt>
                <c:pt idx="4">
                  <c:v>Percentage of Firms That Reconsidered or Postponed Changes Because of the Delay from 2018 to 2020</c:v>
                </c:pt>
              </c:strCache>
            </c:strRef>
          </c:cat>
          <c:val>
            <c:numRef>
              <c:f>Sheet1!$D$2:$D$6</c:f>
              <c:numCache>
                <c:formatCode>0%</c:formatCode>
                <c:ptCount val="5"/>
                <c:pt idx="0">
                  <c:v>7.0000000000000007E-2</c:v>
                </c:pt>
                <c:pt idx="1">
                  <c:v>0.15</c:v>
                </c:pt>
                <c:pt idx="4">
                  <c:v>0.04</c:v>
                </c:pt>
              </c:numCache>
            </c:numRef>
          </c:val>
          <c:extLst xmlns:c16r2="http://schemas.microsoft.com/office/drawing/2015/06/chart">
            <c:ext xmlns:c16="http://schemas.microsoft.com/office/drawing/2014/chart" uri="{C3380CC4-5D6E-409C-BE32-E72D297353CC}">
              <c16:uniqueId val="{00000004-AE3E-4EA1-9984-1FC683A339BF}"/>
            </c:ext>
          </c:extLst>
        </c:ser>
        <c:dLbls>
          <c:showLegendKey val="0"/>
          <c:showVal val="1"/>
          <c:showCatName val="0"/>
          <c:showSerName val="0"/>
          <c:showPercent val="0"/>
          <c:showBubbleSize val="0"/>
        </c:dLbls>
        <c:gapWidth val="95"/>
        <c:overlap val="100"/>
        <c:axId val="390853656"/>
        <c:axId val="390851696"/>
      </c:barChart>
      <c:catAx>
        <c:axId val="390853656"/>
        <c:scaling>
          <c:orientation val="minMax"/>
        </c:scaling>
        <c:delete val="0"/>
        <c:axPos val="l"/>
        <c:numFmt formatCode="General" sourceLinked="0"/>
        <c:majorTickMark val="none"/>
        <c:minorTickMark val="none"/>
        <c:tickLblPos val="nextTo"/>
        <c:txPr>
          <a:bodyPr/>
          <a:lstStyle/>
          <a:p>
            <a:pPr>
              <a:defRPr sz="1200" b="0"/>
            </a:pPr>
            <a:endParaRPr lang="en-US"/>
          </a:p>
        </c:txPr>
        <c:crossAx val="390851696"/>
        <c:crosses val="autoZero"/>
        <c:auto val="1"/>
        <c:lblAlgn val="ctr"/>
        <c:lblOffset val="100"/>
        <c:noMultiLvlLbl val="0"/>
      </c:catAx>
      <c:valAx>
        <c:axId val="390851696"/>
        <c:scaling>
          <c:orientation val="minMax"/>
          <c:max val="1"/>
        </c:scaling>
        <c:delete val="1"/>
        <c:axPos val="b"/>
        <c:numFmt formatCode="0%" sourceLinked="1"/>
        <c:majorTickMark val="out"/>
        <c:minorTickMark val="none"/>
        <c:tickLblPos val="nextTo"/>
        <c:crossAx val="390853656"/>
        <c:crosses val="autoZero"/>
        <c:crossBetween val="between"/>
        <c:majorUnit val="0.1"/>
      </c:valAx>
    </c:plotArea>
    <c:legend>
      <c:legendPos val="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792005686789152"/>
          <c:y val="1.6514842972214682E-2"/>
          <c:w val="0.61512160979877517"/>
          <c:h val="0.91760810636375367"/>
        </c:manualLayout>
      </c:layout>
      <c:barChart>
        <c:barDir val="bar"/>
        <c:grouping val="clustered"/>
        <c:varyColors val="0"/>
        <c:ser>
          <c:idx val="0"/>
          <c:order val="0"/>
          <c:tx>
            <c:strRef>
              <c:f>Sheet1!$B$1</c:f>
              <c:strCache>
                <c:ptCount val="1"/>
                <c:pt idx="0">
                  <c:v>All Firms (50 or More FTEs)</c:v>
                </c:pt>
              </c:strCache>
            </c:strRef>
          </c:tx>
          <c:spPr>
            <a:ln>
              <a:solidFill>
                <a:schemeClr val="tx1"/>
              </a:solidFill>
            </a:ln>
          </c:spPr>
          <c:invertIfNegative val="0"/>
          <c:dPt>
            <c:idx val="4"/>
            <c:invertIfNegative val="0"/>
            <c:bubble3D val="0"/>
            <c:spPr>
              <a:solidFill>
                <a:schemeClr val="accent1"/>
              </a:solidFill>
              <a:ln>
                <a:solidFill>
                  <a:schemeClr val="tx1"/>
                </a:solidFill>
              </a:ln>
            </c:spPr>
            <c:extLst xmlns:c16r2="http://schemas.microsoft.com/office/drawing/2015/06/chart">
              <c:ext xmlns:c16="http://schemas.microsoft.com/office/drawing/2014/chart" uri="{C3380CC4-5D6E-409C-BE32-E72D297353CC}">
                <c16:uniqueId val="{00000001-2E05-44F2-8769-C9B6D9D6BB50}"/>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Firm Offers Health Benefits to At Least 95% of Full-Time Employees</c:v>
                </c:pt>
                <c:pt idx="1">
                  <c:v>Firm Offers At Least One Health Plan That Would Meet Affordability and Minimum Value Requirements</c:v>
                </c:pt>
              </c:strCache>
            </c:strRef>
          </c:cat>
          <c:val>
            <c:numRef>
              <c:f>Sheet1!$B$2:$B$3</c:f>
              <c:numCache>
                <c:formatCode>0%</c:formatCode>
                <c:ptCount val="2"/>
                <c:pt idx="0">
                  <c:v>0.97</c:v>
                </c:pt>
                <c:pt idx="1">
                  <c:v>0.96</c:v>
                </c:pt>
              </c:numCache>
            </c:numRef>
          </c:val>
          <c:extLst xmlns:c16r2="http://schemas.microsoft.com/office/drawing/2015/06/chart">
            <c:ext xmlns:c16="http://schemas.microsoft.com/office/drawing/2014/chart" uri="{C3380CC4-5D6E-409C-BE32-E72D297353CC}">
              <c16:uniqueId val="{00000002-2E05-44F2-8769-C9B6D9D6BB50}"/>
            </c:ext>
          </c:extLst>
        </c:ser>
        <c:dLbls>
          <c:showLegendKey val="0"/>
          <c:showVal val="0"/>
          <c:showCatName val="0"/>
          <c:showSerName val="0"/>
          <c:showPercent val="0"/>
          <c:showBubbleSize val="0"/>
        </c:dLbls>
        <c:gapWidth val="150"/>
        <c:axId val="390851304"/>
        <c:axId val="390855224"/>
      </c:barChart>
      <c:catAx>
        <c:axId val="390851304"/>
        <c:scaling>
          <c:orientation val="minMax"/>
        </c:scaling>
        <c:delete val="0"/>
        <c:axPos val="l"/>
        <c:numFmt formatCode="General" sourceLinked="0"/>
        <c:majorTickMark val="out"/>
        <c:minorTickMark val="none"/>
        <c:tickLblPos val="nextTo"/>
        <c:txPr>
          <a:bodyPr anchor="ctr" anchorCtr="0"/>
          <a:lstStyle/>
          <a:p>
            <a:pPr>
              <a:defRPr sz="1200" b="0"/>
            </a:pPr>
            <a:endParaRPr lang="en-US"/>
          </a:p>
        </c:txPr>
        <c:crossAx val="390855224"/>
        <c:crosses val="autoZero"/>
        <c:auto val="1"/>
        <c:lblAlgn val="ctr"/>
        <c:lblOffset val="100"/>
        <c:noMultiLvlLbl val="0"/>
      </c:catAx>
      <c:valAx>
        <c:axId val="390855224"/>
        <c:scaling>
          <c:orientation val="minMax"/>
          <c:max val="1"/>
          <c:min val="0"/>
        </c:scaling>
        <c:delete val="0"/>
        <c:axPos val="b"/>
        <c:numFmt formatCode="0%" sourceLinked="1"/>
        <c:majorTickMark val="out"/>
        <c:minorTickMark val="none"/>
        <c:tickLblPos val="nextTo"/>
        <c:txPr>
          <a:bodyPr/>
          <a:lstStyle/>
          <a:p>
            <a:pPr>
              <a:defRPr sz="1200"/>
            </a:pPr>
            <a:endParaRPr lang="en-US"/>
          </a:p>
        </c:txPr>
        <c:crossAx val="390851304"/>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792005686789152"/>
          <c:y val="1.6514842972214682E-2"/>
          <c:w val="0.61512160979877517"/>
          <c:h val="0.91760810636375367"/>
        </c:manualLayout>
      </c:layout>
      <c:barChart>
        <c:barDir val="bar"/>
        <c:grouping val="clustered"/>
        <c:varyColors val="0"/>
        <c:ser>
          <c:idx val="0"/>
          <c:order val="0"/>
          <c:tx>
            <c:strRef>
              <c:f>Sheet1!$B$1</c:f>
              <c:strCache>
                <c:ptCount val="1"/>
                <c:pt idx="0">
                  <c:v>All Firms (50 or More FTEs)</c:v>
                </c:pt>
              </c:strCache>
            </c:strRef>
          </c:tx>
          <c:spPr>
            <a:ln>
              <a:solidFill>
                <a:schemeClr val="tx1"/>
              </a:solidFill>
            </a:ln>
          </c:spPr>
          <c:invertIfNegative val="0"/>
          <c:dPt>
            <c:idx val="4"/>
            <c:invertIfNegative val="0"/>
            <c:bubble3D val="0"/>
            <c:spPr>
              <a:solidFill>
                <a:schemeClr val="accent1"/>
              </a:solidFill>
              <a:ln>
                <a:solidFill>
                  <a:schemeClr val="tx1"/>
                </a:solidFill>
              </a:ln>
            </c:spPr>
            <c:extLst xmlns:c16r2="http://schemas.microsoft.com/office/drawing/2015/06/chart">
              <c:ext xmlns:c16="http://schemas.microsoft.com/office/drawing/2014/chart" uri="{C3380CC4-5D6E-409C-BE32-E72D297353CC}">
                <c16:uniqueId val="{00000001-0B94-4F0B-8F57-7B3C493F858E}"/>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Changed some job classifications from 
full time to part time so employees 
would NOT be eligible</c:v>
                </c:pt>
                <c:pt idx="1">
                  <c:v>Increased the waiting period before 
new employees are eligible for health benefits</c:v>
                </c:pt>
                <c:pt idx="2">
                  <c:v>Provided more comprehensive benefits to classes or groups of workers who were previously eligible for only a limited benefit plan</c:v>
                </c:pt>
                <c:pt idx="3">
                  <c:v>Reduced the number of full time employees 
the firm intended to hire because of the cost 
of providing health benefits</c:v>
                </c:pt>
                <c:pt idx="4">
                  <c:v>Changed some job classifications 
from part time to full time so that 
employees would be eligible</c:v>
                </c:pt>
                <c:pt idx="5">
                  <c:v>Extended Eligibility or Health Benefits to Any Workers That Were Not Previously eligible</c:v>
                </c:pt>
              </c:strCache>
            </c:strRef>
          </c:cat>
          <c:val>
            <c:numRef>
              <c:f>Sheet1!$B$2:$B$7</c:f>
              <c:numCache>
                <c:formatCode>0%</c:formatCode>
                <c:ptCount val="6"/>
                <c:pt idx="0">
                  <c:v>0.02</c:v>
                </c:pt>
                <c:pt idx="1">
                  <c:v>0.02</c:v>
                </c:pt>
                <c:pt idx="2">
                  <c:v>0.02</c:v>
                </c:pt>
                <c:pt idx="3">
                  <c:v>0.04</c:v>
                </c:pt>
                <c:pt idx="4">
                  <c:v>7.0000000000000007E-2</c:v>
                </c:pt>
                <c:pt idx="5">
                  <c:v>0.12</c:v>
                </c:pt>
              </c:numCache>
            </c:numRef>
          </c:val>
          <c:extLst xmlns:c16r2="http://schemas.microsoft.com/office/drawing/2015/06/chart">
            <c:ext xmlns:c16="http://schemas.microsoft.com/office/drawing/2014/chart" uri="{C3380CC4-5D6E-409C-BE32-E72D297353CC}">
              <c16:uniqueId val="{00000002-0B94-4F0B-8F57-7B3C493F858E}"/>
            </c:ext>
          </c:extLst>
        </c:ser>
        <c:dLbls>
          <c:showLegendKey val="0"/>
          <c:showVal val="0"/>
          <c:showCatName val="0"/>
          <c:showSerName val="0"/>
          <c:showPercent val="0"/>
          <c:showBubbleSize val="0"/>
        </c:dLbls>
        <c:gapWidth val="150"/>
        <c:axId val="390855616"/>
        <c:axId val="390854440"/>
      </c:barChart>
      <c:catAx>
        <c:axId val="390855616"/>
        <c:scaling>
          <c:orientation val="minMax"/>
        </c:scaling>
        <c:delete val="0"/>
        <c:axPos val="l"/>
        <c:numFmt formatCode="General" sourceLinked="0"/>
        <c:majorTickMark val="out"/>
        <c:minorTickMark val="none"/>
        <c:tickLblPos val="nextTo"/>
        <c:txPr>
          <a:bodyPr/>
          <a:lstStyle/>
          <a:p>
            <a:pPr>
              <a:defRPr sz="1200" b="0"/>
            </a:pPr>
            <a:endParaRPr lang="en-US"/>
          </a:p>
        </c:txPr>
        <c:crossAx val="390854440"/>
        <c:crosses val="autoZero"/>
        <c:auto val="1"/>
        <c:lblAlgn val="ctr"/>
        <c:lblOffset val="100"/>
        <c:noMultiLvlLbl val="0"/>
      </c:catAx>
      <c:valAx>
        <c:axId val="390854440"/>
        <c:scaling>
          <c:orientation val="minMax"/>
          <c:max val="0.30000000000000004"/>
        </c:scaling>
        <c:delete val="0"/>
        <c:axPos val="b"/>
        <c:numFmt formatCode="0%" sourceLinked="1"/>
        <c:majorTickMark val="out"/>
        <c:minorTickMark val="none"/>
        <c:tickLblPos val="nextTo"/>
        <c:txPr>
          <a:bodyPr/>
          <a:lstStyle/>
          <a:p>
            <a:pPr>
              <a:defRPr sz="1200"/>
            </a:pPr>
            <a:endParaRPr lang="en-US"/>
          </a:p>
        </c:txPr>
        <c:crossAx val="390855616"/>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1032527184102E-2"/>
          <c:y val="3.9503331314354934E-2"/>
          <c:w val="0.94289674728158968"/>
          <c:h val="0.76893650312941664"/>
        </c:manualLayout>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4"/>
            <c:invertIfNegative val="0"/>
            <c:bubble3D val="0"/>
            <c:spPr>
              <a:solidFill>
                <a:schemeClr val="accent5"/>
              </a:solidFill>
              <a:ln>
                <a:solidFill>
                  <a:schemeClr val="tx1"/>
                </a:solidFill>
              </a:ln>
            </c:spPr>
            <c:extLst xmlns:c16r2="http://schemas.microsoft.com/office/drawing/2015/06/chart">
              <c:ext xmlns:c16="http://schemas.microsoft.com/office/drawing/2014/chart" uri="{C3380CC4-5D6E-409C-BE32-E72D297353CC}">
                <c16:uniqueId val="{00000001-DFBD-45A4-ACBB-E454D553D190}"/>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50-199 Workers</c:v>
                </c:pt>
                <c:pt idx="1">
                  <c:v>200-999 Workers</c:v>
                </c:pt>
                <c:pt idx="2">
                  <c:v>1,000-4,999 Workers</c:v>
                </c:pt>
                <c:pt idx="3">
                  <c:v>5,000 or More Workers</c:v>
                </c:pt>
                <c:pt idx="4">
                  <c:v>All Large Firms 
(50 or More Workers)</c:v>
                </c:pt>
              </c:strCache>
            </c:strRef>
          </c:cat>
          <c:val>
            <c:numRef>
              <c:f>Sheet1!$B$2:$B$6</c:f>
              <c:numCache>
                <c:formatCode>0%</c:formatCode>
                <c:ptCount val="5"/>
                <c:pt idx="0">
                  <c:v>0.03</c:v>
                </c:pt>
                <c:pt idx="1">
                  <c:v>0.02</c:v>
                </c:pt>
                <c:pt idx="2">
                  <c:v>0.01</c:v>
                </c:pt>
                <c:pt idx="3">
                  <c:v>0.02</c:v>
                </c:pt>
                <c:pt idx="4">
                  <c:v>0.02</c:v>
                </c:pt>
              </c:numCache>
            </c:numRef>
          </c:val>
          <c:extLst xmlns:c16r2="http://schemas.microsoft.com/office/drawing/2015/06/chart">
            <c:ext xmlns:c16="http://schemas.microsoft.com/office/drawing/2014/chart" uri="{C3380CC4-5D6E-409C-BE32-E72D297353CC}">
              <c16:uniqueId val="{00000002-DFBD-45A4-ACBB-E454D553D190}"/>
            </c:ext>
          </c:extLst>
        </c:ser>
        <c:dLbls>
          <c:showLegendKey val="0"/>
          <c:showVal val="0"/>
          <c:showCatName val="0"/>
          <c:showSerName val="0"/>
          <c:showPercent val="0"/>
          <c:showBubbleSize val="0"/>
        </c:dLbls>
        <c:gapWidth val="150"/>
        <c:axId val="390848168"/>
        <c:axId val="390848952"/>
      </c:barChart>
      <c:catAx>
        <c:axId val="390848168"/>
        <c:scaling>
          <c:orientation val="minMax"/>
        </c:scaling>
        <c:delete val="0"/>
        <c:axPos val="b"/>
        <c:numFmt formatCode="General" sourceLinked="0"/>
        <c:majorTickMark val="out"/>
        <c:minorTickMark val="none"/>
        <c:tickLblPos val="nextTo"/>
        <c:txPr>
          <a:bodyPr/>
          <a:lstStyle/>
          <a:p>
            <a:pPr>
              <a:defRPr sz="1200" b="1"/>
            </a:pPr>
            <a:endParaRPr lang="en-US"/>
          </a:p>
        </c:txPr>
        <c:crossAx val="390848952"/>
        <c:crosses val="autoZero"/>
        <c:auto val="1"/>
        <c:lblAlgn val="ctr"/>
        <c:lblOffset val="100"/>
        <c:noMultiLvlLbl val="0"/>
      </c:catAx>
      <c:valAx>
        <c:axId val="390848952"/>
        <c:scaling>
          <c:orientation val="minMax"/>
          <c:max val="0.5"/>
        </c:scaling>
        <c:delete val="0"/>
        <c:axPos val="l"/>
        <c:numFmt formatCode="0%" sourceLinked="1"/>
        <c:majorTickMark val="out"/>
        <c:minorTickMark val="none"/>
        <c:tickLblPos val="nextTo"/>
        <c:txPr>
          <a:bodyPr/>
          <a:lstStyle/>
          <a:p>
            <a:pPr>
              <a:defRPr sz="1200"/>
            </a:pPr>
            <a:endParaRPr lang="en-US"/>
          </a:p>
        </c:txPr>
        <c:crossAx val="390848168"/>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199539212534284E-2"/>
          <c:y val="3.6839746446788488E-2"/>
          <c:w val="0.92425142559495799"/>
          <c:h val="0.76049794483236766"/>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2695">
              <a:solidFill>
                <a:schemeClr val="tx1"/>
              </a:solidFill>
              <a:prstDash val="solid"/>
            </a:ln>
          </c:spPr>
          <c:invertIfNegative val="0"/>
          <c:dPt>
            <c:idx val="0"/>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1-5038-4DDA-9CBC-5115D31395EC}"/>
              </c:ext>
            </c:extLst>
          </c:dPt>
          <c:dPt>
            <c:idx val="1"/>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3-5038-4DDA-9CBC-5115D31395EC}"/>
              </c:ext>
            </c:extLst>
          </c:dPt>
          <c:dPt>
            <c:idx val="3"/>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5-5038-4DDA-9CBC-5115D31395EC}"/>
              </c:ext>
            </c:extLst>
          </c:dPt>
          <c:dPt>
            <c:idx val="4"/>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7-5038-4DDA-9CBC-5115D31395EC}"/>
              </c:ext>
            </c:extLst>
          </c:dPt>
          <c:dPt>
            <c:idx val="5"/>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9-5038-4DDA-9CBC-5115D31395EC}"/>
              </c:ext>
            </c:extLst>
          </c:dPt>
          <c:dPt>
            <c:idx val="7"/>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B-5038-4DDA-9CBC-5115D31395EC}"/>
              </c:ext>
            </c:extLst>
          </c:dPt>
          <c:dPt>
            <c:idx val="8"/>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D-5038-4DDA-9CBC-5115D31395EC}"/>
              </c:ext>
            </c:extLst>
          </c:dPt>
          <c:dPt>
            <c:idx val="9"/>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0F-5038-4DDA-9CBC-5115D31395EC}"/>
              </c:ext>
            </c:extLst>
          </c:dPt>
          <c:dPt>
            <c:idx val="10"/>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11-5038-4DDA-9CBC-5115D31395EC}"/>
              </c:ext>
            </c:extLst>
          </c:dPt>
          <c:dPt>
            <c:idx val="11"/>
            <c:invertIfNegative val="0"/>
            <c:bubble3D val="0"/>
            <c:spPr>
              <a:solidFill>
                <a:schemeClr val="accent1"/>
              </a:solidFill>
              <a:ln w="6350">
                <a:solidFill>
                  <a:schemeClr val="tx1"/>
                </a:solidFill>
                <a:prstDash val="solid"/>
              </a:ln>
            </c:spPr>
            <c:extLst xmlns:c16r2="http://schemas.microsoft.com/office/drawing/2015/06/chart">
              <c:ext xmlns:c16="http://schemas.microsoft.com/office/drawing/2014/chart" uri="{C3380CC4-5D6E-409C-BE32-E72D297353CC}">
                <c16:uniqueId val="{00000013-5038-4DDA-9CBC-5115D31395EC}"/>
              </c:ext>
            </c:extLst>
          </c:dPt>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Sheet1!$B$1:$G$1</c:f>
              <c:strCache>
                <c:ptCount val="6"/>
                <c:pt idx="0">
                  <c:v>Coverage At Retail Clincs~</c:v>
                </c:pt>
                <c:pt idx="1">
                  <c:v>Delievery of Care Through Telemedcine~</c:v>
                </c:pt>
                <c:pt idx="2">
                  <c:v>On-Site Health Clinic‡</c:v>
                </c:pt>
                <c:pt idx="3">
                  <c:v>High Performance or Tiered Provider Network~</c:v>
                </c:pt>
                <c:pt idx="4">
                  <c:v>Eliminated Hospitals or Health Systems From Network</c:v>
                </c:pt>
                <c:pt idx="5">
                  <c:v>Offers Plan Considered a Narrow Network</c:v>
                </c:pt>
              </c:strCache>
            </c:strRef>
          </c:cat>
          <c:val>
            <c:numRef>
              <c:f>Sheet1!$B$2:$G$2</c:f>
              <c:numCache>
                <c:formatCode>0%"*"</c:formatCode>
                <c:ptCount val="6"/>
                <c:pt idx="0">
                  <c:v>0.6</c:v>
                </c:pt>
                <c:pt idx="1">
                  <c:v>0.2</c:v>
                </c:pt>
                <c:pt idx="2">
                  <c:v>0.03</c:v>
                </c:pt>
                <c:pt idx="3" formatCode="0%">
                  <c:v>0.11</c:v>
                </c:pt>
                <c:pt idx="4" formatCode="0%">
                  <c:v>0.06</c:v>
                </c:pt>
                <c:pt idx="5" formatCode="0%">
                  <c:v>7.0000000000000007E-2</c:v>
                </c:pt>
              </c:numCache>
            </c:numRef>
          </c:val>
          <c:extLst xmlns:c16r2="http://schemas.microsoft.com/office/drawing/2015/06/chart">
            <c:ext xmlns:c16="http://schemas.microsoft.com/office/drawing/2014/chart" uri="{C3380CC4-5D6E-409C-BE32-E72D297353CC}">
              <c16:uniqueId val="{00000014-5038-4DDA-9CBC-5115D31395EC}"/>
            </c:ext>
          </c:extLst>
        </c:ser>
        <c:ser>
          <c:idx val="2"/>
          <c:order val="1"/>
          <c:tx>
            <c:strRef>
              <c:f>Sheet1!$A$3</c:f>
              <c:strCache>
                <c:ptCount val="1"/>
                <c:pt idx="0">
                  <c:v>All Large Firms (200 or More Workers) </c:v>
                </c:pt>
              </c:strCache>
            </c:strRef>
          </c:tx>
          <c:spPr>
            <a:solidFill>
              <a:schemeClr val="accent5"/>
            </a:solidFill>
            <a:ln>
              <a:solidFill>
                <a:schemeClr val="accent1">
                  <a:shade val="50000"/>
                </a:schemeClr>
              </a:solidFill>
            </a:ln>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Sheet1!$B$1:$G$1</c:f>
              <c:strCache>
                <c:ptCount val="6"/>
                <c:pt idx="0">
                  <c:v>Coverage At Retail Clincs~</c:v>
                </c:pt>
                <c:pt idx="1">
                  <c:v>Delievery of Care Through Telemedcine~</c:v>
                </c:pt>
                <c:pt idx="2">
                  <c:v>On-Site Health Clinic‡</c:v>
                </c:pt>
                <c:pt idx="3">
                  <c:v>High Performance or Tiered Provider Network~</c:v>
                </c:pt>
                <c:pt idx="4">
                  <c:v>Eliminated Hospitals or Health Systems From Network</c:v>
                </c:pt>
                <c:pt idx="5">
                  <c:v>Offers Plan Considered a Narrow Network</c:v>
                </c:pt>
              </c:strCache>
            </c:strRef>
          </c:cat>
          <c:val>
            <c:numRef>
              <c:f>Sheet1!$B$3:$G$3</c:f>
              <c:numCache>
                <c:formatCode>0%"*"</c:formatCode>
                <c:ptCount val="6"/>
                <c:pt idx="0">
                  <c:v>0.73</c:v>
                </c:pt>
                <c:pt idx="1">
                  <c:v>0.39</c:v>
                </c:pt>
                <c:pt idx="2">
                  <c:v>0.12</c:v>
                </c:pt>
                <c:pt idx="3" formatCode="0%">
                  <c:v>0.14000000000000001</c:v>
                </c:pt>
                <c:pt idx="4" formatCode="0%">
                  <c:v>0.05</c:v>
                </c:pt>
                <c:pt idx="5" formatCode="0%">
                  <c:v>0.06</c:v>
                </c:pt>
              </c:numCache>
            </c:numRef>
          </c:val>
          <c:extLst xmlns:c16r2="http://schemas.microsoft.com/office/drawing/2015/06/chart">
            <c:ext xmlns:c16="http://schemas.microsoft.com/office/drawing/2014/chart" uri="{C3380CC4-5D6E-409C-BE32-E72D297353CC}">
              <c16:uniqueId val="{00000014-6688-400E-83A3-190B2B448E02}"/>
            </c:ext>
          </c:extLst>
        </c:ser>
        <c:dLbls>
          <c:showLegendKey val="0"/>
          <c:showVal val="0"/>
          <c:showCatName val="0"/>
          <c:showSerName val="0"/>
          <c:showPercent val="0"/>
          <c:showBubbleSize val="0"/>
        </c:dLbls>
        <c:gapWidth val="150"/>
        <c:axId val="390850128"/>
        <c:axId val="390848560"/>
      </c:barChart>
      <c:catAx>
        <c:axId val="390850128"/>
        <c:scaling>
          <c:orientation val="minMax"/>
        </c:scaling>
        <c:delete val="0"/>
        <c:axPos val="b"/>
        <c:numFmt formatCode="General" sourceLinked="1"/>
        <c:majorTickMark val="none"/>
        <c:minorTickMark val="none"/>
        <c:tickLblPos val="nextTo"/>
        <c:spPr>
          <a:ln w="3174">
            <a:solidFill>
              <a:schemeClr val="tx1"/>
            </a:solidFill>
            <a:prstDash val="solid"/>
          </a:ln>
        </c:spPr>
        <c:txPr>
          <a:bodyPr rot="0" vert="horz"/>
          <a:lstStyle/>
          <a:p>
            <a:pPr>
              <a:defRPr sz="1050"/>
            </a:pPr>
            <a:endParaRPr lang="en-US"/>
          </a:p>
        </c:txPr>
        <c:crossAx val="390848560"/>
        <c:crossesAt val="0"/>
        <c:auto val="1"/>
        <c:lblAlgn val="ctr"/>
        <c:lblOffset val="100"/>
        <c:tickLblSkip val="1"/>
        <c:tickMarkSkip val="1"/>
        <c:noMultiLvlLbl val="0"/>
      </c:catAx>
      <c:valAx>
        <c:axId val="390848560"/>
        <c:scaling>
          <c:orientation val="minMax"/>
          <c:max val="1"/>
          <c:min val="0"/>
        </c:scaling>
        <c:delete val="0"/>
        <c:axPos val="l"/>
        <c:numFmt formatCode="0%" sourceLinked="0"/>
        <c:majorTickMark val="none"/>
        <c:minorTickMark val="none"/>
        <c:tickLblPos val="nextTo"/>
        <c:crossAx val="390850128"/>
        <c:crosses val="autoZero"/>
        <c:crossBetween val="between"/>
        <c:majorUnit val="0.2"/>
        <c:minorUnit val="5.0000000000000114E-2"/>
      </c:valAx>
      <c:spPr>
        <a:noFill/>
        <a:ln w="25400">
          <a:noFill/>
        </a:ln>
      </c:spPr>
    </c:plotArea>
    <c:legend>
      <c:legendPos val="r"/>
      <c:layout>
        <c:manualLayout>
          <c:xMode val="edge"/>
          <c:yMode val="edge"/>
          <c:x val="0.69210769894934021"/>
          <c:y val="3.9950725498935274E-2"/>
          <c:w val="0.27790108250643819"/>
          <c:h val="0.12135641063734956"/>
        </c:manualLayout>
      </c:layout>
      <c:overlay val="0"/>
    </c:legend>
    <c:plotVisOnly val="1"/>
    <c:dispBlanksAs val="gap"/>
    <c:showDLblsOverMax val="0"/>
  </c:chart>
  <c:spPr>
    <a:noFill/>
    <a:ln>
      <a:noFill/>
    </a:ln>
  </c:spPr>
  <c:txPr>
    <a:bodyPr/>
    <a:lstStyle/>
    <a:p>
      <a:pPr>
        <a:defRPr sz="1100" b="1" i="0" u="none" strike="noStrike" baseline="0">
          <a:solidFill>
            <a:schemeClr val="tx1"/>
          </a:solidFill>
          <a:latin typeface="Calibri" panose="020F0502020204030204" pitchFamily="34" charset="0"/>
          <a:ea typeface="Arial"/>
          <a:cs typeface="Arial"/>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1032527184102E-2"/>
          <c:y val="3.9503331314354934E-2"/>
          <c:w val="0.94289674728158968"/>
          <c:h val="0.76893650312941664"/>
        </c:manualLayout>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4"/>
            <c:invertIfNegative val="0"/>
            <c:bubble3D val="0"/>
            <c:spPr>
              <a:solidFill>
                <a:schemeClr val="accent5"/>
              </a:solidFill>
              <a:ln>
                <a:solidFill>
                  <a:schemeClr val="tx1"/>
                </a:solidFill>
              </a:ln>
            </c:spPr>
            <c:extLst xmlns:c16r2="http://schemas.microsoft.com/office/drawing/2015/06/chart">
              <c:ext xmlns:c16="http://schemas.microsoft.com/office/drawing/2014/chart" uri="{C3380CC4-5D6E-409C-BE32-E72D297353CC}">
                <c16:uniqueId val="{00000001-2BA3-4A57-952A-18C119D75845}"/>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Percentage of Large Firms Whose Plan with the Largest Enrollment Covers Telemedicine</c:v>
                </c:pt>
                <c:pt idx="2">
                  <c:v>Firm Covers Behavioral Health Through Telemedicine</c:v>
                </c:pt>
                <c:pt idx="3">
                  <c:v>Firm has Financial Incentive for Workers to Use Telemedicine Instead of Visiting a Physician's Office In-Person</c:v>
                </c:pt>
              </c:strCache>
            </c:strRef>
          </c:cat>
          <c:val>
            <c:numRef>
              <c:f>Sheet1!$B$2:$B$5</c:f>
              <c:numCache>
                <c:formatCode>General</c:formatCode>
                <c:ptCount val="4"/>
                <c:pt idx="0" formatCode="0%">
                  <c:v>0.39</c:v>
                </c:pt>
                <c:pt idx="2" formatCode="0%">
                  <c:v>0.37</c:v>
                </c:pt>
                <c:pt idx="3" formatCode="0%">
                  <c:v>0.33</c:v>
                </c:pt>
              </c:numCache>
            </c:numRef>
          </c:val>
          <c:extLst xmlns:c16r2="http://schemas.microsoft.com/office/drawing/2015/06/chart">
            <c:ext xmlns:c16="http://schemas.microsoft.com/office/drawing/2014/chart" uri="{C3380CC4-5D6E-409C-BE32-E72D297353CC}">
              <c16:uniqueId val="{00000002-2BA3-4A57-952A-18C119D75845}"/>
            </c:ext>
          </c:extLst>
        </c:ser>
        <c:dLbls>
          <c:showLegendKey val="0"/>
          <c:showVal val="0"/>
          <c:showCatName val="0"/>
          <c:showSerName val="0"/>
          <c:showPercent val="0"/>
          <c:showBubbleSize val="0"/>
        </c:dLbls>
        <c:gapWidth val="150"/>
        <c:axId val="390852872"/>
        <c:axId val="390850520"/>
      </c:barChart>
      <c:catAx>
        <c:axId val="390852872"/>
        <c:scaling>
          <c:orientation val="minMax"/>
        </c:scaling>
        <c:delete val="0"/>
        <c:axPos val="b"/>
        <c:numFmt formatCode="General" sourceLinked="0"/>
        <c:majorTickMark val="out"/>
        <c:minorTickMark val="none"/>
        <c:tickLblPos val="nextTo"/>
        <c:txPr>
          <a:bodyPr/>
          <a:lstStyle/>
          <a:p>
            <a:pPr>
              <a:defRPr sz="1200" b="1"/>
            </a:pPr>
            <a:endParaRPr lang="en-US"/>
          </a:p>
        </c:txPr>
        <c:crossAx val="390850520"/>
        <c:crosses val="autoZero"/>
        <c:auto val="1"/>
        <c:lblAlgn val="ctr"/>
        <c:lblOffset val="100"/>
        <c:noMultiLvlLbl val="0"/>
      </c:catAx>
      <c:valAx>
        <c:axId val="390850520"/>
        <c:scaling>
          <c:orientation val="minMax"/>
          <c:max val="0.5"/>
        </c:scaling>
        <c:delete val="0"/>
        <c:axPos val="l"/>
        <c:numFmt formatCode="0%" sourceLinked="1"/>
        <c:majorTickMark val="out"/>
        <c:minorTickMark val="none"/>
        <c:tickLblPos val="nextTo"/>
        <c:txPr>
          <a:bodyPr/>
          <a:lstStyle/>
          <a:p>
            <a:pPr>
              <a:defRPr sz="1200"/>
            </a:pPr>
            <a:endParaRPr lang="en-US"/>
          </a:p>
        </c:txPr>
        <c:crossAx val="390852872"/>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963035870516184E-2"/>
          <c:y val="3.5027948193319239E-2"/>
          <c:w val="0.9229814085739283"/>
          <c:h val="0.77128444308584687"/>
        </c:manualLayout>
      </c:layout>
      <c:barChart>
        <c:barDir val="col"/>
        <c:grouping val="clustered"/>
        <c:varyColors val="0"/>
        <c:ser>
          <c:idx val="0"/>
          <c:order val="0"/>
          <c:tx>
            <c:strRef>
              <c:f>Sheet1!$A$2</c:f>
              <c:strCache>
                <c:ptCount val="1"/>
                <c:pt idx="0">
                  <c:v>All Large Firms (200 or More Workers) </c:v>
                </c:pt>
              </c:strCache>
            </c:strRef>
          </c:tx>
          <c:spPr>
            <a:solidFill>
              <a:schemeClr val="accent1"/>
            </a:solidFill>
            <a:ln>
              <a:solidFill>
                <a:schemeClr val="tx1"/>
              </a:solidFill>
            </a:ln>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Sheet1!$C$1:$I$1</c:f>
              <c:strCache>
                <c:ptCount val="7"/>
                <c:pt idx="0">
                  <c:v>Specialty drug carve out</c:v>
                </c:pt>
                <c:pt idx="1">
                  <c:v>Specialty pharmacy dispensing program</c:v>
                </c:pt>
                <c:pt idx="2">
                  <c:v>Step Therapies</c:v>
                </c:pt>
                <c:pt idx="3">
                  <c:v>Tight Limits on the number of units administered at a single time</c:v>
                </c:pt>
                <c:pt idx="4">
                  <c:v>Utilization Management Programs</c:v>
                </c:pt>
                <c:pt idx="5">
                  <c:v>Prior Authorization</c:v>
                </c:pt>
                <c:pt idx="6">
                  <c:v>Mail Order</c:v>
                </c:pt>
              </c:strCache>
            </c:strRef>
          </c:cat>
          <c:val>
            <c:numRef>
              <c:f>Sheet1!$C$2:$I$2</c:f>
              <c:numCache>
                <c:formatCode>0%</c:formatCode>
                <c:ptCount val="7"/>
                <c:pt idx="0">
                  <c:v>0.38</c:v>
                </c:pt>
                <c:pt idx="1">
                  <c:v>0.28000000000000003</c:v>
                </c:pt>
                <c:pt idx="2">
                  <c:v>0.68</c:v>
                </c:pt>
                <c:pt idx="3">
                  <c:v>0.61</c:v>
                </c:pt>
                <c:pt idx="4">
                  <c:v>0.7</c:v>
                </c:pt>
                <c:pt idx="5">
                  <c:v>0.82</c:v>
                </c:pt>
                <c:pt idx="6">
                  <c:v>0.89</c:v>
                </c:pt>
              </c:numCache>
            </c:numRef>
          </c:val>
          <c:extLst xmlns:c16r2="http://schemas.microsoft.com/office/drawing/2015/06/chart">
            <c:ext xmlns:c16="http://schemas.microsoft.com/office/drawing/2014/chart" uri="{C3380CC4-5D6E-409C-BE32-E72D297353CC}">
              <c16:uniqueId val="{00000002-69EF-4615-930B-7BF7F8D0E809}"/>
            </c:ext>
          </c:extLst>
        </c:ser>
        <c:dLbls>
          <c:showLegendKey val="0"/>
          <c:showVal val="0"/>
          <c:showCatName val="0"/>
          <c:showSerName val="0"/>
          <c:showPercent val="0"/>
          <c:showBubbleSize val="0"/>
        </c:dLbls>
        <c:gapWidth val="150"/>
        <c:axId val="391740104"/>
        <c:axId val="391738536"/>
      </c:barChart>
      <c:catAx>
        <c:axId val="391740104"/>
        <c:scaling>
          <c:orientation val="minMax"/>
        </c:scaling>
        <c:delete val="0"/>
        <c:axPos val="b"/>
        <c:numFmt formatCode="General" sourceLinked="1"/>
        <c:majorTickMark val="none"/>
        <c:minorTickMark val="none"/>
        <c:tickLblPos val="nextTo"/>
        <c:spPr>
          <a:ln w="3175">
            <a:solidFill>
              <a:schemeClr val="tx1"/>
            </a:solidFill>
            <a:prstDash val="solid"/>
          </a:ln>
        </c:spPr>
        <c:txPr>
          <a:bodyPr rot="0" vert="horz" anchor="t" anchorCtr="0"/>
          <a:lstStyle/>
          <a:p>
            <a:pPr>
              <a:defRPr sz="1000" b="0">
                <a:latin typeface="Calibri" panose="020F0502020204030204" pitchFamily="34" charset="0"/>
              </a:defRPr>
            </a:pPr>
            <a:endParaRPr lang="en-US"/>
          </a:p>
        </c:txPr>
        <c:crossAx val="391738536"/>
        <c:crossesAt val="0"/>
        <c:auto val="1"/>
        <c:lblAlgn val="ctr"/>
        <c:lblOffset val="100"/>
        <c:tickLblSkip val="1"/>
        <c:tickMarkSkip val="1"/>
        <c:noMultiLvlLbl val="0"/>
      </c:catAx>
      <c:valAx>
        <c:axId val="391738536"/>
        <c:scaling>
          <c:orientation val="minMax"/>
          <c:max val="1"/>
          <c:min val="0"/>
        </c:scaling>
        <c:delete val="0"/>
        <c:axPos val="l"/>
        <c:numFmt formatCode="0%" sourceLinked="0"/>
        <c:majorTickMark val="out"/>
        <c:minorTickMark val="none"/>
        <c:tickLblPos val="nextTo"/>
        <c:spPr>
          <a:ln w="3175">
            <a:solidFill>
              <a:schemeClr val="tx1"/>
            </a:solidFill>
            <a:prstDash val="solid"/>
          </a:ln>
        </c:spPr>
        <c:txPr>
          <a:bodyPr rot="0" vert="horz"/>
          <a:lstStyle/>
          <a:p>
            <a:pPr>
              <a:defRPr sz="1200"/>
            </a:pPr>
            <a:endParaRPr lang="en-US"/>
          </a:p>
        </c:txPr>
        <c:crossAx val="391740104"/>
        <c:crosses val="autoZero"/>
        <c:crossBetween val="between"/>
        <c:majorUnit val="0.1"/>
        <c:minorUnit val="5.0000000000000114E-2"/>
      </c:valAx>
      <c:spPr>
        <a:noFill/>
        <a:ln w="25400">
          <a:noFill/>
        </a:ln>
      </c:spPr>
    </c:plotArea>
    <c:legend>
      <c:legendPos val="t"/>
      <c:layout>
        <c:manualLayout>
          <c:xMode val="edge"/>
          <c:yMode val="edge"/>
          <c:x val="0.13951902887139109"/>
          <c:y val="3.8458402926906866E-2"/>
          <c:w val="0.73125010936132984"/>
          <c:h val="5.9684834317585304E-2"/>
        </c:manualLayout>
      </c:layout>
      <c:overlay val="0"/>
      <c:txPr>
        <a:bodyPr/>
        <a:lstStyle/>
        <a:p>
          <a:pPr>
            <a:defRPr sz="1200" b="1"/>
          </a:pPr>
          <a:endParaRPr lang="en-US"/>
        </a:p>
      </c:txPr>
    </c:legend>
    <c:plotVisOnly val="1"/>
    <c:dispBlanksAs val="gap"/>
    <c:showDLblsOverMax val="0"/>
  </c:chart>
  <c:spPr>
    <a:noFill/>
    <a:ln>
      <a:noFill/>
    </a:ln>
  </c:spPr>
  <c:txPr>
    <a:bodyPr/>
    <a:lstStyle/>
    <a:p>
      <a:pPr>
        <a:defRPr sz="1100" b="0" i="0" u="none" strike="noStrike" baseline="0">
          <a:solidFill>
            <a:schemeClr val="tx1"/>
          </a:solidFill>
          <a:latin typeface="+mj-lt"/>
          <a:ea typeface="Tahoma"/>
          <a:cs typeface="Tahoma"/>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155947320744206E-2"/>
          <c:y val="1.8699276696660001E-2"/>
          <c:w val="0.912844036697251"/>
          <c:h val="0.89683542488392098"/>
        </c:manualLayout>
      </c:layout>
      <c:lineChart>
        <c:grouping val="standard"/>
        <c:varyColors val="0"/>
        <c:ser>
          <c:idx val="0"/>
          <c:order val="0"/>
          <c:tx>
            <c:strRef>
              <c:f>Sheet1!$A$2</c:f>
              <c:strCache>
                <c:ptCount val="1"/>
                <c:pt idx="0">
                  <c:v>Health Insurance Premiums</c:v>
                </c:pt>
              </c:strCache>
            </c:strRef>
          </c:tx>
          <c:spPr>
            <a:ln w="22225">
              <a:solidFill>
                <a:schemeClr val="tx2"/>
              </a:solidFill>
              <a:prstDash val="solid"/>
            </a:ln>
          </c:spPr>
          <c:marker>
            <c:symbol val="diamond"/>
            <c:size val="5"/>
            <c:spPr>
              <a:solidFill>
                <a:schemeClr val="tx2"/>
              </a:solidFill>
              <a:ln>
                <a:solidFill>
                  <a:schemeClr val="tx2"/>
                </a:solidFill>
              </a:ln>
            </c:spPr>
          </c:marker>
          <c:dLbls>
            <c:dLbl>
              <c:idx val="7"/>
              <c:layout>
                <c:manualLayout>
                  <c:x val="-2.212389380530979E-2"/>
                  <c:y val="-3.333333333333343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2F8F-4B48-946A-66C95045579C}"/>
                </c:ext>
                <c:ext xmlns:c15="http://schemas.microsoft.com/office/drawing/2012/chart" uri="{CE6537A1-D6FC-4f65-9D91-7224C49458BB}"/>
              </c:extLst>
            </c:dLbl>
            <c:dLbl>
              <c:idx val="12"/>
              <c:layout>
                <c:manualLayout>
                  <c:x val="-2.0648967551622419E-2"/>
                  <c:y val="3.333333333333333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F8F-4B48-946A-66C95045579C}"/>
                </c:ext>
                <c:ext xmlns:c15="http://schemas.microsoft.com/office/drawing/2012/chart" uri="{CE6537A1-D6FC-4f65-9D91-7224C49458BB}"/>
              </c:extLst>
            </c:dLbl>
            <c:dLbl>
              <c:idx val="17"/>
              <c:layout>
                <c:manualLayout>
                  <c:x val="-8.8495575221240012E-3"/>
                  <c:y val="2.500000000000000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F8F-4B48-946A-66C95045579C}"/>
                </c:ext>
                <c:ext xmlns:c15="http://schemas.microsoft.com/office/drawing/2012/chart" uri="{CE6537A1-D6FC-4f65-9D91-7224C49458BB}"/>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Sheet1!$B$2:$S$2</c:f>
              <c:numCache>
                <c:formatCode>0%</c:formatCode>
                <c:ptCount val="18"/>
                <c:pt idx="0">
                  <c:v>0</c:v>
                </c:pt>
                <c:pt idx="1">
                  <c:v>0.11</c:v>
                </c:pt>
                <c:pt idx="2">
                  <c:v>0.22</c:v>
                </c:pt>
                <c:pt idx="3">
                  <c:v>0.38</c:v>
                </c:pt>
                <c:pt idx="4">
                  <c:v>0.56999999999999995</c:v>
                </c:pt>
                <c:pt idx="5">
                  <c:v>0.72</c:v>
                </c:pt>
                <c:pt idx="6">
                  <c:v>0.88</c:v>
                </c:pt>
                <c:pt idx="7">
                  <c:v>0.98</c:v>
                </c:pt>
                <c:pt idx="8">
                  <c:v>1.0900000000000001</c:v>
                </c:pt>
                <c:pt idx="9">
                  <c:v>1.19</c:v>
                </c:pt>
                <c:pt idx="10">
                  <c:v>1.31</c:v>
                </c:pt>
                <c:pt idx="11">
                  <c:v>1.38</c:v>
                </c:pt>
                <c:pt idx="12">
                  <c:v>1.6</c:v>
                </c:pt>
                <c:pt idx="13">
                  <c:v>1.72</c:v>
                </c:pt>
                <c:pt idx="14">
                  <c:v>1.82</c:v>
                </c:pt>
                <c:pt idx="15">
                  <c:v>1.91</c:v>
                </c:pt>
                <c:pt idx="16">
                  <c:v>2.0299999999999998</c:v>
                </c:pt>
                <c:pt idx="17">
                  <c:v>2.13</c:v>
                </c:pt>
              </c:numCache>
            </c:numRef>
          </c:val>
          <c:smooth val="0"/>
          <c:extLst xmlns:c16r2="http://schemas.microsoft.com/office/drawing/2015/06/chart">
            <c:ext xmlns:c16="http://schemas.microsoft.com/office/drawing/2014/chart" uri="{C3380CC4-5D6E-409C-BE32-E72D297353CC}">
              <c16:uniqueId val="{00000003-2F8F-4B48-946A-66C95045579C}"/>
            </c:ext>
          </c:extLst>
        </c:ser>
        <c:ser>
          <c:idx val="3"/>
          <c:order val="1"/>
          <c:tx>
            <c:strRef>
              <c:f>Sheet1!$A$3</c:f>
              <c:strCache>
                <c:ptCount val="1"/>
                <c:pt idx="0">
                  <c:v>Workers' Contribution to Premiums</c:v>
                </c:pt>
              </c:strCache>
            </c:strRef>
          </c:tx>
          <c:spPr>
            <a:ln w="22225">
              <a:solidFill>
                <a:schemeClr val="accent3"/>
              </a:solidFill>
            </a:ln>
          </c:spPr>
          <c:marker>
            <c:symbol val="circle"/>
            <c:size val="5"/>
            <c:spPr>
              <a:solidFill>
                <a:schemeClr val="accent3"/>
              </a:solidFill>
              <a:ln>
                <a:solidFill>
                  <a:schemeClr val="accent2"/>
                </a:solidFill>
              </a:ln>
            </c:spPr>
          </c:marker>
          <c:dLbls>
            <c:dLbl>
              <c:idx val="7"/>
              <c:layout>
                <c:manualLayout>
                  <c:x val="-2.212389380530979E-2"/>
                  <c:y val="3.055555555555555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2F8F-4B48-946A-66C95045579C}"/>
                </c:ext>
                <c:ext xmlns:c15="http://schemas.microsoft.com/office/drawing/2012/chart" uri="{CE6537A1-D6FC-4f65-9D91-7224C49458BB}"/>
              </c:extLst>
            </c:dLbl>
            <c:dLbl>
              <c:idx val="12"/>
              <c:layout>
                <c:manualLayout>
                  <c:x val="-2.9498525073746312E-2"/>
                  <c:y val="-4.16666666666667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2F8F-4B48-946A-66C95045579C}"/>
                </c:ext>
                <c:ext xmlns:c15="http://schemas.microsoft.com/office/drawing/2012/chart" uri="{CE6537A1-D6FC-4f65-9D91-7224C49458BB}"/>
              </c:extLst>
            </c:dLbl>
            <c:dLbl>
              <c:idx val="17"/>
              <c:layout>
                <c:manualLayout>
                  <c:x val="-8.8495575221240012E-3"/>
                  <c:y val="-3.611111111111113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2F8F-4B48-946A-66C95045579C}"/>
                </c:ext>
                <c:ext xmlns:c15="http://schemas.microsoft.com/office/drawing/2012/chart" uri="{CE6537A1-D6FC-4f65-9D91-7224C49458BB}"/>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Sheet1!$B$3:$S$3</c:f>
              <c:numCache>
                <c:formatCode>0%</c:formatCode>
                <c:ptCount val="18"/>
                <c:pt idx="0">
                  <c:v>0</c:v>
                </c:pt>
                <c:pt idx="1">
                  <c:v>0.05</c:v>
                </c:pt>
                <c:pt idx="2">
                  <c:v>0.16</c:v>
                </c:pt>
                <c:pt idx="3">
                  <c:v>0.38</c:v>
                </c:pt>
                <c:pt idx="4">
                  <c:v>0.56000000000000005</c:v>
                </c:pt>
                <c:pt idx="5">
                  <c:v>0.72</c:v>
                </c:pt>
                <c:pt idx="6">
                  <c:v>0.75</c:v>
                </c:pt>
                <c:pt idx="7">
                  <c:v>0.92</c:v>
                </c:pt>
                <c:pt idx="8">
                  <c:v>1.1200000000000001</c:v>
                </c:pt>
                <c:pt idx="9">
                  <c:v>1.17</c:v>
                </c:pt>
                <c:pt idx="10">
                  <c:v>1.27</c:v>
                </c:pt>
                <c:pt idx="11">
                  <c:v>1.58</c:v>
                </c:pt>
                <c:pt idx="12">
                  <c:v>1.67</c:v>
                </c:pt>
                <c:pt idx="13">
                  <c:v>1.79</c:v>
                </c:pt>
                <c:pt idx="14">
                  <c:v>1.95</c:v>
                </c:pt>
                <c:pt idx="15">
                  <c:v>2.12</c:v>
                </c:pt>
                <c:pt idx="16">
                  <c:v>2.21</c:v>
                </c:pt>
                <c:pt idx="17">
                  <c:v>2.42</c:v>
                </c:pt>
              </c:numCache>
            </c:numRef>
          </c:val>
          <c:smooth val="0"/>
          <c:extLst xmlns:c16r2="http://schemas.microsoft.com/office/drawing/2015/06/chart">
            <c:ext xmlns:c16="http://schemas.microsoft.com/office/drawing/2014/chart" uri="{C3380CC4-5D6E-409C-BE32-E72D297353CC}">
              <c16:uniqueId val="{00000007-2F8F-4B48-946A-66C95045579C}"/>
            </c:ext>
          </c:extLst>
        </c:ser>
        <c:ser>
          <c:idx val="1"/>
          <c:order val="2"/>
          <c:tx>
            <c:strRef>
              <c:f>Sheet1!$A$4</c:f>
              <c:strCache>
                <c:ptCount val="1"/>
                <c:pt idx="0">
                  <c:v>Workers' Earnings</c:v>
                </c:pt>
              </c:strCache>
            </c:strRef>
          </c:tx>
          <c:spPr>
            <a:ln w="22225">
              <a:solidFill>
                <a:schemeClr val="accent5"/>
              </a:solidFill>
              <a:prstDash val="solid"/>
            </a:ln>
          </c:spPr>
          <c:marker>
            <c:symbol val="square"/>
            <c:size val="5"/>
            <c:spPr>
              <a:solidFill>
                <a:schemeClr val="accent5"/>
              </a:solidFill>
              <a:ln>
                <a:solidFill>
                  <a:schemeClr val="accent5"/>
                </a:solidFill>
              </a:ln>
            </c:spPr>
          </c:marker>
          <c:dLbls>
            <c:dLbl>
              <c:idx val="7"/>
              <c:layout>
                <c:manualLayout>
                  <c:x val="-2.212389380530979E-2"/>
                  <c:y val="-3.611111111111110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2F8F-4B48-946A-66C95045579C}"/>
                </c:ext>
                <c:ext xmlns:c15="http://schemas.microsoft.com/office/drawing/2012/chart" uri="{CE6537A1-D6FC-4f65-9D91-7224C49458BB}"/>
              </c:extLst>
            </c:dLbl>
            <c:dLbl>
              <c:idx val="12"/>
              <c:layout>
                <c:manualLayout>
                  <c:x val="-2.0648967551622419E-2"/>
                  <c:y val="-2.500000000000000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2F8F-4B48-946A-66C95045579C}"/>
                </c:ext>
                <c:ext xmlns:c15="http://schemas.microsoft.com/office/drawing/2012/chart" uri="{CE6537A1-D6FC-4f65-9D91-7224C49458BB}"/>
              </c:extLst>
            </c:dLbl>
            <c:dLbl>
              <c:idx val="17"/>
              <c:layout>
                <c:manualLayout>
                  <c:x val="-1.0816000913008136E-16"/>
                  <c:y val="-3.055555555555565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2F8F-4B48-946A-66C95045579C}"/>
                </c:ext>
                <c:ext xmlns:c15="http://schemas.microsoft.com/office/drawing/2012/chart" uri="{CE6537A1-D6FC-4f65-9D91-7224C49458BB}"/>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Sheet1!$B$4:$S$4</c:f>
              <c:numCache>
                <c:formatCode>0%</c:formatCode>
                <c:ptCount val="18"/>
                <c:pt idx="0">
                  <c:v>0</c:v>
                </c:pt>
                <c:pt idx="1">
                  <c:v>0.04</c:v>
                </c:pt>
                <c:pt idx="2">
                  <c:v>0.08</c:v>
                </c:pt>
                <c:pt idx="3">
                  <c:v>0.11</c:v>
                </c:pt>
                <c:pt idx="4">
                  <c:v>0.14000000000000001</c:v>
                </c:pt>
                <c:pt idx="5">
                  <c:v>0.17</c:v>
                </c:pt>
                <c:pt idx="6">
                  <c:v>0.2</c:v>
                </c:pt>
                <c:pt idx="7">
                  <c:v>0.24</c:v>
                </c:pt>
                <c:pt idx="8">
                  <c:v>0.28999999999999998</c:v>
                </c:pt>
                <c:pt idx="9">
                  <c:v>0.34</c:v>
                </c:pt>
                <c:pt idx="10">
                  <c:v>0.38</c:v>
                </c:pt>
                <c:pt idx="11">
                  <c:v>0.42</c:v>
                </c:pt>
                <c:pt idx="12">
                  <c:v>0.45</c:v>
                </c:pt>
                <c:pt idx="13">
                  <c:v>0.47</c:v>
                </c:pt>
                <c:pt idx="14">
                  <c:v>0.5</c:v>
                </c:pt>
                <c:pt idx="15">
                  <c:v>0.54</c:v>
                </c:pt>
                <c:pt idx="16">
                  <c:v>0.56000000000000005</c:v>
                </c:pt>
                <c:pt idx="17">
                  <c:v>0.6</c:v>
                </c:pt>
              </c:numCache>
            </c:numRef>
          </c:val>
          <c:smooth val="0"/>
          <c:extLst xmlns:c16r2="http://schemas.microsoft.com/office/drawing/2015/06/chart">
            <c:ext xmlns:c16="http://schemas.microsoft.com/office/drawing/2014/chart" uri="{C3380CC4-5D6E-409C-BE32-E72D297353CC}">
              <c16:uniqueId val="{0000000B-2F8F-4B48-946A-66C95045579C}"/>
            </c:ext>
          </c:extLst>
        </c:ser>
        <c:ser>
          <c:idx val="2"/>
          <c:order val="3"/>
          <c:tx>
            <c:strRef>
              <c:f>Sheet1!$A$5</c:f>
              <c:strCache>
                <c:ptCount val="1"/>
                <c:pt idx="0">
                  <c:v>Overall Inflation</c:v>
                </c:pt>
              </c:strCache>
            </c:strRef>
          </c:tx>
          <c:spPr>
            <a:ln w="22225">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7"/>
              <c:layout>
                <c:manualLayout>
                  <c:x val="-1.3274336283185841E-2"/>
                  <c:y val="3.333333333333322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2F8F-4B48-946A-66C95045579C}"/>
                </c:ext>
                <c:ext xmlns:c15="http://schemas.microsoft.com/office/drawing/2012/chart" uri="{CE6537A1-D6FC-4f65-9D91-7224C49458BB}"/>
              </c:extLst>
            </c:dLbl>
            <c:dLbl>
              <c:idx val="12"/>
              <c:layout>
                <c:manualLayout>
                  <c:x val="-2.0648967551622419E-2"/>
                  <c:y val="2.500000000000000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2F8F-4B48-946A-66C95045579C}"/>
                </c:ext>
                <c:ext xmlns:c15="http://schemas.microsoft.com/office/drawing/2012/chart" uri="{CE6537A1-D6FC-4f65-9D91-7224C49458BB}"/>
              </c:extLst>
            </c:dLbl>
            <c:dLbl>
              <c:idx val="17"/>
              <c:layout>
                <c:manualLayout>
                  <c:x val="-1.0816000913008136E-16"/>
                  <c:y val="3.611111111111101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2F8F-4B48-946A-66C95045579C}"/>
                </c:ext>
                <c:ext xmlns:c15="http://schemas.microsoft.com/office/drawing/2012/chart" uri="{CE6537A1-D6FC-4f65-9D91-7224C49458BB}"/>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0"/>
              </c:ext>
            </c:extLst>
          </c:dLbls>
          <c:cat>
            <c:numRef>
              <c:f>Sheet1!$B$1:$S$1</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Sheet1!$B$5:$S$5</c:f>
              <c:numCache>
                <c:formatCode>0%</c:formatCode>
                <c:ptCount val="18"/>
                <c:pt idx="0">
                  <c:v>0</c:v>
                </c:pt>
                <c:pt idx="1">
                  <c:v>0.03</c:v>
                </c:pt>
                <c:pt idx="2">
                  <c:v>7.0000000000000007E-2</c:v>
                </c:pt>
                <c:pt idx="3">
                  <c:v>0.08</c:v>
                </c:pt>
                <c:pt idx="4">
                  <c:v>0.11</c:v>
                </c:pt>
                <c:pt idx="5">
                  <c:v>0.13</c:v>
                </c:pt>
                <c:pt idx="6">
                  <c:v>0.17</c:v>
                </c:pt>
                <c:pt idx="7">
                  <c:v>0.21</c:v>
                </c:pt>
                <c:pt idx="8">
                  <c:v>0.24</c:v>
                </c:pt>
                <c:pt idx="9">
                  <c:v>0.28999999999999998</c:v>
                </c:pt>
                <c:pt idx="10">
                  <c:v>0.28000000000000003</c:v>
                </c:pt>
                <c:pt idx="11">
                  <c:v>0.31</c:v>
                </c:pt>
                <c:pt idx="12">
                  <c:v>0.35</c:v>
                </c:pt>
                <c:pt idx="13">
                  <c:v>0.38</c:v>
                </c:pt>
                <c:pt idx="14">
                  <c:v>0.4</c:v>
                </c:pt>
                <c:pt idx="15">
                  <c:v>0.43</c:v>
                </c:pt>
                <c:pt idx="16">
                  <c:v>0.42</c:v>
                </c:pt>
                <c:pt idx="17">
                  <c:v>0.44</c:v>
                </c:pt>
              </c:numCache>
            </c:numRef>
          </c:val>
          <c:smooth val="0"/>
          <c:extLst xmlns:c16r2="http://schemas.microsoft.com/office/drawing/2015/06/chart">
            <c:ext xmlns:c16="http://schemas.microsoft.com/office/drawing/2014/chart" uri="{C3380CC4-5D6E-409C-BE32-E72D297353CC}">
              <c16:uniqueId val="{0000000F-2F8F-4B48-946A-66C95045579C}"/>
            </c:ext>
          </c:extLst>
        </c:ser>
        <c:dLbls>
          <c:showLegendKey val="0"/>
          <c:showVal val="0"/>
          <c:showCatName val="0"/>
          <c:showSerName val="0"/>
          <c:showPercent val="0"/>
          <c:showBubbleSize val="0"/>
        </c:dLbls>
        <c:marker val="1"/>
        <c:smooth val="0"/>
        <c:axId val="352107704"/>
        <c:axId val="352103000"/>
      </c:lineChart>
      <c:catAx>
        <c:axId val="35210770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352103000"/>
        <c:crosses val="autoZero"/>
        <c:auto val="1"/>
        <c:lblAlgn val="ctr"/>
        <c:lblOffset val="100"/>
        <c:tickLblSkip val="1"/>
        <c:tickMarkSkip val="1"/>
        <c:noMultiLvlLbl val="0"/>
      </c:catAx>
      <c:valAx>
        <c:axId val="352103000"/>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a:pPr>
            <a:endParaRPr lang="en-US"/>
          </a:p>
        </c:txPr>
        <c:crossAx val="352107704"/>
        <c:crosses val="autoZero"/>
        <c:crossBetween val="between"/>
      </c:valAx>
      <c:spPr>
        <a:noFill/>
        <a:ln w="25400">
          <a:noFill/>
        </a:ln>
      </c:spPr>
    </c:plotArea>
    <c:legend>
      <c:legendPos val="b"/>
      <c:layout>
        <c:manualLayout>
          <c:xMode val="edge"/>
          <c:yMode val="edge"/>
          <c:x val="0.11479025851857"/>
          <c:y val="4.3179316127150702E-2"/>
          <c:w val="0.38862030520521201"/>
          <c:h val="0.19405365995917201"/>
        </c:manualLayout>
      </c:layout>
      <c:overlay val="0"/>
      <c:spPr>
        <a:noFill/>
        <a:ln w="9525">
          <a:noFill/>
          <a:prstDash val="solid"/>
        </a:ln>
      </c:spPr>
      <c:txPr>
        <a:bodyPr/>
        <a:lstStyle/>
        <a:p>
          <a:pPr>
            <a:defRPr sz="1200" b="1"/>
          </a:pPr>
          <a:endParaRPr lang="en-US"/>
        </a:p>
      </c:txPr>
    </c:legend>
    <c:plotVisOnly val="1"/>
    <c:dispBlanksAs val="gap"/>
    <c:showDLblsOverMax val="0"/>
  </c:chart>
  <c:spPr>
    <a:noFill/>
    <a:ln>
      <a:noFill/>
    </a:ln>
  </c:spPr>
  <c:txPr>
    <a:bodyPr/>
    <a:lstStyle/>
    <a:p>
      <a:pPr>
        <a:defRPr sz="1050" b="0" i="0" u="none" strike="noStrike" baseline="0">
          <a:solidFill>
            <a:schemeClr val="tx1"/>
          </a:solidFill>
          <a:latin typeface="Calibri" panose="020F0502020204030204" pitchFamily="34" charset="0"/>
          <a:ea typeface="Tahoma"/>
          <a:cs typeface="Tahom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286361268866863E-2"/>
          <c:y val="0.11947206471204751"/>
          <c:w val="0.84059521485434152"/>
          <c:h val="0.6811852230075337"/>
        </c:manualLayout>
      </c:layout>
      <c:barChart>
        <c:barDir val="col"/>
        <c:grouping val="stacked"/>
        <c:varyColors val="0"/>
        <c:ser>
          <c:idx val="0"/>
          <c:order val="0"/>
          <c:tx>
            <c:strRef>
              <c:f>Sheet1!$A$2</c:f>
              <c:strCache>
                <c:ptCount val="1"/>
                <c:pt idx="0">
                  <c:v>Worker Contribution</c:v>
                </c:pt>
              </c:strCache>
            </c:strRef>
          </c:tx>
          <c:spPr>
            <a:ln>
              <a:solidFill>
                <a:schemeClr val="accent1"/>
              </a:solidFill>
            </a:ln>
          </c:spPr>
          <c:invertIfNegative val="0"/>
          <c:dLbls>
            <c:spPr>
              <a:noFill/>
              <a:ln>
                <a:noFill/>
              </a:ln>
              <a:effectLst/>
            </c:spPr>
            <c:txPr>
              <a:bodyPr/>
              <a:lstStyle/>
              <a:p>
                <a:pPr>
                  <a:defRPr sz="1100" b="0">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Sheet1!$B$1:$H$1</c:f>
              <c:strCache>
                <c:ptCount val="7"/>
                <c:pt idx="0">
                  <c:v>Small Firms 
(3 to 199 Workers)</c:v>
                </c:pt>
                <c:pt idx="1">
                  <c:v>Large Firms 
(200 or More Workers)</c:v>
                </c:pt>
                <c:pt idx="2">
                  <c:v>All Firms</c:v>
                </c:pt>
                <c:pt idx="3">
                  <c:v> </c:v>
                </c:pt>
                <c:pt idx="4">
                  <c:v>Small Firms 
(3 to 199 Workers) </c:v>
                </c:pt>
                <c:pt idx="5">
                  <c:v>Large Firms 
(200 or More Workers) </c:v>
                </c:pt>
                <c:pt idx="6">
                  <c:v>All Firms </c:v>
                </c:pt>
              </c:strCache>
            </c:strRef>
          </c:cat>
          <c:val>
            <c:numRef>
              <c:f>Sheet1!$B$2:$H$2</c:f>
              <c:numCache>
                <c:formatCode>"$"#,##0"*"</c:formatCode>
                <c:ptCount val="7"/>
                <c:pt idx="0">
                  <c:v>1021</c:v>
                </c:pt>
                <c:pt idx="1">
                  <c:v>1176</c:v>
                </c:pt>
                <c:pt idx="2" formatCode="&quot;$&quot;#,##0">
                  <c:v>1129</c:v>
                </c:pt>
                <c:pt idx="4">
                  <c:v>6597</c:v>
                </c:pt>
                <c:pt idx="5">
                  <c:v>4719</c:v>
                </c:pt>
                <c:pt idx="6" formatCode="&quot;$&quot;#,##0">
                  <c:v>5277</c:v>
                </c:pt>
              </c:numCache>
            </c:numRef>
          </c:val>
          <c:extLst xmlns:c16r2="http://schemas.microsoft.com/office/drawing/2015/06/chart">
            <c:ext xmlns:c16="http://schemas.microsoft.com/office/drawing/2014/chart" uri="{C3380CC4-5D6E-409C-BE32-E72D297353CC}">
              <c16:uniqueId val="{00000000-3DE3-4BEF-A380-DB6960AE0A87}"/>
            </c:ext>
          </c:extLst>
        </c:ser>
        <c:ser>
          <c:idx val="1"/>
          <c:order val="1"/>
          <c:tx>
            <c:strRef>
              <c:f>Sheet1!$A$3</c:f>
              <c:strCache>
                <c:ptCount val="1"/>
                <c:pt idx="0">
                  <c:v>Employer Contribution</c:v>
                </c:pt>
              </c:strCache>
            </c:strRef>
          </c:tx>
          <c:spPr>
            <a:solidFill>
              <a:schemeClr val="accent5"/>
            </a:solidFill>
            <a:ln>
              <a:solidFill>
                <a:schemeClr val="accent1"/>
              </a:solidFill>
            </a:ln>
          </c:spPr>
          <c:invertIfNegative val="0"/>
          <c:dLbls>
            <c:spPr>
              <a:noFill/>
              <a:ln>
                <a:noFill/>
              </a:ln>
              <a:effectLst/>
            </c:spPr>
            <c:txPr>
              <a:bodyPr/>
              <a:lstStyle/>
              <a:p>
                <a:pPr>
                  <a:defRPr sz="11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Sheet1!$B$1:$H$1</c:f>
              <c:strCache>
                <c:ptCount val="7"/>
                <c:pt idx="0">
                  <c:v>Small Firms 
(3 to 199 Workers)</c:v>
                </c:pt>
                <c:pt idx="1">
                  <c:v>Large Firms 
(200 or More Workers)</c:v>
                </c:pt>
                <c:pt idx="2">
                  <c:v>All Firms</c:v>
                </c:pt>
                <c:pt idx="3">
                  <c:v> </c:v>
                </c:pt>
                <c:pt idx="4">
                  <c:v>Small Firms 
(3 to 199 Workers) </c:v>
                </c:pt>
                <c:pt idx="5">
                  <c:v>Large Firms 
(200 or More Workers) </c:v>
                </c:pt>
                <c:pt idx="6">
                  <c:v>All Firms </c:v>
                </c:pt>
              </c:strCache>
            </c:strRef>
          </c:cat>
          <c:val>
            <c:numRef>
              <c:f>Sheet1!$B$3:$H$3</c:f>
              <c:numCache>
                <c:formatCode>"$"#,##0</c:formatCode>
                <c:ptCount val="7"/>
                <c:pt idx="0">
                  <c:v>5408</c:v>
                </c:pt>
                <c:pt idx="1">
                  <c:v>5261</c:v>
                </c:pt>
                <c:pt idx="2">
                  <c:v>5306</c:v>
                </c:pt>
                <c:pt idx="4" formatCode="&quot;$&quot;#,##0&quot;*&quot;">
                  <c:v>10949</c:v>
                </c:pt>
                <c:pt idx="5" formatCode="&quot;$&quot;#,##0&quot;*&quot;">
                  <c:v>13676</c:v>
                </c:pt>
                <c:pt idx="6">
                  <c:v>12865</c:v>
                </c:pt>
              </c:numCache>
            </c:numRef>
          </c:val>
          <c:extLst xmlns:c16r2="http://schemas.microsoft.com/office/drawing/2015/06/chart">
            <c:ext xmlns:c16="http://schemas.microsoft.com/office/drawing/2014/chart" uri="{C3380CC4-5D6E-409C-BE32-E72D297353CC}">
              <c16:uniqueId val="{00000001-3DE3-4BEF-A380-DB6960AE0A87}"/>
            </c:ext>
          </c:extLst>
        </c:ser>
        <c:dLbls>
          <c:showLegendKey val="0"/>
          <c:showVal val="0"/>
          <c:showCatName val="0"/>
          <c:showSerName val="0"/>
          <c:showPercent val="0"/>
          <c:showBubbleSize val="0"/>
        </c:dLbls>
        <c:gapWidth val="50"/>
        <c:overlap val="100"/>
        <c:axId val="352103392"/>
        <c:axId val="352106528"/>
      </c:barChart>
      <c:catAx>
        <c:axId val="352103392"/>
        <c:scaling>
          <c:orientation val="minMax"/>
        </c:scaling>
        <c:delete val="0"/>
        <c:axPos val="b"/>
        <c:numFmt formatCode="General" sourceLinked="0"/>
        <c:majorTickMark val="out"/>
        <c:minorTickMark val="none"/>
        <c:tickLblPos val="nextTo"/>
        <c:txPr>
          <a:bodyPr/>
          <a:lstStyle/>
          <a:p>
            <a:pPr>
              <a:defRPr sz="1200" b="1"/>
            </a:pPr>
            <a:endParaRPr lang="en-US"/>
          </a:p>
        </c:txPr>
        <c:crossAx val="352106528"/>
        <c:crosses val="autoZero"/>
        <c:auto val="1"/>
        <c:lblAlgn val="ctr"/>
        <c:lblOffset val="100"/>
        <c:noMultiLvlLbl val="0"/>
      </c:catAx>
      <c:valAx>
        <c:axId val="352106528"/>
        <c:scaling>
          <c:orientation val="minMax"/>
        </c:scaling>
        <c:delete val="1"/>
        <c:axPos val="l"/>
        <c:numFmt formatCode="&quot;$&quot;#,##0&quot;*&quot;" sourceLinked="1"/>
        <c:majorTickMark val="out"/>
        <c:minorTickMark val="none"/>
        <c:tickLblPos val="nextTo"/>
        <c:crossAx val="352103392"/>
        <c:crosses val="autoZero"/>
        <c:crossBetween val="between"/>
      </c:valAx>
    </c:plotArea>
    <c:legend>
      <c:legendPos val="r"/>
      <c:layout>
        <c:manualLayout>
          <c:xMode val="edge"/>
          <c:yMode val="edge"/>
          <c:x val="7.6918071191514285E-3"/>
          <c:y val="0.25137382591327029"/>
          <c:w val="0.18295503351337278"/>
          <c:h val="0.1074609188002443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726264820345739E-2"/>
          <c:y val="3.3622936963388049E-2"/>
          <c:w val="0.9136530455244819"/>
          <c:h val="0.86051559233061969"/>
        </c:manualLayout>
      </c:layout>
      <c:lineChart>
        <c:grouping val="standard"/>
        <c:varyColors val="0"/>
        <c:ser>
          <c:idx val="0"/>
          <c:order val="0"/>
          <c:tx>
            <c:strRef>
              <c:f>Sheet1!$A$2</c:f>
              <c:strCache>
                <c:ptCount val="1"/>
                <c:pt idx="0">
                  <c:v>Single Coverage</c:v>
                </c:pt>
              </c:strCache>
            </c:strRef>
          </c:tx>
          <c:spPr>
            <a:ln>
              <a:solidFill>
                <a:schemeClr val="accent5"/>
              </a:solidFill>
            </a:ln>
          </c:spPr>
          <c:marker>
            <c:spPr>
              <a:solidFill>
                <a:schemeClr val="accent5"/>
              </a:solidFill>
              <a:ln>
                <a:solidFill>
                  <a:schemeClr val="accent5"/>
                </a:solidFill>
              </a:ln>
            </c:spPr>
          </c:marker>
          <c:dLbls>
            <c:dLbl>
              <c:idx val="11"/>
              <c:tx>
                <c:rich>
                  <a:bodyPr/>
                  <a:lstStyle/>
                  <a:p>
                    <a:r>
                      <a:rPr lang="en-US" sz="1100" dirty="0"/>
                      <a:t>19</a:t>
                    </a:r>
                    <a:r>
                      <a:rPr lang="en-US" sz="1100" dirty="0" smtClean="0"/>
                      <a:t>%*</a:t>
                    </a:r>
                    <a:endParaRPr lang="en-US" sz="1100" dirty="0"/>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7435-4A0B-9BC6-4288A03CC29C}"/>
                </c:ext>
                <c:ext xmlns:c15="http://schemas.microsoft.com/office/drawing/2012/chart" uri="{CE6537A1-D6FC-4f65-9D91-7224C49458BB}"/>
              </c:extLst>
            </c:dLbl>
            <c:spPr>
              <a:noFill/>
              <a:ln>
                <a:noFill/>
              </a:ln>
              <a:effectLst/>
            </c:spPr>
            <c:txPr>
              <a:bodyPr/>
              <a:lstStyle/>
              <a:p>
                <a:pPr algn="ctr">
                  <a:defRPr lang="en-US" sz="1100" b="0" i="0" u="none" strike="noStrike" kern="1200" baseline="0">
                    <a:solidFill>
                      <a:srgbClr val="000000"/>
                    </a:solidFill>
                    <a:latin typeface="Calibri (Body)"/>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Sheet1!$B$1:$S$1</c:f>
              <c:strCach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strCache>
            </c:strRef>
          </c:cat>
          <c:val>
            <c:numRef>
              <c:f>Sheet1!$B$2:$S$2</c:f>
              <c:numCache>
                <c:formatCode>0%</c:formatCode>
                <c:ptCount val="18"/>
                <c:pt idx="0">
                  <c:v>0.14000000000000001</c:v>
                </c:pt>
                <c:pt idx="1">
                  <c:v>0.14000000000000001</c:v>
                </c:pt>
                <c:pt idx="2">
                  <c:v>0.14000000000000001</c:v>
                </c:pt>
                <c:pt idx="3">
                  <c:v>0.16</c:v>
                </c:pt>
                <c:pt idx="4">
                  <c:v>0.16</c:v>
                </c:pt>
                <c:pt idx="5">
                  <c:v>0.16</c:v>
                </c:pt>
                <c:pt idx="6">
                  <c:v>0.16</c:v>
                </c:pt>
                <c:pt idx="7">
                  <c:v>0.16</c:v>
                </c:pt>
                <c:pt idx="8">
                  <c:v>0.16</c:v>
                </c:pt>
                <c:pt idx="9">
                  <c:v>0.16</c:v>
                </c:pt>
                <c:pt idx="10">
                  <c:v>0.17</c:v>
                </c:pt>
                <c:pt idx="11">
                  <c:v>0.19</c:v>
                </c:pt>
                <c:pt idx="12">
                  <c:v>0.18</c:v>
                </c:pt>
                <c:pt idx="13">
                  <c:v>0.18</c:v>
                </c:pt>
                <c:pt idx="14">
                  <c:v>0.18</c:v>
                </c:pt>
                <c:pt idx="15">
                  <c:v>0.18</c:v>
                </c:pt>
                <c:pt idx="16">
                  <c:v>0.18</c:v>
                </c:pt>
                <c:pt idx="17">
                  <c:v>0.18</c:v>
                </c:pt>
              </c:numCache>
            </c:numRef>
          </c:val>
          <c:smooth val="0"/>
          <c:extLst xmlns:c16r2="http://schemas.microsoft.com/office/drawing/2015/06/chart">
            <c:ext xmlns:c16="http://schemas.microsoft.com/office/drawing/2014/chart" uri="{C3380CC4-5D6E-409C-BE32-E72D297353CC}">
              <c16:uniqueId val="{00000001-7435-4A0B-9BC6-4288A03CC29C}"/>
            </c:ext>
          </c:extLst>
        </c:ser>
        <c:ser>
          <c:idx val="1"/>
          <c:order val="1"/>
          <c:tx>
            <c:strRef>
              <c:f>Sheet1!$A$3</c:f>
              <c:strCache>
                <c:ptCount val="1"/>
                <c:pt idx="0">
                  <c:v>Family Coverage</c:v>
                </c:pt>
              </c:strCache>
            </c:strRef>
          </c:tx>
          <c:spPr>
            <a:ln>
              <a:solidFill>
                <a:schemeClr val="accent1"/>
              </a:solidFill>
            </a:ln>
          </c:spPr>
          <c:marker>
            <c:spPr>
              <a:solidFill>
                <a:schemeClr val="accent1"/>
              </a:solidFill>
              <a:ln>
                <a:solidFill>
                  <a:schemeClr val="accent1"/>
                </a:solidFill>
              </a:ln>
            </c:spPr>
          </c:marker>
          <c:dLbls>
            <c:dLbl>
              <c:idx val="11"/>
              <c:tx>
                <c:rich>
                  <a:bodyPr/>
                  <a:lstStyle/>
                  <a:p>
                    <a:r>
                      <a:rPr lang="en-US" sz="1100" dirty="0"/>
                      <a:t>30</a:t>
                    </a:r>
                    <a:r>
                      <a:rPr lang="en-US" sz="1100" dirty="0" smtClean="0"/>
                      <a:t>%*</a:t>
                    </a:r>
                    <a:endParaRPr lang="en-US" sz="1100" dirty="0"/>
                  </a:p>
                </c:rich>
              </c:tx>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7435-4A0B-9BC6-4288A03CC29C}"/>
                </c:ext>
                <c:ext xmlns:c15="http://schemas.microsoft.com/office/drawing/2012/chart" uri="{CE6537A1-D6FC-4f65-9D91-7224C49458BB}"/>
              </c:extLst>
            </c:dLbl>
            <c:spPr>
              <a:noFill/>
              <a:ln>
                <a:noFill/>
              </a:ln>
              <a:effectLst/>
            </c:spPr>
            <c:txPr>
              <a:bodyPr anchorCtr="0"/>
              <a:lstStyle/>
              <a:p>
                <a:pPr algn="ctr">
                  <a:defRPr lang="en-US" sz="1100" b="0" i="0" u="none" strike="noStrike" kern="1200" baseline="0">
                    <a:solidFill>
                      <a:srgbClr val="000000"/>
                    </a:solidFill>
                    <a:latin typeface="Calibri (Body)"/>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Sheet1!$B$1:$S$1</c:f>
              <c:strCach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strCache>
            </c:strRef>
          </c:cat>
          <c:val>
            <c:numRef>
              <c:f>Sheet1!$B$3:$S$3</c:f>
              <c:numCache>
                <c:formatCode>0%</c:formatCode>
                <c:ptCount val="18"/>
                <c:pt idx="0">
                  <c:v>0.27</c:v>
                </c:pt>
                <c:pt idx="1">
                  <c:v>0.26</c:v>
                </c:pt>
                <c:pt idx="2">
                  <c:v>0.26</c:v>
                </c:pt>
                <c:pt idx="3">
                  <c:v>0.28000000000000003</c:v>
                </c:pt>
                <c:pt idx="4">
                  <c:v>0.27</c:v>
                </c:pt>
                <c:pt idx="5">
                  <c:v>0.28000000000000003</c:v>
                </c:pt>
                <c:pt idx="6">
                  <c:v>0.26</c:v>
                </c:pt>
                <c:pt idx="7">
                  <c:v>0.27</c:v>
                </c:pt>
                <c:pt idx="8">
                  <c:v>0.28000000000000003</c:v>
                </c:pt>
                <c:pt idx="9">
                  <c:v>0.27</c:v>
                </c:pt>
                <c:pt idx="10">
                  <c:v>0.27</c:v>
                </c:pt>
                <c:pt idx="11">
                  <c:v>0.3</c:v>
                </c:pt>
                <c:pt idx="12">
                  <c:v>0.28000000000000003</c:v>
                </c:pt>
                <c:pt idx="13">
                  <c:v>0.28000000000000003</c:v>
                </c:pt>
                <c:pt idx="14">
                  <c:v>0.28999999999999998</c:v>
                </c:pt>
                <c:pt idx="15">
                  <c:v>0.28999999999999998</c:v>
                </c:pt>
                <c:pt idx="16">
                  <c:v>0.28999999999999998</c:v>
                </c:pt>
                <c:pt idx="17">
                  <c:v>0.3</c:v>
                </c:pt>
              </c:numCache>
            </c:numRef>
          </c:val>
          <c:smooth val="0"/>
          <c:extLst xmlns:c16r2="http://schemas.microsoft.com/office/drawing/2015/06/chart">
            <c:ext xmlns:c16="http://schemas.microsoft.com/office/drawing/2014/chart" uri="{C3380CC4-5D6E-409C-BE32-E72D297353CC}">
              <c16:uniqueId val="{00000003-7435-4A0B-9BC6-4288A03CC29C}"/>
            </c:ext>
          </c:extLst>
        </c:ser>
        <c:dLbls>
          <c:showLegendKey val="0"/>
          <c:showVal val="0"/>
          <c:showCatName val="0"/>
          <c:showSerName val="0"/>
          <c:showPercent val="0"/>
          <c:showBubbleSize val="0"/>
        </c:dLbls>
        <c:marker val="1"/>
        <c:smooth val="0"/>
        <c:axId val="352107312"/>
        <c:axId val="352108096"/>
      </c:lineChart>
      <c:catAx>
        <c:axId val="352107312"/>
        <c:scaling>
          <c:orientation val="minMax"/>
        </c:scaling>
        <c:delete val="0"/>
        <c:axPos val="b"/>
        <c:numFmt formatCode="General" sourceLinked="0"/>
        <c:majorTickMark val="out"/>
        <c:minorTickMark val="none"/>
        <c:tickLblPos val="nextTo"/>
        <c:txPr>
          <a:bodyPr/>
          <a:lstStyle/>
          <a:p>
            <a:pPr>
              <a:defRPr sz="1200" b="1"/>
            </a:pPr>
            <a:endParaRPr lang="en-US"/>
          </a:p>
        </c:txPr>
        <c:crossAx val="352108096"/>
        <c:crosses val="autoZero"/>
        <c:auto val="1"/>
        <c:lblAlgn val="ctr"/>
        <c:lblOffset val="100"/>
        <c:noMultiLvlLbl val="0"/>
      </c:catAx>
      <c:valAx>
        <c:axId val="352108096"/>
        <c:scaling>
          <c:orientation val="minMax"/>
          <c:max val="0.5"/>
        </c:scaling>
        <c:delete val="0"/>
        <c:axPos val="l"/>
        <c:numFmt formatCode="0%" sourceLinked="1"/>
        <c:majorTickMark val="out"/>
        <c:minorTickMark val="none"/>
        <c:tickLblPos val="nextTo"/>
        <c:txPr>
          <a:bodyPr/>
          <a:lstStyle/>
          <a:p>
            <a:pPr>
              <a:defRPr sz="1200" b="0"/>
            </a:pPr>
            <a:endParaRPr lang="en-US"/>
          </a:p>
        </c:txPr>
        <c:crossAx val="352107312"/>
        <c:crosses val="autoZero"/>
        <c:crossBetween val="between"/>
      </c:valAx>
    </c:plotArea>
    <c:legend>
      <c:legendPos val="t"/>
      <c:layout>
        <c:manualLayout>
          <c:xMode val="edge"/>
          <c:yMode val="edge"/>
          <c:x val="7.7843922526925527E-2"/>
          <c:y val="3.1981404866764533E-2"/>
          <c:w val="0.27534663770476964"/>
          <c:h val="0.1262774144757329"/>
        </c:manualLayout>
      </c:layout>
      <c:overlay val="1"/>
      <c:spPr>
        <a:ln>
          <a:noFill/>
        </a:ln>
      </c:spPr>
      <c:txPr>
        <a:bodyPr/>
        <a:lstStyle/>
        <a:p>
          <a:pPr>
            <a:defRPr sz="1200" b="1">
              <a:latin typeface="+mj-lt"/>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371284886786684E-2"/>
          <c:y val="5.047358207403093E-2"/>
          <c:w val="0.92906121923491036"/>
          <c:h val="0.77737220882475977"/>
        </c:manualLayout>
      </c:layout>
      <c:barChart>
        <c:barDir val="col"/>
        <c:grouping val="stacked"/>
        <c:varyColors val="0"/>
        <c:ser>
          <c:idx val="3"/>
          <c:order val="0"/>
          <c:tx>
            <c:strRef>
              <c:f>Sheet1!$B$1</c:f>
              <c:strCache>
                <c:ptCount val="1"/>
                <c:pt idx="0">
                  <c:v>HDHP/HRA</c:v>
                </c:pt>
              </c:strCache>
            </c:strRef>
          </c:tx>
          <c:spPr>
            <a:solidFill>
              <a:schemeClr val="accent5"/>
            </a:solidFill>
            <a:ln w="12700">
              <a:solidFill>
                <a:schemeClr val="tx1"/>
              </a:solidFill>
            </a:ln>
          </c:spPr>
          <c:invertIfNegative val="0"/>
          <c:dLbls>
            <c:spPr>
              <a:noFill/>
              <a:ln>
                <a:noFill/>
              </a:ln>
              <a:effectLst/>
            </c:spPr>
            <c:txPr>
              <a:bodyPr/>
              <a:lstStyle/>
              <a:p>
                <a:pPr>
                  <a:defRPr sz="1000">
                    <a:latin typeface="Calibri" panose="020F0502020204030204" pitchFamily="34"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Sheet1!$A$2:$A$12</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Sheet1!$B$2:$B$12</c:f>
              <c:numCache>
                <c:formatCode>0%</c:formatCode>
                <c:ptCount val="11"/>
                <c:pt idx="0">
                  <c:v>0.02</c:v>
                </c:pt>
                <c:pt idx="1">
                  <c:v>0.03</c:v>
                </c:pt>
                <c:pt idx="2">
                  <c:v>0.03</c:v>
                </c:pt>
                <c:pt idx="3">
                  <c:v>0.03</c:v>
                </c:pt>
                <c:pt idx="4" formatCode="0%&quot;*&quot;">
                  <c:v>7.0000000000000007E-2</c:v>
                </c:pt>
                <c:pt idx="5">
                  <c:v>0.08</c:v>
                </c:pt>
                <c:pt idx="6">
                  <c:v>0.08</c:v>
                </c:pt>
                <c:pt idx="7">
                  <c:v>0.09</c:v>
                </c:pt>
                <c:pt idx="8">
                  <c:v>7.0000000000000007E-2</c:v>
                </c:pt>
                <c:pt idx="9">
                  <c:v>0.09</c:v>
                </c:pt>
                <c:pt idx="10">
                  <c:v>0.09</c:v>
                </c:pt>
              </c:numCache>
            </c:numRef>
          </c:val>
          <c:extLst xmlns:c16r2="http://schemas.microsoft.com/office/drawing/2015/06/chart">
            <c:ext xmlns:c16="http://schemas.microsoft.com/office/drawing/2014/chart" uri="{C3380CC4-5D6E-409C-BE32-E72D297353CC}">
              <c16:uniqueId val="{00000000-53F1-4DD3-A551-7CDFD7E413C9}"/>
            </c:ext>
          </c:extLst>
        </c:ser>
        <c:ser>
          <c:idx val="0"/>
          <c:order val="1"/>
          <c:tx>
            <c:strRef>
              <c:f>Sheet1!$C$1</c:f>
              <c:strCache>
                <c:ptCount val="1"/>
                <c:pt idx="0">
                  <c:v>HSA-Qualified HDHP</c:v>
                </c:pt>
              </c:strCache>
            </c:strRef>
          </c:tx>
          <c:spPr>
            <a:solidFill>
              <a:schemeClr val="accent1"/>
            </a:solidFill>
            <a:ln w="12700">
              <a:solidFill>
                <a:schemeClr val="tx1"/>
              </a:solidFill>
            </a:ln>
          </c:spPr>
          <c:invertIfNegative val="0"/>
          <c:dLbls>
            <c:spPr>
              <a:noFill/>
              <a:ln>
                <a:noFill/>
              </a:ln>
              <a:effectLst/>
            </c:spPr>
            <c:txPr>
              <a:bodyPr/>
              <a:lstStyle/>
              <a:p>
                <a:pPr>
                  <a:defRPr sz="1000">
                    <a:solidFill>
                      <a:schemeClr val="bg1"/>
                    </a:solidFill>
                    <a:latin typeface="Calibri" panose="020F0502020204030204" pitchFamily="34"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Sheet1!$A$2:$A$12</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Sheet1!$C$2:$C$12</c:f>
              <c:numCache>
                <c:formatCode>0%</c:formatCode>
                <c:ptCount val="11"/>
                <c:pt idx="0">
                  <c:v>0.02</c:v>
                </c:pt>
                <c:pt idx="1">
                  <c:v>0.03</c:v>
                </c:pt>
                <c:pt idx="2" formatCode="0%&quot;*&quot;">
                  <c:v>0.04</c:v>
                </c:pt>
                <c:pt idx="3">
                  <c:v>0.06</c:v>
                </c:pt>
                <c:pt idx="4">
                  <c:v>0.06</c:v>
                </c:pt>
                <c:pt idx="5" formatCode="0%&quot;*&quot;">
                  <c:v>0.09</c:v>
                </c:pt>
                <c:pt idx="6">
                  <c:v>0.11</c:v>
                </c:pt>
                <c:pt idx="7">
                  <c:v>0.11</c:v>
                </c:pt>
                <c:pt idx="8">
                  <c:v>0.14000000000000001</c:v>
                </c:pt>
                <c:pt idx="9">
                  <c:v>0.15</c:v>
                </c:pt>
                <c:pt idx="10" formatCode="0%&quot;*&quot;">
                  <c:v>0.19</c:v>
                </c:pt>
              </c:numCache>
            </c:numRef>
          </c:val>
          <c:extLst xmlns:c16r2="http://schemas.microsoft.com/office/drawing/2015/06/chart">
            <c:ext xmlns:c16="http://schemas.microsoft.com/office/drawing/2014/chart" uri="{C3380CC4-5D6E-409C-BE32-E72D297353CC}">
              <c16:uniqueId val="{00000001-53F1-4DD3-A551-7CDFD7E413C9}"/>
            </c:ext>
          </c:extLst>
        </c:ser>
        <c:dLbls>
          <c:showLegendKey val="0"/>
          <c:showVal val="0"/>
          <c:showCatName val="0"/>
          <c:showSerName val="0"/>
          <c:showPercent val="0"/>
          <c:showBubbleSize val="0"/>
        </c:dLbls>
        <c:gapWidth val="155"/>
        <c:overlap val="100"/>
        <c:axId val="352104960"/>
        <c:axId val="352105744"/>
      </c:barChart>
      <c:catAx>
        <c:axId val="352104960"/>
        <c:scaling>
          <c:orientation val="minMax"/>
        </c:scaling>
        <c:delete val="0"/>
        <c:axPos val="b"/>
        <c:numFmt formatCode="General" sourceLinked="1"/>
        <c:majorTickMark val="out"/>
        <c:minorTickMark val="none"/>
        <c:tickLblPos val="nextTo"/>
        <c:txPr>
          <a:bodyPr/>
          <a:lstStyle/>
          <a:p>
            <a:pPr>
              <a:defRPr b="1">
                <a:latin typeface="Calibri" pitchFamily="34" charset="0"/>
              </a:defRPr>
            </a:pPr>
            <a:endParaRPr lang="en-US"/>
          </a:p>
        </c:txPr>
        <c:crossAx val="352105744"/>
        <c:crosses val="autoZero"/>
        <c:auto val="1"/>
        <c:lblAlgn val="ctr"/>
        <c:lblOffset val="100"/>
        <c:noMultiLvlLbl val="0"/>
      </c:catAx>
      <c:valAx>
        <c:axId val="352105744"/>
        <c:scaling>
          <c:orientation val="minMax"/>
          <c:max val="0.4"/>
        </c:scaling>
        <c:delete val="0"/>
        <c:axPos val="l"/>
        <c:numFmt formatCode="0%" sourceLinked="1"/>
        <c:majorTickMark val="out"/>
        <c:minorTickMark val="none"/>
        <c:tickLblPos val="nextTo"/>
        <c:txPr>
          <a:bodyPr/>
          <a:lstStyle/>
          <a:p>
            <a:pPr>
              <a:defRPr>
                <a:latin typeface="Calibri" pitchFamily="34" charset="0"/>
              </a:defRPr>
            </a:pPr>
            <a:endParaRPr lang="en-US"/>
          </a:p>
        </c:txPr>
        <c:crossAx val="352104960"/>
        <c:crosses val="autoZero"/>
        <c:crossBetween val="between"/>
        <c:majorUnit val="5.000000000000001E-2"/>
      </c:valAx>
    </c:plotArea>
    <c:legend>
      <c:legendPos val="b"/>
      <c:layout>
        <c:manualLayout>
          <c:xMode val="edge"/>
          <c:yMode val="edge"/>
          <c:x val="7.7730572645779331E-2"/>
          <c:y val="5.9992422271881667E-2"/>
          <c:w val="0.31707861764397433"/>
          <c:h val="6.75291756795902E-2"/>
        </c:manualLayout>
      </c:layout>
      <c:overlay val="0"/>
      <c:txPr>
        <a:bodyPr/>
        <a:lstStyle/>
        <a:p>
          <a:pPr>
            <a:defRPr b="1">
              <a:latin typeface="Calibri" pitchFamily="34" charset="0"/>
            </a:defRPr>
          </a:pPr>
          <a:endParaRPr lang="en-US"/>
        </a:p>
      </c:txPr>
    </c:legend>
    <c:plotVisOnly val="1"/>
    <c:dispBlanksAs val="gap"/>
    <c:showDLblsOverMax val="0"/>
  </c:chart>
  <c:txPr>
    <a:bodyPr/>
    <a:lstStyle/>
    <a:p>
      <a:pPr>
        <a:defRPr sz="12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778861460441962E-2"/>
          <c:y val="0.18590106503067685"/>
          <c:w val="0.89641654262642068"/>
          <c:h val="0.65898135784961676"/>
        </c:manualLayout>
      </c:layout>
      <c:barChart>
        <c:barDir val="col"/>
        <c:grouping val="stacked"/>
        <c:varyColors val="0"/>
        <c:ser>
          <c:idx val="1"/>
          <c:order val="0"/>
          <c:tx>
            <c:strRef>
              <c:f>Sheet1!$C$1</c:f>
              <c:strCache>
                <c:ptCount val="1"/>
                <c:pt idx="0">
                  <c:v>Worker Contribution</c:v>
                </c:pt>
              </c:strCache>
            </c:strRef>
          </c:tx>
          <c:spPr>
            <a:solidFill>
              <a:schemeClr val="accent1"/>
            </a:solidFill>
            <a:ln w="3175">
              <a:solidFill>
                <a:schemeClr val="tx1"/>
              </a:solidFill>
              <a:prstDash val="solid"/>
            </a:ln>
          </c:spPr>
          <c:invertIfNegative val="0"/>
          <c:dLbls>
            <c:dLbl>
              <c:idx val="3"/>
              <c:tx>
                <c:rich>
                  <a:bodyPr/>
                  <a:lstStyle/>
                  <a:p>
                    <a:fld id="{B1876B53-76ED-4D29-AC27-9D8C5B5A1B9D}" type="VALUE">
                      <a:rPr lang="en-US" smtClean="0"/>
                      <a:pPr/>
                      <a:t>[VALUE]</a:t>
                    </a:fld>
                    <a:endParaRPr 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2810-46B6-B43E-FFC627B845A4}"/>
                </c:ext>
                <c:ext xmlns:c15="http://schemas.microsoft.com/office/drawing/2012/chart" uri="{CE6537A1-D6FC-4f65-9D91-7224C49458BB}">
                  <c15:dlblFieldTable/>
                  <c15:showDataLabelsRange val="0"/>
                </c:ext>
              </c:extLst>
            </c:dLbl>
            <c:dLbl>
              <c:idx val="7"/>
              <c:tx>
                <c:rich>
                  <a:bodyPr/>
                  <a:lstStyle/>
                  <a:p>
                    <a:fld id="{FC23314C-0846-4AC6-BBE6-3F6D3A8F953F}" type="VALUE">
                      <a:rPr lang="en-US" smtClean="0"/>
                      <a:pPr/>
                      <a:t>[VALUE]</a:t>
                    </a:fld>
                    <a:r>
                      <a:rPr lang="en-US" smtClean="0"/>
                      <a:t>*</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810-46B6-B43E-FFC627B845A4}"/>
                </c:ext>
                <c:ext xmlns:c15="http://schemas.microsoft.com/office/drawing/2012/chart" uri="{CE6537A1-D6FC-4f65-9D91-7224C49458BB}">
                  <c15:dlblFieldTable/>
                  <c15:showDataLabelsRange val="0"/>
                </c:ext>
              </c:extLst>
            </c:dLbl>
            <c:spPr>
              <a:noFill/>
              <a:ln>
                <a:noFill/>
              </a:ln>
              <a:effectLst/>
            </c:spPr>
            <c:txPr>
              <a:bodyPr/>
              <a:lstStyle/>
              <a:p>
                <a:pPr>
                  <a:defRPr sz="1100" b="0">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Sheet1!$B$3:$B$7</c:f>
              <c:strCache>
                <c:ptCount val="5"/>
                <c:pt idx="0">
                  <c:v>HDHP/SO - Single</c:v>
                </c:pt>
                <c:pt idx="1">
                  <c:v>All Plan Types - Single </c:v>
                </c:pt>
                <c:pt idx="3">
                  <c:v>HDHP/SO - Family</c:v>
                </c:pt>
                <c:pt idx="4">
                  <c:v>All Plan Types - Family </c:v>
                </c:pt>
              </c:strCache>
            </c:strRef>
          </c:cat>
          <c:val>
            <c:numRef>
              <c:f>Sheet1!$C$3:$C$7</c:f>
              <c:numCache>
                <c:formatCode>"$"#,##0</c:formatCode>
                <c:ptCount val="5"/>
                <c:pt idx="0" formatCode="&quot;$&quot;#,##0&quot;*&quot;">
                  <c:v>943</c:v>
                </c:pt>
                <c:pt idx="1">
                  <c:v>1129</c:v>
                </c:pt>
                <c:pt idx="3" formatCode="&quot;$&quot;#,##0&quot;*&quot;">
                  <c:v>4289</c:v>
                </c:pt>
                <c:pt idx="4">
                  <c:v>5277</c:v>
                </c:pt>
              </c:numCache>
            </c:numRef>
          </c:val>
          <c:extLst xmlns:c16r2="http://schemas.microsoft.com/office/drawing/2015/06/chart">
            <c:ext xmlns:c16="http://schemas.microsoft.com/office/drawing/2014/chart" uri="{C3380CC4-5D6E-409C-BE32-E72D297353CC}">
              <c16:uniqueId val="{00000002-2810-46B6-B43E-FFC627B845A4}"/>
            </c:ext>
          </c:extLst>
        </c:ser>
        <c:ser>
          <c:idx val="0"/>
          <c:order val="1"/>
          <c:tx>
            <c:strRef>
              <c:f>Sheet1!$D$1</c:f>
              <c:strCache>
                <c:ptCount val="1"/>
                <c:pt idx="0">
                  <c:v>Employer Contribution</c:v>
                </c:pt>
              </c:strCache>
            </c:strRef>
          </c:tx>
          <c:spPr>
            <a:solidFill>
              <a:schemeClr val="accent5"/>
            </a:solidFill>
            <a:ln w="3175">
              <a:solidFill>
                <a:schemeClr val="tx1"/>
              </a:solidFill>
              <a:prstDash val="solid"/>
            </a:ln>
          </c:spPr>
          <c:invertIfNegative val="0"/>
          <c:dLbls>
            <c:spPr>
              <a:noFill/>
              <a:ln>
                <a:noFill/>
              </a:ln>
              <a:effectLst/>
            </c:spPr>
            <c:txPr>
              <a:bodyPr wrap="square" lIns="38100" tIns="19050" rIns="38100" bIns="19050" anchor="ctr">
                <a:spAutoFit/>
              </a:bodyPr>
              <a:lstStyle/>
              <a:p>
                <a:pPr>
                  <a:defRPr sz="1000" b="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Sheet1!$B$3:$B$7</c:f>
              <c:strCache>
                <c:ptCount val="5"/>
                <c:pt idx="0">
                  <c:v>HDHP/SO - Single</c:v>
                </c:pt>
                <c:pt idx="1">
                  <c:v>All Plan Types - Single </c:v>
                </c:pt>
                <c:pt idx="3">
                  <c:v>HDHP/SO - Family</c:v>
                </c:pt>
                <c:pt idx="4">
                  <c:v>All Plan Types - Family </c:v>
                </c:pt>
              </c:strCache>
            </c:strRef>
          </c:cat>
          <c:val>
            <c:numRef>
              <c:f>Sheet1!$D$3:$D$7</c:f>
              <c:numCache>
                <c:formatCode>"$"#,##0</c:formatCode>
                <c:ptCount val="5"/>
                <c:pt idx="0" formatCode="&quot;$&quot;#,##0&quot;*&quot;">
                  <c:v>4819</c:v>
                </c:pt>
                <c:pt idx="1">
                  <c:v>5306</c:v>
                </c:pt>
                <c:pt idx="3">
                  <c:v>12448</c:v>
                </c:pt>
                <c:pt idx="4">
                  <c:v>12865</c:v>
                </c:pt>
              </c:numCache>
            </c:numRef>
          </c:val>
          <c:extLst xmlns:c16r2="http://schemas.microsoft.com/office/drawing/2015/06/chart">
            <c:ext xmlns:c16="http://schemas.microsoft.com/office/drawing/2014/chart" uri="{C3380CC4-5D6E-409C-BE32-E72D297353CC}">
              <c16:uniqueId val="{00000003-2810-46B6-B43E-FFC627B845A4}"/>
            </c:ext>
          </c:extLst>
        </c:ser>
        <c:dLbls>
          <c:showLegendKey val="0"/>
          <c:showVal val="1"/>
          <c:showCatName val="0"/>
          <c:showSerName val="0"/>
          <c:showPercent val="0"/>
          <c:showBubbleSize val="0"/>
        </c:dLbls>
        <c:gapWidth val="75"/>
        <c:overlap val="100"/>
        <c:axId val="352101040"/>
        <c:axId val="352106136"/>
      </c:barChart>
      <c:catAx>
        <c:axId val="352101040"/>
        <c:scaling>
          <c:orientation val="maxMin"/>
        </c:scaling>
        <c:delete val="0"/>
        <c:axPos val="b"/>
        <c:numFmt formatCode="General" sourceLinked="1"/>
        <c:majorTickMark val="none"/>
        <c:minorTickMark val="none"/>
        <c:tickLblPos val="nextTo"/>
        <c:spPr>
          <a:ln w="3423">
            <a:solidFill>
              <a:schemeClr val="tx1"/>
            </a:solidFill>
            <a:prstDash val="solid"/>
          </a:ln>
        </c:spPr>
        <c:txPr>
          <a:bodyPr rot="0" vert="horz"/>
          <a:lstStyle/>
          <a:p>
            <a:pPr>
              <a:defRPr sz="1200"/>
            </a:pPr>
            <a:endParaRPr lang="en-US"/>
          </a:p>
        </c:txPr>
        <c:crossAx val="352106136"/>
        <c:crossesAt val="0"/>
        <c:auto val="1"/>
        <c:lblAlgn val="ctr"/>
        <c:lblOffset val="100"/>
        <c:noMultiLvlLbl val="0"/>
      </c:catAx>
      <c:valAx>
        <c:axId val="352106136"/>
        <c:scaling>
          <c:orientation val="minMax"/>
        </c:scaling>
        <c:delete val="0"/>
        <c:axPos val="l"/>
        <c:numFmt formatCode="\$#,##0" sourceLinked="0"/>
        <c:majorTickMark val="none"/>
        <c:minorTickMark val="none"/>
        <c:tickLblPos val="nextTo"/>
        <c:txPr>
          <a:bodyPr/>
          <a:lstStyle/>
          <a:p>
            <a:pPr>
              <a:defRPr b="0"/>
            </a:pPr>
            <a:endParaRPr lang="en-US"/>
          </a:p>
        </c:txPr>
        <c:crossAx val="352101040"/>
        <c:crosses val="max"/>
        <c:crossBetween val="between"/>
      </c:valAx>
      <c:spPr>
        <a:noFill/>
        <a:ln w="27383">
          <a:noFill/>
        </a:ln>
      </c:spPr>
    </c:plotArea>
    <c:legend>
      <c:legendPos val="b"/>
      <c:layout>
        <c:manualLayout>
          <c:xMode val="edge"/>
          <c:yMode val="edge"/>
          <c:x val="0.53334447310339472"/>
          <c:y val="4.7515940723604948E-3"/>
          <c:w val="0.4534258243476984"/>
          <c:h val="5.5820210129705457E-2"/>
        </c:manualLayout>
      </c:layout>
      <c:overlay val="0"/>
      <c:spPr>
        <a:noFill/>
        <a:ln w="3423">
          <a:noFill/>
          <a:prstDash val="solid"/>
        </a:ln>
      </c:spPr>
    </c:legend>
    <c:plotVisOnly val="1"/>
    <c:dispBlanksAs val="gap"/>
    <c:showDLblsOverMax val="0"/>
  </c:chart>
  <c:spPr>
    <a:noFill/>
    <a:ln>
      <a:noFill/>
    </a:ln>
  </c:spPr>
  <c:txPr>
    <a:bodyPr/>
    <a:lstStyle/>
    <a:p>
      <a:pPr>
        <a:defRPr sz="1294" b="1" i="0" u="none" strike="noStrike" baseline="0">
          <a:solidFill>
            <a:schemeClr val="tx1"/>
          </a:solidFill>
          <a:latin typeface="+mj-lt"/>
          <a:ea typeface="Tahoma"/>
          <a:cs typeface="Tahoma"/>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45975890181866E-2"/>
          <c:y val="3.2513998250218723E-2"/>
          <c:w val="0.9235298353192577"/>
          <c:h val="0.90475509792045228"/>
        </c:manualLayout>
      </c:layout>
      <c:lineChart>
        <c:grouping val="standard"/>
        <c:varyColors val="0"/>
        <c:ser>
          <c:idx val="0"/>
          <c:order val="0"/>
          <c:tx>
            <c:strRef>
              <c:f>Sheet1!$B$1</c:f>
              <c:strCache>
                <c:ptCount val="1"/>
                <c:pt idx="0">
                  <c:v>Column2</c:v>
                </c:pt>
              </c:strCache>
            </c:strRef>
          </c:tx>
          <c:dLbls>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Sheet1!$A$2:$A$12</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Sheet1!$B$2:$B$12</c:f>
              <c:numCache>
                <c:formatCode>0%"*"</c:formatCode>
                <c:ptCount val="11"/>
                <c:pt idx="0" formatCode="0%">
                  <c:v>0.55000000000000004</c:v>
                </c:pt>
                <c:pt idx="1">
                  <c:v>0.59</c:v>
                </c:pt>
                <c:pt idx="2" formatCode="0%">
                  <c:v>0.59</c:v>
                </c:pt>
                <c:pt idx="3" formatCode="0%">
                  <c:v>0.63</c:v>
                </c:pt>
                <c:pt idx="4">
                  <c:v>0.7</c:v>
                </c:pt>
                <c:pt idx="5" formatCode="0%">
                  <c:v>0.74</c:v>
                </c:pt>
                <c:pt idx="6" formatCode="0%">
                  <c:v>0.72</c:v>
                </c:pt>
                <c:pt idx="7">
                  <c:v>0.78</c:v>
                </c:pt>
                <c:pt idx="8" formatCode="0%">
                  <c:v>0.8</c:v>
                </c:pt>
                <c:pt idx="9" formatCode="0%">
                  <c:v>0.81</c:v>
                </c:pt>
                <c:pt idx="10" formatCode="0%">
                  <c:v>0.83</c:v>
                </c:pt>
              </c:numCache>
            </c:numRef>
          </c:val>
          <c:smooth val="0"/>
          <c:extLst xmlns:c16r2="http://schemas.microsoft.com/office/drawing/2015/06/chart">
            <c:ext xmlns:c16="http://schemas.microsoft.com/office/drawing/2014/chart" uri="{C3380CC4-5D6E-409C-BE32-E72D297353CC}">
              <c16:uniqueId val="{00000000-55FF-494B-B425-3FA1D76FC1F6}"/>
            </c:ext>
          </c:extLst>
        </c:ser>
        <c:dLbls>
          <c:showLegendKey val="0"/>
          <c:showVal val="0"/>
          <c:showCatName val="0"/>
          <c:showSerName val="0"/>
          <c:showPercent val="0"/>
          <c:showBubbleSize val="0"/>
        </c:dLbls>
        <c:marker val="1"/>
        <c:smooth val="0"/>
        <c:axId val="352101824"/>
        <c:axId val="388767592"/>
      </c:lineChart>
      <c:catAx>
        <c:axId val="352101824"/>
        <c:scaling>
          <c:orientation val="minMax"/>
        </c:scaling>
        <c:delete val="0"/>
        <c:axPos val="b"/>
        <c:numFmt formatCode="General" sourceLinked="1"/>
        <c:majorTickMark val="out"/>
        <c:minorTickMark val="none"/>
        <c:tickLblPos val="nextTo"/>
        <c:txPr>
          <a:bodyPr/>
          <a:lstStyle/>
          <a:p>
            <a:pPr>
              <a:defRPr b="1">
                <a:latin typeface="Calibri" pitchFamily="34" charset="0"/>
              </a:defRPr>
            </a:pPr>
            <a:endParaRPr lang="en-US"/>
          </a:p>
        </c:txPr>
        <c:crossAx val="388767592"/>
        <c:crosses val="autoZero"/>
        <c:auto val="1"/>
        <c:lblAlgn val="ctr"/>
        <c:lblOffset val="100"/>
        <c:noMultiLvlLbl val="0"/>
      </c:catAx>
      <c:valAx>
        <c:axId val="388767592"/>
        <c:scaling>
          <c:orientation val="minMax"/>
          <c:max val="1"/>
        </c:scaling>
        <c:delete val="0"/>
        <c:axPos val="l"/>
        <c:numFmt formatCode="0%" sourceLinked="1"/>
        <c:majorTickMark val="out"/>
        <c:minorTickMark val="none"/>
        <c:tickLblPos val="nextTo"/>
        <c:txPr>
          <a:bodyPr/>
          <a:lstStyle/>
          <a:p>
            <a:pPr>
              <a:defRPr>
                <a:latin typeface="Calibri" pitchFamily="34" charset="0"/>
              </a:defRPr>
            </a:pPr>
            <a:endParaRPr lang="en-US"/>
          </a:p>
        </c:txPr>
        <c:crossAx val="352101824"/>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45975890181866E-2"/>
          <c:y val="3.2513998250218723E-2"/>
          <c:w val="0.9235298353192577"/>
          <c:h val="0.90475509792045228"/>
        </c:manualLayout>
      </c:layout>
      <c:lineChart>
        <c:grouping val="standard"/>
        <c:varyColors val="0"/>
        <c:ser>
          <c:idx val="0"/>
          <c:order val="0"/>
          <c:tx>
            <c:strRef>
              <c:f>Sheet1!$A$2</c:f>
              <c:strCache>
                <c:ptCount val="1"/>
                <c:pt idx="0">
                  <c:v>Average Deductible Among Covered Workers With a Deductible</c:v>
                </c:pt>
              </c:strCache>
            </c:strRef>
          </c:tx>
          <c:dLbls>
            <c:dLbl>
              <c:idx val="9"/>
              <c:layout>
                <c:manualLayout>
                  <c:x val="-6.114230486269185E-2"/>
                  <c:y val="-4.5833229179685894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12F7-40F0-B7C1-2F488B7129F3}"/>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100"/>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Sheet1!$B$1:$L$1</c:f>
              <c:strCache>
                <c:ptCount val="11"/>
                <c:pt idx="0">
                  <c:v>2006</c:v>
                </c:pt>
                <c:pt idx="1">
                  <c:v>2007</c:v>
                </c:pt>
                <c:pt idx="2">
                  <c:v>2008</c:v>
                </c:pt>
                <c:pt idx="3">
                  <c:v>2009</c:v>
                </c:pt>
                <c:pt idx="4">
                  <c:v>2010</c:v>
                </c:pt>
                <c:pt idx="5">
                  <c:v>2011</c:v>
                </c:pt>
                <c:pt idx="6">
                  <c:v>2012</c:v>
                </c:pt>
                <c:pt idx="7">
                  <c:v>2013</c:v>
                </c:pt>
                <c:pt idx="8">
                  <c:v>2014</c:v>
                </c:pt>
                <c:pt idx="9">
                  <c:v>2015</c:v>
                </c:pt>
                <c:pt idx="10">
                  <c:v>2016</c:v>
                </c:pt>
              </c:strCache>
            </c:strRef>
          </c:cat>
          <c:val>
            <c:numRef>
              <c:f>Sheet1!$B$2:$L$2</c:f>
              <c:numCache>
                <c:formatCode>_("$"* #,##0_);_("$"* \(#,##0\);_("$"* "-"??_);_(@_)</c:formatCode>
                <c:ptCount val="11"/>
                <c:pt idx="0">
                  <c:v>584</c:v>
                </c:pt>
                <c:pt idx="1">
                  <c:v>616</c:v>
                </c:pt>
                <c:pt idx="2" formatCode="_(&quot;$&quot;* #,##0&quot;*&quot;">
                  <c:v>735</c:v>
                </c:pt>
                <c:pt idx="3" formatCode="_(&quot;$&quot;* #,##0&quot;*&quot;">
                  <c:v>826</c:v>
                </c:pt>
                <c:pt idx="4" formatCode="_(&quot;$&quot;* #,##0&quot;*&quot;">
                  <c:v>917</c:v>
                </c:pt>
                <c:pt idx="5">
                  <c:v>991</c:v>
                </c:pt>
                <c:pt idx="6" formatCode="_(&quot;$&quot;* #,##0&quot;*&quot;">
                  <c:v>1097</c:v>
                </c:pt>
                <c:pt idx="7">
                  <c:v>1135</c:v>
                </c:pt>
                <c:pt idx="8">
                  <c:v>1217</c:v>
                </c:pt>
                <c:pt idx="9">
                  <c:v>1318</c:v>
                </c:pt>
                <c:pt idx="10" formatCode="_(&quot;$&quot;* #,##0&quot;*&quot;">
                  <c:v>1478</c:v>
                </c:pt>
              </c:numCache>
            </c:numRef>
          </c:val>
          <c:smooth val="0"/>
          <c:extLst xmlns:c16r2="http://schemas.microsoft.com/office/drawing/2015/06/chart">
            <c:ext xmlns:c16="http://schemas.microsoft.com/office/drawing/2014/chart" uri="{C3380CC4-5D6E-409C-BE32-E72D297353CC}">
              <c16:uniqueId val="{00000001-12F7-40F0-B7C1-2F488B7129F3}"/>
            </c:ext>
          </c:extLst>
        </c:ser>
        <c:ser>
          <c:idx val="1"/>
          <c:order val="1"/>
          <c:tx>
            <c:strRef>
              <c:f>Sheet1!$A$3</c:f>
              <c:strCache>
                <c:ptCount val="1"/>
                <c:pt idx="0">
                  <c:v>Average Deductible Among All Covered Workers</c:v>
                </c:pt>
              </c:strCache>
            </c:strRef>
          </c:tx>
          <c:spPr>
            <a:ln>
              <a:solidFill>
                <a:schemeClr val="accent5"/>
              </a:solidFill>
            </a:ln>
          </c:spPr>
          <c:marker>
            <c:spPr>
              <a:solidFill>
                <a:schemeClr val="accent5"/>
              </a:solidFill>
            </c:spPr>
          </c:marker>
          <c:dLbls>
            <c:dLbl>
              <c:idx val="0"/>
              <c:layout>
                <c:manualLayout>
                  <c:x val="-1.2931035945677884E-2"/>
                  <c:y val="-3.96825396825396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327-4F31-B816-49E42857B155}"/>
                </c:ext>
                <c:ext xmlns:c15="http://schemas.microsoft.com/office/drawing/2012/chart" uri="{CE6537A1-D6FC-4f65-9D91-7224C49458BB}"/>
              </c:extLst>
            </c:dLbl>
            <c:dLbl>
              <c:idx val="9"/>
              <c:layout>
                <c:manualLayout>
                  <c:x val="-1.005747240219391E-2"/>
                  <c:y val="5.2910052910052907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12F7-40F0-B7C1-2F488B7129F3}"/>
                </c:ext>
                <c:ext xmlns:c15="http://schemas.microsoft.com/office/drawing/2012/chart" uri="{CE6537A1-D6FC-4f65-9D91-7224C49458BB}"/>
              </c:extLst>
            </c:dLbl>
            <c:dLbl>
              <c:idx val="10"/>
              <c:layout>
                <c:manualLayout>
                  <c:x val="0"/>
                  <c:y val="3.703703703703703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12F7-40F0-B7C1-2F488B7129F3}"/>
                </c:ext>
                <c:ext xmlns:c15="http://schemas.microsoft.com/office/drawing/2012/chart" uri="{CE6537A1-D6FC-4f65-9D91-7224C49458BB}"/>
              </c:extLst>
            </c:dLbl>
            <c:spPr>
              <a:noFill/>
              <a:ln>
                <a:noFill/>
              </a:ln>
              <a:effectLst/>
            </c:spPr>
            <c:txPr>
              <a:bodyPr wrap="square" lIns="38100" tIns="19050" rIns="38100" bIns="19050" anchor="ctr">
                <a:spAutoFit/>
              </a:bodyPr>
              <a:lstStyle/>
              <a:p>
                <a:pPr>
                  <a:defRPr sz="11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Sheet1!$B$1:$L$1</c:f>
              <c:strCache>
                <c:ptCount val="11"/>
                <c:pt idx="0">
                  <c:v>2006</c:v>
                </c:pt>
                <c:pt idx="1">
                  <c:v>2007</c:v>
                </c:pt>
                <c:pt idx="2">
                  <c:v>2008</c:v>
                </c:pt>
                <c:pt idx="3">
                  <c:v>2009</c:v>
                </c:pt>
                <c:pt idx="4">
                  <c:v>2010</c:v>
                </c:pt>
                <c:pt idx="5">
                  <c:v>2011</c:v>
                </c:pt>
                <c:pt idx="6">
                  <c:v>2012</c:v>
                </c:pt>
                <c:pt idx="7">
                  <c:v>2013</c:v>
                </c:pt>
                <c:pt idx="8">
                  <c:v>2014</c:v>
                </c:pt>
                <c:pt idx="9">
                  <c:v>2015</c:v>
                </c:pt>
                <c:pt idx="10">
                  <c:v>2016</c:v>
                </c:pt>
              </c:strCache>
            </c:strRef>
          </c:cat>
          <c:val>
            <c:numRef>
              <c:f>Sheet1!$B$3:$L$3</c:f>
              <c:numCache>
                <c:formatCode>_("$"* #,##0_);_("$"* \(#,##0\);_("$"* "-"??_);_(@_)</c:formatCode>
                <c:ptCount val="11"/>
                <c:pt idx="0">
                  <c:v>303</c:v>
                </c:pt>
                <c:pt idx="1">
                  <c:v>343</c:v>
                </c:pt>
                <c:pt idx="2" formatCode="_(&quot;$&quot;* #,##0&quot;*&quot;">
                  <c:v>433</c:v>
                </c:pt>
                <c:pt idx="3" formatCode="_(&quot;$&quot;* #,##0&quot;*&quot;">
                  <c:v>533</c:v>
                </c:pt>
                <c:pt idx="4" formatCode="_(&quot;$&quot;* #,##0&quot;*&quot;">
                  <c:v>646</c:v>
                </c:pt>
                <c:pt idx="5" formatCode="_(&quot;$&quot;* #,##0&quot;*&quot;">
                  <c:v>747</c:v>
                </c:pt>
                <c:pt idx="6">
                  <c:v>802</c:v>
                </c:pt>
                <c:pt idx="7">
                  <c:v>883</c:v>
                </c:pt>
                <c:pt idx="8" formatCode="_(&quot;$&quot;* #,##0&quot;*&quot;">
                  <c:v>989</c:v>
                </c:pt>
                <c:pt idx="9">
                  <c:v>1077</c:v>
                </c:pt>
                <c:pt idx="10" formatCode="_(&quot;$&quot;* #,##0&quot;*&quot;">
                  <c:v>1221</c:v>
                </c:pt>
              </c:numCache>
            </c:numRef>
          </c:val>
          <c:smooth val="0"/>
          <c:extLst xmlns:c16r2="http://schemas.microsoft.com/office/drawing/2015/06/chart">
            <c:ext xmlns:c16="http://schemas.microsoft.com/office/drawing/2014/chart" uri="{C3380CC4-5D6E-409C-BE32-E72D297353CC}">
              <c16:uniqueId val="{00000004-12F7-40F0-B7C1-2F488B7129F3}"/>
            </c:ext>
          </c:extLst>
        </c:ser>
        <c:dLbls>
          <c:showLegendKey val="0"/>
          <c:showVal val="0"/>
          <c:showCatName val="0"/>
          <c:showSerName val="0"/>
          <c:showPercent val="0"/>
          <c:showBubbleSize val="0"/>
        </c:dLbls>
        <c:marker val="1"/>
        <c:smooth val="0"/>
        <c:axId val="388771512"/>
        <c:axId val="388766808"/>
      </c:lineChart>
      <c:catAx>
        <c:axId val="388771512"/>
        <c:scaling>
          <c:orientation val="minMax"/>
        </c:scaling>
        <c:delete val="0"/>
        <c:axPos val="b"/>
        <c:numFmt formatCode="General" sourceLinked="1"/>
        <c:majorTickMark val="out"/>
        <c:minorTickMark val="none"/>
        <c:tickLblPos val="nextTo"/>
        <c:txPr>
          <a:bodyPr/>
          <a:lstStyle/>
          <a:p>
            <a:pPr>
              <a:defRPr b="1">
                <a:latin typeface="Calibri" pitchFamily="34" charset="0"/>
              </a:defRPr>
            </a:pPr>
            <a:endParaRPr lang="en-US"/>
          </a:p>
        </c:txPr>
        <c:crossAx val="388766808"/>
        <c:crosses val="autoZero"/>
        <c:auto val="1"/>
        <c:lblAlgn val="ctr"/>
        <c:lblOffset val="100"/>
        <c:noMultiLvlLbl val="0"/>
      </c:catAx>
      <c:valAx>
        <c:axId val="388766808"/>
        <c:scaling>
          <c:orientation val="minMax"/>
          <c:max val="1500"/>
          <c:min val="300"/>
        </c:scaling>
        <c:delete val="0"/>
        <c:axPos val="l"/>
        <c:numFmt formatCode="_(&quot;$&quot;* #,##0_);_(&quot;$&quot;* \(#,##0\);_(&quot;$&quot;* &quot;-&quot;??_);_(@_)" sourceLinked="1"/>
        <c:majorTickMark val="out"/>
        <c:minorTickMark val="none"/>
        <c:tickLblPos val="nextTo"/>
        <c:txPr>
          <a:bodyPr/>
          <a:lstStyle/>
          <a:p>
            <a:pPr>
              <a:defRPr>
                <a:latin typeface="Calibri" pitchFamily="34" charset="0"/>
              </a:defRPr>
            </a:pPr>
            <a:endParaRPr lang="en-US"/>
          </a:p>
        </c:txPr>
        <c:crossAx val="388771512"/>
        <c:crosses val="autoZero"/>
        <c:crossBetween val="between"/>
        <c:majorUnit val="100"/>
        <c:minorUnit val="100"/>
      </c:valAx>
    </c:plotArea>
    <c:legend>
      <c:legendPos val="l"/>
      <c:layout>
        <c:manualLayout>
          <c:xMode val="edge"/>
          <c:yMode val="edge"/>
          <c:x val="0.65517248791434612"/>
          <c:y val="0.62880072683222288"/>
          <c:w val="0.31816932733384551"/>
          <c:h val="0.17952352109832423"/>
        </c:manualLayout>
      </c:layout>
      <c:overlay val="0"/>
    </c:legend>
    <c:plotVisOnly val="1"/>
    <c:dispBlanksAs val="gap"/>
    <c:showDLblsOverMax val="0"/>
  </c:chart>
  <c:txPr>
    <a:bodyPr/>
    <a:lstStyle/>
    <a:p>
      <a:pPr>
        <a:defRPr sz="12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0.8623</cdr:x>
      <cdr:y>0.88069</cdr:y>
    </cdr:from>
    <cdr:to>
      <cdr:x>0.97245</cdr:x>
      <cdr:y>0.93206</cdr:y>
    </cdr:to>
    <cdr:sp macro="" textlink="">
      <cdr:nvSpPr>
        <cdr:cNvPr id="2" name="Text Box 16"/>
        <cdr:cNvSpPr txBox="1">
          <a:spLocks xmlns:a="http://schemas.openxmlformats.org/drawingml/2006/main" noChangeArrowheads="1"/>
        </cdr:cNvSpPr>
      </cdr:nvSpPr>
      <cdr:spPr bwMode="auto">
        <a:xfrm xmlns:a="http://schemas.openxmlformats.org/drawingml/2006/main">
          <a:off x="8351393" y="4484938"/>
          <a:ext cx="1066805" cy="261610"/>
        </a:xfrm>
        <a:prstGeom xmlns:a="http://schemas.openxmlformats.org/drawingml/2006/main" prst="rect">
          <a:avLst/>
        </a:prstGeom>
        <a:noFill xmlns:a="http://schemas.openxmlformats.org/drawingml/2006/main"/>
        <a:ln xmlns:a="http://schemas.openxmlformats.org/drawingml/2006/main" w="9525" algn="ctr">
          <a:noFill/>
          <a:miter lim="800000"/>
          <a:headEnd/>
          <a:tailEnd/>
        </a:ln>
        <a:effectLst xmlns:a="http://schemas.openxmlformats.org/drawingml/2006/main"/>
      </cdr:spPr>
      <cdr:txBody>
        <a:bodyPr xmlns:a="http://schemas.openxmlformats.org/drawingml/2006/main">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spcBef>
              <a:spcPct val="50000"/>
            </a:spcBef>
          </a:pPr>
          <a:r>
            <a:rPr lang="en-US" sz="1100" b="0" dirty="0">
              <a:latin typeface="+mj-lt"/>
            </a:rPr>
            <a:t>$</a:t>
          </a:r>
          <a:r>
            <a:rPr lang="en-US" sz="1100" b="0" dirty="0" smtClean="0">
              <a:latin typeface="+mj-lt"/>
            </a:rPr>
            <a:t>18,142*</a:t>
          </a:r>
          <a:endParaRPr lang="en-US" sz="1100" b="0" dirty="0">
            <a:latin typeface="+mj-l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0.54545</cdr:x>
      <cdr:y>0.1475</cdr:y>
    </cdr:from>
    <cdr:to>
      <cdr:x>0.63636</cdr:x>
      <cdr:y>0.20466</cdr:y>
    </cdr:to>
    <cdr:sp macro="" textlink="">
      <cdr:nvSpPr>
        <cdr:cNvPr id="19" name="TextBox 7"/>
        <cdr:cNvSpPr txBox="1"/>
      </cdr:nvSpPr>
      <cdr:spPr>
        <a:xfrm xmlns:a="http://schemas.openxmlformats.org/drawingml/2006/main">
          <a:off x="5029201" y="714811"/>
          <a:ext cx="838208" cy="27701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050" dirty="0" smtClean="0">
              <a:latin typeface="+mj-lt"/>
              <a:cs typeface="Meta Offc Pro"/>
            </a:rPr>
            <a:t>$</a:t>
          </a:r>
          <a:r>
            <a:rPr lang="en-US" sz="1200" dirty="0" smtClean="0">
              <a:latin typeface="+mj-lt"/>
              <a:cs typeface="Meta Offc Pro"/>
            </a:rPr>
            <a:t>17,546*</a:t>
          </a:r>
          <a:endParaRPr lang="en-US" sz="1050" dirty="0" smtClean="0">
            <a:latin typeface="+mj-lt"/>
            <a:cs typeface="Meta Offc Pro"/>
          </a:endParaRPr>
        </a:p>
      </cdr:txBody>
    </cdr:sp>
  </cdr:relSizeAnchor>
  <cdr:relSizeAnchor xmlns:cdr="http://schemas.openxmlformats.org/drawingml/2006/chartDrawing">
    <cdr:from>
      <cdr:x>0.66529</cdr:x>
      <cdr:y>0.12264</cdr:y>
    </cdr:from>
    <cdr:to>
      <cdr:x>0.7562</cdr:x>
      <cdr:y>0.1798</cdr:y>
    </cdr:to>
    <cdr:sp macro="" textlink="">
      <cdr:nvSpPr>
        <cdr:cNvPr id="20" name="TextBox 7"/>
        <cdr:cNvSpPr txBox="1"/>
      </cdr:nvSpPr>
      <cdr:spPr>
        <a:xfrm xmlns:a="http://schemas.openxmlformats.org/drawingml/2006/main">
          <a:off x="6134101" y="594360"/>
          <a:ext cx="838209" cy="27701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cs typeface="Meta Offc Pro"/>
            </a:rPr>
            <a:t>$18,395*</a:t>
          </a:r>
        </a:p>
      </cdr:txBody>
    </cdr:sp>
  </cdr:relSizeAnchor>
  <cdr:relSizeAnchor xmlns:cdr="http://schemas.openxmlformats.org/drawingml/2006/chartDrawing">
    <cdr:from>
      <cdr:x>0.78926</cdr:x>
      <cdr:y>0.13582</cdr:y>
    </cdr:from>
    <cdr:to>
      <cdr:x>0.88017</cdr:x>
      <cdr:y>0.19298</cdr:y>
    </cdr:to>
    <cdr:sp macro="" textlink="">
      <cdr:nvSpPr>
        <cdr:cNvPr id="21" name="TextBox 7"/>
        <cdr:cNvSpPr txBox="1"/>
      </cdr:nvSpPr>
      <cdr:spPr>
        <a:xfrm xmlns:a="http://schemas.openxmlformats.org/drawingml/2006/main">
          <a:off x="7277101" y="658203"/>
          <a:ext cx="838209" cy="2770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50" dirty="0" smtClean="0">
              <a:latin typeface="+mj-lt"/>
              <a:cs typeface="Meta Offc Pro"/>
            </a:rPr>
            <a:t>$</a:t>
          </a:r>
          <a:r>
            <a:rPr lang="en-US" sz="1200" dirty="0" smtClean="0">
              <a:latin typeface="+mj-lt"/>
              <a:cs typeface="Meta Offc Pro"/>
            </a:rPr>
            <a:t>18,142</a:t>
          </a:r>
          <a:endParaRPr lang="en-US" sz="1050" dirty="0" smtClean="0">
            <a:latin typeface="+mj-lt"/>
            <a:cs typeface="Meta Offc Pro"/>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0.08621</cdr:x>
      <cdr:y>0.69164</cdr:y>
    </cdr:from>
    <cdr:to>
      <cdr:x>0.12931</cdr:x>
      <cdr:y>0.7555</cdr:y>
    </cdr:to>
    <cdr:sp macro="" textlink="">
      <cdr:nvSpPr>
        <cdr:cNvPr id="2" name="TextBox 1"/>
        <cdr:cNvSpPr txBox="1"/>
      </cdr:nvSpPr>
      <cdr:spPr>
        <a:xfrm xmlns:a="http://schemas.openxmlformats.org/drawingml/2006/main">
          <a:off x="762000" y="2667000"/>
          <a:ext cx="380970" cy="246221"/>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000" dirty="0" smtClean="0">
              <a:latin typeface="Calibri" panose="020F0502020204030204" pitchFamily="34" charset="0"/>
              <a:cs typeface="Meta Offc Pro"/>
            </a:rPr>
            <a:t>4%</a:t>
          </a:r>
        </a:p>
      </cdr:txBody>
    </cdr:sp>
  </cdr:relSizeAnchor>
  <cdr:relSizeAnchor xmlns:cdr="http://schemas.openxmlformats.org/drawingml/2006/chartDrawing">
    <cdr:from>
      <cdr:x>0.16379</cdr:x>
      <cdr:y>0.65212</cdr:y>
    </cdr:from>
    <cdr:to>
      <cdr:x>0.2069</cdr:x>
      <cdr:y>0.71797</cdr:y>
    </cdr:to>
    <cdr:sp macro="" textlink="">
      <cdr:nvSpPr>
        <cdr:cNvPr id="3" name="TextBox 1"/>
        <cdr:cNvSpPr txBox="1"/>
      </cdr:nvSpPr>
      <cdr:spPr>
        <a:xfrm xmlns:a="http://schemas.openxmlformats.org/drawingml/2006/main">
          <a:off x="1447800" y="2514600"/>
          <a:ext cx="381057" cy="2539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a:latin typeface="Calibri" panose="020F0502020204030204" pitchFamily="34" charset="0"/>
              <a:cs typeface="Meta Offc Pro"/>
            </a:rPr>
            <a:t>5</a:t>
          </a:r>
          <a:r>
            <a:rPr lang="en-US" sz="1000" dirty="0" smtClean="0">
              <a:latin typeface="Calibri" panose="020F0502020204030204" pitchFamily="34" charset="0"/>
              <a:cs typeface="Meta Offc Pro"/>
            </a:rPr>
            <a:t>%</a:t>
          </a:r>
        </a:p>
      </cdr:txBody>
    </cdr:sp>
  </cdr:relSizeAnchor>
  <cdr:relSizeAnchor xmlns:cdr="http://schemas.openxmlformats.org/drawingml/2006/chartDrawing">
    <cdr:from>
      <cdr:x>0.25</cdr:x>
      <cdr:y>0.63236</cdr:y>
    </cdr:from>
    <cdr:to>
      <cdr:x>0.30172</cdr:x>
      <cdr:y>0.69821</cdr:y>
    </cdr:to>
    <cdr:sp macro="" textlink="">
      <cdr:nvSpPr>
        <cdr:cNvPr id="4" name="TextBox 1"/>
        <cdr:cNvSpPr txBox="1"/>
      </cdr:nvSpPr>
      <cdr:spPr>
        <a:xfrm xmlns:a="http://schemas.openxmlformats.org/drawingml/2006/main">
          <a:off x="2209800" y="2438400"/>
          <a:ext cx="457163" cy="25392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a:latin typeface="Calibri" panose="020F0502020204030204" pitchFamily="34" charset="0"/>
              <a:cs typeface="Meta Offc Pro"/>
            </a:rPr>
            <a:t>8</a:t>
          </a:r>
          <a:r>
            <a:rPr lang="en-US" sz="1000" dirty="0" smtClean="0">
              <a:latin typeface="Calibri" panose="020F0502020204030204" pitchFamily="34" charset="0"/>
              <a:cs typeface="Meta Offc Pro"/>
            </a:rPr>
            <a:t>%</a:t>
          </a:r>
        </a:p>
      </cdr:txBody>
    </cdr:sp>
  </cdr:relSizeAnchor>
  <cdr:relSizeAnchor xmlns:cdr="http://schemas.openxmlformats.org/drawingml/2006/chartDrawing">
    <cdr:from>
      <cdr:x>0.33621</cdr:x>
      <cdr:y>0.59284</cdr:y>
    </cdr:from>
    <cdr:to>
      <cdr:x>0.38793</cdr:x>
      <cdr:y>0.65669</cdr:y>
    </cdr:to>
    <cdr:sp macro="" textlink="">
      <cdr:nvSpPr>
        <cdr:cNvPr id="5" name="TextBox 1"/>
        <cdr:cNvSpPr txBox="1"/>
      </cdr:nvSpPr>
      <cdr:spPr>
        <a:xfrm xmlns:a="http://schemas.openxmlformats.org/drawingml/2006/main">
          <a:off x="2971800" y="2286000"/>
          <a:ext cx="457163"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a:latin typeface="Calibri" panose="020F0502020204030204" pitchFamily="34" charset="0"/>
              <a:cs typeface="Meta Offc Pro"/>
            </a:rPr>
            <a:t>8</a:t>
          </a:r>
          <a:r>
            <a:rPr lang="en-US" sz="1000" dirty="0" smtClean="0">
              <a:latin typeface="Calibri" panose="020F0502020204030204" pitchFamily="34" charset="0"/>
              <a:cs typeface="Meta Offc Pro"/>
            </a:rPr>
            <a:t>%</a:t>
          </a:r>
        </a:p>
      </cdr:txBody>
    </cdr:sp>
  </cdr:relSizeAnchor>
  <cdr:relSizeAnchor xmlns:cdr="http://schemas.openxmlformats.org/drawingml/2006/chartDrawing">
    <cdr:from>
      <cdr:x>0.41637</cdr:x>
      <cdr:y>0.51379</cdr:y>
    </cdr:from>
    <cdr:to>
      <cdr:x>0.47414</cdr:x>
      <cdr:y>0.57765</cdr:y>
    </cdr:to>
    <cdr:sp macro="" textlink="">
      <cdr:nvSpPr>
        <cdr:cNvPr id="6" name="TextBox 1"/>
        <cdr:cNvSpPr txBox="1"/>
      </cdr:nvSpPr>
      <cdr:spPr>
        <a:xfrm xmlns:a="http://schemas.openxmlformats.org/drawingml/2006/main">
          <a:off x="3680408" y="1981200"/>
          <a:ext cx="510592"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Calibri" panose="020F0502020204030204" pitchFamily="34" charset="0"/>
              <a:cs typeface="Meta Offc Pro"/>
            </a:rPr>
            <a:t>13%*</a:t>
          </a:r>
        </a:p>
      </cdr:txBody>
    </cdr:sp>
  </cdr:relSizeAnchor>
  <cdr:relSizeAnchor xmlns:cdr="http://schemas.openxmlformats.org/drawingml/2006/chartDrawing">
    <cdr:from>
      <cdr:x>0.5</cdr:x>
      <cdr:y>0.43018</cdr:y>
    </cdr:from>
    <cdr:to>
      <cdr:x>0.56681</cdr:x>
      <cdr:y>0.49403</cdr:y>
    </cdr:to>
    <cdr:sp macro="" textlink="">
      <cdr:nvSpPr>
        <cdr:cNvPr id="7" name="TextBox 1"/>
        <cdr:cNvSpPr txBox="1"/>
      </cdr:nvSpPr>
      <cdr:spPr>
        <a:xfrm xmlns:a="http://schemas.openxmlformats.org/drawingml/2006/main">
          <a:off x="4419600" y="1658778"/>
          <a:ext cx="590550"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Calibri" panose="020F0502020204030204" pitchFamily="34" charset="0"/>
              <a:cs typeface="Meta Offc Pro"/>
            </a:rPr>
            <a:t>17%*</a:t>
          </a:r>
        </a:p>
      </cdr:txBody>
    </cdr:sp>
  </cdr:relSizeAnchor>
  <cdr:relSizeAnchor xmlns:cdr="http://schemas.openxmlformats.org/drawingml/2006/chartDrawing">
    <cdr:from>
      <cdr:x>0.58621</cdr:x>
      <cdr:y>0.37546</cdr:y>
    </cdr:from>
    <cdr:to>
      <cdr:x>0.63793</cdr:x>
      <cdr:y>0.43932</cdr:y>
    </cdr:to>
    <cdr:sp macro="" textlink="">
      <cdr:nvSpPr>
        <cdr:cNvPr id="8" name="TextBox 1"/>
        <cdr:cNvSpPr txBox="1"/>
      </cdr:nvSpPr>
      <cdr:spPr>
        <a:xfrm xmlns:a="http://schemas.openxmlformats.org/drawingml/2006/main">
          <a:off x="5181600" y="1447800"/>
          <a:ext cx="457163"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Calibri" panose="020F0502020204030204" pitchFamily="34" charset="0"/>
              <a:cs typeface="Meta Offc Pro"/>
            </a:rPr>
            <a:t>19%</a:t>
          </a:r>
        </a:p>
      </cdr:txBody>
    </cdr:sp>
  </cdr:relSizeAnchor>
  <cdr:relSizeAnchor xmlns:cdr="http://schemas.openxmlformats.org/drawingml/2006/chartDrawing">
    <cdr:from>
      <cdr:x>0.66379</cdr:x>
      <cdr:y>0.37546</cdr:y>
    </cdr:from>
    <cdr:to>
      <cdr:x>0.72414</cdr:x>
      <cdr:y>0.43932</cdr:y>
    </cdr:to>
    <cdr:sp macro="" textlink="">
      <cdr:nvSpPr>
        <cdr:cNvPr id="9" name="TextBox 1"/>
        <cdr:cNvSpPr txBox="1"/>
      </cdr:nvSpPr>
      <cdr:spPr>
        <a:xfrm xmlns:a="http://schemas.openxmlformats.org/drawingml/2006/main">
          <a:off x="5867400" y="1447800"/>
          <a:ext cx="533445"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Calibri" panose="020F0502020204030204" pitchFamily="34" charset="0"/>
              <a:cs typeface="Meta Offc Pro"/>
            </a:rPr>
            <a:t>20%</a:t>
          </a:r>
        </a:p>
      </cdr:txBody>
    </cdr:sp>
  </cdr:relSizeAnchor>
  <cdr:relSizeAnchor xmlns:cdr="http://schemas.openxmlformats.org/drawingml/2006/chartDrawing">
    <cdr:from>
      <cdr:x>0.83621</cdr:x>
      <cdr:y>0.29642</cdr:y>
    </cdr:from>
    <cdr:to>
      <cdr:x>0.88793</cdr:x>
      <cdr:y>0.36027</cdr:y>
    </cdr:to>
    <cdr:sp macro="" textlink="">
      <cdr:nvSpPr>
        <cdr:cNvPr id="11" name="TextBox 1"/>
        <cdr:cNvSpPr txBox="1"/>
      </cdr:nvSpPr>
      <cdr:spPr>
        <a:xfrm xmlns:a="http://schemas.openxmlformats.org/drawingml/2006/main">
          <a:off x="7391400" y="1143000"/>
          <a:ext cx="457163"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Calibri" panose="020F0502020204030204" pitchFamily="34" charset="0"/>
              <a:cs typeface="Meta Offc Pro"/>
            </a:rPr>
            <a:t>24%</a:t>
          </a:r>
        </a:p>
      </cdr:txBody>
    </cdr:sp>
  </cdr:relSizeAnchor>
  <cdr:relSizeAnchor xmlns:cdr="http://schemas.openxmlformats.org/drawingml/2006/chartDrawing">
    <cdr:from>
      <cdr:x>0.75</cdr:x>
      <cdr:y>0.3557</cdr:y>
    </cdr:from>
    <cdr:to>
      <cdr:x>0.81035</cdr:x>
      <cdr:y>0.41956</cdr:y>
    </cdr:to>
    <cdr:sp macro="" textlink="">
      <cdr:nvSpPr>
        <cdr:cNvPr id="12" name="TextBox 1"/>
        <cdr:cNvSpPr txBox="1"/>
      </cdr:nvSpPr>
      <cdr:spPr>
        <a:xfrm xmlns:a="http://schemas.openxmlformats.org/drawingml/2006/main">
          <a:off x="6629400" y="1371600"/>
          <a:ext cx="533446"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Calibri" panose="020F0502020204030204" pitchFamily="34" charset="0"/>
              <a:cs typeface="Meta Offc Pro"/>
            </a:rPr>
            <a:t>20%</a:t>
          </a:r>
        </a:p>
      </cdr:txBody>
    </cdr:sp>
  </cdr:relSizeAnchor>
  <cdr:relSizeAnchor xmlns:cdr="http://schemas.openxmlformats.org/drawingml/2006/chartDrawing">
    <cdr:from>
      <cdr:x>0.92074</cdr:x>
      <cdr:y>0.21737</cdr:y>
    </cdr:from>
    <cdr:to>
      <cdr:x>0.98109</cdr:x>
      <cdr:y>0.28123</cdr:y>
    </cdr:to>
    <cdr:sp macro="" textlink="">
      <cdr:nvSpPr>
        <cdr:cNvPr id="13" name="TextBox 1"/>
        <cdr:cNvSpPr txBox="1"/>
      </cdr:nvSpPr>
      <cdr:spPr>
        <a:xfrm xmlns:a="http://schemas.openxmlformats.org/drawingml/2006/main">
          <a:off x="8138622" y="838200"/>
          <a:ext cx="533445" cy="24624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00" dirty="0" smtClean="0">
              <a:latin typeface="Calibri" panose="020F0502020204030204" pitchFamily="34" charset="0"/>
              <a:cs typeface="Meta Offc Pro"/>
            </a:rPr>
            <a:t>29%</a:t>
          </a:r>
        </a:p>
      </cdr:txBody>
    </cdr:sp>
  </cdr:relSizeAnchor>
</c:userShapes>
</file>

<file path=ppt/drawings/drawing4.xml><?xml version="1.0" encoding="utf-8"?>
<c:userShapes xmlns:c="http://schemas.openxmlformats.org/drawingml/2006/chart">
  <cdr:relSizeAnchor xmlns:cdr="http://schemas.openxmlformats.org/drawingml/2006/chartDrawing">
    <cdr:from>
      <cdr:x>0.51724</cdr:x>
      <cdr:y>0.17198</cdr:y>
    </cdr:from>
    <cdr:to>
      <cdr:x>0.51724</cdr:x>
      <cdr:y>0.85135</cdr:y>
    </cdr:to>
    <cdr:cxnSp macro="">
      <cdr:nvCxnSpPr>
        <cdr:cNvPr id="3" name="Straight Connector 2"/>
        <cdr:cNvCxnSpPr/>
      </cdr:nvCxnSpPr>
      <cdr:spPr>
        <a:xfrm xmlns:a="http://schemas.openxmlformats.org/drawingml/2006/main" flipV="1">
          <a:off x="4572001" y="846633"/>
          <a:ext cx="0" cy="3344367"/>
        </a:xfrm>
        <a:prstGeom xmlns:a="http://schemas.openxmlformats.org/drawingml/2006/main" prst="line">
          <a:avLst/>
        </a:prstGeom>
        <a:ln xmlns:a="http://schemas.openxmlformats.org/drawingml/2006/main" w="12700" cmpd="sng">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0.07965</cdr:x>
      <cdr:y>0.04194</cdr:y>
    </cdr:from>
    <cdr:to>
      <cdr:x>0.41593</cdr:x>
      <cdr:y>0.1691</cdr:y>
    </cdr:to>
    <cdr:sp macro="" textlink="">
      <cdr:nvSpPr>
        <cdr:cNvPr id="2" name="TextBox 1"/>
        <cdr:cNvSpPr txBox="1"/>
      </cdr:nvSpPr>
      <cdr:spPr>
        <a:xfrm xmlns:a="http://schemas.openxmlformats.org/drawingml/2006/main">
          <a:off x="685834" y="172575"/>
          <a:ext cx="2895573" cy="523220"/>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400" b="1" dirty="0" smtClean="0">
              <a:latin typeface="+mj-lt"/>
              <a:cs typeface="Meta Offc Pro"/>
            </a:rPr>
            <a:t>Among Firms Offering Spousal Coverage~</a:t>
          </a:r>
        </a:p>
      </cdr:txBody>
    </cdr:sp>
  </cdr:relSizeAnchor>
  <cdr:relSizeAnchor xmlns:cdr="http://schemas.openxmlformats.org/drawingml/2006/chartDrawing">
    <cdr:from>
      <cdr:x>0.64602</cdr:x>
      <cdr:y>0.05967</cdr:y>
    </cdr:from>
    <cdr:to>
      <cdr:x>0.9823</cdr:x>
      <cdr:y>0.12699</cdr:y>
    </cdr:to>
    <cdr:sp macro="" textlink="">
      <cdr:nvSpPr>
        <cdr:cNvPr id="3" name="TextBox 1"/>
        <cdr:cNvSpPr txBox="1"/>
      </cdr:nvSpPr>
      <cdr:spPr>
        <a:xfrm xmlns:a="http://schemas.openxmlformats.org/drawingml/2006/main">
          <a:off x="5562620" y="245530"/>
          <a:ext cx="2895572"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dirty="0" smtClean="0">
              <a:latin typeface="+mj-lt"/>
              <a:cs typeface="Meta Offc Pro"/>
            </a:rPr>
            <a:t>Among Firms Offering Health Benefits</a:t>
          </a:r>
        </a:p>
      </cdr:txBody>
    </cdr:sp>
  </cdr:relSizeAnchor>
  <cdr:relSizeAnchor xmlns:cdr="http://schemas.openxmlformats.org/drawingml/2006/chartDrawing">
    <cdr:from>
      <cdr:x>0.53097</cdr:x>
      <cdr:y>0.17078</cdr:y>
    </cdr:from>
    <cdr:to>
      <cdr:x>0.53097</cdr:x>
      <cdr:y>0.70782</cdr:y>
    </cdr:to>
    <cdr:cxnSp macro="">
      <cdr:nvCxnSpPr>
        <cdr:cNvPr id="5" name="Straight Connector 4"/>
        <cdr:cNvCxnSpPr/>
      </cdr:nvCxnSpPr>
      <cdr:spPr>
        <a:xfrm xmlns:a="http://schemas.openxmlformats.org/drawingml/2006/main" flipV="1">
          <a:off x="4572000" y="702733"/>
          <a:ext cx="0" cy="2209800"/>
        </a:xfrm>
        <a:prstGeom xmlns:a="http://schemas.openxmlformats.org/drawingml/2006/main" prst="line">
          <a:avLst/>
        </a:prstGeom>
        <a:ln xmlns:a="http://schemas.openxmlformats.org/drawingml/2006/main" w="12700" cmpd="sng">
          <a:solidFill>
            <a:schemeClr val="tx1"/>
          </a:solidFill>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0.11504</cdr:x>
      <cdr:y>0.01454</cdr:y>
    </cdr:from>
    <cdr:to>
      <cdr:x>0.48673</cdr:x>
      <cdr:y>0.081</cdr:y>
    </cdr:to>
    <cdr:sp macro="" textlink="">
      <cdr:nvSpPr>
        <cdr:cNvPr id="2" name="TextBox 1"/>
        <cdr:cNvSpPr txBox="1"/>
      </cdr:nvSpPr>
      <cdr:spPr>
        <a:xfrm xmlns:a="http://schemas.openxmlformats.org/drawingml/2006/main">
          <a:off x="990600" y="67341"/>
          <a:ext cx="3200400" cy="30777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400" b="1" dirty="0" smtClean="0">
              <a:latin typeface="+mj-lt"/>
              <a:cs typeface="Meta Offc Pro"/>
            </a:rPr>
            <a:t>All Large Firms (200 or More Workers)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8612480-5835-4C00-94C3-F630FF9DB13B}" type="datetimeFigureOut">
              <a:rPr lang="en-US" smtClean="0"/>
              <a:t>9/19/2016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02D7215-CDD9-49D0-929D-DABD4589C34F}" type="slidenum">
              <a:rPr lang="en-US" smtClean="0"/>
              <a:t>‹#›</a:t>
            </a:fld>
            <a:endParaRPr lang="en-US"/>
          </a:p>
        </p:txBody>
      </p:sp>
    </p:spTree>
    <p:extLst>
      <p:ext uri="{BB962C8B-B14F-4D97-AF65-F5344CB8AC3E}">
        <p14:creationId xmlns:p14="http://schemas.microsoft.com/office/powerpoint/2010/main" val="2773524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DEE110-7BEB-4FCA-A166-C0BCE5A15A01}" type="datetimeFigureOut">
              <a:rPr lang="en-US" smtClean="0"/>
              <a:t>9/19/2016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CD0C804-06AC-4878-989A-93BF06E50F30}" type="slidenum">
              <a:rPr lang="en-US" smtClean="0"/>
              <a:t>‹#›</a:t>
            </a:fld>
            <a:endParaRPr lang="en-US"/>
          </a:p>
        </p:txBody>
      </p:sp>
    </p:spTree>
    <p:extLst>
      <p:ext uri="{BB962C8B-B14F-4D97-AF65-F5344CB8AC3E}">
        <p14:creationId xmlns:p14="http://schemas.microsoft.com/office/powerpoint/2010/main" val="2326401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7875535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10</a:t>
            </a:fld>
            <a:endParaRPr lang="en-US"/>
          </a:p>
        </p:txBody>
      </p:sp>
    </p:spTree>
    <p:extLst>
      <p:ext uri="{BB962C8B-B14F-4D97-AF65-F5344CB8AC3E}">
        <p14:creationId xmlns:p14="http://schemas.microsoft.com/office/powerpoint/2010/main" val="3900815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11</a:t>
            </a:fld>
            <a:endParaRPr lang="en-US"/>
          </a:p>
        </p:txBody>
      </p:sp>
    </p:spTree>
    <p:extLst>
      <p:ext uri="{BB962C8B-B14F-4D97-AF65-F5344CB8AC3E}">
        <p14:creationId xmlns:p14="http://schemas.microsoft.com/office/powerpoint/2010/main" val="211378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D0C804-06AC-4878-989A-93BF06E50F30}" type="slidenum">
              <a:rPr lang="en-US" smtClean="0"/>
              <a:t>12</a:t>
            </a:fld>
            <a:endParaRPr lang="en-US"/>
          </a:p>
        </p:txBody>
      </p:sp>
    </p:spTree>
    <p:extLst>
      <p:ext uri="{BB962C8B-B14F-4D97-AF65-F5344CB8AC3E}">
        <p14:creationId xmlns:p14="http://schemas.microsoft.com/office/powerpoint/2010/main" val="2722228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13</a:t>
            </a:fld>
            <a:endParaRPr lang="en-US"/>
          </a:p>
        </p:txBody>
      </p:sp>
    </p:spTree>
    <p:extLst>
      <p:ext uri="{BB962C8B-B14F-4D97-AF65-F5344CB8AC3E}">
        <p14:creationId xmlns:p14="http://schemas.microsoft.com/office/powerpoint/2010/main" val="33550887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D0C804-06AC-4878-989A-93BF06E50F30}" type="slidenum">
              <a:rPr lang="en-US" smtClean="0"/>
              <a:t>14</a:t>
            </a:fld>
            <a:endParaRPr lang="en-US"/>
          </a:p>
        </p:txBody>
      </p:sp>
    </p:spTree>
    <p:extLst>
      <p:ext uri="{BB962C8B-B14F-4D97-AF65-F5344CB8AC3E}">
        <p14:creationId xmlns:p14="http://schemas.microsoft.com/office/powerpoint/2010/main" val="1955418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15</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extLst>
      <p:ext uri="{BB962C8B-B14F-4D97-AF65-F5344CB8AC3E}">
        <p14:creationId xmlns:p14="http://schemas.microsoft.com/office/powerpoint/2010/main" val="3645235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16</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extLst>
      <p:ext uri="{BB962C8B-B14F-4D97-AF65-F5344CB8AC3E}">
        <p14:creationId xmlns:p14="http://schemas.microsoft.com/office/powerpoint/2010/main" val="2083118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Virtually all large</a:t>
            </a:r>
            <a:r>
              <a:rPr lang="en-US" baseline="0" dirty="0" smtClean="0"/>
              <a:t> firms which offer health benefits, offer coverage to spouses and other dependents.  </a:t>
            </a:r>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17</a:t>
            </a:fld>
            <a:endParaRPr lang="en-US"/>
          </a:p>
        </p:txBody>
      </p:sp>
    </p:spTree>
    <p:extLst>
      <p:ext uri="{BB962C8B-B14F-4D97-AF65-F5344CB8AC3E}">
        <p14:creationId xmlns:p14="http://schemas.microsoft.com/office/powerpoint/2010/main" val="15481770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a:t>
            </a:r>
            <a:r>
              <a:rPr lang="en-US" baseline="0" dirty="0" smtClean="0"/>
              <a:t> most offering firms extend coverage to spouses and dependents – some firms have financial incentives to influence employees enrollment decisions.  Twelve percent of firms offering spousal coverage ask spouses to make a larger contribution if they are offered coverage from another source.  Ten percent of firms offering health benefits have financial incentives for employees who elect to enroll on a spouses plan.</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18</a:t>
            </a:fld>
            <a:endParaRPr lang="en-US" dirty="0"/>
          </a:p>
        </p:txBody>
      </p:sp>
    </p:spTree>
    <p:extLst>
      <p:ext uri="{BB962C8B-B14F-4D97-AF65-F5344CB8AC3E}">
        <p14:creationId xmlns:p14="http://schemas.microsoft.com/office/powerpoint/2010/main" val="3537660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firms,</a:t>
            </a:r>
            <a:r>
              <a:rPr lang="en-US" baseline="0" dirty="0" smtClean="0"/>
              <a:t> particularly small firms do not make any additional financial contribution to family coverage.  45% of small firms make the same dollar contribution regardless of whether the employee enrolls in single coverage or family coverage.</a:t>
            </a:r>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19</a:t>
            </a:fld>
            <a:endParaRPr lang="en-US"/>
          </a:p>
        </p:txBody>
      </p:sp>
    </p:spTree>
    <p:extLst>
      <p:ext uri="{BB962C8B-B14F-4D97-AF65-F5344CB8AC3E}">
        <p14:creationId xmlns:p14="http://schemas.microsoft.com/office/powerpoint/2010/main" val="143831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2</a:t>
            </a:fld>
            <a:endParaRPr lang="en-US"/>
          </a:p>
        </p:txBody>
      </p:sp>
    </p:spTree>
    <p:extLst>
      <p:ext uri="{BB962C8B-B14F-4D97-AF65-F5344CB8AC3E}">
        <p14:creationId xmlns:p14="http://schemas.microsoft.com/office/powerpoint/2010/main" val="34866634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Employers</a:t>
            </a:r>
            <a:r>
              <a:rPr lang="en-US" baseline="0" dirty="0" smtClean="0"/>
              <a:t> continue to show considerable interest in health promotion programs including health screenings such as health risk assessments and biometric screening.  Some employers have financial incentives tied to whether employees participate in or complete programs.  Thirty-two percent of large firms offering health benefits have an incentive for employees to complete an HRA and eight percent have an incentive for employees to meet biometric outcomes such as a target BMI or cholesterol level.</a:t>
            </a:r>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21279065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49% of large</a:t>
            </a:r>
            <a:r>
              <a:rPr lang="en-US" baseline="0" dirty="0" smtClean="0"/>
              <a:t> firms offering health benefits have an incentive for employees to either complete an HRA, complete biometric screening or participate in a wellness program.  There is considerable variation in the size of the incentives that employers offer.  Looking at the value of all of these incentives together, 26% of firms have an incentive of $150 or less and 7% have an incentive of $2000 or more.</a:t>
            </a:r>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21</a:t>
            </a:fld>
            <a:endParaRPr lang="en-US"/>
          </a:p>
        </p:txBody>
      </p:sp>
    </p:spTree>
    <p:extLst>
      <p:ext uri="{BB962C8B-B14F-4D97-AF65-F5344CB8AC3E}">
        <p14:creationId xmlns:p14="http://schemas.microsoft.com/office/powerpoint/2010/main" val="41950669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Starting in 2020, employer health plans will be subject to an excise tax of 40% on the amount by which their cost exceeds specified thresholds.</a:t>
            </a:r>
            <a:r>
              <a:rPr lang="en-US" sz="1200" kern="1200" baseline="0" dirty="0" smtClean="0">
                <a:solidFill>
                  <a:schemeClr val="tx1"/>
                </a:solidFill>
                <a:effectLst/>
                <a:latin typeface="+mn-lt"/>
                <a:ea typeface="+mn-ea"/>
                <a:cs typeface="+mn-cs"/>
              </a:rPr>
              <a:t>  Almost two-thirds of large offering employers’ have conduct an analysis to determine whether their health benefits will exceed these limits.  Smaller percentages of large offering firms have already taken actions such as increasing cost-sharing.</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22</a:t>
            </a:fld>
            <a:endParaRPr lang="en-US" dirty="0"/>
          </a:p>
        </p:txBody>
      </p:sp>
    </p:spTree>
    <p:extLst>
      <p:ext uri="{BB962C8B-B14F-4D97-AF65-F5344CB8AC3E}">
        <p14:creationId xmlns:p14="http://schemas.microsoft.com/office/powerpoint/2010/main" val="34303800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excise</a:t>
            </a:r>
            <a:r>
              <a:rPr lang="en-US" baseline="0" dirty="0" smtClean="0"/>
              <a:t> tax on high cost health plans was initially slated to take effect in 2018 but was delayed in a continuing resolution passed last year.  </a:t>
            </a:r>
            <a:r>
              <a:rPr lang="en-US" dirty="0" smtClean="0"/>
              <a:t>Among those large offering firms which have conducted an analysis – thirty one percent said that the delay in the implementation of the excise</a:t>
            </a:r>
            <a:r>
              <a:rPr lang="en-US" baseline="0" dirty="0" smtClean="0"/>
              <a:t> tax caused them to postpone or reconsider changes.  Just over a quarter of these employers believe that their largest plan will exceed the limits in 2020.</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23</a:t>
            </a:fld>
            <a:endParaRPr lang="en-US" dirty="0"/>
          </a:p>
        </p:txBody>
      </p:sp>
    </p:spTree>
    <p:extLst>
      <p:ext uri="{BB962C8B-B14F-4D97-AF65-F5344CB8AC3E}">
        <p14:creationId xmlns:p14="http://schemas.microsoft.com/office/powerpoint/2010/main" val="33976277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employer shared responsibility provisions of the ACA requires that employers with 50 or more full-time equivalents; offer employees and their dependents, coverage which meets standards for affordability and minimum value or potentially face penalties.  In 2016 the vast majority of offering firms with 50 or more FTEs offered coverage which meet these standards.   </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2894935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firms subject to the employer mandate converted</a:t>
            </a:r>
            <a:r>
              <a:rPr lang="en-US" baseline="0" dirty="0" smtClean="0"/>
              <a:t> part-time positions into full-time positions so that employees would become eligible than did the opposite converting full-time jobs to part-time jobs.  Twelve percent of offering firms with 50 or more FTEs extended eligibility to workers that were not previously eligible.</a:t>
            </a:r>
          </a:p>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2550025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Private exchanges are typically established by consulting companies and allow employers to offer a range of health plans to their employees.</a:t>
            </a:r>
          </a:p>
          <a:p>
            <a:r>
              <a:rPr lang="en-US" baseline="0" dirty="0" smtClean="0"/>
              <a:t>In 2016 2% of covered workers at firms with 50 or more employees are covered through a private exchange.  </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26</a:t>
            </a:fld>
            <a:endParaRPr lang="en-US" dirty="0"/>
          </a:p>
        </p:txBody>
      </p:sp>
    </p:spTree>
    <p:extLst>
      <p:ext uri="{BB962C8B-B14F-4D97-AF65-F5344CB8AC3E}">
        <p14:creationId xmlns:p14="http://schemas.microsoft.com/office/powerpoint/2010/main" val="1839551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Employer</a:t>
            </a:r>
            <a:r>
              <a:rPr lang="en-US" baseline="0" dirty="0" smtClean="0"/>
              <a:t>s continue to incorporate alternative care settings into their plans.  </a:t>
            </a:r>
            <a:r>
              <a:rPr lang="en-US" dirty="0" smtClean="0"/>
              <a:t>Almost</a:t>
            </a:r>
            <a:r>
              <a:rPr lang="en-US" baseline="0" dirty="0" smtClean="0"/>
              <a:t> three-quarters of large employers cover care at retail clinics and a quarter of offering firms with a 1000 or more employees have an onsite clinic.  </a:t>
            </a:r>
          </a:p>
          <a:p>
            <a:endParaRPr lang="en-US" baseline="0" dirty="0" smtClean="0"/>
          </a:p>
          <a:p>
            <a:r>
              <a:rPr lang="en-US" baseline="0" dirty="0" smtClean="0"/>
              <a:t>Seven percent of firms offering health benefits offer at least one plan they consider a narrow network plan</a:t>
            </a:r>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13141250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plan with the largest enrollment at almost 4 in ten large firms includes coverage for care delivered by a provider at a remote location.  </a:t>
            </a:r>
            <a:r>
              <a:rPr lang="en-US" baseline="0" dirty="0" err="1" smtClean="0"/>
              <a:t>Amoung</a:t>
            </a:r>
            <a:r>
              <a:rPr lang="en-US" baseline="0" dirty="0" smtClean="0"/>
              <a:t> these first, a third of </a:t>
            </a:r>
            <a:r>
              <a:rPr lang="en-US" baseline="0" dirty="0" err="1" smtClean="0"/>
              <a:t>remployer</a:t>
            </a:r>
            <a:r>
              <a:rPr lang="en-US" baseline="0" dirty="0" smtClean="0"/>
              <a:t> have a financial incentive to encourage </a:t>
            </a:r>
            <a:r>
              <a:rPr lang="en-US" baseline="0" dirty="0" err="1" smtClean="0"/>
              <a:t>emplooyees</a:t>
            </a:r>
            <a:r>
              <a:rPr lang="en-US" baseline="0" dirty="0" smtClean="0"/>
              <a:t> to use telemedicine rather than visiting a </a:t>
            </a:r>
            <a:r>
              <a:rPr lang="en-US" baseline="0" dirty="0" err="1" smtClean="0"/>
              <a:t>physcians</a:t>
            </a:r>
            <a:r>
              <a:rPr lang="en-US" baseline="0" dirty="0" smtClean="0"/>
              <a:t> office in person.</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28</a:t>
            </a:fld>
            <a:endParaRPr lang="en-US" dirty="0"/>
          </a:p>
        </p:txBody>
      </p:sp>
    </p:spTree>
    <p:extLst>
      <p:ext uri="{BB962C8B-B14F-4D97-AF65-F5344CB8AC3E}">
        <p14:creationId xmlns:p14="http://schemas.microsoft.com/office/powerpoint/2010/main" val="21174742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B593B9-A4CD-4603-89F4-26BA0C0CB086}" type="slidenum">
              <a:rPr lang="en-US"/>
              <a:pPr/>
              <a:t>29</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936345" y="4416430"/>
            <a:ext cx="5137714" cy="4183063"/>
          </a:xfrm>
        </p:spPr>
        <p:txBody>
          <a:bodyPr/>
          <a:lstStyle/>
          <a:p>
            <a:r>
              <a:rPr lang="en-US" dirty="0" err="1" smtClean="0"/>
              <a:t>Specialoty</a:t>
            </a:r>
            <a:r>
              <a:rPr lang="en-US" dirty="0" smtClean="0"/>
              <a:t> drugs are</a:t>
            </a:r>
            <a:endParaRPr lang="en-US" dirty="0"/>
          </a:p>
        </p:txBody>
      </p:sp>
    </p:spTree>
    <p:extLst>
      <p:ext uri="{BB962C8B-B14F-4D97-AF65-F5344CB8AC3E}">
        <p14:creationId xmlns:p14="http://schemas.microsoft.com/office/powerpoint/2010/main" val="2480993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D0C804-06AC-4878-989A-93BF06E50F30}" type="slidenum">
              <a:rPr lang="en-US" smtClean="0"/>
              <a:t>3</a:t>
            </a:fld>
            <a:endParaRPr lang="en-US"/>
          </a:p>
        </p:txBody>
      </p:sp>
    </p:spTree>
    <p:extLst>
      <p:ext uri="{BB962C8B-B14F-4D97-AF65-F5344CB8AC3E}">
        <p14:creationId xmlns:p14="http://schemas.microsoft.com/office/powerpoint/2010/main" val="24509715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30</a:t>
            </a:fld>
            <a:endParaRPr lang="en-US"/>
          </a:p>
        </p:txBody>
      </p:sp>
    </p:spTree>
    <p:extLst>
      <p:ext uri="{BB962C8B-B14F-4D97-AF65-F5344CB8AC3E}">
        <p14:creationId xmlns:p14="http://schemas.microsoft.com/office/powerpoint/2010/main" val="1396718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946083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D0C804-06AC-4878-989A-93BF06E50F30}" type="slidenum">
              <a:rPr lang="en-US" smtClean="0"/>
              <a:t>5</a:t>
            </a:fld>
            <a:endParaRPr lang="en-US"/>
          </a:p>
        </p:txBody>
      </p:sp>
    </p:spTree>
    <p:extLst>
      <p:ext uri="{BB962C8B-B14F-4D97-AF65-F5344CB8AC3E}">
        <p14:creationId xmlns:p14="http://schemas.microsoft.com/office/powerpoint/2010/main" val="2883263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D0C804-06AC-4878-989A-93BF06E50F30}" type="slidenum">
              <a:rPr lang="en-US" smtClean="0"/>
              <a:t>6</a:t>
            </a:fld>
            <a:endParaRPr lang="en-US"/>
          </a:p>
        </p:txBody>
      </p:sp>
    </p:spTree>
    <p:extLst>
      <p:ext uri="{BB962C8B-B14F-4D97-AF65-F5344CB8AC3E}">
        <p14:creationId xmlns:p14="http://schemas.microsoft.com/office/powerpoint/2010/main" val="2166596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7</a:t>
            </a:fld>
            <a:endParaRPr lang="en-US"/>
          </a:p>
        </p:txBody>
      </p:sp>
    </p:spTree>
    <p:extLst>
      <p:ext uri="{BB962C8B-B14F-4D97-AF65-F5344CB8AC3E}">
        <p14:creationId xmlns:p14="http://schemas.microsoft.com/office/powerpoint/2010/main" val="1694594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B6B849-29B2-41B5-823F-187A4DE7FDC3}" type="slidenum">
              <a:rPr lang="en-US">
                <a:solidFill>
                  <a:prstClr val="black"/>
                </a:solidFill>
              </a:rPr>
              <a:pPr/>
              <a:t>8</a:t>
            </a:fld>
            <a:endParaRPr lang="en-US" dirty="0">
              <a:solidFill>
                <a:prstClr val="black"/>
              </a:solidFill>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xfrm>
            <a:off x="935635" y="4416099"/>
            <a:ext cx="5139134" cy="4182457"/>
          </a:xfrm>
        </p:spPr>
        <p:txBody>
          <a:bodyPr/>
          <a:lstStyle/>
          <a:p>
            <a:endParaRPr lang="en-US" dirty="0"/>
          </a:p>
        </p:txBody>
      </p:sp>
    </p:spTree>
    <p:extLst>
      <p:ext uri="{BB962C8B-B14F-4D97-AF65-F5344CB8AC3E}">
        <p14:creationId xmlns:p14="http://schemas.microsoft.com/office/powerpoint/2010/main" val="3245327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9</a:t>
            </a:fld>
            <a:endParaRPr lang="en-US"/>
          </a:p>
        </p:txBody>
      </p:sp>
    </p:spTree>
    <p:extLst>
      <p:ext uri="{BB962C8B-B14F-4D97-AF65-F5344CB8AC3E}">
        <p14:creationId xmlns:p14="http://schemas.microsoft.com/office/powerpoint/2010/main" val="3900815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7743066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538331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19114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4879264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6590EE1-7444-4E9E-834B-AD138C6889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94115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solidFill>
                  <a:srgbClr val="000000"/>
                </a:solidFill>
              </a:rPr>
              <a:pPr>
                <a:defRPr/>
              </a:pPr>
              <a:t>‹#›</a:t>
            </a:fld>
            <a:endParaRPr lang="en-US">
              <a:solidFill>
                <a:srgbClr val="000000"/>
              </a:solidFill>
            </a:endParaRPr>
          </a:p>
        </p:txBody>
      </p:sp>
      <p:pic>
        <p:nvPicPr>
          <p:cNvPr id="6" name="Picture 5"/>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66940916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F8586289-4AFA-4741-AE71-2F066D3678A0}" type="slidenum">
              <a:rPr lang="en-US">
                <a:solidFill>
                  <a:srgbClr val="000000"/>
                </a:solidFill>
              </a:rPr>
              <a:pPr>
                <a:defRPr/>
              </a:pPr>
              <a:t>‹#›</a:t>
            </a:fld>
            <a:endParaRPr lang="en-US">
              <a:solidFill>
                <a:srgbClr val="000000"/>
              </a:solidFill>
            </a:endParaRPr>
          </a:p>
        </p:txBody>
      </p:sp>
      <p:pic>
        <p:nvPicPr>
          <p:cNvPr id="7" name="Picture 6"/>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8395782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0257437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2396986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8368946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448636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3121167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2288019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240393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80160"/>
            <a:ext cx="8976360" cy="4480560"/>
          </a:xfrm>
          <a:prstGeom prst="rect">
            <a:avLst/>
          </a:prstGeom>
        </p:spPr>
        <p:txBody>
          <a:bodyPr/>
          <a:lstStyle>
            <a:lvl1pPr marL="0" indent="0">
              <a:buNone/>
              <a:defRPr sz="2000" b="0" i="0">
                <a:solidFill>
                  <a:schemeClr val="tx1"/>
                </a:solidFill>
                <a:latin typeface="+mn-lt"/>
                <a:cs typeface="Calibri" pitchFamily="34" charset="0"/>
              </a:defRPr>
            </a:lvl1pPr>
            <a:lvl2pPr>
              <a:defRPr sz="1800" b="0" i="0">
                <a:solidFill>
                  <a:schemeClr val="tx1"/>
                </a:solidFill>
                <a:latin typeface="+mn-lt"/>
                <a:cs typeface="Calibri" pitchFamily="34" charset="0"/>
              </a:defRPr>
            </a:lvl2pPr>
            <a:lvl3pPr>
              <a:defRPr sz="1600" b="0" i="0">
                <a:solidFill>
                  <a:schemeClr val="tx1"/>
                </a:solidFill>
                <a:latin typeface="+mn-lt"/>
                <a:cs typeface="Calibri" pitchFamily="34" charset="0"/>
              </a:defRPr>
            </a:lvl3pPr>
            <a:lvl4pPr>
              <a:defRPr sz="1400" b="0" i="0">
                <a:solidFill>
                  <a:schemeClr val="tx1"/>
                </a:solidFill>
                <a:latin typeface="+mn-lt"/>
                <a:cs typeface="Calibri" pitchFamily="34" charset="0"/>
              </a:defRPr>
            </a:lvl4pPr>
            <a:lvl5pPr>
              <a:defRPr sz="1300" b="0" i="0">
                <a:solidFill>
                  <a:schemeClr val="tx1"/>
                </a:solidFill>
                <a:latin typeface="+mn-lt"/>
                <a:cs typeface="Calibri" pitchFamily="34" charset="0"/>
              </a:defRPr>
            </a:lvl5pPr>
          </a:lstStyle>
          <a:p>
            <a:pPr lvl="0"/>
            <a:endParaRPr lang="en-US" dirty="0" smtClean="0"/>
          </a:p>
        </p:txBody>
      </p:sp>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4885875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178243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2766350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pPr>
                <a:defRPr/>
              </a:pPr>
              <a:t>‹#›</a:t>
            </a:fld>
            <a:endParaRPr lang="en-US"/>
          </a:p>
        </p:txBody>
      </p:sp>
    </p:spTree>
    <p:extLst>
      <p:ext uri="{BB962C8B-B14F-4D97-AF65-F5344CB8AC3E}">
        <p14:creationId xmlns:p14="http://schemas.microsoft.com/office/powerpoint/2010/main" val="16499692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endParaRPr lang="en-US" dirty="0"/>
          </a:p>
        </p:txBody>
      </p:sp>
    </p:spTree>
    <p:extLst>
      <p:ext uri="{BB962C8B-B14F-4D97-AF65-F5344CB8AC3E}">
        <p14:creationId xmlns:p14="http://schemas.microsoft.com/office/powerpoint/2010/main" val="521910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1869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Meta Offc Pro"/>
                <a:cs typeface="Meta Offc Pro"/>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Meta Offc Pro"/>
                <a:cs typeface="Meta Offc Pro"/>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Meta Offc Pro"/>
                <a:cs typeface="Meta Offc Pro"/>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Meta Offc Pro"/>
                <a:cs typeface="Meta Offc Pro"/>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Meta Offc Pro"/>
                <a:cs typeface="Meta Offc Pro"/>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39061827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1654126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theme" Target="../theme/theme4.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3625621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8" r:id="rId5"/>
    <p:sldLayoutId id="2147483688" r:id="rId6"/>
    <p:sldLayoutId id="2147483690" r:id="rId7"/>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1170635101"/>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50071655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9" r:id="rId7"/>
    <p:sldLayoutId id="2147483700" r:id="rId8"/>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03490568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15.xml"/><Relationship Id="rId4" Type="http://schemas.openxmlformats.org/officeDocument/2006/relationships/image" Target="../media/image2.jpg"/></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9.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2.xml"/><Relationship Id="rId1" Type="http://schemas.openxmlformats.org/officeDocument/2006/relationships/slideLayout" Target="../slideLayouts/slideLayout15.xml"/><Relationship Id="rId4" Type="http://schemas.openxmlformats.org/officeDocument/2006/relationships/image" Target="../media/image2.jpg"/></Relationships>
</file>

<file path=ppt/slides/_rels/slide23.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3.xml"/><Relationship Id="rId1" Type="http://schemas.openxmlformats.org/officeDocument/2006/relationships/slideLayout" Target="../slideLayouts/slideLayout15.xml"/><Relationship Id="rId4" Type="http://schemas.openxmlformats.org/officeDocument/2006/relationships/image" Target="../media/image2.jpg"/></Relationships>
</file>

<file path=ppt/slides/_rels/slide24.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4.xml"/><Relationship Id="rId1" Type="http://schemas.openxmlformats.org/officeDocument/2006/relationships/slideLayout" Target="../slideLayouts/slideLayout21.xml"/><Relationship Id="rId4" Type="http://schemas.openxmlformats.org/officeDocument/2006/relationships/image" Target="../media/image2.jpg"/></Relationships>
</file>

<file path=ppt/slides/_rels/slide2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1" y="1600200"/>
            <a:ext cx="8223439" cy="1000511"/>
          </a:xfrm>
        </p:spPr>
        <p:txBody>
          <a:bodyPr/>
          <a:lstStyle/>
          <a:p>
            <a:r>
              <a:rPr lang="en-US" dirty="0" smtClean="0">
                <a:latin typeface="+mj-lt"/>
              </a:rPr>
              <a:t>Employer Health Benefit Survey 2016</a:t>
            </a:r>
            <a:endParaRPr lang="en-US" dirty="0">
              <a:latin typeface="+mj-lt"/>
            </a:endParaRPr>
          </a:p>
        </p:txBody>
      </p:sp>
      <p:sp>
        <p:nvSpPr>
          <p:cNvPr id="4" name="Title 1"/>
          <p:cNvSpPr txBox="1">
            <a:spLocks/>
          </p:cNvSpPr>
          <p:nvPr/>
        </p:nvSpPr>
        <p:spPr bwMode="auto">
          <a:xfrm>
            <a:off x="228600" y="4953000"/>
            <a:ext cx="5791200"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defTabSz="457200" rtl="0" eaLnBrk="1" latinLnBrk="0" hangingPunct="1">
              <a:spcBef>
                <a:spcPct val="0"/>
              </a:spcBef>
              <a:buNone/>
              <a:defRPr sz="3200" b="1" i="0" kern="1200" baseline="0">
                <a:solidFill>
                  <a:schemeClr val="bg1"/>
                </a:solidFill>
                <a:latin typeface="Meta Offc Pro"/>
                <a:ea typeface="+mj-ea"/>
                <a:cs typeface="Meta Offc Pro"/>
              </a:defRPr>
            </a:lvl1pPr>
          </a:lstStyle>
          <a:p>
            <a:r>
              <a:rPr lang="en-US" sz="2000" b="0" dirty="0" smtClean="0">
                <a:latin typeface="+mj-lt"/>
              </a:rPr>
              <a:t>Release Slides</a:t>
            </a:r>
          </a:p>
          <a:p>
            <a:r>
              <a:rPr lang="en-US" sz="2000" b="0" dirty="0" smtClean="0">
                <a:latin typeface="+mj-lt"/>
              </a:rPr>
              <a:t>September 14, 2016</a:t>
            </a:r>
            <a:endParaRPr lang="en-US" sz="2000" b="0" dirty="0">
              <a:latin typeface="+mj-lt"/>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48400" y="2743200"/>
            <a:ext cx="2399458" cy="3105181"/>
          </a:xfrm>
          <a:prstGeom prst="rect">
            <a:avLst/>
          </a:prstGeom>
          <a:ln w="9525">
            <a:solidFill>
              <a:schemeClr val="bg1">
                <a:lumMod val="85000"/>
              </a:schemeClr>
            </a:solidFill>
          </a:ln>
        </p:spPr>
      </p:pic>
    </p:spTree>
    <p:extLst>
      <p:ext uri="{BB962C8B-B14F-4D97-AF65-F5344CB8AC3E}">
        <p14:creationId xmlns:p14="http://schemas.microsoft.com/office/powerpoint/2010/main" val="184773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679725755"/>
              </p:ext>
            </p:extLst>
          </p:nvPr>
        </p:nvGraphicFramePr>
        <p:xfrm>
          <a:off x="152400" y="1066800"/>
          <a:ext cx="8839199"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91440" y="6217920"/>
            <a:ext cx="7299960" cy="548640"/>
          </a:xfrm>
        </p:spPr>
        <p:txBody>
          <a:bodyPr/>
          <a:lstStyle/>
          <a:p>
            <a:pPr>
              <a:spcAft>
                <a:spcPts val="400"/>
              </a:spcAft>
            </a:pPr>
            <a:r>
              <a:rPr lang="en-US" sz="1100" dirty="0" smtClean="0">
                <a:latin typeface="Calibri" pitchFamily="34" charset="0"/>
              </a:rPr>
              <a:t>* Estimate </a:t>
            </a:r>
            <a:r>
              <a:rPr lang="en-US" sz="1100" dirty="0">
                <a:latin typeface="Calibri" pitchFamily="34" charset="0"/>
              </a:rPr>
              <a:t>is statistically different from estimate for the previous year shown (p&lt;.05). </a:t>
            </a:r>
            <a:endParaRPr lang="en-US" sz="1100" dirty="0" smtClean="0">
              <a:latin typeface="Calibri" pitchFamily="34" charset="0"/>
            </a:endParaRPr>
          </a:p>
          <a:p>
            <a:r>
              <a:rPr lang="en-US" sz="1100" dirty="0" smtClean="0">
                <a:latin typeface="Calibri" pitchFamily="34" charset="0"/>
              </a:rPr>
              <a:t>NOTES: </a:t>
            </a:r>
            <a:r>
              <a:rPr lang="en-US" sz="1100" dirty="0">
                <a:latin typeface="Calibri" pitchFamily="34" charset="0"/>
              </a:rPr>
              <a:t>Average general annual deductible  is among  all covered workers. Workers in plans without a general annual deductible for in-network services are assigned a value of zero. </a:t>
            </a:r>
            <a:r>
              <a:rPr lang="en-US" sz="1100" dirty="0" smtClean="0">
                <a:latin typeface="Calibri" pitchFamily="34" charset="0"/>
              </a:rPr>
              <a:t> </a:t>
            </a:r>
            <a:endParaRPr lang="en-US" sz="1100" dirty="0">
              <a:latin typeface="Calibri" pitchFamily="34" charset="0"/>
            </a:endParaRP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2006-2016.</a:t>
            </a:r>
            <a:endParaRPr lang="en-US" sz="1100" dirty="0">
              <a:latin typeface="Calibri" pitchFamily="34" charset="0"/>
            </a:endParaRPr>
          </a:p>
        </p:txBody>
      </p:sp>
      <p:sp>
        <p:nvSpPr>
          <p:cNvPr id="4" name="Title 3"/>
          <p:cNvSpPr>
            <a:spLocks noGrp="1"/>
          </p:cNvSpPr>
          <p:nvPr>
            <p:ph type="title"/>
          </p:nvPr>
        </p:nvSpPr>
        <p:spPr>
          <a:xfrm>
            <a:off x="91440" y="91440"/>
            <a:ext cx="8961120" cy="1127760"/>
          </a:xfrm>
        </p:spPr>
        <p:txBody>
          <a:bodyPr/>
          <a:lstStyle/>
          <a:p>
            <a:r>
              <a:rPr lang="en-US" sz="2400" dirty="0" smtClean="0">
                <a:latin typeface="Calibri" pitchFamily="34" charset="0"/>
              </a:rPr>
              <a:t>Average General Annual Deductible for Covered Workers Enrolled in Single Coverage, 2006-2016</a:t>
            </a:r>
            <a:endParaRPr lang="en-US" sz="2400" dirty="0">
              <a:latin typeface="Calibri" pitchFamily="34" charset="0"/>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64211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normAutofit/>
          </a:bodyPr>
          <a:lstStyle/>
          <a:p>
            <a:r>
              <a:rPr lang="en-US" sz="2400" b="1" dirty="0" smtClean="0">
                <a:latin typeface="Calibri" panose="020F0502020204030204" pitchFamily="34" charset="0"/>
              </a:rPr>
              <a:t>Cumulative Increases in Health Insurance Premiums, General Annual Deductibles, Inflation, and Workers’ Earnings, 2011-2016</a:t>
            </a:r>
          </a:p>
        </p:txBody>
      </p:sp>
      <p:graphicFrame>
        <p:nvGraphicFramePr>
          <p:cNvPr id="7" name="Object 3"/>
          <p:cNvGraphicFramePr>
            <a:graphicFrameLocks noGrp="1" noChangeAspect="1"/>
          </p:cNvGraphicFramePr>
          <p:nvPr>
            <p:ph type="chart" idx="4294967295"/>
            <p:extLst/>
          </p:nvPr>
        </p:nvGraphicFramePr>
        <p:xfrm>
          <a:off x="152400" y="1295401"/>
          <a:ext cx="8610600" cy="4038599"/>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31898" y="5638800"/>
            <a:ext cx="7307686" cy="1092607"/>
          </a:xfrm>
          <a:prstGeom prst="rect">
            <a:avLst/>
          </a:prstGeom>
          <a:noFill/>
          <a:ln w="9525">
            <a:noFill/>
            <a:miter lim="800000"/>
            <a:headEnd/>
            <a:tailEnd/>
          </a:ln>
        </p:spPr>
        <p:txBody>
          <a:bodyPr wrap="square">
            <a:spAutoFit/>
          </a:bodyPr>
          <a:lstStyle/>
          <a:p>
            <a:pPr eaLnBrk="1" hangingPunct="1"/>
            <a:endParaRPr lang="en-US" sz="1000" dirty="0">
              <a:latin typeface="Calibri" panose="020F0502020204030204" pitchFamily="34" charset="0"/>
            </a:endParaRPr>
          </a:p>
          <a:p>
            <a:pPr eaLnBrk="1" hangingPunct="1"/>
            <a:r>
              <a:rPr lang="en-US" sz="1100" dirty="0" smtClean="0">
                <a:latin typeface="Calibri" panose="020F0502020204030204" pitchFamily="34" charset="0"/>
              </a:rPr>
              <a:t>NOTE:  Average general annual deductible  is among  all covered workers. Workers in plans without a general annual deductible for in-network services are assigned a value of zero.  </a:t>
            </a:r>
          </a:p>
          <a:p>
            <a:pPr eaLnBrk="1" hangingPunct="1"/>
            <a:r>
              <a:rPr lang="en-US" sz="1100" dirty="0" smtClean="0">
                <a:latin typeface="Calibri" panose="020F0502020204030204" pitchFamily="34" charset="0"/>
              </a:rPr>
              <a:t>SOURCE:  </a:t>
            </a:r>
            <a:r>
              <a:rPr lang="en-US" sz="1100" dirty="0">
                <a:latin typeface="Calibri" panose="020F0502020204030204" pitchFamily="34" charset="0"/>
              </a:rPr>
              <a:t>Kaiser/HRET Survey of Employer-Sponsored Health Benefits, </a:t>
            </a:r>
            <a:r>
              <a:rPr lang="en-US" sz="1100" dirty="0" smtClean="0">
                <a:latin typeface="Calibri" panose="020F0502020204030204" pitchFamily="34" charset="0"/>
              </a:rPr>
              <a:t>2011-2016.  </a:t>
            </a:r>
            <a:r>
              <a:rPr lang="en-US" sz="1100" dirty="0">
                <a:latin typeface="Calibri" panose="020F0502020204030204" pitchFamily="34" charset="0"/>
              </a:rPr>
              <a:t>Bureau of Labor Statistics, Consumer Price Index, U.S. City Average of Annual Inflation (April to April), </a:t>
            </a:r>
            <a:r>
              <a:rPr lang="en-US" sz="1100" dirty="0" smtClean="0">
                <a:latin typeface="Calibri" panose="020F0502020204030204" pitchFamily="34" charset="0"/>
              </a:rPr>
              <a:t>2011-2016; </a:t>
            </a:r>
            <a:r>
              <a:rPr lang="en-US" sz="1100" dirty="0">
                <a:latin typeface="Calibri" panose="020F0502020204030204" pitchFamily="34" charset="0"/>
              </a:rPr>
              <a:t>Bureau of Labor Statistics, Seasonally Adjusted Data from the Current Employment Statistics Survey, </a:t>
            </a:r>
            <a:r>
              <a:rPr lang="en-US" sz="1100" dirty="0" smtClean="0">
                <a:latin typeface="Calibri" panose="020F0502020204030204" pitchFamily="34" charset="0"/>
              </a:rPr>
              <a:t>2011-2016 </a:t>
            </a:r>
            <a:r>
              <a:rPr lang="en-US" sz="1100" dirty="0">
                <a:latin typeface="Calibri" panose="020F0502020204030204" pitchFamily="34" charset="0"/>
              </a:rPr>
              <a:t>(April to April). </a:t>
            </a: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5995702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solidFill>
                  <a:schemeClr val="tx1"/>
                </a:solidFill>
                <a:latin typeface="+mj-lt"/>
              </a:rPr>
              <a:t>Percentage </a:t>
            </a:r>
            <a:r>
              <a:rPr lang="en-US" sz="2400" dirty="0">
                <a:solidFill>
                  <a:schemeClr val="tx1"/>
                </a:solidFill>
                <a:latin typeface="+mj-lt"/>
              </a:rPr>
              <a:t>of Covered Workers Enrolled in a Plan with a General Annual Deductible of $1,000 or More for Single Coverage, </a:t>
            </a:r>
            <a:r>
              <a:rPr lang="en-US" sz="2400" dirty="0" smtClean="0">
                <a:solidFill>
                  <a:schemeClr val="tx1"/>
                </a:solidFill>
                <a:latin typeface="+mj-lt"/>
              </a:rPr>
              <a:t>by </a:t>
            </a:r>
            <a:r>
              <a:rPr lang="en-US" sz="2400" dirty="0">
                <a:solidFill>
                  <a:schemeClr val="tx1"/>
                </a:solidFill>
                <a:latin typeface="+mj-lt"/>
              </a:rPr>
              <a:t>Firm Size, </a:t>
            </a:r>
            <a:r>
              <a:rPr lang="en-US" sz="2400" dirty="0" smtClean="0">
                <a:solidFill>
                  <a:schemeClr val="tx1"/>
                </a:solidFill>
                <a:latin typeface="+mj-lt"/>
              </a:rPr>
              <a:t>2009-2016</a:t>
            </a:r>
            <a:r>
              <a:rPr lang="en-US" sz="2400" dirty="0">
                <a:latin typeface="+mj-lt"/>
              </a:rPr>
              <a:t/>
            </a:r>
            <a:br>
              <a:rPr lang="en-US" sz="2400" dirty="0">
                <a:latin typeface="+mj-lt"/>
              </a:rPr>
            </a:br>
            <a:endParaRPr lang="en-US" sz="2400" dirty="0">
              <a:latin typeface="+mj-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37001694"/>
              </p:ext>
            </p:extLst>
          </p:nvPr>
        </p:nvGraphicFramePr>
        <p:xfrm>
          <a:off x="0" y="1600201"/>
          <a:ext cx="91440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4294967295"/>
          </p:nvPr>
        </p:nvSpPr>
        <p:spPr>
          <a:xfrm>
            <a:off x="0" y="5860966"/>
            <a:ext cx="7010400" cy="547687"/>
          </a:xfrm>
          <a:prstGeom prst="rect">
            <a:avLst/>
          </a:prstGeom>
        </p:spPr>
        <p:txBody>
          <a:bodyPr/>
          <a:lstStyle/>
          <a:p>
            <a:pPr marL="0" indent="0">
              <a:spcAft>
                <a:spcPts val="400"/>
              </a:spcAft>
              <a:buNone/>
            </a:pPr>
            <a:r>
              <a:rPr lang="en-US" sz="1100" dirty="0">
                <a:latin typeface="+mj-lt"/>
              </a:rPr>
              <a:t>* Estimate is statistically different from estimate for the previous year shown (p</a:t>
            </a:r>
            <a:r>
              <a:rPr lang="en-US" sz="1100" dirty="0" smtClean="0">
                <a:latin typeface="+mj-lt"/>
              </a:rPr>
              <a:t>&lt;  .</a:t>
            </a:r>
            <a:r>
              <a:rPr lang="en-US" sz="1100" dirty="0">
                <a:latin typeface="+mj-lt"/>
              </a:rPr>
              <a:t>05). </a:t>
            </a:r>
          </a:p>
          <a:p>
            <a:pPr marL="0" indent="0">
              <a:spcAft>
                <a:spcPts val="400"/>
              </a:spcAft>
              <a:buNone/>
            </a:pPr>
            <a:r>
              <a:rPr lang="en-US" sz="1100" dirty="0" smtClean="0">
                <a:latin typeface="+mj-lt"/>
              </a:rPr>
              <a:t>NOTE: </a:t>
            </a:r>
            <a:r>
              <a:rPr lang="en-US" sz="1100" dirty="0">
                <a:latin typeface="+mj-lt"/>
              </a:rPr>
              <a:t>These estimates include workers enrolled in HDHP/SO and other plan types. </a:t>
            </a:r>
            <a:r>
              <a:rPr lang="en-US" sz="1100" dirty="0" smtClean="0">
                <a:latin typeface="+mj-lt"/>
              </a:rPr>
              <a:t>Average </a:t>
            </a:r>
            <a:r>
              <a:rPr lang="en-US" sz="1100" dirty="0">
                <a:latin typeface="+mj-lt"/>
              </a:rPr>
              <a:t>general annual health plan deductibles for PPOs, POS plans, and HDHP/SOs are for in-network services. </a:t>
            </a:r>
          </a:p>
          <a:p>
            <a:pPr marL="0" indent="0">
              <a:spcAft>
                <a:spcPts val="400"/>
              </a:spcAft>
              <a:buNone/>
            </a:pPr>
            <a:r>
              <a:rPr lang="en-US" sz="1100" dirty="0" smtClean="0">
                <a:latin typeface="+mj-lt"/>
              </a:rPr>
              <a:t>SOURCE: </a:t>
            </a:r>
            <a:r>
              <a:rPr lang="en-US" sz="1100" dirty="0">
                <a:latin typeface="+mj-lt"/>
              </a:rPr>
              <a:t>Kaiser/HRET Survey of Employer-Sponsored Health Benefits, </a:t>
            </a:r>
            <a:r>
              <a:rPr lang="en-US" sz="1100" dirty="0" smtClean="0">
                <a:latin typeface="+mj-lt"/>
              </a:rPr>
              <a:t>2009-2016.</a:t>
            </a:r>
            <a:endParaRPr lang="en-US" sz="1100" dirty="0">
              <a:latin typeface="+mj-lt"/>
            </a:endParaRPr>
          </a:p>
        </p:txBody>
      </p:sp>
    </p:spTree>
    <p:extLst>
      <p:ext uri="{BB962C8B-B14F-4D97-AF65-F5344CB8AC3E}">
        <p14:creationId xmlns:p14="http://schemas.microsoft.com/office/powerpoint/2010/main" val="2902734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solidFill>
                  <a:schemeClr val="tx1"/>
                </a:solidFill>
                <a:latin typeface="+mj-lt"/>
              </a:rPr>
              <a:t>Percentage </a:t>
            </a:r>
            <a:r>
              <a:rPr lang="en-US" sz="2400" dirty="0">
                <a:solidFill>
                  <a:schemeClr val="tx1"/>
                </a:solidFill>
                <a:latin typeface="+mj-lt"/>
              </a:rPr>
              <a:t>of Covered Workers Enrolled in a Plan with a General Annual Deductible of $1,000 or More for Single </a:t>
            </a:r>
            <a:r>
              <a:rPr lang="en-US" sz="2400" dirty="0" smtClean="0">
                <a:solidFill>
                  <a:schemeClr val="tx1"/>
                </a:solidFill>
                <a:latin typeface="+mj-lt"/>
              </a:rPr>
              <a:t>Coverage After any HRA/HSA Contributions, by </a:t>
            </a:r>
            <a:r>
              <a:rPr lang="en-US" sz="2400" dirty="0">
                <a:solidFill>
                  <a:schemeClr val="tx1"/>
                </a:solidFill>
                <a:latin typeface="+mj-lt"/>
              </a:rPr>
              <a:t>Firm Size, </a:t>
            </a:r>
            <a:r>
              <a:rPr lang="en-US" sz="2400" dirty="0" smtClean="0">
                <a:solidFill>
                  <a:schemeClr val="tx1"/>
                </a:solidFill>
                <a:latin typeface="+mj-lt"/>
              </a:rPr>
              <a:t>2009-2016</a:t>
            </a:r>
            <a:r>
              <a:rPr lang="en-US" sz="2400" dirty="0">
                <a:latin typeface="+mj-lt"/>
              </a:rPr>
              <a:t/>
            </a:r>
            <a:br>
              <a:rPr lang="en-US" sz="2400" dirty="0">
                <a:latin typeface="+mj-lt"/>
              </a:rPr>
            </a:br>
            <a:endParaRPr lang="en-US" sz="2400" dirty="0">
              <a:latin typeface="+mj-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7894850"/>
              </p:ext>
            </p:extLst>
          </p:nvPr>
        </p:nvGraphicFramePr>
        <p:xfrm>
          <a:off x="0" y="1600201"/>
          <a:ext cx="9144000" cy="40385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4294967295"/>
          </p:nvPr>
        </p:nvSpPr>
        <p:spPr>
          <a:xfrm>
            <a:off x="18473" y="5715000"/>
            <a:ext cx="7239000" cy="822325"/>
          </a:xfrm>
          <a:prstGeom prst="rect">
            <a:avLst/>
          </a:prstGeom>
        </p:spPr>
        <p:txBody>
          <a:bodyPr/>
          <a:lstStyle/>
          <a:p>
            <a:pPr marL="0" indent="0">
              <a:spcAft>
                <a:spcPts val="400"/>
              </a:spcAft>
              <a:buNone/>
            </a:pPr>
            <a:r>
              <a:rPr lang="en-US" sz="1100" dirty="0">
                <a:latin typeface="+mj-lt"/>
              </a:rPr>
              <a:t>* Estimate is statistically different from estimate for the previous year shown (p</a:t>
            </a:r>
            <a:r>
              <a:rPr lang="en-US" sz="1100" dirty="0" smtClean="0">
                <a:latin typeface="+mj-lt"/>
              </a:rPr>
              <a:t>&lt;  .</a:t>
            </a:r>
            <a:r>
              <a:rPr lang="en-US" sz="1100" dirty="0">
                <a:latin typeface="+mj-lt"/>
              </a:rPr>
              <a:t>05). </a:t>
            </a:r>
          </a:p>
          <a:p>
            <a:pPr marL="0" indent="0">
              <a:spcAft>
                <a:spcPts val="400"/>
              </a:spcAft>
              <a:buNone/>
            </a:pPr>
            <a:r>
              <a:rPr lang="en-US" sz="1100" dirty="0" smtClean="0">
                <a:latin typeface="+mj-lt"/>
              </a:rPr>
              <a:t>NOTE: </a:t>
            </a:r>
            <a:r>
              <a:rPr lang="en-US" sz="1100" dirty="0">
                <a:latin typeface="+mj-lt"/>
              </a:rPr>
              <a:t>These estimates include workers enrolled in HDHP/SO and other plan types. </a:t>
            </a:r>
            <a:r>
              <a:rPr lang="en-US" sz="1100" dirty="0" smtClean="0"/>
              <a:t>Account </a:t>
            </a:r>
            <a:r>
              <a:rPr lang="en-US" sz="1100" dirty="0"/>
              <a:t>contributions include an employer’s contribution to an HSA or HRA. </a:t>
            </a:r>
            <a:r>
              <a:rPr lang="en-US" sz="1100" dirty="0" smtClean="0">
                <a:latin typeface="+mj-lt"/>
              </a:rPr>
              <a:t>Average </a:t>
            </a:r>
            <a:r>
              <a:rPr lang="en-US" sz="1100" dirty="0">
                <a:latin typeface="+mj-lt"/>
              </a:rPr>
              <a:t>general annual health plan deductibles for PPOs, POS plans, and HDHP/SOs are for in-network services</a:t>
            </a:r>
            <a:r>
              <a:rPr lang="en-US" sz="1100" dirty="0" smtClean="0">
                <a:latin typeface="+mj-lt"/>
              </a:rPr>
              <a:t>.  The net liability for covered workers enrolled in a plan with an HSA or HRA is calculated by subtracting the account contribution from the single coverage deductible. </a:t>
            </a:r>
            <a:endParaRPr lang="en-US" sz="1100" dirty="0">
              <a:latin typeface="+mj-lt"/>
            </a:endParaRPr>
          </a:p>
          <a:p>
            <a:pPr marL="0" indent="0">
              <a:spcAft>
                <a:spcPts val="400"/>
              </a:spcAft>
              <a:buNone/>
            </a:pPr>
            <a:r>
              <a:rPr lang="en-US" sz="1100" dirty="0" smtClean="0">
                <a:latin typeface="+mj-lt"/>
              </a:rPr>
              <a:t>SOURCE: </a:t>
            </a:r>
            <a:r>
              <a:rPr lang="en-US" sz="1100" dirty="0">
                <a:latin typeface="+mj-lt"/>
              </a:rPr>
              <a:t>Kaiser/HRET Survey of Employer-Sponsored Health Benefits, </a:t>
            </a:r>
            <a:r>
              <a:rPr lang="en-US" sz="1100" dirty="0" smtClean="0">
                <a:latin typeface="+mj-lt"/>
              </a:rPr>
              <a:t>2009-2016.</a:t>
            </a:r>
            <a:endParaRPr lang="en-US" sz="1100" dirty="0">
              <a:latin typeface="+mj-lt"/>
            </a:endParaRPr>
          </a:p>
        </p:txBody>
      </p:sp>
    </p:spTree>
    <p:extLst>
      <p:ext uri="{BB962C8B-B14F-4D97-AF65-F5344CB8AC3E}">
        <p14:creationId xmlns:p14="http://schemas.microsoft.com/office/powerpoint/2010/main" val="45242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91440" y="5791200"/>
            <a:ext cx="7299960" cy="975360"/>
          </a:xfrm>
        </p:spPr>
        <p:txBody>
          <a:bodyPr/>
          <a:lstStyle/>
          <a:p>
            <a:pPr>
              <a:spcAft>
                <a:spcPts val="400"/>
              </a:spcAft>
            </a:pPr>
            <a:r>
              <a:rPr lang="en-US" sz="1100" dirty="0" smtClean="0">
                <a:latin typeface="+mj-lt"/>
              </a:rPr>
              <a:t>NOTE: </a:t>
            </a:r>
            <a:r>
              <a:rPr lang="en-US" sz="1100" dirty="0">
                <a:latin typeface="+mj-lt"/>
              </a:rPr>
              <a:t>The net liability for covered workers enrolled in a plan with an HSA or HRA is calculated by subtracting the account contribution from the single coverage deductible. HRAs are notional accounts, and employers are not required to actually transfer funds until an employee incurs expenses. </a:t>
            </a:r>
            <a:r>
              <a:rPr lang="en-US" sz="1100" dirty="0" smtClean="0">
                <a:latin typeface="+mj-lt"/>
              </a:rPr>
              <a:t>General annual deductibles are for in-network services.  </a:t>
            </a:r>
            <a:endParaRPr lang="en-US" sz="1100" dirty="0">
              <a:latin typeface="+mj-lt"/>
            </a:endParaRPr>
          </a:p>
          <a:p>
            <a:pPr>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2016.</a:t>
            </a:r>
            <a:endParaRPr lang="en-US" sz="1100" dirty="0">
              <a:latin typeface="+mj-lt"/>
            </a:endParaRPr>
          </a:p>
        </p:txBody>
      </p:sp>
      <p:sp>
        <p:nvSpPr>
          <p:cNvPr id="3" name="Title 2"/>
          <p:cNvSpPr>
            <a:spLocks noGrp="1"/>
          </p:cNvSpPr>
          <p:nvPr>
            <p:ph type="title"/>
          </p:nvPr>
        </p:nvSpPr>
        <p:spPr>
          <a:xfrm>
            <a:off x="5644" y="-11289"/>
            <a:ext cx="9052560" cy="914400"/>
          </a:xfrm>
        </p:spPr>
        <p:txBody>
          <a:bodyPr/>
          <a:lstStyle/>
          <a:p>
            <a:r>
              <a:rPr lang="en-US" sz="2400" dirty="0">
                <a:latin typeface="+mn-lt"/>
              </a:rPr>
              <a:t>Among Covered Workers Enrolled in an HDHP/SO, Average General Annual Deductibles for Single Coverage After HRA/HSA </a:t>
            </a:r>
            <a:r>
              <a:rPr lang="en-US" sz="2400" dirty="0" smtClean="0">
                <a:latin typeface="+mn-lt"/>
              </a:rPr>
              <a:t>Contributions, </a:t>
            </a:r>
            <a:r>
              <a:rPr lang="en-US" sz="2400" dirty="0">
                <a:latin typeface="+mn-lt"/>
              </a:rPr>
              <a:t>2016</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5854596"/>
              </p:ext>
            </p:extLst>
          </p:nvPr>
        </p:nvGraphicFramePr>
        <p:xfrm>
          <a:off x="304800" y="1371600"/>
          <a:ext cx="8610600" cy="4846320"/>
        </p:xfrm>
        <a:graphic>
          <a:graphicData uri="http://schemas.openxmlformats.org/drawingml/2006/chart">
            <c:chart xmlns:c="http://schemas.openxmlformats.org/drawingml/2006/chart" xmlns:r="http://schemas.openxmlformats.org/officeDocument/2006/relationships" r:id="rId3"/>
          </a:graphicData>
        </a:graphic>
      </p:graphicFrame>
      <p:pic>
        <p:nvPicPr>
          <p:cNvPr id="12" name="Picture 11"/>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429492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nvPr>
        </p:nvGraphicFramePr>
        <p:xfrm>
          <a:off x="76200" y="914400"/>
          <a:ext cx="8991599" cy="5071566"/>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0"/>
            <a:ext cx="8763000" cy="838200"/>
          </a:xfrm>
        </p:spPr>
        <p:txBody>
          <a:bodyPr/>
          <a:lstStyle/>
          <a:p>
            <a:r>
              <a:rPr lang="en-US" sz="2200" b="1" dirty="0" smtClean="0">
                <a:latin typeface="+mj-lt"/>
                <a:cs typeface="Tahoma" pitchFamily="34" charset="0"/>
              </a:rPr>
              <a:t>Percentage of Firms Offering Health Benefits, by Firm Size, 1999-2016</a:t>
            </a:r>
          </a:p>
        </p:txBody>
      </p:sp>
      <p:sp>
        <p:nvSpPr>
          <p:cNvPr id="33796" name="Text Box 4"/>
          <p:cNvSpPr txBox="1">
            <a:spLocks noChangeArrowheads="1"/>
          </p:cNvSpPr>
          <p:nvPr/>
        </p:nvSpPr>
        <p:spPr bwMode="auto">
          <a:xfrm>
            <a:off x="-26581" y="5985966"/>
            <a:ext cx="7339584" cy="872034"/>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ea typeface="Tahoma" pitchFamily="34" charset="0"/>
                <a:cs typeface="Tahoma" pitchFamily="34" charset="0"/>
              </a:rPr>
              <a:t>*Estimate is statistically different from estimate for the previous year shown (p&lt;.05). </a:t>
            </a:r>
            <a:endParaRPr lang="en-US" sz="1100" dirty="0">
              <a:cs typeface="Arial" charset="0"/>
            </a:endParaRPr>
          </a:p>
          <a:p>
            <a:pPr>
              <a:spcAft>
                <a:spcPts val="400"/>
              </a:spcAft>
              <a:defRPr/>
            </a:pPr>
            <a:r>
              <a:rPr lang="en-US" sz="1100" dirty="0" smtClean="0">
                <a:cs typeface="Arial" charset="0"/>
              </a:rPr>
              <a:t>NOTE: </a:t>
            </a:r>
            <a:r>
              <a:rPr lang="en-US" sz="1100" dirty="0">
                <a:cs typeface="Arial" charset="0"/>
              </a:rPr>
              <a:t>Estimates presented in this exhibit are based on the sample of both firms that completed the entire survey and those that answered just one </a:t>
            </a:r>
            <a:r>
              <a:rPr lang="en-US" sz="1100" dirty="0" smtClean="0">
                <a:cs typeface="Arial" charset="0"/>
              </a:rPr>
              <a:t>question. For more information see the Survey Methods Section.</a:t>
            </a:r>
            <a:endParaRPr lang="en-US" sz="1100" dirty="0">
              <a:cs typeface="Arial" charset="0"/>
            </a:endParaRP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1999-2016.</a:t>
            </a:r>
            <a:endParaRPr lang="en-US" sz="1100" dirty="0">
              <a:ea typeface="Tahoma" pitchFamily="34" charset="0"/>
              <a:cs typeface="Tahoma" pitchFamily="34" charset="0"/>
            </a:endParaRPr>
          </a:p>
        </p:txBody>
      </p:sp>
    </p:spTree>
    <p:extLst>
      <p:ext uri="{BB962C8B-B14F-4D97-AF65-F5344CB8AC3E}">
        <p14:creationId xmlns:p14="http://schemas.microsoft.com/office/powerpoint/2010/main" val="1853882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688667298"/>
              </p:ext>
            </p:extLst>
          </p:nvPr>
        </p:nvGraphicFramePr>
        <p:xfrm>
          <a:off x="76200" y="1524000"/>
          <a:ext cx="899159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0"/>
            <a:ext cx="8763000" cy="838200"/>
          </a:xfrm>
        </p:spPr>
        <p:txBody>
          <a:bodyPr/>
          <a:lstStyle/>
          <a:p>
            <a:r>
              <a:rPr lang="en-US" sz="2000" dirty="0" smtClean="0">
                <a:latin typeface="+mj-lt"/>
                <a:cs typeface="Tahoma" pitchFamily="34" charset="0"/>
              </a:rPr>
              <a:t>Percentage </a:t>
            </a:r>
            <a:r>
              <a:rPr lang="en-US" sz="2000" dirty="0">
                <a:latin typeface="+mj-lt"/>
                <a:cs typeface="Tahoma" pitchFamily="34" charset="0"/>
              </a:rPr>
              <a:t>of All Workers Covered by Their Employers’ Health Benefits, in Firms Both Offering and Not Offering Health Benefits, by Firm Size, 1999-2016</a:t>
            </a:r>
            <a:endParaRPr lang="en-US" sz="2000" b="1" dirty="0" smtClean="0">
              <a:latin typeface="+mj-lt"/>
              <a:cs typeface="Tahoma" pitchFamily="34" charset="0"/>
            </a:endParaRPr>
          </a:p>
        </p:txBody>
      </p:sp>
      <p:sp>
        <p:nvSpPr>
          <p:cNvPr id="33796" name="Text Box 4"/>
          <p:cNvSpPr txBox="1">
            <a:spLocks noChangeArrowheads="1"/>
          </p:cNvSpPr>
          <p:nvPr/>
        </p:nvSpPr>
        <p:spPr bwMode="auto">
          <a:xfrm>
            <a:off x="-32657" y="6324600"/>
            <a:ext cx="7339584" cy="482183"/>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ea typeface="Tahoma" pitchFamily="34" charset="0"/>
                <a:cs typeface="Tahoma" pitchFamily="34" charset="0"/>
              </a:rPr>
              <a:t>*Estimate is statistically different from estimate for the previous year shown (p&lt;.05). </a:t>
            </a:r>
            <a:endParaRPr lang="en-US" sz="1100" dirty="0">
              <a:cs typeface="Arial" charset="0"/>
            </a:endParaRP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1999-2016.</a:t>
            </a:r>
            <a:endParaRPr lang="en-US" sz="1100" dirty="0">
              <a:ea typeface="Tahoma" pitchFamily="34" charset="0"/>
              <a:cs typeface="Tahoma" pitchFamily="34" charset="0"/>
            </a:endParaRPr>
          </a:p>
        </p:txBody>
      </p:sp>
    </p:spTree>
    <p:extLst>
      <p:ext uri="{BB962C8B-B14F-4D97-AF65-F5344CB8AC3E}">
        <p14:creationId xmlns:p14="http://schemas.microsoft.com/office/powerpoint/2010/main" val="27840440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0" y="6096000"/>
            <a:ext cx="7239000" cy="685800"/>
          </a:xfrm>
          <a:prstGeom prst="rect">
            <a:avLst/>
          </a:prstGeom>
        </p:spPr>
        <p:txBody>
          <a:bodyPr/>
          <a:lstStyle/>
          <a:p>
            <a:pPr marL="0" indent="0">
              <a:spcAft>
                <a:spcPts val="400"/>
              </a:spcAft>
              <a:buNone/>
            </a:pPr>
            <a:r>
              <a:rPr lang="en-US" sz="1100" dirty="0" smtClean="0">
                <a:latin typeface="Calibri" pitchFamily="34" charset="0"/>
              </a:rPr>
              <a:t>NOTE: “Not encountered” refers to firms where no workers requested domestic partner benefits and there is no </a:t>
            </a:r>
            <a:r>
              <a:rPr lang="en-US" sz="1100" dirty="0">
                <a:latin typeface="Calibri" pitchFamily="34" charset="0"/>
              </a:rPr>
              <a:t>corporate </a:t>
            </a:r>
            <a:r>
              <a:rPr lang="en-US" sz="1100" dirty="0" smtClean="0">
                <a:latin typeface="Calibri" pitchFamily="34" charset="0"/>
              </a:rPr>
              <a:t>policy on coverage for that classification of domestic partners. </a:t>
            </a:r>
          </a:p>
          <a:p>
            <a:pPr marL="0" indent="0">
              <a:spcAft>
                <a:spcPts val="400"/>
              </a:spcAft>
              <a:buNone/>
            </a:pPr>
            <a:r>
              <a:rPr lang="en-US" sz="1100" dirty="0" smtClean="0">
                <a:latin typeface="Calibri" pitchFamily="34" charset="0"/>
              </a:rPr>
              <a:t>SOURCE: Kaiser/HRET Survey of Employer-Sponsored Health Benefits, 2016.</a:t>
            </a:r>
            <a:endParaRPr lang="en-US" sz="1100" dirty="0">
              <a:latin typeface="Calibri" pitchFamily="34" charset="0"/>
            </a:endParaRPr>
          </a:p>
        </p:txBody>
      </p:sp>
      <p:sp>
        <p:nvSpPr>
          <p:cNvPr id="4" name="Title 3"/>
          <p:cNvSpPr>
            <a:spLocks noGrp="1"/>
          </p:cNvSpPr>
          <p:nvPr>
            <p:ph type="title" idx="4294967295"/>
          </p:nvPr>
        </p:nvSpPr>
        <p:spPr>
          <a:xfrm>
            <a:off x="0" y="0"/>
            <a:ext cx="8961438" cy="914400"/>
          </a:xfrm>
        </p:spPr>
        <p:txBody>
          <a:bodyPr/>
          <a:lstStyle/>
          <a:p>
            <a:r>
              <a:rPr lang="en-US" sz="2200" dirty="0" smtClean="0">
                <a:latin typeface="Calibri" pitchFamily="34" charset="0"/>
              </a:rPr>
              <a:t>Among </a:t>
            </a:r>
            <a:r>
              <a:rPr lang="en-US" sz="2200" dirty="0">
                <a:latin typeface="Calibri" pitchFamily="34" charset="0"/>
              </a:rPr>
              <a:t>Firms Offering </a:t>
            </a:r>
            <a:r>
              <a:rPr lang="en-US" sz="2200" dirty="0" smtClean="0">
                <a:latin typeface="Calibri" pitchFamily="34" charset="0"/>
              </a:rPr>
              <a:t>Health Benefits</a:t>
            </a:r>
            <a:r>
              <a:rPr lang="en-US" sz="2200" dirty="0">
                <a:latin typeface="Calibri" pitchFamily="34" charset="0"/>
              </a:rPr>
              <a:t>, </a:t>
            </a:r>
            <a:r>
              <a:rPr lang="en-US" sz="2200" dirty="0" smtClean="0">
                <a:latin typeface="Calibri" pitchFamily="34" charset="0"/>
              </a:rPr>
              <a:t>Percentage That </a:t>
            </a:r>
            <a:r>
              <a:rPr lang="en-US" sz="2200" dirty="0">
                <a:latin typeface="Calibri" pitchFamily="34" charset="0"/>
              </a:rPr>
              <a:t>Offer </a:t>
            </a:r>
            <a:r>
              <a:rPr lang="en-US" sz="2200" dirty="0" smtClean="0">
                <a:latin typeface="Calibri" pitchFamily="34" charset="0"/>
              </a:rPr>
              <a:t>to </a:t>
            </a:r>
            <a:r>
              <a:rPr lang="en-US" sz="2200" dirty="0">
                <a:latin typeface="Calibri" pitchFamily="34" charset="0"/>
              </a:rPr>
              <a:t>Spouses, Dependents and Partners, </a:t>
            </a:r>
            <a:r>
              <a:rPr lang="en-US" sz="2200" dirty="0" smtClean="0">
                <a:latin typeface="Calibri" pitchFamily="34" charset="0"/>
              </a:rPr>
              <a:t>2016</a:t>
            </a:r>
            <a:endParaRPr lang="en-US" sz="2200" dirty="0">
              <a:latin typeface="Calibri" pitchFamily="34" charset="0"/>
            </a:endParaRPr>
          </a:p>
        </p:txBody>
      </p:sp>
      <p:graphicFrame>
        <p:nvGraphicFramePr>
          <p:cNvPr id="23" name="Content Placeholder 22"/>
          <p:cNvGraphicFramePr>
            <a:graphicFrameLocks noGrp="1"/>
          </p:cNvGraphicFramePr>
          <p:nvPr>
            <p:ph idx="4294967295"/>
            <p:extLst>
              <p:ext uri="{D42A27DB-BD31-4B8C-83A1-F6EECF244321}">
                <p14:modId xmlns:p14="http://schemas.microsoft.com/office/powerpoint/2010/main" val="33186588"/>
              </p:ext>
            </p:extLst>
          </p:nvPr>
        </p:nvGraphicFramePr>
        <p:xfrm>
          <a:off x="2286000" y="1066800"/>
          <a:ext cx="6858000" cy="4876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Table 24"/>
          <p:cNvGraphicFramePr>
            <a:graphicFrameLocks noGrp="1"/>
          </p:cNvGraphicFramePr>
          <p:nvPr>
            <p:extLst/>
          </p:nvPr>
        </p:nvGraphicFramePr>
        <p:xfrm>
          <a:off x="228600" y="1202969"/>
          <a:ext cx="3581400" cy="4709614"/>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tblGrid>
              <a:tr h="38566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Only Offers</a:t>
                      </a:r>
                      <a:r>
                        <a:rPr lang="en-US" sz="1200" b="1" baseline="0" dirty="0" smtClean="0">
                          <a:solidFill>
                            <a:schemeClr val="tx1"/>
                          </a:solidFill>
                          <a:latin typeface="Calibri" pitchFamily="34" charset="0"/>
                        </a:rPr>
                        <a:t> Single Coverage</a:t>
                      </a:r>
                      <a:endParaRPr lang="en-US" sz="1200" b="1" dirty="0" smtClean="0">
                        <a:solidFill>
                          <a:schemeClr val="tx1"/>
                        </a:solidFill>
                        <a:latin typeface="Calibri"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smtClean="0">
                        <a:solidFill>
                          <a:schemeClr val="tx1"/>
                        </a:solidFill>
                        <a:latin typeface="Calibri" pitchFamily="34" charset="0"/>
                      </a:endParaRPr>
                    </a:p>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95927">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295927">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1"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69909">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Spouses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smtClean="0">
                        <a:solidFill>
                          <a:schemeClr val="tx1"/>
                        </a:solidFill>
                        <a:latin typeface="Calibri" pitchFamily="34" charset="0"/>
                      </a:endParaRPr>
                    </a:p>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226712">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369909">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369909">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a:t>
                      </a:r>
                      <a:r>
                        <a:rPr lang="en-US" sz="1200" b="1" baseline="0" dirty="0" smtClean="0">
                          <a:solidFill>
                            <a:schemeClr val="tx1"/>
                          </a:solidFill>
                          <a:latin typeface="Calibri" pitchFamily="34" charset="0"/>
                        </a:rPr>
                        <a:t> Other Dependents</a:t>
                      </a:r>
                      <a:endParaRPr lang="en-US" sz="1200" b="1" dirty="0" smtClean="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smtClean="0">
                        <a:solidFill>
                          <a:schemeClr val="tx1"/>
                        </a:solidFill>
                        <a:latin typeface="Calibri" pitchFamily="34" charset="0"/>
                      </a:endParaRPr>
                    </a:p>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226712">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295927">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443891">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Same-Sex Domestic Partners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smtClean="0">
                        <a:solidFill>
                          <a:schemeClr val="tx1"/>
                        </a:solidFill>
                        <a:latin typeface="Calibri" pitchFamily="34" charset="0"/>
                      </a:endParaRPr>
                    </a:p>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369909">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238198">
                <a:tc>
                  <a:txBody>
                    <a:bodyPr/>
                    <a:lstStyle/>
                    <a:p>
                      <a:pPr algn="ctr"/>
                      <a:endParaRPr lang="en-US" sz="12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smtClean="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314547">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Firm Offers Coverage to Opposite-Sex Domestic Partners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50" b="0" dirty="0" smtClean="0">
                        <a:solidFill>
                          <a:schemeClr val="tx1"/>
                        </a:solidFill>
                        <a:latin typeface="Calibri" pitchFamily="34" charset="0"/>
                      </a:endParaRPr>
                    </a:p>
                    <a:p>
                      <a:pPr algn="r">
                        <a:lnSpc>
                          <a:spcPct val="85000"/>
                        </a:lnSpc>
                      </a:pPr>
                      <a:r>
                        <a:rPr lang="en-US" sz="1050" b="0" dirty="0" smtClean="0">
                          <a:solidFill>
                            <a:schemeClr val="tx1"/>
                          </a:solidFill>
                          <a:latin typeface="Calibri" pitchFamily="34" charset="0"/>
                        </a:rPr>
                        <a:t>All</a:t>
                      </a:r>
                      <a:r>
                        <a:rPr lang="en-US" sz="1050" b="0" baseline="0" dirty="0" smtClean="0">
                          <a:solidFill>
                            <a:schemeClr val="tx1"/>
                          </a:solidFill>
                          <a:latin typeface="Calibri" pitchFamily="34" charset="0"/>
                        </a:rPr>
                        <a:t> Small Firms (3 to 199 workers)</a:t>
                      </a:r>
                      <a:endParaRPr lang="en-US" sz="1050" b="0" dirty="0" smtClean="0">
                        <a:solidFill>
                          <a:schemeClr val="tx1"/>
                        </a:solidFill>
                        <a:latin typeface="Calibri"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461285">
                <a:tc vMerge="1">
                  <a:txBody>
                    <a:bodyPr/>
                    <a:lstStyle/>
                    <a:p>
                      <a:pPr algn="r"/>
                      <a:endParaRPr lang="en-US" dirty="0"/>
                    </a:p>
                  </a:txBody>
                  <a:tcPr/>
                </a:tc>
                <a:tc>
                  <a:txBody>
                    <a:bodyPr/>
                    <a:lstStyle/>
                    <a:p>
                      <a:pPr algn="r">
                        <a:lnSpc>
                          <a:spcPct val="85000"/>
                        </a:lnSpc>
                      </a:pPr>
                      <a:r>
                        <a:rPr lang="en-US" sz="1050" b="0" dirty="0" smtClean="0">
                          <a:solidFill>
                            <a:schemeClr val="tx1"/>
                          </a:solidFill>
                          <a:latin typeface="Calibri" pitchFamily="34" charset="0"/>
                        </a:rPr>
                        <a:t>All Large Firms ( 200 or More Workers)</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1449902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a:latin typeface="Calibri" panose="020F0502020204030204" pitchFamily="34" charset="0"/>
              </a:rPr>
              <a:t>Among Firms Offering Health </a:t>
            </a:r>
            <a:r>
              <a:rPr lang="en-US" sz="2200" dirty="0" smtClean="0">
                <a:latin typeface="Calibri" panose="020F0502020204030204" pitchFamily="34" charset="0"/>
              </a:rPr>
              <a:t>Benefits, Percent of Firms Using Variou</a:t>
            </a:r>
            <a:r>
              <a:rPr lang="en-US" sz="2200" dirty="0">
                <a:latin typeface="Calibri" panose="020F0502020204030204" pitchFamily="34" charset="0"/>
              </a:rPr>
              <a:t>s</a:t>
            </a:r>
            <a:r>
              <a:rPr lang="en-US" sz="2200" dirty="0" smtClean="0">
                <a:latin typeface="Calibri" panose="020F0502020204030204" pitchFamily="34" charset="0"/>
              </a:rPr>
              <a:t> Incentives for Spousal </a:t>
            </a:r>
            <a:r>
              <a:rPr lang="en-US" sz="2200" dirty="0">
                <a:latin typeface="Calibri" panose="020F0502020204030204" pitchFamily="34" charset="0"/>
              </a:rPr>
              <a:t>Coverage</a:t>
            </a:r>
            <a:r>
              <a:rPr lang="en-US" sz="2200" dirty="0" smtClean="0">
                <a:latin typeface="Calibri" panose="020F0502020204030204" pitchFamily="34" charset="0"/>
              </a:rPr>
              <a:t>, </a:t>
            </a:r>
            <a:r>
              <a:rPr lang="en-US" sz="2200" dirty="0">
                <a:latin typeface="Calibri" panose="020F0502020204030204" pitchFamily="34" charset="0"/>
              </a:rPr>
              <a:t>2016</a:t>
            </a:r>
            <a:endParaRPr lang="en-US" sz="2200" b="1" dirty="0">
              <a:latin typeface="Calibri" panose="020F0502020204030204" pitchFamily="34" charset="0"/>
            </a:endParaRPr>
          </a:p>
        </p:txBody>
      </p:sp>
      <p:sp>
        <p:nvSpPr>
          <p:cNvPr id="4099" name="Rectangle 3"/>
          <p:cNvSpPr>
            <a:spLocks noChangeArrowheads="1"/>
          </p:cNvSpPr>
          <p:nvPr/>
        </p:nvSpPr>
        <p:spPr bwMode="auto">
          <a:xfrm>
            <a:off x="0" y="6196650"/>
            <a:ext cx="7339584" cy="702756"/>
          </a:xfrm>
          <a:prstGeom prst="rect">
            <a:avLst/>
          </a:prstGeom>
          <a:noFill/>
          <a:ln w="9525">
            <a:noFill/>
            <a:miter lim="800000"/>
            <a:headEnd/>
            <a:tailEnd/>
          </a:ln>
          <a:effectLst/>
        </p:spPr>
        <p:txBody>
          <a:bodyPr wrap="square">
            <a:spAutoFit/>
          </a:bodyPr>
          <a:lstStyle/>
          <a:p>
            <a:pPr>
              <a:spcBef>
                <a:spcPts val="400"/>
              </a:spcBef>
            </a:pPr>
            <a:r>
              <a:rPr lang="en-US" sz="1100" b="1" baseline="30000" dirty="0">
                <a:solidFill>
                  <a:srgbClr val="000000"/>
                </a:solidFill>
              </a:rPr>
              <a:t>‡</a:t>
            </a:r>
            <a:r>
              <a:rPr lang="en-US" sz="1100" dirty="0" smtClean="0"/>
              <a:t> Among </a:t>
            </a:r>
            <a:r>
              <a:rPr lang="en-US" sz="1100" smtClean="0"/>
              <a:t>firms that </a:t>
            </a:r>
            <a:r>
              <a:rPr lang="en-US" sz="1100" dirty="0" smtClean="0"/>
              <a:t>allow spouses to enroll when they are offered coverage from </a:t>
            </a:r>
            <a:r>
              <a:rPr lang="en-US" sz="1100" smtClean="0"/>
              <a:t>another source.</a:t>
            </a:r>
            <a:endParaRPr lang="en-US" sz="1100" dirty="0" smtClean="0"/>
          </a:p>
          <a:p>
            <a:pPr>
              <a:spcBef>
                <a:spcPts val="400"/>
              </a:spcBef>
            </a:pPr>
            <a:r>
              <a:rPr lang="en-US" sz="1100" dirty="0" smtClean="0"/>
              <a:t>~ Eighty-nine percent of small firms (3-199 workers) and 99% of large firms offer coverage to spouses.</a:t>
            </a:r>
          </a:p>
          <a:p>
            <a:pPr>
              <a:spcBef>
                <a:spcPts val="400"/>
              </a:spcBef>
            </a:pPr>
            <a:r>
              <a:rPr lang="en-US" sz="1100" dirty="0" smtClean="0"/>
              <a:t>SOURCE</a:t>
            </a:r>
            <a:r>
              <a:rPr lang="en-US" sz="1100" dirty="0" smtClean="0">
                <a:latin typeface="+mn-lt"/>
              </a:rPr>
              <a:t>: </a:t>
            </a:r>
            <a:r>
              <a:rPr lang="en-US" sz="1100" dirty="0">
                <a:latin typeface="+mn-lt"/>
              </a:rPr>
              <a:t>Kaiser/HRET Survey of Employer-Sponsored Health Benefits, </a:t>
            </a:r>
            <a:r>
              <a:rPr lang="en-US" sz="1100" dirty="0" smtClean="0">
                <a:latin typeface="+mn-lt"/>
              </a:rPr>
              <a:t>2016.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1129580322"/>
              </p:ext>
            </p:extLst>
          </p:nvPr>
        </p:nvGraphicFramePr>
        <p:xfrm>
          <a:off x="152400" y="1735667"/>
          <a:ext cx="8610600" cy="41148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
        <p:nvSpPr>
          <p:cNvPr id="3" name="Rectangle 2"/>
          <p:cNvSpPr/>
          <p:nvPr/>
        </p:nvSpPr>
        <p:spPr>
          <a:xfrm>
            <a:off x="466436" y="5077521"/>
            <a:ext cx="1752600" cy="769441"/>
          </a:xfrm>
          <a:prstGeom prst="rect">
            <a:avLst/>
          </a:prstGeom>
        </p:spPr>
        <p:txBody>
          <a:bodyPr wrap="square">
            <a:spAutoFit/>
          </a:bodyPr>
          <a:lstStyle/>
          <a:p>
            <a:r>
              <a:rPr lang="en-US" sz="1100" dirty="0" smtClean="0"/>
              <a:t>If an Employee's </a:t>
            </a:r>
            <a:r>
              <a:rPr lang="en-US" sz="1100" dirty="0"/>
              <a:t>spouse </a:t>
            </a:r>
            <a:r>
              <a:rPr lang="en-US" sz="1100" dirty="0" smtClean="0"/>
              <a:t>is offered coverage from another source are they still able to enroll</a:t>
            </a:r>
            <a:endParaRPr lang="en-US" sz="1100" dirty="0"/>
          </a:p>
        </p:txBody>
      </p:sp>
      <p:sp>
        <p:nvSpPr>
          <p:cNvPr id="4" name="Rectangle 3"/>
          <p:cNvSpPr/>
          <p:nvPr/>
        </p:nvSpPr>
        <p:spPr>
          <a:xfrm>
            <a:off x="2402609" y="5077520"/>
            <a:ext cx="1727200" cy="938719"/>
          </a:xfrm>
          <a:prstGeom prst="rect">
            <a:avLst/>
          </a:prstGeom>
        </p:spPr>
        <p:txBody>
          <a:bodyPr wrap="square">
            <a:spAutoFit/>
          </a:bodyPr>
          <a:lstStyle/>
          <a:p>
            <a:r>
              <a:rPr lang="en-US" sz="1100" dirty="0"/>
              <a:t>Employee's spouse required to contribute more to coverage if offered coverage from another </a:t>
            </a:r>
            <a:r>
              <a:rPr lang="en-US" sz="1100" dirty="0" smtClean="0"/>
              <a:t>source</a:t>
            </a:r>
            <a:r>
              <a:rPr lang="en-US" sz="1100" b="1" baseline="30000" dirty="0">
                <a:solidFill>
                  <a:srgbClr val="000000"/>
                </a:solidFill>
              </a:rPr>
              <a:t>‡</a:t>
            </a:r>
            <a:endParaRPr lang="en-US" sz="1100" dirty="0"/>
          </a:p>
        </p:txBody>
      </p:sp>
      <p:sp>
        <p:nvSpPr>
          <p:cNvPr id="6" name="Rectangle 5"/>
          <p:cNvSpPr/>
          <p:nvPr/>
        </p:nvSpPr>
        <p:spPr>
          <a:xfrm>
            <a:off x="5562600" y="5077520"/>
            <a:ext cx="1447800" cy="600164"/>
          </a:xfrm>
          <a:prstGeom prst="rect">
            <a:avLst/>
          </a:prstGeom>
        </p:spPr>
        <p:txBody>
          <a:bodyPr wrap="square">
            <a:spAutoFit/>
          </a:bodyPr>
          <a:lstStyle/>
          <a:p>
            <a:r>
              <a:rPr lang="en-US" sz="1100" dirty="0"/>
              <a:t>Additional incentives for enrolling in a spouse's plan</a:t>
            </a:r>
          </a:p>
        </p:txBody>
      </p:sp>
      <p:sp>
        <p:nvSpPr>
          <p:cNvPr id="7" name="Rectangle 6"/>
          <p:cNvSpPr/>
          <p:nvPr/>
        </p:nvSpPr>
        <p:spPr>
          <a:xfrm>
            <a:off x="7213600" y="5077520"/>
            <a:ext cx="1562100" cy="600164"/>
          </a:xfrm>
          <a:prstGeom prst="rect">
            <a:avLst/>
          </a:prstGeom>
        </p:spPr>
        <p:txBody>
          <a:bodyPr wrap="square">
            <a:spAutoFit/>
          </a:bodyPr>
          <a:lstStyle/>
          <a:p>
            <a:r>
              <a:rPr lang="en-US" sz="1100" dirty="0"/>
              <a:t>Additional incentives for not participating in firm's health benefits</a:t>
            </a:r>
          </a:p>
        </p:txBody>
      </p:sp>
      <p:sp>
        <p:nvSpPr>
          <p:cNvPr id="8" name="TextBox 7"/>
          <p:cNvSpPr txBox="1"/>
          <p:nvPr/>
        </p:nvSpPr>
        <p:spPr>
          <a:xfrm>
            <a:off x="923637" y="4622044"/>
            <a:ext cx="457200" cy="261610"/>
          </a:xfrm>
          <a:prstGeom prst="rect">
            <a:avLst/>
          </a:prstGeom>
          <a:noFill/>
        </p:spPr>
        <p:txBody>
          <a:bodyPr wrap="square" rtlCol="0">
            <a:spAutoFit/>
          </a:bodyPr>
          <a:lstStyle/>
          <a:p>
            <a:pPr algn="ctr"/>
            <a:r>
              <a:rPr lang="en-US" sz="1100" dirty="0" smtClean="0">
                <a:latin typeface="+mj-lt"/>
                <a:cs typeface="Meta Offc Pro"/>
              </a:rPr>
              <a:t>No</a:t>
            </a:r>
          </a:p>
        </p:txBody>
      </p:sp>
      <p:sp>
        <p:nvSpPr>
          <p:cNvPr id="11" name="TextBox 10"/>
          <p:cNvSpPr txBox="1"/>
          <p:nvPr/>
        </p:nvSpPr>
        <p:spPr>
          <a:xfrm>
            <a:off x="1380837" y="4652433"/>
            <a:ext cx="812799" cy="430887"/>
          </a:xfrm>
          <a:prstGeom prst="rect">
            <a:avLst/>
          </a:prstGeom>
          <a:noFill/>
        </p:spPr>
        <p:txBody>
          <a:bodyPr wrap="square" rtlCol="0">
            <a:spAutoFit/>
          </a:bodyPr>
          <a:lstStyle/>
          <a:p>
            <a:pPr algn="ctr"/>
            <a:r>
              <a:rPr lang="en-US" sz="1100" dirty="0" smtClean="0">
                <a:latin typeface="+mj-lt"/>
                <a:cs typeface="Meta Offc Pro"/>
              </a:rPr>
              <a:t>Yes, With Conditions</a:t>
            </a:r>
          </a:p>
        </p:txBody>
      </p:sp>
    </p:spTree>
    <p:extLst>
      <p:ext uri="{BB962C8B-B14F-4D97-AF65-F5344CB8AC3E}">
        <p14:creationId xmlns:p14="http://schemas.microsoft.com/office/powerpoint/2010/main" val="10572991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pPr>
              <a:spcAft>
                <a:spcPts val="400"/>
              </a:spcAft>
            </a:pPr>
            <a:r>
              <a:rPr lang="en-US" sz="1100" dirty="0">
                <a:latin typeface="+mj-lt"/>
              </a:rPr>
              <a:t>* Estimate is statistically different within response selection from all other firms not in the indicated firm size category.</a:t>
            </a:r>
          </a:p>
          <a:p>
            <a:pPr>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2016.</a:t>
            </a:r>
            <a:endParaRPr lang="en-US" sz="1100" dirty="0">
              <a:latin typeface="+mj-lt"/>
            </a:endParaRPr>
          </a:p>
        </p:txBody>
      </p:sp>
      <p:sp>
        <p:nvSpPr>
          <p:cNvPr id="3" name="Title 2"/>
          <p:cNvSpPr>
            <a:spLocks noGrp="1"/>
          </p:cNvSpPr>
          <p:nvPr>
            <p:ph type="title"/>
          </p:nvPr>
        </p:nvSpPr>
        <p:spPr>
          <a:xfrm>
            <a:off x="5644" y="-11289"/>
            <a:ext cx="9052560" cy="914400"/>
          </a:xfrm>
        </p:spPr>
        <p:txBody>
          <a:bodyPr/>
          <a:lstStyle/>
          <a:p>
            <a:r>
              <a:rPr lang="en-US" sz="2400" dirty="0">
                <a:latin typeface="+mn-lt"/>
              </a:rPr>
              <a:t>Among Firms Offering Family Coverage, Percentage of Employers Using Various Approaches to Family Premium Contributions, by Firm Size, 2016</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4089748"/>
              </p:ext>
            </p:extLst>
          </p:nvPr>
        </p:nvGraphicFramePr>
        <p:xfrm>
          <a:off x="304800" y="1371600"/>
          <a:ext cx="8610600" cy="4846320"/>
        </p:xfrm>
        <a:graphic>
          <a:graphicData uri="http://schemas.openxmlformats.org/drawingml/2006/chart">
            <c:chart xmlns:c="http://schemas.openxmlformats.org/drawingml/2006/chart" xmlns:r="http://schemas.openxmlformats.org/officeDocument/2006/relationships" r:id="rId3"/>
          </a:graphicData>
        </a:graphic>
      </p:graphicFrame>
      <p:pic>
        <p:nvPicPr>
          <p:cNvPr id="12" name="Picture 11"/>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560029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Object 2"/>
          <p:cNvGraphicFramePr>
            <a:graphicFrameLocks noChangeAspect="1"/>
          </p:cNvGraphicFramePr>
          <p:nvPr>
            <p:extLst>
              <p:ext uri="{D42A27DB-BD31-4B8C-83A1-F6EECF244321}">
                <p14:modId xmlns:p14="http://schemas.microsoft.com/office/powerpoint/2010/main" val="4081092402"/>
              </p:ext>
            </p:extLst>
          </p:nvPr>
        </p:nvGraphicFramePr>
        <p:xfrm>
          <a:off x="0" y="1229605"/>
          <a:ext cx="8991600" cy="5092527"/>
        </p:xfrm>
        <a:graphic>
          <a:graphicData uri="http://schemas.openxmlformats.org/drawingml/2006/chart">
            <c:chart xmlns:c="http://schemas.openxmlformats.org/drawingml/2006/chart" xmlns:r="http://schemas.openxmlformats.org/officeDocument/2006/relationships" r:id="rId3"/>
          </a:graphicData>
        </a:graphic>
      </p:graphicFrame>
      <p:sp>
        <p:nvSpPr>
          <p:cNvPr id="33795" name="Text Box 3"/>
          <p:cNvSpPr txBox="1">
            <a:spLocks noChangeArrowheads="1"/>
          </p:cNvSpPr>
          <p:nvPr/>
        </p:nvSpPr>
        <p:spPr bwMode="auto">
          <a:xfrm>
            <a:off x="0" y="0"/>
            <a:ext cx="8534400" cy="830997"/>
          </a:xfrm>
          <a:prstGeom prst="rect">
            <a:avLst/>
          </a:prstGeom>
          <a:noFill/>
          <a:ln w="9525" algn="ctr">
            <a:noFill/>
            <a:miter lim="800000"/>
            <a:headEnd/>
            <a:tailEnd/>
          </a:ln>
          <a:effectLst/>
        </p:spPr>
        <p:txBody>
          <a:bodyPr wrap="square">
            <a:spAutoFit/>
          </a:bodyPr>
          <a:lstStyle/>
          <a:p>
            <a:r>
              <a:rPr lang="en-US" sz="2400" b="1" dirty="0" smtClean="0">
                <a:solidFill>
                  <a:srgbClr val="000000"/>
                </a:solidFill>
              </a:rPr>
              <a:t>Average </a:t>
            </a:r>
            <a:r>
              <a:rPr lang="en-US" sz="2400" b="1" dirty="0">
                <a:solidFill>
                  <a:srgbClr val="000000"/>
                </a:solidFill>
              </a:rPr>
              <a:t>Annual Worker and Employer Contributions to Premiums and Total Premiums for Family Coverage, </a:t>
            </a:r>
            <a:r>
              <a:rPr lang="en-US" sz="2400" b="1" dirty="0" smtClean="0">
                <a:solidFill>
                  <a:srgbClr val="000000"/>
                </a:solidFill>
              </a:rPr>
              <a:t>1999-2016</a:t>
            </a:r>
            <a:endParaRPr lang="en-US" sz="2400" b="1" dirty="0">
              <a:solidFill>
                <a:srgbClr val="000000"/>
              </a:solidFill>
            </a:endParaRPr>
          </a:p>
        </p:txBody>
      </p:sp>
      <p:sp>
        <p:nvSpPr>
          <p:cNvPr id="33796" name="Text Box 4"/>
          <p:cNvSpPr txBox="1">
            <a:spLocks noChangeArrowheads="1"/>
          </p:cNvSpPr>
          <p:nvPr/>
        </p:nvSpPr>
        <p:spPr bwMode="auto">
          <a:xfrm>
            <a:off x="0" y="6342474"/>
            <a:ext cx="8305800" cy="515526"/>
          </a:xfrm>
          <a:prstGeom prst="rect">
            <a:avLst/>
          </a:prstGeom>
          <a:noFill/>
          <a:ln w="9525" algn="ctr">
            <a:noFill/>
            <a:miter lim="800000"/>
            <a:headEnd/>
            <a:tailEnd/>
          </a:ln>
          <a:effectLst/>
        </p:spPr>
        <p:txBody>
          <a:bodyPr>
            <a:spAutoFit/>
          </a:bodyPr>
          <a:lstStyle/>
          <a:p>
            <a:pPr>
              <a:spcBef>
                <a:spcPct val="50000"/>
              </a:spcBef>
            </a:pPr>
            <a:r>
              <a:rPr lang="en-US" sz="1100" dirty="0" smtClean="0">
                <a:solidFill>
                  <a:srgbClr val="000000"/>
                </a:solidFill>
              </a:rPr>
              <a:t>*Estimate </a:t>
            </a:r>
            <a:r>
              <a:rPr lang="en-US" sz="1100" dirty="0">
                <a:solidFill>
                  <a:srgbClr val="000000"/>
                </a:solidFill>
              </a:rPr>
              <a:t>is statistically different from estimate for the previous year shown (</a:t>
            </a:r>
            <a:r>
              <a:rPr lang="en-US" sz="1100" dirty="0" smtClean="0">
                <a:solidFill>
                  <a:srgbClr val="000000"/>
                </a:solidFill>
              </a:rPr>
              <a:t>p &lt; .</a:t>
            </a:r>
            <a:r>
              <a:rPr lang="en-US" sz="1100" dirty="0">
                <a:solidFill>
                  <a:srgbClr val="000000"/>
                </a:solidFill>
              </a:rPr>
              <a:t>05). </a:t>
            </a:r>
          </a:p>
          <a:p>
            <a:pPr>
              <a:spcBef>
                <a:spcPct val="500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1999-2016.</a:t>
            </a:r>
            <a:endParaRPr lang="en-US" sz="1100" dirty="0">
              <a:solidFill>
                <a:srgbClr val="000000"/>
              </a:solidFill>
            </a:endParaRPr>
          </a:p>
        </p:txBody>
      </p:sp>
      <p:sp>
        <p:nvSpPr>
          <p:cNvPr id="33797" name="Text Box 5"/>
          <p:cNvSpPr txBox="1">
            <a:spLocks noChangeArrowheads="1"/>
          </p:cNvSpPr>
          <p:nvPr/>
        </p:nvSpPr>
        <p:spPr bwMode="auto">
          <a:xfrm>
            <a:off x="2752436" y="1333014"/>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$5,791</a:t>
            </a:r>
          </a:p>
        </p:txBody>
      </p:sp>
      <p:sp>
        <p:nvSpPr>
          <p:cNvPr id="33798" name="Text Box 6"/>
          <p:cNvSpPr txBox="1">
            <a:spLocks noChangeArrowheads="1"/>
          </p:cNvSpPr>
          <p:nvPr/>
        </p:nvSpPr>
        <p:spPr bwMode="auto">
          <a:xfrm>
            <a:off x="3029065" y="1579464"/>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$6,438*</a:t>
            </a:r>
          </a:p>
        </p:txBody>
      </p:sp>
      <p:sp>
        <p:nvSpPr>
          <p:cNvPr id="33799" name="Text Box 7"/>
          <p:cNvSpPr txBox="1">
            <a:spLocks noChangeArrowheads="1"/>
          </p:cNvSpPr>
          <p:nvPr/>
        </p:nvSpPr>
        <p:spPr bwMode="auto">
          <a:xfrm>
            <a:off x="3288145" y="1852925"/>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$7,061*</a:t>
            </a:r>
          </a:p>
        </p:txBody>
      </p:sp>
      <p:sp>
        <p:nvSpPr>
          <p:cNvPr id="33800" name="Text Box 8"/>
          <p:cNvSpPr txBox="1">
            <a:spLocks noChangeArrowheads="1"/>
          </p:cNvSpPr>
          <p:nvPr/>
        </p:nvSpPr>
        <p:spPr bwMode="auto">
          <a:xfrm>
            <a:off x="3733800" y="2102851"/>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$8,003*</a:t>
            </a:r>
          </a:p>
        </p:txBody>
      </p:sp>
      <p:sp>
        <p:nvSpPr>
          <p:cNvPr id="33801" name="Text Box 9"/>
          <p:cNvSpPr txBox="1">
            <a:spLocks noChangeArrowheads="1"/>
          </p:cNvSpPr>
          <p:nvPr/>
        </p:nvSpPr>
        <p:spPr bwMode="auto">
          <a:xfrm>
            <a:off x="4152900" y="2347522"/>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$9,068*</a:t>
            </a:r>
          </a:p>
        </p:txBody>
      </p:sp>
      <p:sp>
        <p:nvSpPr>
          <p:cNvPr id="33802" name="Text Box 10"/>
          <p:cNvSpPr txBox="1">
            <a:spLocks noChangeArrowheads="1"/>
          </p:cNvSpPr>
          <p:nvPr/>
        </p:nvSpPr>
        <p:spPr bwMode="auto">
          <a:xfrm>
            <a:off x="4528127" y="2639104"/>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$9,950*</a:t>
            </a:r>
          </a:p>
        </p:txBody>
      </p:sp>
      <p:sp>
        <p:nvSpPr>
          <p:cNvPr id="33803" name="Text Box 11"/>
          <p:cNvSpPr txBox="1">
            <a:spLocks noChangeArrowheads="1"/>
          </p:cNvSpPr>
          <p:nvPr/>
        </p:nvSpPr>
        <p:spPr bwMode="auto">
          <a:xfrm>
            <a:off x="4806646" y="2860160"/>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$10,880*</a:t>
            </a:r>
          </a:p>
        </p:txBody>
      </p:sp>
      <p:sp>
        <p:nvSpPr>
          <p:cNvPr id="33804" name="Text Box 12"/>
          <p:cNvSpPr txBox="1">
            <a:spLocks noChangeArrowheads="1"/>
          </p:cNvSpPr>
          <p:nvPr/>
        </p:nvSpPr>
        <p:spPr bwMode="auto">
          <a:xfrm>
            <a:off x="5121630" y="3142602"/>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$11,480*</a:t>
            </a:r>
          </a:p>
        </p:txBody>
      </p:sp>
      <p:sp>
        <p:nvSpPr>
          <p:cNvPr id="33805" name="Text Box 13"/>
          <p:cNvSpPr txBox="1">
            <a:spLocks noChangeArrowheads="1"/>
          </p:cNvSpPr>
          <p:nvPr/>
        </p:nvSpPr>
        <p:spPr bwMode="auto">
          <a:xfrm>
            <a:off x="5410200" y="3410246"/>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$12,106*</a:t>
            </a:r>
          </a:p>
        </p:txBody>
      </p:sp>
      <p:sp>
        <p:nvSpPr>
          <p:cNvPr id="33807" name="Text Box 15"/>
          <p:cNvSpPr txBox="1">
            <a:spLocks noChangeArrowheads="1"/>
          </p:cNvSpPr>
          <p:nvPr/>
        </p:nvSpPr>
        <p:spPr bwMode="auto">
          <a:xfrm>
            <a:off x="5685115" y="3634950"/>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$12,680*</a:t>
            </a:r>
          </a:p>
        </p:txBody>
      </p:sp>
      <p:sp>
        <p:nvSpPr>
          <p:cNvPr id="33808" name="Text Box 16"/>
          <p:cNvSpPr txBox="1">
            <a:spLocks noChangeArrowheads="1"/>
          </p:cNvSpPr>
          <p:nvPr/>
        </p:nvSpPr>
        <p:spPr bwMode="auto">
          <a:xfrm>
            <a:off x="5943600" y="3922530"/>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$13,375*</a:t>
            </a:r>
          </a:p>
        </p:txBody>
      </p:sp>
      <p:sp>
        <p:nvSpPr>
          <p:cNvPr id="18" name="Text Box 16"/>
          <p:cNvSpPr txBox="1">
            <a:spLocks noChangeArrowheads="1"/>
          </p:cNvSpPr>
          <p:nvPr/>
        </p:nvSpPr>
        <p:spPr bwMode="auto">
          <a:xfrm>
            <a:off x="6096000" y="4162166"/>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a:t>
            </a:r>
            <a:r>
              <a:rPr lang="en-US" sz="1100" dirty="0" smtClean="0">
                <a:solidFill>
                  <a:srgbClr val="000000"/>
                </a:solidFill>
              </a:rPr>
              <a:t>13,770*</a:t>
            </a:r>
            <a:endParaRPr lang="en-US" sz="1100" dirty="0">
              <a:solidFill>
                <a:srgbClr val="000000"/>
              </a:solidFill>
            </a:endParaRPr>
          </a:p>
        </p:txBody>
      </p:sp>
      <p:sp>
        <p:nvSpPr>
          <p:cNvPr id="19" name="Text Box 16"/>
          <p:cNvSpPr txBox="1">
            <a:spLocks noChangeArrowheads="1"/>
          </p:cNvSpPr>
          <p:nvPr/>
        </p:nvSpPr>
        <p:spPr bwMode="auto">
          <a:xfrm>
            <a:off x="6548140" y="4449311"/>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a:t>
            </a:r>
            <a:r>
              <a:rPr lang="en-US" sz="1100" dirty="0" smtClean="0">
                <a:solidFill>
                  <a:srgbClr val="000000"/>
                </a:solidFill>
              </a:rPr>
              <a:t>15,073*</a:t>
            </a:r>
            <a:endParaRPr lang="en-US" sz="1100" dirty="0">
              <a:solidFill>
                <a:srgbClr val="000000"/>
              </a:solidFill>
            </a:endParaRPr>
          </a:p>
        </p:txBody>
      </p:sp>
      <p:sp>
        <p:nvSpPr>
          <p:cNvPr id="20" name="Text Box 16"/>
          <p:cNvSpPr txBox="1">
            <a:spLocks noChangeArrowheads="1"/>
          </p:cNvSpPr>
          <p:nvPr/>
        </p:nvSpPr>
        <p:spPr bwMode="auto">
          <a:xfrm>
            <a:off x="6751915" y="4705267"/>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a:t>
            </a:r>
            <a:r>
              <a:rPr lang="en-US" sz="1100" dirty="0" smtClean="0">
                <a:solidFill>
                  <a:srgbClr val="000000"/>
                </a:solidFill>
              </a:rPr>
              <a:t>15,745*</a:t>
            </a:r>
            <a:endParaRPr lang="en-US" sz="1100" dirty="0">
              <a:solidFill>
                <a:srgbClr val="000000"/>
              </a:solidFill>
            </a:endParaRPr>
          </a:p>
        </p:txBody>
      </p:sp>
      <p:sp>
        <p:nvSpPr>
          <p:cNvPr id="21" name="Text Box 16"/>
          <p:cNvSpPr txBox="1">
            <a:spLocks noChangeArrowheads="1"/>
          </p:cNvSpPr>
          <p:nvPr/>
        </p:nvSpPr>
        <p:spPr bwMode="auto">
          <a:xfrm>
            <a:off x="7117243" y="4956066"/>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a:t>
            </a:r>
            <a:r>
              <a:rPr lang="en-US" sz="1100" dirty="0" smtClean="0">
                <a:solidFill>
                  <a:srgbClr val="000000"/>
                </a:solidFill>
              </a:rPr>
              <a:t>16,351*</a:t>
            </a:r>
            <a:endParaRPr lang="en-US" sz="1100" dirty="0">
              <a:solidFill>
                <a:srgbClr val="000000"/>
              </a:solidFill>
            </a:endParaRPr>
          </a:p>
        </p:txBody>
      </p:sp>
      <p:sp>
        <p:nvSpPr>
          <p:cNvPr id="22" name="Text Box 16"/>
          <p:cNvSpPr txBox="1">
            <a:spLocks noChangeArrowheads="1"/>
          </p:cNvSpPr>
          <p:nvPr/>
        </p:nvSpPr>
        <p:spPr bwMode="auto">
          <a:xfrm>
            <a:off x="7239000" y="5234680"/>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a:t>
            </a:r>
            <a:r>
              <a:rPr lang="en-US" sz="1100" dirty="0" smtClean="0">
                <a:solidFill>
                  <a:srgbClr val="000000"/>
                </a:solidFill>
              </a:rPr>
              <a:t>16,834*</a:t>
            </a:r>
            <a:endParaRPr lang="en-US" sz="1100" dirty="0">
              <a:solidFill>
                <a:srgbClr val="000000"/>
              </a:solidFill>
            </a:endParaRPr>
          </a:p>
        </p:txBody>
      </p:sp>
      <p:sp>
        <p:nvSpPr>
          <p:cNvPr id="23" name="Text Box 16"/>
          <p:cNvSpPr txBox="1">
            <a:spLocks noChangeArrowheads="1"/>
          </p:cNvSpPr>
          <p:nvPr/>
        </p:nvSpPr>
        <p:spPr bwMode="auto">
          <a:xfrm>
            <a:off x="7467600" y="5481947"/>
            <a:ext cx="1066800" cy="261610"/>
          </a:xfrm>
          <a:prstGeom prst="rect">
            <a:avLst/>
          </a:prstGeom>
          <a:noFill/>
          <a:ln w="9525" algn="ctr">
            <a:noFill/>
            <a:miter lim="800000"/>
            <a:headEnd/>
            <a:tailEnd/>
          </a:ln>
          <a:effectLst/>
        </p:spPr>
        <p:txBody>
          <a:bodyPr>
            <a:spAutoFit/>
          </a:bodyPr>
          <a:lstStyle/>
          <a:p>
            <a:pPr algn="ctr">
              <a:spcBef>
                <a:spcPct val="50000"/>
              </a:spcBef>
            </a:pPr>
            <a:r>
              <a:rPr lang="en-US" sz="1100" dirty="0">
                <a:solidFill>
                  <a:srgbClr val="000000"/>
                </a:solidFill>
              </a:rPr>
              <a:t>$</a:t>
            </a:r>
            <a:r>
              <a:rPr lang="en-US" sz="1100" dirty="0" smtClean="0">
                <a:solidFill>
                  <a:srgbClr val="000000"/>
                </a:solidFill>
              </a:rPr>
              <a:t>17,545*</a:t>
            </a:r>
            <a:endParaRPr lang="en-US" sz="1100" dirty="0">
              <a:solidFill>
                <a:srgbClr val="000000"/>
              </a:solidFill>
            </a:endParaRPr>
          </a:p>
        </p:txBody>
      </p:sp>
    </p:spTree>
    <p:extLst>
      <p:ext uri="{BB962C8B-B14F-4D97-AF65-F5344CB8AC3E}">
        <p14:creationId xmlns:p14="http://schemas.microsoft.com/office/powerpoint/2010/main" val="72452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000" dirty="0" smtClean="0"/>
              <a:t>Among Large Firms (200 or more workers) Offering Health Benefits, Percentage of Firms Offering Incentives for Various Wellness and Health Promotion Activities, 2016</a:t>
            </a:r>
            <a:endParaRPr lang="en-US" sz="2000" dirty="0"/>
          </a:p>
        </p:txBody>
      </p:sp>
      <p:sp>
        <p:nvSpPr>
          <p:cNvPr id="3" name="Text Placeholder 2"/>
          <p:cNvSpPr>
            <a:spLocks noGrp="1"/>
          </p:cNvSpPr>
          <p:nvPr>
            <p:ph type="body" sz="quarter" idx="4294967295"/>
          </p:nvPr>
        </p:nvSpPr>
        <p:spPr>
          <a:xfrm>
            <a:off x="0" y="5334000"/>
            <a:ext cx="7162800" cy="1431925"/>
          </a:xfrm>
          <a:prstGeom prst="rect">
            <a:avLst/>
          </a:prstGeom>
        </p:spPr>
        <p:txBody>
          <a:bodyPr/>
          <a:lstStyle/>
          <a:p>
            <a:pPr marL="0" indent="0">
              <a:spcAft>
                <a:spcPts val="400"/>
              </a:spcAft>
              <a:buNone/>
            </a:pPr>
            <a:r>
              <a:rPr lang="en-US" sz="1100" dirty="0" smtClean="0">
                <a:latin typeface="Calibri" panose="020F0502020204030204" pitchFamily="34" charset="0"/>
              </a:rPr>
              <a:t>NOTE: Among large firms that offer a health risk assessment, 54% had incentives or penalties to encourage employees to complete it. Among large firms that offer biometric screening, 59% had incentives or penalties to encourage employees to complete it and 14% had incentives or penalties for employees to meet a biometric outcome. Among large firms that offer a wellness program, 42% had incentives or penalties to encourage employees to complete it.</a:t>
            </a:r>
          </a:p>
          <a:p>
            <a:pPr marL="0" indent="0">
              <a:spcAft>
                <a:spcPts val="400"/>
              </a:spcAft>
              <a:buNone/>
            </a:pPr>
            <a:r>
              <a:rPr lang="en-US" sz="1100" baseline="30000" dirty="0" smtClean="0">
                <a:latin typeface="Calibri" pitchFamily="34" charset="0"/>
              </a:rPr>
              <a:t>‡</a:t>
            </a:r>
            <a:r>
              <a:rPr lang="en-US" sz="1100" dirty="0" smtClean="0">
                <a:latin typeface="Calibri" pitchFamily="34" charset="0"/>
              </a:rPr>
              <a:t> </a:t>
            </a:r>
            <a:r>
              <a:rPr lang="en-US" sz="1100" dirty="0">
                <a:latin typeface="Calibri" pitchFamily="34" charset="0"/>
              </a:rPr>
              <a:t>Firms </a:t>
            </a:r>
            <a:r>
              <a:rPr lang="en-US" sz="1100" dirty="0" smtClean="0">
                <a:latin typeface="Calibri" pitchFamily="34" charset="0"/>
              </a:rPr>
              <a:t>that offer either “</a:t>
            </a:r>
            <a:r>
              <a:rPr lang="en-US" sz="1100" kern="1200" dirty="0" smtClean="0">
                <a:latin typeface="Calibri" panose="020F0502020204030204" pitchFamily="34" charset="0"/>
              </a:rPr>
              <a:t>Programs </a:t>
            </a:r>
            <a:r>
              <a:rPr lang="en-US" sz="1100" kern="1200" dirty="0">
                <a:latin typeface="Calibri" panose="020F0502020204030204" pitchFamily="34" charset="0"/>
              </a:rPr>
              <a:t>to Help Employees Stop </a:t>
            </a:r>
            <a:r>
              <a:rPr lang="en-US" sz="1100" kern="1200" dirty="0" smtClean="0">
                <a:latin typeface="Calibri" panose="020F0502020204030204" pitchFamily="34" charset="0"/>
              </a:rPr>
              <a:t>Smoking”,</a:t>
            </a:r>
            <a:r>
              <a:rPr lang="en-US" sz="1100" dirty="0" smtClean="0">
                <a:latin typeface="Calibri" panose="020F0502020204030204" pitchFamily="34" charset="0"/>
              </a:rPr>
              <a:t> “</a:t>
            </a:r>
            <a:r>
              <a:rPr lang="en-US" sz="1100" kern="1200" dirty="0" smtClean="0">
                <a:latin typeface="Calibri" panose="020F0502020204030204" pitchFamily="34" charset="0"/>
              </a:rPr>
              <a:t>Programs </a:t>
            </a:r>
            <a:r>
              <a:rPr lang="en-US" sz="1100" kern="1200" dirty="0">
                <a:latin typeface="Calibri" panose="020F0502020204030204" pitchFamily="34" charset="0"/>
              </a:rPr>
              <a:t>to Help Employees Lose </a:t>
            </a:r>
            <a:r>
              <a:rPr lang="en-US" sz="1100" kern="1200" dirty="0" smtClean="0">
                <a:latin typeface="Calibri" panose="020F0502020204030204" pitchFamily="34" charset="0"/>
              </a:rPr>
              <a:t>Weight”, or “Other </a:t>
            </a:r>
            <a:r>
              <a:rPr lang="en-US" sz="1100" kern="1200" dirty="0">
                <a:latin typeface="Calibri" panose="020F0502020204030204" pitchFamily="34" charset="0"/>
              </a:rPr>
              <a:t>Lifestyle  or Behavioral </a:t>
            </a:r>
            <a:r>
              <a:rPr lang="en-US" sz="1100" kern="1200" dirty="0" smtClean="0">
                <a:latin typeface="Calibri" panose="020F0502020204030204" pitchFamily="34" charset="0"/>
              </a:rPr>
              <a:t>Coaching</a:t>
            </a:r>
            <a:r>
              <a:rPr lang="en-US" sz="1100" dirty="0" smtClean="0">
                <a:latin typeface="Calibri" pitchFamily="34" charset="0"/>
              </a:rPr>
              <a:t>”.</a:t>
            </a:r>
          </a:p>
          <a:p>
            <a:pPr marL="0" indent="0">
              <a:spcAft>
                <a:spcPts val="400"/>
              </a:spcAft>
              <a:buNone/>
            </a:pPr>
            <a:r>
              <a:rPr lang="en-US" sz="1100" dirty="0" smtClean="0">
                <a:latin typeface="Calibri" pitchFamily="34" charset="0"/>
              </a:rPr>
              <a:t>SOURCE: Kaiser/HRET Survey of Employer-Sponsored Health Benefits, 2016.</a:t>
            </a:r>
            <a:endParaRPr lang="en-US" sz="1100" dirty="0">
              <a:latin typeface="Calibri" pitchFamily="34" charset="0"/>
            </a:endParaRPr>
          </a:p>
        </p:txBody>
      </p:sp>
      <p:graphicFrame>
        <p:nvGraphicFramePr>
          <p:cNvPr id="6" name="Object 3"/>
          <p:cNvGraphicFramePr>
            <a:graphicFrameLocks noGrp="1" noChangeAspect="1"/>
          </p:cNvGraphicFramePr>
          <p:nvPr>
            <p:ph idx="4294967295"/>
            <p:extLst>
              <p:ext uri="{D42A27DB-BD31-4B8C-83A1-F6EECF244321}">
                <p14:modId xmlns:p14="http://schemas.microsoft.com/office/powerpoint/2010/main" val="2925667272"/>
              </p:ext>
            </p:extLst>
          </p:nvPr>
        </p:nvGraphicFramePr>
        <p:xfrm>
          <a:off x="0" y="1858269"/>
          <a:ext cx="8891588"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3"/>
          <p:cNvSpPr txBox="1">
            <a:spLocks/>
          </p:cNvSpPr>
          <p:nvPr/>
        </p:nvSpPr>
        <p:spPr bwMode="auto">
          <a:xfrm>
            <a:off x="457200" y="1615447"/>
            <a:ext cx="2057400" cy="49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sz="1400" kern="0" dirty="0" smtClean="0">
                <a:latin typeface="Calibri" pitchFamily="34" charset="0"/>
              </a:rPr>
              <a:t>Health Risk Assessments</a:t>
            </a:r>
            <a:endParaRPr sz="1400" kern="0" dirty="0">
              <a:latin typeface="Calibri" pitchFamily="34" charset="0"/>
            </a:endParaRPr>
          </a:p>
        </p:txBody>
      </p:sp>
      <p:sp>
        <p:nvSpPr>
          <p:cNvPr id="7" name="Title 3"/>
          <p:cNvSpPr txBox="1">
            <a:spLocks/>
          </p:cNvSpPr>
          <p:nvPr/>
        </p:nvSpPr>
        <p:spPr bwMode="auto">
          <a:xfrm>
            <a:off x="2275176" y="1615446"/>
            <a:ext cx="2971800" cy="49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sz="1400" kern="0" dirty="0" smtClean="0">
                <a:latin typeface="Calibri" pitchFamily="34" charset="0"/>
              </a:rPr>
              <a:t>Biometric Screening</a:t>
            </a:r>
            <a:endParaRPr sz="1400" kern="0" dirty="0">
              <a:latin typeface="Calibri" pitchFamily="34" charset="0"/>
            </a:endParaRPr>
          </a:p>
        </p:txBody>
      </p:sp>
      <p:sp>
        <p:nvSpPr>
          <p:cNvPr id="9" name="Title 3"/>
          <p:cNvSpPr txBox="1">
            <a:spLocks/>
          </p:cNvSpPr>
          <p:nvPr/>
        </p:nvSpPr>
        <p:spPr bwMode="auto">
          <a:xfrm>
            <a:off x="5600700" y="1649229"/>
            <a:ext cx="2971800" cy="49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sz="1400" kern="0" dirty="0" smtClean="0">
                <a:latin typeface="Calibri" pitchFamily="34" charset="0"/>
              </a:rPr>
              <a:t>Wellness Programs</a:t>
            </a:r>
            <a:endParaRPr sz="1400" kern="0" dirty="0">
              <a:latin typeface="Calibri" pitchFamily="34" charset="0"/>
            </a:endParaRPr>
          </a:p>
        </p:txBody>
      </p:sp>
    </p:spTree>
    <p:extLst>
      <p:ext uri="{BB962C8B-B14F-4D97-AF65-F5344CB8AC3E}">
        <p14:creationId xmlns:p14="http://schemas.microsoft.com/office/powerpoint/2010/main" val="28785283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8467" y="-8467"/>
            <a:ext cx="9067800" cy="1227667"/>
          </a:xfrm>
          <a:prstGeom prst="rect">
            <a:avLst/>
          </a:prstGeom>
          <a:noFill/>
          <a:ln w="12700" algn="ctr">
            <a:noFill/>
            <a:miter lim="800000"/>
            <a:headEnd/>
            <a:tailEnd/>
          </a:ln>
          <a:effectLst/>
        </p:spPr>
        <p:txBody>
          <a:bodyPr anchor="ctr"/>
          <a:lstStyle/>
          <a:p>
            <a:r>
              <a:rPr lang="en-US" sz="2400" b="1" dirty="0" smtClean="0">
                <a:solidFill>
                  <a:srgbClr val="000000"/>
                </a:solidFill>
              </a:rPr>
              <a:t>Among </a:t>
            </a:r>
            <a:r>
              <a:rPr lang="en-US" sz="2400" b="1" dirty="0">
                <a:solidFill>
                  <a:srgbClr val="000000"/>
                </a:solidFill>
              </a:rPr>
              <a:t>Large Firms </a:t>
            </a:r>
            <a:r>
              <a:rPr lang="en-US" sz="2400" b="1" dirty="0" smtClean="0">
                <a:solidFill>
                  <a:srgbClr val="000000"/>
                </a:solidFill>
              </a:rPr>
              <a:t>That Offer Employees an Incentive to Participate </a:t>
            </a:r>
            <a:r>
              <a:rPr lang="en-US" sz="2400" b="1" dirty="0">
                <a:solidFill>
                  <a:srgbClr val="000000"/>
                </a:solidFill>
              </a:rPr>
              <a:t>In or Complete </a:t>
            </a:r>
            <a:r>
              <a:rPr lang="en-US" sz="2400" b="1" dirty="0" smtClean="0">
                <a:solidFill>
                  <a:srgbClr val="000000"/>
                </a:solidFill>
              </a:rPr>
              <a:t>Any Health Promotion Programs, </a:t>
            </a:r>
            <a:r>
              <a:rPr lang="en-US" sz="2400" b="1" dirty="0">
                <a:solidFill>
                  <a:srgbClr val="000000"/>
                </a:solidFill>
              </a:rPr>
              <a:t>Maximum Annual Value of the </a:t>
            </a:r>
            <a:r>
              <a:rPr lang="en-US" sz="2400" b="1" dirty="0" smtClean="0">
                <a:solidFill>
                  <a:srgbClr val="000000"/>
                </a:solidFill>
              </a:rPr>
              <a:t>Incentive for All Programs Combined</a:t>
            </a:r>
            <a:r>
              <a:rPr lang="en-US" sz="2400" b="1" baseline="30000" dirty="0" smtClean="0">
                <a:solidFill>
                  <a:srgbClr val="000000"/>
                </a:solidFill>
              </a:rPr>
              <a:t>‡</a:t>
            </a:r>
            <a:r>
              <a:rPr lang="en-US" sz="2400" b="1" dirty="0" smtClean="0">
                <a:solidFill>
                  <a:srgbClr val="000000"/>
                </a:solidFill>
              </a:rPr>
              <a:t>, 2016</a:t>
            </a:r>
            <a:endParaRPr lang="en-US" sz="2400" b="1" dirty="0">
              <a:solidFill>
                <a:srgbClr val="000000"/>
              </a:solidFill>
            </a:endParaRPr>
          </a:p>
        </p:txBody>
      </p:sp>
      <p:graphicFrame>
        <p:nvGraphicFramePr>
          <p:cNvPr id="6" name="Object 4"/>
          <p:cNvGraphicFramePr>
            <a:graphicFrameLocks noChangeAspect="1"/>
          </p:cNvGraphicFramePr>
          <p:nvPr>
            <p:extLst>
              <p:ext uri="{D42A27DB-BD31-4B8C-83A1-F6EECF244321}">
                <p14:modId xmlns:p14="http://schemas.microsoft.com/office/powerpoint/2010/main" val="2663233463"/>
              </p:ext>
            </p:extLst>
          </p:nvPr>
        </p:nvGraphicFramePr>
        <p:xfrm>
          <a:off x="259292" y="1479034"/>
          <a:ext cx="8566149"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8198" name="Text Box 6"/>
          <p:cNvSpPr txBox="1">
            <a:spLocks noChangeArrowheads="1"/>
          </p:cNvSpPr>
          <p:nvPr/>
        </p:nvSpPr>
        <p:spPr bwMode="auto">
          <a:xfrm>
            <a:off x="63858" y="5853669"/>
            <a:ext cx="7251342" cy="1041311"/>
          </a:xfrm>
          <a:prstGeom prst="rect">
            <a:avLst/>
          </a:prstGeom>
          <a:noFill/>
          <a:ln w="12700" algn="ctr">
            <a:noFill/>
            <a:miter lim="800000"/>
            <a:headEnd/>
            <a:tailEnd/>
          </a:ln>
          <a:effectLst/>
        </p:spPr>
        <p:txBody>
          <a:bodyPr wrap="square">
            <a:spAutoFit/>
          </a:bodyPr>
          <a:lstStyle/>
          <a:p>
            <a:pPr>
              <a:spcAft>
                <a:spcPts val="400"/>
              </a:spcAft>
            </a:pPr>
            <a:r>
              <a:rPr lang="en-US" sz="1100" baseline="30000" dirty="0" smtClean="0">
                <a:solidFill>
                  <a:srgbClr val="000000"/>
                </a:solidFill>
              </a:rPr>
              <a:t>‡</a:t>
            </a:r>
            <a:r>
              <a:rPr lang="en-US" sz="1100" dirty="0" smtClean="0">
                <a:solidFill>
                  <a:srgbClr val="000000"/>
                </a:solidFill>
              </a:rPr>
              <a:t>Includes incentives for health risk assessments, biometric screenings, and </a:t>
            </a:r>
            <a:r>
              <a:rPr lang="en-US" sz="1100" dirty="0">
                <a:solidFill>
                  <a:srgbClr val="000000"/>
                </a:solidFill>
              </a:rPr>
              <a:t>wellness programs</a:t>
            </a:r>
            <a:r>
              <a:rPr lang="en-US" sz="1100" dirty="0" smtClean="0">
                <a:solidFill>
                  <a:srgbClr val="000000"/>
                </a:solidFill>
              </a:rPr>
              <a:t>.  Forty-nine percent of large firms offering health benefits offer incentives for at least one of these activities.</a:t>
            </a:r>
            <a:endParaRPr lang="en-US" sz="1100" dirty="0">
              <a:solidFill>
                <a:srgbClr val="000000"/>
              </a:solidFill>
            </a:endParaRPr>
          </a:p>
          <a:p>
            <a:pPr>
              <a:spcAft>
                <a:spcPts val="400"/>
              </a:spcAft>
            </a:pPr>
            <a:r>
              <a:rPr lang="en-US" sz="1100" dirty="0" smtClean="0">
                <a:solidFill>
                  <a:srgbClr val="000000"/>
                </a:solidFill>
              </a:rPr>
              <a:t>NOTE: Firms </a:t>
            </a:r>
            <a:r>
              <a:rPr lang="en-US" sz="1100" dirty="0">
                <a:solidFill>
                  <a:srgbClr val="000000"/>
                </a:solidFill>
              </a:rPr>
              <a:t>with at least one of the listed </a:t>
            </a:r>
            <a:r>
              <a:rPr lang="en-US" sz="1100" dirty="0" smtClean="0">
                <a:solidFill>
                  <a:srgbClr val="000000"/>
                </a:solidFill>
              </a:rPr>
              <a:t>health promotion programs were </a:t>
            </a:r>
            <a:r>
              <a:rPr lang="en-US" sz="1100" dirty="0">
                <a:solidFill>
                  <a:srgbClr val="000000"/>
                </a:solidFill>
              </a:rPr>
              <a:t>asked to report the maximum </a:t>
            </a:r>
            <a:r>
              <a:rPr lang="en-US" sz="1100" dirty="0" smtClean="0">
                <a:solidFill>
                  <a:srgbClr val="000000"/>
                </a:solidFill>
              </a:rPr>
              <a:t>incentive an employee and his/her dependents </a:t>
            </a:r>
            <a:r>
              <a:rPr lang="en-US" sz="1100" dirty="0">
                <a:solidFill>
                  <a:srgbClr val="000000"/>
                </a:solidFill>
              </a:rPr>
              <a:t>could </a:t>
            </a:r>
            <a:r>
              <a:rPr lang="en-US" sz="1100" dirty="0" smtClean="0">
                <a:solidFill>
                  <a:srgbClr val="000000"/>
                </a:solidFill>
              </a:rPr>
              <a:t>receive </a:t>
            </a:r>
            <a:r>
              <a:rPr lang="en-US" sz="1100" dirty="0">
                <a:solidFill>
                  <a:srgbClr val="000000"/>
                </a:solidFill>
              </a:rPr>
              <a:t>for all of the firm's health promotion </a:t>
            </a:r>
            <a:r>
              <a:rPr lang="en-US" sz="1100" dirty="0" smtClean="0">
                <a:solidFill>
                  <a:srgbClr val="000000"/>
                </a:solidFill>
              </a:rPr>
              <a:t>programs </a:t>
            </a:r>
            <a:r>
              <a:rPr lang="en-US" sz="1100" dirty="0">
                <a:solidFill>
                  <a:srgbClr val="000000"/>
                </a:solidFill>
              </a:rPr>
              <a:t>combined. </a:t>
            </a:r>
            <a:endParaRPr lang="en-US" sz="1100" dirty="0" smtClean="0">
              <a:solidFill>
                <a:srgbClr val="000000"/>
              </a:solidFill>
            </a:endParaRPr>
          </a:p>
          <a:p>
            <a:pPr>
              <a:spcAft>
                <a:spcPts val="400"/>
              </a:spcAft>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2016. </a:t>
            </a:r>
            <a:endParaRPr lang="en-US" sz="1100" dirty="0">
              <a:solidFill>
                <a:srgbClr val="000000"/>
              </a:solidFill>
            </a:endParaRPr>
          </a:p>
        </p:txBody>
      </p:sp>
    </p:spTree>
    <p:extLst>
      <p:ext uri="{BB962C8B-B14F-4D97-AF65-F5344CB8AC3E}">
        <p14:creationId xmlns:p14="http://schemas.microsoft.com/office/powerpoint/2010/main" val="31688987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a:latin typeface="Calibri" panose="020F0502020204030204" pitchFamily="34" charset="0"/>
              </a:rPr>
              <a:t>Among </a:t>
            </a:r>
            <a:r>
              <a:rPr lang="en-US" sz="2200" dirty="0" smtClean="0">
                <a:latin typeface="Calibri" panose="020F0502020204030204" pitchFamily="34" charset="0"/>
              </a:rPr>
              <a:t>Large Firms Offering </a:t>
            </a:r>
            <a:r>
              <a:rPr lang="en-US" sz="2200" dirty="0">
                <a:latin typeface="Calibri" panose="020F0502020204030204" pitchFamily="34" charset="0"/>
              </a:rPr>
              <a:t>Health Benefits, </a:t>
            </a:r>
            <a:r>
              <a:rPr lang="en-US" sz="2200" dirty="0" smtClean="0">
                <a:latin typeface="Calibri" panose="020F0502020204030204" pitchFamily="34" charset="0"/>
              </a:rPr>
              <a:t>Percentage of Firms </a:t>
            </a:r>
            <a:r>
              <a:rPr lang="en-US" sz="2200" dirty="0">
                <a:latin typeface="Calibri" panose="020F0502020204030204" pitchFamily="34" charset="0"/>
              </a:rPr>
              <a:t>That Have Taken Various Actions in Anticipation of the Excise Tax on High Cost </a:t>
            </a:r>
            <a:r>
              <a:rPr lang="en-US" sz="2200" dirty="0" smtClean="0">
                <a:latin typeface="Calibri" panose="020F0502020204030204" pitchFamily="34" charset="0"/>
              </a:rPr>
              <a:t>Plans, </a:t>
            </a:r>
            <a:r>
              <a:rPr lang="en-US" sz="2200" dirty="0">
                <a:latin typeface="Calibri" panose="020F0502020204030204" pitchFamily="34" charset="0"/>
              </a:rPr>
              <a:t>2016</a:t>
            </a:r>
            <a:endParaRPr lang="en-US" sz="2200" b="1" dirty="0">
              <a:latin typeface="Calibri" panose="020F0502020204030204" pitchFamily="34" charset="0"/>
            </a:endParaRPr>
          </a:p>
        </p:txBody>
      </p:sp>
      <p:sp>
        <p:nvSpPr>
          <p:cNvPr id="4099" name="Rectangle 3"/>
          <p:cNvSpPr>
            <a:spLocks noChangeArrowheads="1"/>
          </p:cNvSpPr>
          <p:nvPr/>
        </p:nvSpPr>
        <p:spPr bwMode="auto">
          <a:xfrm>
            <a:off x="0" y="6277907"/>
            <a:ext cx="7339584" cy="261610"/>
          </a:xfrm>
          <a:prstGeom prst="rect">
            <a:avLst/>
          </a:prstGeom>
          <a:noFill/>
          <a:ln w="9525">
            <a:noFill/>
            <a:miter lim="800000"/>
            <a:headEnd/>
            <a:tailEnd/>
          </a:ln>
          <a:effectLst/>
        </p:spPr>
        <p:txBody>
          <a:bodyPr wrap="square">
            <a:spAutoFit/>
          </a:bodyPr>
          <a:lstStyle/>
          <a:p>
            <a:pPr>
              <a:spcBef>
                <a:spcPts val="400"/>
              </a:spcBef>
            </a:pPr>
            <a:r>
              <a:rPr lang="en-US" sz="1100" dirty="0" smtClean="0"/>
              <a:t>SOURCE</a:t>
            </a:r>
            <a:r>
              <a:rPr lang="en-US" sz="1100" dirty="0" smtClean="0">
                <a:latin typeface="+mn-lt"/>
              </a:rPr>
              <a:t>: </a:t>
            </a:r>
            <a:r>
              <a:rPr lang="en-US" sz="1100" dirty="0">
                <a:latin typeface="+mn-lt"/>
              </a:rPr>
              <a:t>Kaiser/HRET Survey of Employer-Sponsored Health Benefits, </a:t>
            </a:r>
            <a:r>
              <a:rPr lang="en-US" sz="1100" dirty="0" smtClean="0">
                <a:latin typeface="+mn-lt"/>
              </a:rPr>
              <a:t>2016.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75820823"/>
              </p:ext>
            </p:extLst>
          </p:nvPr>
        </p:nvGraphicFramePr>
        <p:xfrm>
          <a:off x="152400" y="1219200"/>
          <a:ext cx="8610600" cy="4631267"/>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11441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a:latin typeface="Calibri" panose="020F0502020204030204" pitchFamily="34" charset="0"/>
              </a:rPr>
              <a:t>Among Firms Who Have Conducted an Analysis to Determine Their Liability Under the </a:t>
            </a:r>
            <a:r>
              <a:rPr lang="en-US" sz="2200" dirty="0" smtClean="0">
                <a:latin typeface="Calibri" panose="020F0502020204030204" pitchFamily="34" charset="0"/>
              </a:rPr>
              <a:t>Excise Tax, </a:t>
            </a:r>
            <a:r>
              <a:rPr lang="en-US" sz="2200" dirty="0">
                <a:latin typeface="Calibri" panose="020F0502020204030204" pitchFamily="34" charset="0"/>
              </a:rPr>
              <a:t>Percentage of </a:t>
            </a:r>
            <a:r>
              <a:rPr lang="en-US" sz="2200" dirty="0" smtClean="0">
                <a:latin typeface="Calibri" panose="020F0502020204030204" pitchFamily="34" charset="0"/>
              </a:rPr>
              <a:t>Large Firms (200 or more workers) </a:t>
            </a:r>
            <a:r>
              <a:rPr lang="en-US" sz="2200" dirty="0">
                <a:latin typeface="Calibri" panose="020F0502020204030204" pitchFamily="34" charset="0"/>
              </a:rPr>
              <a:t>that Believe that Their Plan with the Largest Enrollment Will Exceed the </a:t>
            </a:r>
            <a:r>
              <a:rPr lang="en-US" sz="2200" dirty="0" smtClean="0">
                <a:latin typeface="Calibri" panose="020F0502020204030204" pitchFamily="34" charset="0"/>
              </a:rPr>
              <a:t>Thresholds, </a:t>
            </a:r>
            <a:r>
              <a:rPr lang="en-US" sz="2200" dirty="0">
                <a:latin typeface="Calibri" panose="020F0502020204030204" pitchFamily="34" charset="0"/>
              </a:rPr>
              <a:t>2016</a:t>
            </a:r>
            <a:endParaRPr lang="en-US" sz="2200" b="1" dirty="0">
              <a:latin typeface="Calibri" panose="020F0502020204030204" pitchFamily="34" charset="0"/>
            </a:endParaRPr>
          </a:p>
        </p:txBody>
      </p:sp>
      <p:sp>
        <p:nvSpPr>
          <p:cNvPr id="4099" name="Rectangle 3"/>
          <p:cNvSpPr>
            <a:spLocks noChangeArrowheads="1"/>
          </p:cNvSpPr>
          <p:nvPr/>
        </p:nvSpPr>
        <p:spPr bwMode="auto">
          <a:xfrm>
            <a:off x="0" y="6041204"/>
            <a:ext cx="7339584" cy="651460"/>
          </a:xfrm>
          <a:prstGeom prst="rect">
            <a:avLst/>
          </a:prstGeom>
          <a:noFill/>
          <a:ln w="9525">
            <a:noFill/>
            <a:miter lim="800000"/>
            <a:headEnd/>
            <a:tailEnd/>
          </a:ln>
          <a:effectLst/>
        </p:spPr>
        <p:txBody>
          <a:bodyPr wrap="square">
            <a:spAutoFit/>
          </a:bodyPr>
          <a:lstStyle/>
          <a:p>
            <a:pPr>
              <a:spcBef>
                <a:spcPts val="400"/>
              </a:spcBef>
            </a:pPr>
            <a:r>
              <a:rPr lang="en-US" sz="1100" dirty="0" smtClean="0"/>
              <a:t>Note:  Sixty-four percent of large </a:t>
            </a:r>
            <a:r>
              <a:rPr lang="en-US" sz="1100" dirty="0"/>
              <a:t>firms </a:t>
            </a:r>
            <a:r>
              <a:rPr lang="en-US" sz="1100" dirty="0" smtClean="0"/>
              <a:t> (200 or more workers) offering health benefits report </a:t>
            </a:r>
            <a:r>
              <a:rPr lang="en-US" sz="1100" dirty="0"/>
              <a:t>that they </a:t>
            </a:r>
            <a:r>
              <a:rPr lang="en-US" sz="1100" dirty="0" smtClean="0"/>
              <a:t>conducted </a:t>
            </a:r>
            <a:r>
              <a:rPr lang="en-US" sz="1100" dirty="0"/>
              <a:t>an analysis to determine if plans will exceed </a:t>
            </a:r>
            <a:r>
              <a:rPr lang="en-US" sz="1100" dirty="0" smtClean="0"/>
              <a:t>the thresholds.</a:t>
            </a:r>
          </a:p>
          <a:p>
            <a:pPr>
              <a:spcBef>
                <a:spcPts val="400"/>
              </a:spcBef>
            </a:pPr>
            <a:r>
              <a:rPr lang="en-US" sz="1100" dirty="0" smtClean="0"/>
              <a:t>SOURCE</a:t>
            </a:r>
            <a:r>
              <a:rPr lang="en-US" sz="1100" dirty="0" smtClean="0">
                <a:latin typeface="+mn-lt"/>
              </a:rPr>
              <a:t>: </a:t>
            </a:r>
            <a:r>
              <a:rPr lang="en-US" sz="1100" dirty="0">
                <a:latin typeface="+mn-lt"/>
              </a:rPr>
              <a:t>Kaiser/HRET Survey of Employer-Sponsored Health Benefits, </a:t>
            </a:r>
            <a:r>
              <a:rPr lang="en-US" sz="1100" dirty="0" smtClean="0">
                <a:latin typeface="+mn-lt"/>
              </a:rPr>
              <a:t>2016.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2807389628"/>
              </p:ext>
            </p:extLst>
          </p:nvPr>
        </p:nvGraphicFramePr>
        <p:xfrm>
          <a:off x="152400" y="1735667"/>
          <a:ext cx="8610600" cy="41148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297322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solidFill>
            <a:schemeClr val="bg1"/>
          </a:solidFill>
          <a:ln/>
        </p:spPr>
        <p:txBody>
          <a:bodyPr/>
          <a:lstStyle/>
          <a:p>
            <a:r>
              <a:rPr lang="en-US" sz="2200" dirty="0" smtClean="0">
                <a:latin typeface="Calibri" pitchFamily="34" charset="0"/>
              </a:rPr>
              <a:t>Among Offering </a:t>
            </a:r>
            <a:r>
              <a:rPr lang="en-US" sz="2200" dirty="0">
                <a:latin typeface="Calibri" pitchFamily="34" charset="0"/>
              </a:rPr>
              <a:t>Firms with 50 or More </a:t>
            </a:r>
            <a:r>
              <a:rPr lang="en-US" sz="2200" dirty="0" smtClean="0">
                <a:latin typeface="Calibri" pitchFamily="34" charset="0"/>
              </a:rPr>
              <a:t>Full-Time-Equivalents, </a:t>
            </a:r>
            <a:r>
              <a:rPr lang="en-US" sz="2200" dirty="0">
                <a:latin typeface="Calibri" pitchFamily="34" charset="0"/>
              </a:rPr>
              <a:t>Percentage of Firms That Offer Health Benefits to At Least 95% of Their Full-Time Employees and That Would Meet Affordability and Minimum Value Requirements, by Firm Size, 2016</a:t>
            </a:r>
            <a:endParaRPr lang="en-US" sz="2200" b="1" dirty="0">
              <a:latin typeface="+mj-lt"/>
            </a:endParaRPr>
          </a:p>
        </p:txBody>
      </p:sp>
      <p:sp>
        <p:nvSpPr>
          <p:cNvPr id="4099" name="Rectangle 3"/>
          <p:cNvSpPr>
            <a:spLocks noChangeArrowheads="1"/>
          </p:cNvSpPr>
          <p:nvPr/>
        </p:nvSpPr>
        <p:spPr bwMode="auto">
          <a:xfrm>
            <a:off x="0" y="6408712"/>
            <a:ext cx="7134578" cy="261610"/>
          </a:xfrm>
          <a:prstGeom prst="rect">
            <a:avLst/>
          </a:prstGeom>
          <a:noFill/>
          <a:ln w="9525">
            <a:noFill/>
            <a:miter lim="800000"/>
            <a:headEnd/>
            <a:tailEnd/>
          </a:ln>
          <a:effectLst/>
        </p:spPr>
        <p:txBody>
          <a:bodyPr wrap="square">
            <a:spAutoFit/>
          </a:bodyPr>
          <a:lstStyle/>
          <a:p>
            <a:pPr>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2016.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2031492684"/>
              </p:ext>
            </p:extLst>
          </p:nvPr>
        </p:nvGraphicFramePr>
        <p:xfrm>
          <a:off x="68580" y="1295400"/>
          <a:ext cx="8999220" cy="43434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0792344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solidFill>
            <a:schemeClr val="bg1"/>
          </a:solidFill>
          <a:ln/>
        </p:spPr>
        <p:txBody>
          <a:bodyPr/>
          <a:lstStyle/>
          <a:p>
            <a:r>
              <a:rPr lang="en-US" sz="2200" dirty="0" smtClean="0">
                <a:latin typeface="+mj-lt"/>
              </a:rPr>
              <a:t>Among Offering Firms with </a:t>
            </a:r>
            <a:r>
              <a:rPr lang="en-US" sz="2200" dirty="0">
                <a:latin typeface="+mj-lt"/>
              </a:rPr>
              <a:t>50 or More </a:t>
            </a:r>
            <a:r>
              <a:rPr lang="en-US" sz="2200" dirty="0" smtClean="0">
                <a:latin typeface="+mj-lt"/>
              </a:rPr>
              <a:t>Full-Time Equivalents, Percentage of Firms That Took </a:t>
            </a:r>
            <a:r>
              <a:rPr lang="en-US" sz="2200" dirty="0">
                <a:latin typeface="+mj-lt"/>
              </a:rPr>
              <a:t>Various </a:t>
            </a:r>
            <a:r>
              <a:rPr lang="en-US" sz="2200" dirty="0" smtClean="0">
                <a:latin typeface="+mj-lt"/>
              </a:rPr>
              <a:t>Actions in Response to the Employer Shared Responsibility Provision of the ACA, </a:t>
            </a:r>
            <a:r>
              <a:rPr lang="en-US" sz="2200" dirty="0">
                <a:latin typeface="+mj-lt"/>
              </a:rPr>
              <a:t>by Firm Size, </a:t>
            </a:r>
            <a:r>
              <a:rPr lang="en-US" sz="2200" dirty="0" smtClean="0">
                <a:latin typeface="+mj-lt"/>
              </a:rPr>
              <a:t>2016</a:t>
            </a:r>
            <a:endParaRPr lang="en-US" sz="2200" b="1" dirty="0">
              <a:latin typeface="+mj-lt"/>
            </a:endParaRPr>
          </a:p>
        </p:txBody>
      </p:sp>
      <p:sp>
        <p:nvSpPr>
          <p:cNvPr id="4099" name="Rectangle 3"/>
          <p:cNvSpPr>
            <a:spLocks noChangeArrowheads="1"/>
          </p:cNvSpPr>
          <p:nvPr/>
        </p:nvSpPr>
        <p:spPr bwMode="auto">
          <a:xfrm>
            <a:off x="0" y="6477000"/>
            <a:ext cx="8229600" cy="261610"/>
          </a:xfrm>
          <a:prstGeom prst="rect">
            <a:avLst/>
          </a:prstGeom>
          <a:noFill/>
          <a:ln w="9525">
            <a:noFill/>
            <a:miter lim="800000"/>
            <a:headEnd/>
            <a:tailEnd/>
          </a:ln>
          <a:effectLst/>
        </p:spPr>
        <p:txBody>
          <a:bodyPr wrap="square">
            <a:spAutoFit/>
          </a:bodyPr>
          <a:lstStyle/>
          <a:p>
            <a:pPr>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2016.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3858114405"/>
              </p:ext>
            </p:extLst>
          </p:nvPr>
        </p:nvGraphicFramePr>
        <p:xfrm>
          <a:off x="0" y="1372129"/>
          <a:ext cx="899922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21375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smtClean="0">
                <a:latin typeface="+mj-lt"/>
              </a:rPr>
              <a:t>Among Offering Firms with 50 or More Employees, Percentage </a:t>
            </a:r>
            <a:r>
              <a:rPr lang="en-US" sz="2200" dirty="0">
                <a:latin typeface="+mj-lt"/>
              </a:rPr>
              <a:t>of Covered </a:t>
            </a:r>
            <a:r>
              <a:rPr lang="en-US" sz="2200" dirty="0" smtClean="0">
                <a:latin typeface="+mj-lt"/>
              </a:rPr>
              <a:t>Workers </a:t>
            </a:r>
            <a:r>
              <a:rPr lang="en-US" sz="2200" dirty="0">
                <a:latin typeface="+mj-lt"/>
              </a:rPr>
              <a:t>Enrolled at a Firm </a:t>
            </a:r>
            <a:r>
              <a:rPr lang="en-US" sz="2200" dirty="0" smtClean="0">
                <a:latin typeface="+mj-lt"/>
              </a:rPr>
              <a:t>That Offers </a:t>
            </a:r>
            <a:r>
              <a:rPr lang="en-US" sz="2200" dirty="0">
                <a:latin typeface="+mj-lt"/>
              </a:rPr>
              <a:t>Benefits Through a Private or Corporate Exchange, by Firm Size, </a:t>
            </a:r>
            <a:r>
              <a:rPr lang="en-US" sz="2200" dirty="0" smtClean="0">
                <a:latin typeface="+mj-lt"/>
              </a:rPr>
              <a:t>2016</a:t>
            </a:r>
            <a:endParaRPr lang="en-US" sz="2200" b="1" dirty="0">
              <a:latin typeface="+mj-lt"/>
            </a:endParaRPr>
          </a:p>
        </p:txBody>
      </p:sp>
      <p:sp>
        <p:nvSpPr>
          <p:cNvPr id="4099" name="Rectangle 3"/>
          <p:cNvSpPr>
            <a:spLocks noChangeArrowheads="1"/>
          </p:cNvSpPr>
          <p:nvPr/>
        </p:nvSpPr>
        <p:spPr bwMode="auto">
          <a:xfrm>
            <a:off x="76200" y="5715000"/>
            <a:ext cx="7086600" cy="820738"/>
          </a:xfrm>
          <a:prstGeom prst="rect">
            <a:avLst/>
          </a:prstGeom>
          <a:noFill/>
          <a:ln w="9525">
            <a:noFill/>
            <a:miter lim="800000"/>
            <a:headEnd/>
            <a:tailEnd/>
          </a:ln>
          <a:effectLst/>
        </p:spPr>
        <p:txBody>
          <a:bodyPr wrap="square">
            <a:spAutoFit/>
          </a:bodyPr>
          <a:lstStyle/>
          <a:p>
            <a:pPr>
              <a:spcBef>
                <a:spcPts val="400"/>
              </a:spcBef>
            </a:pPr>
            <a:r>
              <a:rPr lang="en-US" sz="1100" dirty="0" smtClean="0"/>
              <a:t>NOTE: </a:t>
            </a:r>
            <a:r>
              <a:rPr lang="en-US" sz="1100" dirty="0"/>
              <a:t>A private exchange is one created by a consulting </a:t>
            </a:r>
            <a:r>
              <a:rPr lang="en-US" sz="1100" dirty="0" smtClean="0"/>
              <a:t>company; </a:t>
            </a:r>
            <a:r>
              <a:rPr lang="en-US" sz="1100" dirty="0"/>
              <a:t>not by </a:t>
            </a:r>
            <a:r>
              <a:rPr lang="en-US" sz="1100" dirty="0" smtClean="0"/>
              <a:t>a </a:t>
            </a:r>
            <a:r>
              <a:rPr lang="en-US" sz="1100" dirty="0"/>
              <a:t>federal or state government. Private exchanges allow employees to choose from several health benefit options offered on the </a:t>
            </a:r>
            <a:r>
              <a:rPr lang="en-US" sz="1100" dirty="0" smtClean="0"/>
              <a:t>exchange. In 2016, 4% of offering firms with 50 or more employees offered coverage through a private exchange. </a:t>
            </a:r>
          </a:p>
          <a:p>
            <a:pPr>
              <a:spcBef>
                <a:spcPts val="400"/>
              </a:spcBef>
            </a:pPr>
            <a:r>
              <a:rPr lang="en-US" sz="1100" dirty="0" smtClean="0"/>
              <a:t>SOURCE</a:t>
            </a:r>
            <a:r>
              <a:rPr lang="en-US" sz="1100" dirty="0" smtClean="0">
                <a:latin typeface="+mn-lt"/>
              </a:rPr>
              <a:t>: Kaiser/HRET Survey of Employer-Sponsored Health Benefits, 2016. </a:t>
            </a:r>
            <a:endParaRPr lang="en-US" sz="1100" dirty="0">
              <a:latin typeface="+mn-lt"/>
            </a:endParaRPr>
          </a:p>
        </p:txBody>
      </p:sp>
      <p:graphicFrame>
        <p:nvGraphicFramePr>
          <p:cNvPr id="2" name="Chart 1"/>
          <p:cNvGraphicFramePr/>
          <p:nvPr>
            <p:extLst/>
          </p:nvPr>
        </p:nvGraphicFramePr>
        <p:xfrm>
          <a:off x="228600" y="1676400"/>
          <a:ext cx="8610600" cy="3962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139949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943600"/>
            <a:ext cx="8321040" cy="822960"/>
          </a:xfrm>
        </p:spPr>
        <p:txBody>
          <a:bodyPr/>
          <a:lstStyle/>
          <a:p>
            <a:pPr>
              <a:spcAft>
                <a:spcPts val="400"/>
              </a:spcAft>
            </a:pPr>
            <a:r>
              <a:rPr lang="en-US" sz="1100" dirty="0" smtClean="0">
                <a:latin typeface="Calibri" panose="020F0502020204030204" pitchFamily="34" charset="0"/>
              </a:rPr>
              <a:t>~ Firms were asked if their plan with the largest enrollment had these features.</a:t>
            </a:r>
          </a:p>
          <a:p>
            <a:pPr>
              <a:spcAft>
                <a:spcPts val="400"/>
              </a:spcAft>
            </a:pPr>
            <a:r>
              <a:rPr lang="en-US" sz="1100" baseline="30000" dirty="0" smtClean="0">
                <a:latin typeface="Calibri" pitchFamily="34" charset="0"/>
              </a:rPr>
              <a:t>‡</a:t>
            </a:r>
            <a:r>
              <a:rPr lang="en-US" sz="1100" dirty="0" smtClean="0">
                <a:latin typeface="Calibri" pitchFamily="34" charset="0"/>
              </a:rPr>
              <a:t> Among Firms with 50 or more employees.  Twenty-five percent of offering </a:t>
            </a:r>
            <a:r>
              <a:rPr lang="en-US" sz="1100" smtClean="0">
                <a:latin typeface="Calibri" pitchFamily="34" charset="0"/>
              </a:rPr>
              <a:t>firms with </a:t>
            </a:r>
            <a:r>
              <a:rPr lang="en-US" sz="1100" dirty="0" smtClean="0">
                <a:latin typeface="Calibri" pitchFamily="34" charset="0"/>
              </a:rPr>
              <a:t>1,000 or more employees have an on-site clinic.</a:t>
            </a:r>
          </a:p>
          <a:p>
            <a:pPr>
              <a:spcAft>
                <a:spcPts val="400"/>
              </a:spcAft>
            </a:pPr>
            <a:r>
              <a:rPr lang="en-US" sz="1100" dirty="0" smtClean="0">
                <a:latin typeface="Calibri" pitchFamily="34" charset="0"/>
              </a:rPr>
              <a:t>SOURCE: Kaiser/HRET Survey of Employer-Sponsored Health Benefits, 2016.</a:t>
            </a:r>
            <a:endParaRPr lang="en-US" sz="1100" dirty="0">
              <a:latin typeface="Calibri" pitchFamily="34" charset="0"/>
            </a:endParaRPr>
          </a:p>
        </p:txBody>
      </p:sp>
      <p:sp>
        <p:nvSpPr>
          <p:cNvPr id="4" name="Title 3"/>
          <p:cNvSpPr>
            <a:spLocks noGrp="1"/>
          </p:cNvSpPr>
          <p:nvPr>
            <p:ph type="title"/>
          </p:nvPr>
        </p:nvSpPr>
        <p:spPr>
          <a:xfrm>
            <a:off x="0" y="0"/>
            <a:ext cx="8961120" cy="594360"/>
          </a:xfrm>
        </p:spPr>
        <p:txBody>
          <a:bodyPr/>
          <a:lstStyle/>
          <a:p>
            <a:r>
              <a:rPr lang="en-US" sz="2200" dirty="0" smtClean="0">
                <a:latin typeface="+mj-lt"/>
              </a:rPr>
              <a:t>Among </a:t>
            </a:r>
            <a:r>
              <a:rPr lang="en-US" sz="2200" dirty="0">
                <a:latin typeface="+mj-lt"/>
              </a:rPr>
              <a:t>Firms Offering Health Benefits, Percentage </a:t>
            </a:r>
            <a:r>
              <a:rPr lang="en-US" sz="2200" dirty="0" smtClean="0">
                <a:latin typeface="+mj-lt"/>
              </a:rPr>
              <a:t>of Firms Whose Plans Include </a:t>
            </a:r>
            <a:r>
              <a:rPr lang="en-US" sz="2200" dirty="0">
                <a:latin typeface="+mj-lt"/>
              </a:rPr>
              <a:t>Various Features, by Firm Size, 2016</a:t>
            </a:r>
          </a:p>
        </p:txBody>
      </p:sp>
      <p:graphicFrame>
        <p:nvGraphicFramePr>
          <p:cNvPr id="6" name="Object 3"/>
          <p:cNvGraphicFramePr>
            <a:graphicFrameLocks noGrp="1" noChangeAspect="1"/>
          </p:cNvGraphicFramePr>
          <p:nvPr>
            <p:ph idx="1"/>
            <p:extLst>
              <p:ext uri="{D42A27DB-BD31-4B8C-83A1-F6EECF244321}">
                <p14:modId xmlns:p14="http://schemas.microsoft.com/office/powerpoint/2010/main" val="2497174989"/>
              </p:ext>
            </p:extLst>
          </p:nvPr>
        </p:nvGraphicFramePr>
        <p:xfrm>
          <a:off x="96058" y="1143000"/>
          <a:ext cx="8892603" cy="441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8087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smtClean="0">
                <a:latin typeface="+mj-lt"/>
              </a:rPr>
              <a:t>Among </a:t>
            </a:r>
            <a:r>
              <a:rPr lang="en-US" sz="2200" dirty="0">
                <a:latin typeface="+mj-lt"/>
              </a:rPr>
              <a:t>Large </a:t>
            </a:r>
            <a:r>
              <a:rPr lang="en-US" sz="2200" dirty="0" smtClean="0">
                <a:latin typeface="+mj-lt"/>
              </a:rPr>
              <a:t>Firms (200 or more Workers) Offering Health Benefits, Percentage of Firms Whose </a:t>
            </a:r>
            <a:r>
              <a:rPr lang="en-US" sz="2200" dirty="0">
                <a:latin typeface="+mj-lt"/>
              </a:rPr>
              <a:t>Plan With the Largest Enrollment Includes </a:t>
            </a:r>
            <a:r>
              <a:rPr lang="en-US" sz="2200" dirty="0" smtClean="0">
                <a:latin typeface="+mj-lt"/>
              </a:rPr>
              <a:t>The Delivery of Services through Telemedicine, </a:t>
            </a:r>
            <a:r>
              <a:rPr lang="en-US" sz="2200" dirty="0">
                <a:latin typeface="+mj-lt"/>
              </a:rPr>
              <a:t>2016</a:t>
            </a:r>
            <a:endParaRPr lang="en-US" sz="2200" b="1" dirty="0">
              <a:latin typeface="+mj-lt"/>
            </a:endParaRPr>
          </a:p>
        </p:txBody>
      </p:sp>
      <p:sp>
        <p:nvSpPr>
          <p:cNvPr id="4099" name="Rectangle 3"/>
          <p:cNvSpPr>
            <a:spLocks noChangeArrowheads="1"/>
          </p:cNvSpPr>
          <p:nvPr/>
        </p:nvSpPr>
        <p:spPr bwMode="auto">
          <a:xfrm>
            <a:off x="76200" y="5791200"/>
            <a:ext cx="7010400" cy="990015"/>
          </a:xfrm>
          <a:prstGeom prst="rect">
            <a:avLst/>
          </a:prstGeom>
          <a:noFill/>
          <a:ln w="9525">
            <a:noFill/>
            <a:miter lim="800000"/>
            <a:headEnd/>
            <a:tailEnd/>
          </a:ln>
          <a:effectLst/>
        </p:spPr>
        <p:txBody>
          <a:bodyPr wrap="square">
            <a:spAutoFit/>
          </a:bodyPr>
          <a:lstStyle/>
          <a:p>
            <a:pPr>
              <a:spcBef>
                <a:spcPts val="400"/>
              </a:spcBef>
            </a:pPr>
            <a:r>
              <a:rPr lang="en-US" sz="1100" dirty="0" smtClean="0"/>
              <a:t>NOTE: </a:t>
            </a:r>
            <a:r>
              <a:rPr lang="en-US" sz="1100" dirty="0"/>
              <a:t>Telemedicine </a:t>
            </a:r>
            <a:r>
              <a:rPr lang="en-US" sz="1100" dirty="0" smtClean="0"/>
              <a:t>is the delivery of health </a:t>
            </a:r>
            <a:r>
              <a:rPr lang="en-US" sz="1100" dirty="0"/>
              <a:t>care services </a:t>
            </a:r>
            <a:r>
              <a:rPr lang="en-US" sz="1100" dirty="0" smtClean="0"/>
              <a:t>through </a:t>
            </a:r>
            <a:r>
              <a:rPr lang="en-US" sz="1100" dirty="0"/>
              <a:t>telecommunications to a patient from a provider who is at a remote location, including video chat and remote monitoring</a:t>
            </a:r>
            <a:r>
              <a:rPr lang="en-US" sz="1100" dirty="0" smtClean="0"/>
              <a:t>. </a:t>
            </a:r>
            <a:r>
              <a:rPr lang="en-US" sz="1100" dirty="0"/>
              <a:t>In 2016, we modified our questions about telemedicine to clarify that we were interested in the provision of health care services, and not merely the exchange of information, through telecommunication. </a:t>
            </a:r>
            <a:r>
              <a:rPr lang="en-US" sz="1100" dirty="0" smtClean="0"/>
              <a:t> </a:t>
            </a:r>
          </a:p>
          <a:p>
            <a:pPr>
              <a:spcBef>
                <a:spcPts val="400"/>
              </a:spcBef>
            </a:pPr>
            <a:r>
              <a:rPr lang="en-US" sz="1100" dirty="0" smtClean="0"/>
              <a:t>SOURCE</a:t>
            </a:r>
            <a:r>
              <a:rPr lang="en-US" sz="1100" dirty="0" smtClean="0">
                <a:latin typeface="+mn-lt"/>
              </a:rPr>
              <a:t>: Kaiser/HRET Survey of Employer-Sponsored Health Benefits, 2016.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397202605"/>
              </p:ext>
            </p:extLst>
          </p:nvPr>
        </p:nvGraphicFramePr>
        <p:xfrm>
          <a:off x="228600" y="1676400"/>
          <a:ext cx="8610600" cy="3962400"/>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Connector 3"/>
          <p:cNvCxnSpPr/>
          <p:nvPr/>
        </p:nvCxnSpPr>
        <p:spPr>
          <a:xfrm flipV="1">
            <a:off x="3810000" y="2362200"/>
            <a:ext cx="0" cy="1981200"/>
          </a:xfrm>
          <a:prstGeom prst="line">
            <a:avLst/>
          </a:prstGeom>
          <a:ln w="127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876800" y="1600200"/>
            <a:ext cx="3352800" cy="523220"/>
          </a:xfrm>
          <a:prstGeom prst="rect">
            <a:avLst/>
          </a:prstGeom>
          <a:noFill/>
        </p:spPr>
        <p:txBody>
          <a:bodyPr wrap="square" rtlCol="0">
            <a:spAutoFit/>
          </a:bodyPr>
          <a:lstStyle/>
          <a:p>
            <a:pPr algn="ctr"/>
            <a:r>
              <a:rPr lang="en-US" sz="1400" dirty="0" smtClean="0">
                <a:latin typeface="+mj-lt"/>
                <a:cs typeface="Meta Offc Pro"/>
              </a:rPr>
              <a:t>Among Large Firms Whose Largest Plan includes Coverage through Telemedicine</a:t>
            </a:r>
          </a:p>
        </p:txBody>
      </p:sp>
    </p:spTree>
    <p:extLst>
      <p:ext uri="{BB962C8B-B14F-4D97-AF65-F5344CB8AC3E}">
        <p14:creationId xmlns:p14="http://schemas.microsoft.com/office/powerpoint/2010/main" val="27508006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04787" y="13291"/>
            <a:ext cx="8734426" cy="838200"/>
          </a:xfrm>
          <a:noFill/>
          <a:ln/>
        </p:spPr>
        <p:txBody>
          <a:bodyPr/>
          <a:lstStyle/>
          <a:p>
            <a:r>
              <a:rPr lang="en-US" sz="2400" dirty="0">
                <a:latin typeface="Calibri" panose="020F0502020204030204" pitchFamily="34" charset="0"/>
              </a:rPr>
              <a:t>Among </a:t>
            </a:r>
            <a:r>
              <a:rPr lang="en-US" sz="2400" dirty="0" smtClean="0">
                <a:latin typeface="Calibri" panose="020F0502020204030204" pitchFamily="34" charset="0"/>
              </a:rPr>
              <a:t>Large Firms </a:t>
            </a:r>
            <a:r>
              <a:rPr lang="en-US" sz="2400" dirty="0">
                <a:latin typeface="Calibri" panose="020F0502020204030204" pitchFamily="34" charset="0"/>
              </a:rPr>
              <a:t>Whose Plan with the Largest Enrollment Covers Specialty Drugs, Percentage of Firms Which Use the Following Strategies to Contain Specialty Drug Cost, </a:t>
            </a:r>
            <a:r>
              <a:rPr lang="en-US" sz="2400" dirty="0" smtClean="0">
                <a:latin typeface="Calibri" panose="020F0502020204030204" pitchFamily="34" charset="0"/>
              </a:rPr>
              <a:t>2016</a:t>
            </a:r>
            <a:endParaRPr lang="en-US" sz="2400" b="1" dirty="0">
              <a:solidFill>
                <a:schemeClr val="tx1"/>
              </a:solidFill>
              <a:latin typeface="Calibri" panose="020F0502020204030204" pitchFamily="34" charset="0"/>
            </a:endParaRPr>
          </a:p>
        </p:txBody>
      </p:sp>
      <p:graphicFrame>
        <p:nvGraphicFramePr>
          <p:cNvPr id="8" name="Object 3"/>
          <p:cNvGraphicFramePr>
            <a:graphicFrameLocks noGrp="1" noChangeAspect="1"/>
          </p:cNvGraphicFramePr>
          <p:nvPr>
            <p:ph idx="1"/>
            <p:extLst>
              <p:ext uri="{D42A27DB-BD31-4B8C-83A1-F6EECF244321}">
                <p14:modId xmlns:p14="http://schemas.microsoft.com/office/powerpoint/2010/main" val="2395940931"/>
              </p:ext>
            </p:extLst>
          </p:nvPr>
        </p:nvGraphicFramePr>
        <p:xfrm>
          <a:off x="0" y="1270591"/>
          <a:ext cx="9144000" cy="4292009"/>
        </p:xfrm>
        <a:graphic>
          <a:graphicData uri="http://schemas.openxmlformats.org/drawingml/2006/chart">
            <c:chart xmlns:c="http://schemas.openxmlformats.org/drawingml/2006/chart" xmlns:r="http://schemas.openxmlformats.org/officeDocument/2006/relationships" r:id="rId3"/>
          </a:graphicData>
        </a:graphic>
      </p:graphicFrame>
      <p:sp>
        <p:nvSpPr>
          <p:cNvPr id="6148" name="Text Box 4"/>
          <p:cNvSpPr txBox="1">
            <a:spLocks noChangeArrowheads="1"/>
          </p:cNvSpPr>
          <p:nvPr/>
        </p:nvSpPr>
        <p:spPr bwMode="auto">
          <a:xfrm>
            <a:off x="0" y="5935509"/>
            <a:ext cx="7424914" cy="990015"/>
          </a:xfrm>
          <a:prstGeom prst="rect">
            <a:avLst/>
          </a:prstGeom>
          <a:noFill/>
          <a:ln w="9525" cap="sq">
            <a:noFill/>
            <a:miter lim="800000"/>
            <a:headEnd type="none" w="sm" len="sm"/>
            <a:tailEnd type="none" w="sm" len="sm"/>
          </a:ln>
          <a:effectLst/>
        </p:spPr>
        <p:txBody>
          <a:bodyPr wrap="square">
            <a:spAutoFit/>
          </a:bodyPr>
          <a:lstStyle/>
          <a:p>
            <a:pPr eaLnBrk="0" hangingPunct="0">
              <a:spcBef>
                <a:spcPts val="0"/>
              </a:spcBef>
              <a:spcAft>
                <a:spcPts val="400"/>
              </a:spcAft>
            </a:pPr>
            <a:r>
              <a:rPr lang="en-US" sz="1100" dirty="0" smtClean="0"/>
              <a:t>NOTES: </a:t>
            </a:r>
            <a:r>
              <a:rPr lang="en-US" sz="1100" dirty="0"/>
              <a:t>Specialty drugs such as biologics may be used to treat chronic conditions and often require special handling and administration. </a:t>
            </a:r>
            <a:r>
              <a:rPr lang="en-US" sz="1100" dirty="0" smtClean="0"/>
              <a:t> 98% of covered workers at large firms are enrolled in a plan that covers specialty drugs</a:t>
            </a:r>
            <a:r>
              <a:rPr lang="en-US" sz="1100" dirty="0"/>
              <a:t>. Step therapies require enrollees to try alternatives before specialty drugs are covered. Utilization management programs review the discharges, care settings, and effectiveness of drugs.</a:t>
            </a:r>
          </a:p>
          <a:p>
            <a:pPr eaLnBrk="0" hangingPunct="0">
              <a:spcBef>
                <a:spcPts val="0"/>
              </a:spcBef>
              <a:spcAft>
                <a:spcPts val="400"/>
              </a:spcAft>
            </a:pPr>
            <a:r>
              <a:rPr lang="en-US" sz="1100" dirty="0" smtClean="0">
                <a:latin typeface="+mn-lt"/>
              </a:rPr>
              <a:t>SOURCE: </a:t>
            </a:r>
            <a:r>
              <a:rPr lang="en-US" sz="1100" dirty="0">
                <a:latin typeface="+mn-lt"/>
              </a:rPr>
              <a:t>Kaiser/HRET Survey of Employer-Sponsored Health Benefits, </a:t>
            </a:r>
            <a:r>
              <a:rPr lang="en-US" sz="1100" dirty="0" smtClean="0">
                <a:latin typeface="+mn-lt"/>
              </a:rPr>
              <a:t>2016.</a:t>
            </a:r>
            <a:endParaRPr lang="en-US" sz="1100" dirty="0">
              <a:latin typeface="+mn-lt"/>
            </a:endParaRP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55590266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400" dirty="0">
                <a:latin typeface="Calibri" panose="020F0502020204030204" pitchFamily="34" charset="0"/>
              </a:rPr>
              <a:t>Cumulative </a:t>
            </a:r>
            <a:r>
              <a:rPr lang="en-US" sz="2400" dirty="0" smtClean="0">
                <a:solidFill>
                  <a:schemeClr val="tx1"/>
                </a:solidFill>
                <a:latin typeface="Calibri" pitchFamily="34" charset="0"/>
              </a:rPr>
              <a:t>Premium Increases </a:t>
            </a:r>
            <a:r>
              <a:rPr lang="en-US" sz="2400" dirty="0">
                <a:solidFill>
                  <a:schemeClr val="tx1"/>
                </a:solidFill>
                <a:latin typeface="Calibri" pitchFamily="34" charset="0"/>
              </a:rPr>
              <a:t>for Covered Workers with Family </a:t>
            </a:r>
            <a:r>
              <a:rPr lang="en-US" sz="2400" dirty="0" smtClean="0">
                <a:solidFill>
                  <a:schemeClr val="tx1"/>
                </a:solidFill>
                <a:latin typeface="Calibri" pitchFamily="34" charset="0"/>
              </a:rPr>
              <a:t>Coverage, 2001-2016</a:t>
            </a:r>
            <a:r>
              <a:rPr lang="en-US" sz="2400" dirty="0">
                <a:solidFill>
                  <a:srgbClr val="C00000"/>
                </a:solidFill>
                <a:latin typeface="Calibri" pitchFamily="34" charset="0"/>
              </a:rPr>
              <a:t/>
            </a:r>
            <a:br>
              <a:rPr lang="en-US" sz="2400" dirty="0">
                <a:solidFill>
                  <a:srgbClr val="C00000"/>
                </a:solidFill>
                <a:latin typeface="Calibri" pitchFamily="34" charset="0"/>
              </a:rPr>
            </a:br>
            <a:endParaRPr lang="en-US" sz="2400" dirty="0">
              <a:solidFill>
                <a:srgbClr val="C00000"/>
              </a:solidFill>
              <a:latin typeface="Calibri"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816380545"/>
              </p:ext>
            </p:extLst>
          </p:nvPr>
        </p:nvGraphicFramePr>
        <p:xfrm>
          <a:off x="304800" y="100584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4294967295"/>
          </p:nvPr>
        </p:nvSpPr>
        <p:spPr>
          <a:xfrm>
            <a:off x="0" y="5898516"/>
            <a:ext cx="7299325" cy="547687"/>
          </a:xfrm>
          <a:prstGeom prst="rect">
            <a:avLst/>
          </a:prstGeom>
        </p:spPr>
        <p:txBody>
          <a:bodyPr/>
          <a:lstStyle/>
          <a:p>
            <a:pPr marL="0" indent="0">
              <a:spcBef>
                <a:spcPct val="50000"/>
              </a:spcBef>
              <a:buNone/>
            </a:pPr>
            <a:r>
              <a:rPr lang="en-US" sz="1100" dirty="0">
                <a:latin typeface="Calibri" pitchFamily="34" charset="0"/>
              </a:rPr>
              <a:t>* </a:t>
            </a:r>
            <a:r>
              <a:rPr lang="en-US" sz="1100" dirty="0" smtClean="0">
                <a:latin typeface="Calibri" pitchFamily="34" charset="0"/>
              </a:rPr>
              <a:t>Percentage change in family premium is </a:t>
            </a:r>
            <a:r>
              <a:rPr lang="en-US" sz="1100" dirty="0">
                <a:latin typeface="Calibri" pitchFamily="34" charset="0"/>
              </a:rPr>
              <a:t>statistically different from </a:t>
            </a:r>
            <a:r>
              <a:rPr lang="en-US" sz="1100" dirty="0" smtClean="0">
                <a:latin typeface="Calibri" pitchFamily="34" charset="0"/>
              </a:rPr>
              <a:t>previous five year period </a:t>
            </a:r>
            <a:r>
              <a:rPr lang="en-US" sz="1100" dirty="0">
                <a:latin typeface="Calibri" pitchFamily="34" charset="0"/>
              </a:rPr>
              <a:t>shown (</a:t>
            </a:r>
            <a:r>
              <a:rPr lang="en-US" sz="1100" dirty="0" smtClean="0">
                <a:latin typeface="Calibri" pitchFamily="34" charset="0"/>
              </a:rPr>
              <a:t>p &lt; .</a:t>
            </a:r>
            <a:r>
              <a:rPr lang="en-US" sz="1100" dirty="0">
                <a:latin typeface="Calibri" pitchFamily="34" charset="0"/>
              </a:rPr>
              <a:t>05).</a:t>
            </a:r>
            <a:r>
              <a:rPr lang="en-US" sz="1100" dirty="0">
                <a:solidFill>
                  <a:srgbClr val="FF0000"/>
                </a:solidFill>
                <a:latin typeface="Calibri" pitchFamily="34" charset="0"/>
              </a:rPr>
              <a:t> </a:t>
            </a:r>
          </a:p>
          <a:p>
            <a:pPr marL="0" indent="0">
              <a:spcBef>
                <a:spcPct val="50000"/>
              </a:spcBef>
              <a:buNone/>
            </a:pPr>
            <a:r>
              <a:rPr lang="en-US" sz="1100" dirty="0">
                <a:latin typeface="Calibri" pitchFamily="34" charset="0"/>
              </a:rPr>
              <a:t>SOURCE:  Kaiser/HRET Survey of Employer-Sponsored Health Benefits, </a:t>
            </a:r>
            <a:r>
              <a:rPr lang="en-US" sz="1100" dirty="0" smtClean="0">
                <a:latin typeface="Calibri" pitchFamily="34" charset="0"/>
              </a:rPr>
              <a:t>2001-2016. </a:t>
            </a:r>
            <a:r>
              <a:rPr lang="en-US" sz="1100" dirty="0">
                <a:latin typeface="Calibri" pitchFamily="34" charset="0"/>
              </a:rPr>
              <a:t>Bureau of Labor Statistics, Consumer Price Index, U.S. City Average of Annual Inflation (April to April), </a:t>
            </a:r>
            <a:r>
              <a:rPr lang="en-US" sz="1100" dirty="0" smtClean="0">
                <a:latin typeface="Calibri" pitchFamily="34" charset="0"/>
              </a:rPr>
              <a:t>2001-2016; </a:t>
            </a:r>
            <a:r>
              <a:rPr lang="en-US" sz="1100" dirty="0">
                <a:latin typeface="Calibri" pitchFamily="34" charset="0"/>
              </a:rPr>
              <a:t>Bureau of Labor Statistics, Seasonally Adjusted Data from the Current Employment Statistics Survey, </a:t>
            </a:r>
            <a:r>
              <a:rPr lang="en-US" sz="1100" dirty="0" smtClean="0">
                <a:latin typeface="Calibri" pitchFamily="34" charset="0"/>
              </a:rPr>
              <a:t>2001-2016 </a:t>
            </a:r>
            <a:r>
              <a:rPr lang="en-US" sz="1100" dirty="0">
                <a:latin typeface="Calibri" pitchFamily="34" charset="0"/>
              </a:rPr>
              <a:t>(April to April). </a:t>
            </a:r>
          </a:p>
        </p:txBody>
      </p:sp>
    </p:spTree>
    <p:extLst>
      <p:ext uri="{BB962C8B-B14F-4D97-AF65-F5344CB8AC3E}">
        <p14:creationId xmlns:p14="http://schemas.microsoft.com/office/powerpoint/2010/main" val="4435840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1676400" y="2133600"/>
            <a:ext cx="5638800" cy="1733550"/>
          </a:xfrm>
          <a:prstGeom prst="rect">
            <a:avLst/>
          </a:prstGeom>
        </p:spPr>
      </p:pic>
    </p:spTree>
    <p:extLst>
      <p:ext uri="{BB962C8B-B14F-4D97-AF65-F5344CB8AC3E}">
        <p14:creationId xmlns:p14="http://schemas.microsoft.com/office/powerpoint/2010/main" val="3645829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lstStyle/>
          <a:p>
            <a:r>
              <a:rPr lang="en-US" sz="2400" b="1" dirty="0" smtClean="0">
                <a:latin typeface="Calibri" panose="020F0502020204030204" pitchFamily="34" charset="0"/>
              </a:rPr>
              <a:t>Cumulative Increases in Health Insurance Premiums, Workers’ Contributions to Premiums, Inflation, and Workers’ Earnings, 1999-2016</a:t>
            </a:r>
          </a:p>
        </p:txBody>
      </p:sp>
      <p:graphicFrame>
        <p:nvGraphicFramePr>
          <p:cNvPr id="7" name="Object 3"/>
          <p:cNvGraphicFramePr>
            <a:graphicFrameLocks noGrp="1" noChangeAspect="1"/>
          </p:cNvGraphicFramePr>
          <p:nvPr>
            <p:ph type="chart" idx="4294967295"/>
            <p:extLst/>
          </p:nvPr>
        </p:nvGraphicFramePr>
        <p:xfrm>
          <a:off x="152400" y="1295401"/>
          <a:ext cx="8610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6062832"/>
            <a:ext cx="7339584" cy="754053"/>
          </a:xfrm>
          <a:prstGeom prst="rect">
            <a:avLst/>
          </a:prstGeom>
          <a:noFill/>
          <a:ln w="9525">
            <a:noFill/>
            <a:miter lim="800000"/>
            <a:headEnd/>
            <a:tailEnd/>
          </a:ln>
        </p:spPr>
        <p:txBody>
          <a:bodyPr wrap="square">
            <a:spAutoFit/>
          </a:bodyPr>
          <a:lstStyle/>
          <a:p>
            <a:endParaRPr lang="en-US" sz="1000" dirty="0">
              <a:solidFill>
                <a:srgbClr val="000000"/>
              </a:solidFill>
            </a:endParaRPr>
          </a:p>
          <a:p>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1999-2016.  </a:t>
            </a:r>
            <a:r>
              <a:rPr lang="en-US" sz="1100" dirty="0">
                <a:solidFill>
                  <a:srgbClr val="000000"/>
                </a:solidFill>
              </a:rPr>
              <a:t>Bureau of Labor Statistics, Consumer Price Index, U.S. City Average of Annual Inflation (April to April), </a:t>
            </a:r>
            <a:r>
              <a:rPr lang="en-US" sz="1100" dirty="0" smtClean="0">
                <a:solidFill>
                  <a:srgbClr val="000000"/>
                </a:solidFill>
              </a:rPr>
              <a:t>1999-2016; </a:t>
            </a:r>
            <a:r>
              <a:rPr lang="en-US" sz="1100" dirty="0">
                <a:solidFill>
                  <a:srgbClr val="000000"/>
                </a:solidFill>
              </a:rPr>
              <a:t>Bureau of Labor Statistics, Seasonally Adjusted Data from the Current Employment Statistics Survey, </a:t>
            </a:r>
            <a:r>
              <a:rPr lang="en-US" sz="1100" dirty="0" smtClean="0">
                <a:solidFill>
                  <a:srgbClr val="000000"/>
                </a:solidFill>
              </a:rPr>
              <a:t>1999-2016 </a:t>
            </a:r>
            <a:r>
              <a:rPr lang="en-US" sz="1100" dirty="0">
                <a:solidFill>
                  <a:srgbClr val="000000"/>
                </a:solidFill>
              </a:rPr>
              <a:t>(April to April). </a:t>
            </a: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569524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0" y="6309360"/>
            <a:ext cx="8321040" cy="548640"/>
          </a:xfrm>
        </p:spPr>
        <p:txBody>
          <a:bodyPr/>
          <a:lstStyle/>
          <a:p>
            <a:pPr>
              <a:spcAft>
                <a:spcPts val="400"/>
              </a:spcAft>
            </a:pPr>
            <a:r>
              <a:rPr lang="en-US" sz="1100" dirty="0" smtClean="0">
                <a:latin typeface="+mj-lt"/>
              </a:rPr>
              <a:t>*Estimate </a:t>
            </a:r>
            <a:r>
              <a:rPr lang="en-US" sz="1100" dirty="0">
                <a:latin typeface="+mj-lt"/>
              </a:rPr>
              <a:t>is statistically different </a:t>
            </a:r>
            <a:r>
              <a:rPr lang="en-US" sz="1100" dirty="0" smtClean="0">
                <a:latin typeface="+mj-lt"/>
              </a:rPr>
              <a:t>between All Large Firms and All Small Firms estimate </a:t>
            </a:r>
            <a:r>
              <a:rPr lang="en-US" sz="1100" dirty="0">
                <a:latin typeface="+mj-lt"/>
              </a:rPr>
              <a:t>(</a:t>
            </a:r>
            <a:r>
              <a:rPr lang="en-US" sz="1100" dirty="0" smtClean="0">
                <a:latin typeface="+mj-lt"/>
              </a:rPr>
              <a:t>p &lt; .</a:t>
            </a:r>
            <a:r>
              <a:rPr lang="en-US" sz="1100" dirty="0">
                <a:latin typeface="+mj-lt"/>
              </a:rPr>
              <a:t>05). </a:t>
            </a:r>
          </a:p>
          <a:p>
            <a:pPr>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2016.</a:t>
            </a:r>
            <a:endParaRPr lang="en-US" sz="1100" dirty="0">
              <a:latin typeface="+mj-lt"/>
            </a:endParaRPr>
          </a:p>
        </p:txBody>
      </p:sp>
      <p:sp>
        <p:nvSpPr>
          <p:cNvPr id="3" name="Title 2"/>
          <p:cNvSpPr>
            <a:spLocks noGrp="1"/>
          </p:cNvSpPr>
          <p:nvPr>
            <p:ph type="title"/>
          </p:nvPr>
        </p:nvSpPr>
        <p:spPr>
          <a:xfrm>
            <a:off x="0" y="0"/>
            <a:ext cx="9052560" cy="914400"/>
          </a:xfrm>
        </p:spPr>
        <p:txBody>
          <a:bodyPr/>
          <a:lstStyle/>
          <a:p>
            <a:r>
              <a:rPr lang="en-US" sz="2400" dirty="0" smtClean="0">
                <a:latin typeface="+mn-lt"/>
              </a:rPr>
              <a:t>Average </a:t>
            </a:r>
            <a:r>
              <a:rPr lang="en-US" sz="2400" dirty="0">
                <a:latin typeface="+mn-lt"/>
              </a:rPr>
              <a:t>Annual Worker and Employer Contributions to Premiums and Total Premiums for </a:t>
            </a:r>
            <a:r>
              <a:rPr lang="en-US" sz="2400" dirty="0" smtClean="0">
                <a:latin typeface="+mn-lt"/>
              </a:rPr>
              <a:t>Single and Family </a:t>
            </a:r>
            <a:r>
              <a:rPr lang="en-US" sz="2400" dirty="0">
                <a:latin typeface="+mn-lt"/>
              </a:rPr>
              <a:t>Coverage, </a:t>
            </a:r>
            <a:r>
              <a:rPr lang="en-US" sz="2400" dirty="0" smtClean="0">
                <a:latin typeface="+mn-lt"/>
              </a:rPr>
              <a:t>by Firm Size, 2016</a:t>
            </a:r>
            <a:endParaRPr lang="en-US" sz="24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8379734"/>
              </p:ext>
            </p:extLst>
          </p:nvPr>
        </p:nvGraphicFramePr>
        <p:xfrm>
          <a:off x="304800" y="1371600"/>
          <a:ext cx="9220200" cy="48463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914400" y="3975314"/>
            <a:ext cx="838200" cy="276999"/>
          </a:xfrm>
          <a:prstGeom prst="rect">
            <a:avLst/>
          </a:prstGeom>
          <a:noFill/>
        </p:spPr>
        <p:txBody>
          <a:bodyPr wrap="square" rtlCol="0">
            <a:spAutoFit/>
          </a:bodyPr>
          <a:lstStyle/>
          <a:p>
            <a:pPr algn="ctr"/>
            <a:r>
              <a:rPr lang="en-US" sz="1200" dirty="0" smtClean="0">
                <a:latin typeface="+mj-lt"/>
                <a:cs typeface="Meta Offc Pro"/>
              </a:rPr>
              <a:t>$6,429</a:t>
            </a:r>
          </a:p>
        </p:txBody>
      </p:sp>
      <p:sp>
        <p:nvSpPr>
          <p:cNvPr id="7" name="TextBox 6"/>
          <p:cNvSpPr txBox="1"/>
          <p:nvPr/>
        </p:nvSpPr>
        <p:spPr>
          <a:xfrm>
            <a:off x="2019300" y="3975314"/>
            <a:ext cx="838200" cy="276999"/>
          </a:xfrm>
          <a:prstGeom prst="rect">
            <a:avLst/>
          </a:prstGeom>
          <a:noFill/>
        </p:spPr>
        <p:txBody>
          <a:bodyPr wrap="square" rtlCol="0">
            <a:spAutoFit/>
          </a:bodyPr>
          <a:lstStyle/>
          <a:p>
            <a:pPr algn="ctr"/>
            <a:r>
              <a:rPr lang="en-US" sz="1200" dirty="0" smtClean="0">
                <a:latin typeface="+mj-lt"/>
                <a:cs typeface="Meta Offc Pro"/>
              </a:rPr>
              <a:t>$6,438</a:t>
            </a:r>
          </a:p>
        </p:txBody>
      </p:sp>
      <p:sp>
        <p:nvSpPr>
          <p:cNvPr id="8" name="TextBox 7"/>
          <p:cNvSpPr txBox="1"/>
          <p:nvPr/>
        </p:nvSpPr>
        <p:spPr>
          <a:xfrm>
            <a:off x="3124200" y="3976255"/>
            <a:ext cx="838200" cy="276999"/>
          </a:xfrm>
          <a:prstGeom prst="rect">
            <a:avLst/>
          </a:prstGeom>
          <a:noFill/>
        </p:spPr>
        <p:txBody>
          <a:bodyPr wrap="square" rtlCol="0">
            <a:spAutoFit/>
          </a:bodyPr>
          <a:lstStyle/>
          <a:p>
            <a:pPr algn="ctr"/>
            <a:r>
              <a:rPr lang="en-US" sz="1200" dirty="0" smtClean="0">
                <a:latin typeface="+mj-lt"/>
                <a:cs typeface="Meta Offc Pro"/>
              </a:rPr>
              <a:t>$6,435</a:t>
            </a:r>
          </a:p>
        </p:txBody>
      </p:sp>
      <p:sp>
        <p:nvSpPr>
          <p:cNvPr id="9" name="TextBox 8"/>
          <p:cNvSpPr txBox="1"/>
          <p:nvPr/>
        </p:nvSpPr>
        <p:spPr>
          <a:xfrm>
            <a:off x="1066800" y="1530991"/>
            <a:ext cx="2819400" cy="338554"/>
          </a:xfrm>
          <a:prstGeom prst="rect">
            <a:avLst/>
          </a:prstGeom>
          <a:noFill/>
        </p:spPr>
        <p:txBody>
          <a:bodyPr wrap="square" rtlCol="0">
            <a:spAutoFit/>
          </a:bodyPr>
          <a:lstStyle/>
          <a:p>
            <a:pPr algn="ctr"/>
            <a:r>
              <a:rPr lang="en-US" sz="1600" b="1" dirty="0" smtClean="0">
                <a:latin typeface="+mj-lt"/>
                <a:cs typeface="Meta Offc Pro"/>
              </a:rPr>
              <a:t>Single Coverage</a:t>
            </a:r>
          </a:p>
        </p:txBody>
      </p:sp>
      <p:sp>
        <p:nvSpPr>
          <p:cNvPr id="10" name="TextBox 9"/>
          <p:cNvSpPr txBox="1"/>
          <p:nvPr/>
        </p:nvSpPr>
        <p:spPr>
          <a:xfrm>
            <a:off x="5257800" y="1530991"/>
            <a:ext cx="2819400" cy="338554"/>
          </a:xfrm>
          <a:prstGeom prst="rect">
            <a:avLst/>
          </a:prstGeom>
          <a:noFill/>
        </p:spPr>
        <p:txBody>
          <a:bodyPr wrap="square" rtlCol="0">
            <a:spAutoFit/>
          </a:bodyPr>
          <a:lstStyle/>
          <a:p>
            <a:pPr algn="ctr"/>
            <a:r>
              <a:rPr lang="en-US" sz="1600" b="1" dirty="0" smtClean="0">
                <a:latin typeface="+mj-lt"/>
                <a:cs typeface="Meta Offc Pro"/>
              </a:rPr>
              <a:t>Family Coverage</a:t>
            </a:r>
          </a:p>
        </p:txBody>
      </p:sp>
      <p:cxnSp>
        <p:nvCxnSpPr>
          <p:cNvPr id="11" name="Straight Connector 10"/>
          <p:cNvCxnSpPr/>
          <p:nvPr/>
        </p:nvCxnSpPr>
        <p:spPr>
          <a:xfrm flipV="1">
            <a:off x="4648200" y="1530991"/>
            <a:ext cx="0" cy="3726809"/>
          </a:xfrm>
          <a:prstGeom prst="line">
            <a:avLst/>
          </a:prstGeom>
          <a:ln w="19050" cmpd="sng">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15200" y="6227064"/>
            <a:ext cx="1804416" cy="554736"/>
          </a:xfrm>
          <a:prstGeom prst="rect">
            <a:avLst/>
          </a:prstGeom>
        </p:spPr>
      </p:pic>
    </p:spTree>
    <p:extLst>
      <p:ext uri="{BB962C8B-B14F-4D97-AF65-F5344CB8AC3E}">
        <p14:creationId xmlns:p14="http://schemas.microsoft.com/office/powerpoint/2010/main" val="4144154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052560" cy="1143000"/>
          </a:xfrm>
        </p:spPr>
        <p:txBody>
          <a:bodyPr/>
          <a:lstStyle/>
          <a:p>
            <a:r>
              <a:rPr lang="en-US" altLang="en-US" sz="2400" dirty="0" smtClean="0">
                <a:latin typeface="+mj-lt"/>
              </a:rPr>
              <a:t>Average </a:t>
            </a:r>
            <a:r>
              <a:rPr lang="en-US" altLang="en-US" sz="2400" dirty="0">
                <a:latin typeface="+mj-lt"/>
              </a:rPr>
              <a:t>Percentage of Premium Paid by Covered Workers for Single and Family Coverage, </a:t>
            </a:r>
            <a:r>
              <a:rPr lang="en-US" altLang="en-US" sz="2400" dirty="0" smtClean="0">
                <a:latin typeface="+mj-lt"/>
              </a:rPr>
              <a:t>1999-2016</a:t>
            </a:r>
            <a:endParaRPr lang="en-US" sz="2400" dirty="0">
              <a:latin typeface="+mj-lt"/>
            </a:endParaRPr>
          </a:p>
        </p:txBody>
      </p:sp>
      <p:sp>
        <p:nvSpPr>
          <p:cNvPr id="7" name="Text Placeholder 6"/>
          <p:cNvSpPr>
            <a:spLocks noGrp="1"/>
          </p:cNvSpPr>
          <p:nvPr>
            <p:ph type="body" sz="quarter" idx="11"/>
          </p:nvPr>
        </p:nvSpPr>
        <p:spPr>
          <a:xfrm>
            <a:off x="76200" y="6096000"/>
            <a:ext cx="8229600" cy="685800"/>
          </a:xfrm>
        </p:spPr>
        <p:txBody>
          <a:bodyPr anchor="b" anchorCtr="0"/>
          <a:lstStyle/>
          <a:p>
            <a:pPr>
              <a:lnSpc>
                <a:spcPct val="85000"/>
              </a:lnSpc>
              <a:spcBef>
                <a:spcPct val="50000"/>
              </a:spcBef>
              <a:tabLst>
                <a:tab pos="569913" algn="l"/>
              </a:tabLst>
            </a:pPr>
            <a:r>
              <a:rPr lang="en-US" altLang="en-US" sz="1100" dirty="0" smtClean="0">
                <a:latin typeface="+mn-lt"/>
              </a:rPr>
              <a:t>*Estimate </a:t>
            </a:r>
            <a:r>
              <a:rPr lang="en-US" altLang="en-US" sz="1100" dirty="0">
                <a:latin typeface="+mn-lt"/>
              </a:rPr>
              <a:t>is statistically different from estimate for the previous year shown (</a:t>
            </a:r>
            <a:r>
              <a:rPr lang="en-US" altLang="en-US" sz="1100" dirty="0" smtClean="0">
                <a:latin typeface="+mn-lt"/>
              </a:rPr>
              <a:t>p &lt; .</a:t>
            </a:r>
            <a:r>
              <a:rPr lang="en-US" altLang="en-US" sz="1100" dirty="0">
                <a:latin typeface="+mn-lt"/>
              </a:rPr>
              <a:t>05).</a:t>
            </a:r>
          </a:p>
          <a:p>
            <a:pPr>
              <a:lnSpc>
                <a:spcPct val="85000"/>
              </a:lnSpc>
              <a:spcBef>
                <a:spcPct val="50000"/>
              </a:spcBef>
              <a:tabLst>
                <a:tab pos="569913" algn="l"/>
              </a:tabLst>
            </a:pPr>
            <a:r>
              <a:rPr lang="en-US" sz="1100" dirty="0">
                <a:latin typeface="+mn-lt"/>
              </a:rPr>
              <a:t>SOURCE:  Kaiser/HRET Survey of Employer-Sponsored Health Benefits, </a:t>
            </a:r>
            <a:r>
              <a:rPr lang="en-US" sz="1100" dirty="0" smtClean="0">
                <a:latin typeface="+mn-lt"/>
              </a:rPr>
              <a:t>1999-2016.</a:t>
            </a:r>
            <a:endParaRPr lang="en-US" altLang="en-US" sz="1100" dirty="0">
              <a:latin typeface="+mn-lt"/>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540057094"/>
              </p:ext>
            </p:extLst>
          </p:nvPr>
        </p:nvGraphicFramePr>
        <p:xfrm>
          <a:off x="76200" y="1600200"/>
          <a:ext cx="8839200" cy="44958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002864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0" y="5564157"/>
            <a:ext cx="8321040" cy="975360"/>
          </a:xfrm>
        </p:spPr>
        <p:txBody>
          <a:bodyPr/>
          <a:lstStyle/>
          <a:p>
            <a:pPr>
              <a:spcAft>
                <a:spcPts val="400"/>
              </a:spcAft>
            </a:pPr>
            <a:r>
              <a:rPr lang="en-US" sz="1100" dirty="0">
                <a:latin typeface="Calibri" pitchFamily="34" charset="0"/>
              </a:rPr>
              <a:t>* Estimate is statistically different from estimate for the previous year shown (</a:t>
            </a:r>
            <a:r>
              <a:rPr lang="en-US" sz="1100" dirty="0" smtClean="0">
                <a:latin typeface="Calibri" pitchFamily="34" charset="0"/>
              </a:rPr>
              <a:t>p &lt; .</a:t>
            </a:r>
            <a:r>
              <a:rPr lang="en-US" sz="1100" dirty="0">
                <a:latin typeface="Calibri" pitchFamily="34" charset="0"/>
              </a:rPr>
              <a:t>05</a:t>
            </a:r>
            <a:r>
              <a:rPr lang="en-US" sz="1100" dirty="0" smtClean="0">
                <a:latin typeface="Calibri" pitchFamily="34" charset="0"/>
              </a:rPr>
              <a:t>).</a:t>
            </a:r>
            <a:endParaRPr lang="en-US" sz="1100" dirty="0">
              <a:latin typeface="Calibri" pitchFamily="34" charset="0"/>
            </a:endParaRPr>
          </a:p>
          <a:p>
            <a:pPr>
              <a:spcAft>
                <a:spcPts val="400"/>
              </a:spcAft>
            </a:pPr>
            <a:r>
              <a:rPr lang="en-US" sz="1100" dirty="0">
                <a:latin typeface="Calibri" pitchFamily="34" charset="0"/>
              </a:rPr>
              <a:t>NOTE: Covered Workers enrolled in an HDHP/SO are enrolled in either an HDHP/HRA or a HSA-Qualified HDHP. </a:t>
            </a:r>
            <a:r>
              <a:rPr lang="en-US" sz="1100" dirty="0" smtClean="0">
                <a:latin typeface="Calibri" pitchFamily="34" charset="0"/>
              </a:rPr>
              <a:t>For </a:t>
            </a:r>
            <a:r>
              <a:rPr lang="en-US" sz="1100" dirty="0">
                <a:latin typeface="Calibri" pitchFamily="34" charset="0"/>
              </a:rPr>
              <a:t>more </a:t>
            </a:r>
            <a:r>
              <a:rPr lang="en-US" sz="1100" dirty="0" smtClean="0">
                <a:latin typeface="Calibri" pitchFamily="34" charset="0"/>
              </a:rPr>
              <a:t>information, </a:t>
            </a:r>
            <a:r>
              <a:rPr lang="en-US" sz="1100" dirty="0">
                <a:latin typeface="Calibri" pitchFamily="34" charset="0"/>
              </a:rPr>
              <a:t>see the Survey Methodology Section. </a:t>
            </a:r>
            <a:r>
              <a:rPr lang="en-US" sz="1100" dirty="0" smtClean="0">
                <a:latin typeface="Calibri" pitchFamily="34" charset="0"/>
              </a:rPr>
              <a:t>The </a:t>
            </a:r>
            <a:r>
              <a:rPr lang="en-US" sz="1100" dirty="0">
                <a:latin typeface="Calibri" pitchFamily="34" charset="0"/>
              </a:rPr>
              <a:t>percentages of covered workers enrolled in an HDHP/SO may not equal the sum of HDHP/HRA and HSA-Qualified HDHP enrollment estimates due to rounding.</a:t>
            </a:r>
          </a:p>
          <a:p>
            <a:pPr>
              <a:spcAft>
                <a:spcPts val="400"/>
              </a:spcAft>
            </a:pPr>
            <a:r>
              <a:rPr lang="en-US" sz="1100" dirty="0" smtClean="0">
                <a:latin typeface="Calibri" pitchFamily="34" charset="0"/>
              </a:rPr>
              <a:t>SOURCE:  Kaiser/HRET Survey of Employer-Sponsored Health Benefits, 2006-2016.</a:t>
            </a:r>
          </a:p>
        </p:txBody>
      </p:sp>
      <p:sp>
        <p:nvSpPr>
          <p:cNvPr id="4" name="Title 3"/>
          <p:cNvSpPr>
            <a:spLocks noGrp="1"/>
          </p:cNvSpPr>
          <p:nvPr>
            <p:ph type="title"/>
          </p:nvPr>
        </p:nvSpPr>
        <p:spPr>
          <a:xfrm>
            <a:off x="0" y="0"/>
            <a:ext cx="9144000" cy="1219200"/>
          </a:xfrm>
        </p:spPr>
        <p:txBody>
          <a:bodyPr/>
          <a:lstStyle/>
          <a:p>
            <a:r>
              <a:rPr lang="en-US" sz="2400" dirty="0" smtClean="0">
                <a:latin typeface="Calibri" pitchFamily="34" charset="0"/>
              </a:rPr>
              <a:t>Percentage of Covered Workers Enrolled in an </a:t>
            </a:r>
            <a:r>
              <a:rPr lang="en-US" sz="2400" dirty="0">
                <a:latin typeface="Calibri" pitchFamily="34" charset="0"/>
              </a:rPr>
              <a:t>HDHP/HRA </a:t>
            </a:r>
            <a:r>
              <a:rPr lang="en-US" sz="2400" dirty="0" smtClean="0">
                <a:latin typeface="Calibri" pitchFamily="34" charset="0"/>
              </a:rPr>
              <a:t>or </a:t>
            </a:r>
            <a:r>
              <a:rPr lang="en-US" sz="2400" dirty="0">
                <a:latin typeface="Calibri" pitchFamily="34" charset="0"/>
              </a:rPr>
              <a:t>an HSA-Qualified HDHP, </a:t>
            </a:r>
            <a:r>
              <a:rPr lang="en-US" sz="2400" dirty="0" smtClean="0">
                <a:latin typeface="Calibri" pitchFamily="34" charset="0"/>
              </a:rPr>
              <a:t>2006-2016</a:t>
            </a:r>
            <a:endParaRPr lang="en-US" sz="2400" dirty="0">
              <a:latin typeface="Calibri"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51045239"/>
              </p:ext>
            </p:extLst>
          </p:nvPr>
        </p:nvGraphicFramePr>
        <p:xfrm>
          <a:off x="152400" y="1600200"/>
          <a:ext cx="8839199" cy="3856037"/>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322653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Rectangle 8"/>
          <p:cNvSpPr>
            <a:spLocks noGrp="1" noChangeArrowheads="1"/>
          </p:cNvSpPr>
          <p:nvPr>
            <p:ph type="title"/>
          </p:nvPr>
        </p:nvSpPr>
        <p:spPr>
          <a:xfrm>
            <a:off x="0" y="0"/>
            <a:ext cx="9144000" cy="1219200"/>
          </a:xfrm>
          <a:noFill/>
          <a:ln/>
        </p:spPr>
        <p:txBody>
          <a:bodyPr/>
          <a:lstStyle/>
          <a:p>
            <a:r>
              <a:rPr lang="en-US" sz="2400" b="1" dirty="0" smtClean="0">
                <a:latin typeface="Calibri" pitchFamily="34" charset="0"/>
                <a:cs typeface="Calibri" pitchFamily="34" charset="0"/>
              </a:rPr>
              <a:t>Average </a:t>
            </a:r>
            <a:r>
              <a:rPr lang="en-US" sz="2400" b="1" dirty="0">
                <a:latin typeface="Calibri" pitchFamily="34" charset="0"/>
                <a:cs typeface="Calibri" pitchFamily="34" charset="0"/>
              </a:rPr>
              <a:t>Annual Firm and Worker Premium Contributions and Total Premiums for Covered Workers for Single and Family Coverage, by Plan Type, </a:t>
            </a:r>
            <a:r>
              <a:rPr lang="en-US" sz="2400" b="1" dirty="0" smtClean="0">
                <a:latin typeface="Calibri" pitchFamily="34" charset="0"/>
                <a:cs typeface="Calibri" pitchFamily="34" charset="0"/>
              </a:rPr>
              <a:t>2016</a:t>
            </a:r>
            <a:endParaRPr lang="en-US" sz="2400" b="1" dirty="0">
              <a:latin typeface="Calibri" pitchFamily="34" charset="0"/>
              <a:cs typeface="Calibri" pitchFamily="34" charset="0"/>
            </a:endParaRPr>
          </a:p>
        </p:txBody>
      </p:sp>
      <p:sp>
        <p:nvSpPr>
          <p:cNvPr id="15369" name="Text Box 9"/>
          <p:cNvSpPr txBox="1">
            <a:spLocks noChangeArrowheads="1"/>
          </p:cNvSpPr>
          <p:nvPr/>
        </p:nvSpPr>
        <p:spPr bwMode="auto">
          <a:xfrm>
            <a:off x="17417" y="6355191"/>
            <a:ext cx="5410200" cy="490134"/>
          </a:xfrm>
          <a:prstGeom prst="rect">
            <a:avLst/>
          </a:prstGeom>
          <a:noFill/>
          <a:ln w="9525" cap="sq">
            <a:noFill/>
            <a:miter lim="800000"/>
            <a:headEnd type="none" w="sm" len="sm"/>
            <a:tailEnd type="none" w="sm" len="sm"/>
          </a:ln>
          <a:effectLst/>
        </p:spPr>
        <p:txBody>
          <a:bodyPr>
            <a:spAutoFit/>
          </a:bodyPr>
          <a:lstStyle/>
          <a:p>
            <a:pPr>
              <a:lnSpc>
                <a:spcPct val="85000"/>
              </a:lnSpc>
              <a:spcBef>
                <a:spcPct val="50000"/>
              </a:spcBef>
            </a:pPr>
            <a:r>
              <a:rPr lang="en-US" sz="1100" dirty="0" smtClean="0">
                <a:solidFill>
                  <a:srgbClr val="000000"/>
                </a:solidFill>
              </a:rPr>
              <a:t>*Estimate </a:t>
            </a:r>
            <a:r>
              <a:rPr lang="en-US" sz="1100" dirty="0">
                <a:solidFill>
                  <a:srgbClr val="000000"/>
                </a:solidFill>
              </a:rPr>
              <a:t>is statistically different from All Plans estimate by coverage type (</a:t>
            </a:r>
            <a:r>
              <a:rPr lang="en-US" sz="1100" dirty="0" smtClean="0">
                <a:solidFill>
                  <a:srgbClr val="000000"/>
                </a:solidFill>
              </a:rPr>
              <a:t>p &lt; .</a:t>
            </a:r>
            <a:r>
              <a:rPr lang="en-US" sz="1100" dirty="0">
                <a:solidFill>
                  <a:srgbClr val="000000"/>
                </a:solidFill>
              </a:rPr>
              <a:t>05</a:t>
            </a:r>
            <a:r>
              <a:rPr lang="en-US" sz="1100" dirty="0" smtClean="0">
                <a:solidFill>
                  <a:srgbClr val="000000"/>
                </a:solidFill>
              </a:rPr>
              <a:t>).</a:t>
            </a:r>
            <a:endParaRPr lang="en-US" sz="1100" dirty="0">
              <a:solidFill>
                <a:srgbClr val="000000"/>
              </a:solidFill>
            </a:endParaRPr>
          </a:p>
          <a:p>
            <a:pPr>
              <a:spcBef>
                <a:spcPct val="500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2016.</a:t>
            </a:r>
            <a:endParaRPr lang="en-US" sz="1100" dirty="0">
              <a:solidFill>
                <a:srgbClr val="000000"/>
              </a:solidFill>
            </a:endParaRPr>
          </a:p>
        </p:txBody>
      </p:sp>
      <p:graphicFrame>
        <p:nvGraphicFramePr>
          <p:cNvPr id="22" name="Object 2"/>
          <p:cNvGraphicFramePr>
            <a:graphicFrameLocks noGrp="1" noChangeAspect="1"/>
          </p:cNvGraphicFramePr>
          <p:nvPr>
            <p:ph type="chart" idx="1"/>
            <p:extLst>
              <p:ext uri="{D42A27DB-BD31-4B8C-83A1-F6EECF244321}">
                <p14:modId xmlns:p14="http://schemas.microsoft.com/office/powerpoint/2010/main" val="3078877509"/>
              </p:ext>
            </p:extLst>
          </p:nvPr>
        </p:nvGraphicFramePr>
        <p:xfrm>
          <a:off x="152399" y="1143000"/>
          <a:ext cx="8839201" cy="4922769"/>
        </p:xfrm>
        <a:graphic>
          <a:graphicData uri="http://schemas.openxmlformats.org/drawingml/2006/chart">
            <c:chart xmlns:c="http://schemas.openxmlformats.org/drawingml/2006/chart" xmlns:r="http://schemas.openxmlformats.org/officeDocument/2006/relationships" r:id="rId3"/>
          </a:graphicData>
        </a:graphic>
      </p:graphicFrame>
      <p:sp>
        <p:nvSpPr>
          <p:cNvPr id="15407" name="Text Box 47"/>
          <p:cNvSpPr txBox="1">
            <a:spLocks noChangeArrowheads="1"/>
          </p:cNvSpPr>
          <p:nvPr/>
        </p:nvSpPr>
        <p:spPr bwMode="auto">
          <a:xfrm>
            <a:off x="1143000" y="2057400"/>
            <a:ext cx="1219200" cy="261610"/>
          </a:xfrm>
          <a:prstGeom prst="rect">
            <a:avLst/>
          </a:prstGeom>
          <a:noFill/>
          <a:ln w="9525">
            <a:noFill/>
            <a:miter lim="800000"/>
            <a:headEnd/>
            <a:tailEnd/>
          </a:ln>
          <a:effectLst/>
        </p:spPr>
        <p:txBody>
          <a:bodyPr>
            <a:spAutoFit/>
          </a:bodyPr>
          <a:lstStyle/>
          <a:p>
            <a:pPr algn="ctr">
              <a:spcBef>
                <a:spcPct val="50000"/>
              </a:spcBef>
            </a:pPr>
            <a:r>
              <a:rPr lang="en-US" sz="1100" b="1" dirty="0" smtClean="0">
                <a:solidFill>
                  <a:srgbClr val="000000"/>
                </a:solidFill>
                <a:latin typeface="Calibri" pitchFamily="34" charset="0"/>
                <a:cs typeface="Calibri" pitchFamily="34" charset="0"/>
              </a:rPr>
              <a:t>$18,142</a:t>
            </a:r>
          </a:p>
        </p:txBody>
      </p:sp>
      <p:sp>
        <p:nvSpPr>
          <p:cNvPr id="15408" name="Text Box 48"/>
          <p:cNvSpPr txBox="1">
            <a:spLocks noChangeArrowheads="1"/>
          </p:cNvSpPr>
          <p:nvPr/>
        </p:nvSpPr>
        <p:spPr bwMode="auto">
          <a:xfrm>
            <a:off x="2743201" y="2319010"/>
            <a:ext cx="1219200" cy="261610"/>
          </a:xfrm>
          <a:prstGeom prst="rect">
            <a:avLst/>
          </a:prstGeom>
          <a:noFill/>
          <a:ln w="9525">
            <a:noFill/>
            <a:miter lim="800000"/>
            <a:headEnd/>
            <a:tailEnd/>
          </a:ln>
          <a:effectLst/>
        </p:spPr>
        <p:txBody>
          <a:bodyPr>
            <a:spAutoFit/>
          </a:bodyPr>
          <a:lstStyle/>
          <a:p>
            <a:pPr algn="ctr">
              <a:spcBef>
                <a:spcPct val="50000"/>
              </a:spcBef>
            </a:pPr>
            <a:r>
              <a:rPr lang="en-US" sz="1100" b="1" dirty="0" smtClean="0">
                <a:solidFill>
                  <a:srgbClr val="000000"/>
                </a:solidFill>
                <a:latin typeface="Calibri" pitchFamily="34" charset="0"/>
                <a:cs typeface="Calibri" pitchFamily="34" charset="0"/>
              </a:rPr>
              <a:t>$16,737*</a:t>
            </a:r>
            <a:endParaRPr lang="en-US" sz="1100" b="1" dirty="0">
              <a:solidFill>
                <a:srgbClr val="000000"/>
              </a:solidFill>
              <a:latin typeface="Calibri" pitchFamily="34" charset="0"/>
              <a:cs typeface="Calibri" pitchFamily="34" charset="0"/>
            </a:endParaRPr>
          </a:p>
        </p:txBody>
      </p:sp>
      <p:sp>
        <p:nvSpPr>
          <p:cNvPr id="15416" name="Text Box 56"/>
          <p:cNvSpPr txBox="1">
            <a:spLocks noChangeArrowheads="1"/>
          </p:cNvSpPr>
          <p:nvPr/>
        </p:nvSpPr>
        <p:spPr bwMode="auto">
          <a:xfrm>
            <a:off x="7555992" y="4155500"/>
            <a:ext cx="1066800" cy="261610"/>
          </a:xfrm>
          <a:prstGeom prst="rect">
            <a:avLst/>
          </a:prstGeom>
          <a:noFill/>
          <a:ln w="9525">
            <a:noFill/>
            <a:miter lim="800000"/>
            <a:headEnd/>
            <a:tailEnd/>
          </a:ln>
          <a:effectLst/>
        </p:spPr>
        <p:txBody>
          <a:bodyPr wrap="square">
            <a:spAutoFit/>
          </a:bodyPr>
          <a:lstStyle/>
          <a:p>
            <a:pPr algn="ctr">
              <a:spcBef>
                <a:spcPct val="50000"/>
              </a:spcBef>
            </a:pPr>
            <a:r>
              <a:rPr lang="en-US" sz="1100" b="1" dirty="0" smtClean="0">
                <a:solidFill>
                  <a:srgbClr val="000000"/>
                </a:solidFill>
                <a:latin typeface="Calibri" pitchFamily="34" charset="0"/>
                <a:cs typeface="Calibri" pitchFamily="34" charset="0"/>
              </a:rPr>
              <a:t>$5,762*</a:t>
            </a:r>
            <a:endParaRPr lang="en-US" sz="1100" b="1" dirty="0">
              <a:solidFill>
                <a:srgbClr val="000000"/>
              </a:solidFill>
              <a:latin typeface="Calibri" pitchFamily="34" charset="0"/>
              <a:cs typeface="Calibri" pitchFamily="34" charset="0"/>
            </a:endParaRPr>
          </a:p>
        </p:txBody>
      </p:sp>
      <p:sp>
        <p:nvSpPr>
          <p:cNvPr id="15" name="Text Box 48"/>
          <p:cNvSpPr txBox="1">
            <a:spLocks noChangeArrowheads="1"/>
          </p:cNvSpPr>
          <p:nvPr/>
        </p:nvSpPr>
        <p:spPr bwMode="auto">
          <a:xfrm>
            <a:off x="5943599" y="4024695"/>
            <a:ext cx="1049383" cy="261610"/>
          </a:xfrm>
          <a:prstGeom prst="rect">
            <a:avLst/>
          </a:prstGeom>
          <a:noFill/>
          <a:ln w="9525">
            <a:noFill/>
            <a:miter lim="800000"/>
            <a:headEnd/>
            <a:tailEnd/>
          </a:ln>
          <a:effectLst/>
        </p:spPr>
        <p:txBody>
          <a:bodyPr wrap="square">
            <a:spAutoFit/>
          </a:bodyPr>
          <a:lstStyle/>
          <a:p>
            <a:pPr algn="ctr">
              <a:spcBef>
                <a:spcPct val="50000"/>
              </a:spcBef>
            </a:pPr>
            <a:r>
              <a:rPr lang="en-US" sz="1100" b="1" dirty="0" smtClean="0">
                <a:solidFill>
                  <a:srgbClr val="000000"/>
                </a:solidFill>
                <a:latin typeface="Calibri" pitchFamily="34" charset="0"/>
                <a:cs typeface="Calibri" pitchFamily="34" charset="0"/>
              </a:rPr>
              <a:t>$6,435</a:t>
            </a:r>
            <a:endParaRPr lang="en-US" sz="1100" b="1" dirty="0">
              <a:solidFill>
                <a:srgbClr val="000000"/>
              </a:solidFill>
              <a:latin typeface="Calibri" pitchFamily="34" charset="0"/>
              <a:cs typeface="Calibri" pitchFamily="34" charset="0"/>
            </a:endParaRPr>
          </a:p>
        </p:txBody>
      </p:sp>
      <p:pic>
        <p:nvPicPr>
          <p:cNvPr id="16" name="Picture 1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187184" y="6274425"/>
            <a:ext cx="1804416" cy="554736"/>
          </a:xfrm>
          <a:prstGeom prst="rect">
            <a:avLst/>
          </a:prstGeom>
        </p:spPr>
      </p:pic>
      <p:sp>
        <p:nvSpPr>
          <p:cNvPr id="2" name="TextBox 1"/>
          <p:cNvSpPr txBox="1"/>
          <p:nvPr/>
        </p:nvSpPr>
        <p:spPr>
          <a:xfrm>
            <a:off x="1295400" y="1712634"/>
            <a:ext cx="2497181" cy="307777"/>
          </a:xfrm>
          <a:prstGeom prst="rect">
            <a:avLst/>
          </a:prstGeom>
          <a:noFill/>
        </p:spPr>
        <p:txBody>
          <a:bodyPr wrap="square" rtlCol="0">
            <a:spAutoFit/>
          </a:bodyPr>
          <a:lstStyle/>
          <a:p>
            <a:pPr algn="ctr"/>
            <a:r>
              <a:rPr lang="en-US" sz="1400" b="1" dirty="0" smtClean="0">
                <a:latin typeface="+mj-lt"/>
                <a:cs typeface="Meta Offc Pro"/>
              </a:rPr>
              <a:t>Family Coverage</a:t>
            </a:r>
          </a:p>
        </p:txBody>
      </p:sp>
      <p:sp>
        <p:nvSpPr>
          <p:cNvPr id="11" name="TextBox 10"/>
          <p:cNvSpPr txBox="1"/>
          <p:nvPr/>
        </p:nvSpPr>
        <p:spPr>
          <a:xfrm>
            <a:off x="5943599" y="1681856"/>
            <a:ext cx="2497181" cy="307777"/>
          </a:xfrm>
          <a:prstGeom prst="rect">
            <a:avLst/>
          </a:prstGeom>
          <a:noFill/>
          <a:ln>
            <a:solidFill>
              <a:schemeClr val="bg1"/>
            </a:solidFill>
          </a:ln>
        </p:spPr>
        <p:txBody>
          <a:bodyPr wrap="square" rtlCol="0">
            <a:spAutoFit/>
          </a:bodyPr>
          <a:lstStyle/>
          <a:p>
            <a:pPr algn="ctr"/>
            <a:r>
              <a:rPr lang="en-US" sz="1400" b="1" dirty="0" smtClean="0">
                <a:latin typeface="+mj-lt"/>
                <a:cs typeface="Meta Offc Pro"/>
              </a:rPr>
              <a:t>Single Coverage</a:t>
            </a:r>
          </a:p>
        </p:txBody>
      </p:sp>
    </p:spTree>
    <p:extLst>
      <p:ext uri="{BB962C8B-B14F-4D97-AF65-F5344CB8AC3E}">
        <p14:creationId xmlns:p14="http://schemas.microsoft.com/office/powerpoint/2010/main" val="428268160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50157075"/>
              </p:ext>
            </p:extLst>
          </p:nvPr>
        </p:nvGraphicFramePr>
        <p:xfrm>
          <a:off x="152400" y="1066800"/>
          <a:ext cx="8839199"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pPr>
              <a:spcAft>
                <a:spcPts val="400"/>
              </a:spcAft>
            </a:pPr>
            <a:r>
              <a:rPr lang="en-US" sz="1100" dirty="0">
                <a:latin typeface="Calibri" pitchFamily="34" charset="0"/>
              </a:rPr>
              <a:t>* Estimate is statistically different from estimate for the previous year shown (p&lt;.05).  </a:t>
            </a: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2006-2016.</a:t>
            </a:r>
            <a:endParaRPr lang="en-US" sz="1100" dirty="0">
              <a:latin typeface="Calibri" pitchFamily="34" charset="0"/>
            </a:endParaRPr>
          </a:p>
        </p:txBody>
      </p:sp>
      <p:sp>
        <p:nvSpPr>
          <p:cNvPr id="4" name="Title 3"/>
          <p:cNvSpPr>
            <a:spLocks noGrp="1"/>
          </p:cNvSpPr>
          <p:nvPr>
            <p:ph type="title"/>
          </p:nvPr>
        </p:nvSpPr>
        <p:spPr>
          <a:xfrm>
            <a:off x="91440" y="91440"/>
            <a:ext cx="8961120" cy="1127760"/>
          </a:xfrm>
        </p:spPr>
        <p:txBody>
          <a:bodyPr/>
          <a:lstStyle/>
          <a:p>
            <a:r>
              <a:rPr lang="en-US" sz="2400" dirty="0" smtClean="0">
                <a:latin typeface="Calibri" pitchFamily="34" charset="0"/>
              </a:rPr>
              <a:t>Percentage </a:t>
            </a:r>
            <a:r>
              <a:rPr lang="en-US" sz="2400" dirty="0">
                <a:latin typeface="Calibri" pitchFamily="34" charset="0"/>
              </a:rPr>
              <a:t>of Covered Workers </a:t>
            </a:r>
            <a:r>
              <a:rPr lang="en-US" sz="2400" dirty="0" smtClean="0">
                <a:latin typeface="Calibri" pitchFamily="34" charset="0"/>
              </a:rPr>
              <a:t>With a General Annual Deductible for Single Coverage, 2006-2016</a:t>
            </a:r>
            <a:endParaRPr lang="en-US" sz="2400" dirty="0">
              <a:latin typeface="Calibri" pitchFamily="34" charset="0"/>
            </a:endParaRPr>
          </a:p>
        </p:txBody>
      </p:sp>
      <p:pic>
        <p:nvPicPr>
          <p:cNvPr id="7" name="Picture 6"/>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86571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KFF Slide Templat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6070</TotalTime>
  <Words>3219</Words>
  <Application>Microsoft Office PowerPoint</Application>
  <PresentationFormat>On-screen Show (4:3)</PresentationFormat>
  <Paragraphs>229</Paragraphs>
  <Slides>30</Slides>
  <Notes>30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30</vt:i4>
      </vt:variant>
    </vt:vector>
  </HeadingPairs>
  <TitlesOfParts>
    <vt:vector size="41" baseType="lpstr">
      <vt:lpstr>Arial</vt:lpstr>
      <vt:lpstr>Calibri</vt:lpstr>
      <vt:lpstr>Calibri (Body)</vt:lpstr>
      <vt:lpstr>Georgia</vt:lpstr>
      <vt:lpstr>Meta Offc Pro</vt:lpstr>
      <vt:lpstr>MetaSerif-Book</vt:lpstr>
      <vt:lpstr>Tahoma</vt:lpstr>
      <vt:lpstr>KFF Slide Template</vt:lpstr>
      <vt:lpstr>Custom Design</vt:lpstr>
      <vt:lpstr>2_blank</vt:lpstr>
      <vt:lpstr>3_Blank</vt:lpstr>
      <vt:lpstr>Employer Health Benefit Survey 2016</vt:lpstr>
      <vt:lpstr>PowerPoint Presentation</vt:lpstr>
      <vt:lpstr>Cumulative Premium Increases for Covered Workers with Family Coverage, 2001-2016 </vt:lpstr>
      <vt:lpstr>Cumulative Increases in Health Insurance Premiums, Workers’ Contributions to Premiums, Inflation, and Workers’ Earnings, 1999-2016</vt:lpstr>
      <vt:lpstr>Average Annual Worker and Employer Contributions to Premiums and Total Premiums for Single and Family Coverage, by Firm Size, 2016</vt:lpstr>
      <vt:lpstr>Average Percentage of Premium Paid by Covered Workers for Single and Family Coverage, 1999-2016</vt:lpstr>
      <vt:lpstr>Percentage of Covered Workers Enrolled in an HDHP/HRA or an HSA-Qualified HDHP, 2006-2016</vt:lpstr>
      <vt:lpstr>Average Annual Firm and Worker Premium Contributions and Total Premiums for Covered Workers for Single and Family Coverage, by Plan Type, 2016</vt:lpstr>
      <vt:lpstr>Percentage of Covered Workers With a General Annual Deductible for Single Coverage, 2006-2016</vt:lpstr>
      <vt:lpstr>Average General Annual Deductible for Covered Workers Enrolled in Single Coverage, 2006-2016</vt:lpstr>
      <vt:lpstr>Cumulative Increases in Health Insurance Premiums, General Annual Deductibles, Inflation, and Workers’ Earnings, 2011-2016</vt:lpstr>
      <vt:lpstr>Percentage of Covered Workers Enrolled in a Plan with a General Annual Deductible of $1,000 or More for Single Coverage, by Firm Size, 2009-2016 </vt:lpstr>
      <vt:lpstr>Percentage of Covered Workers Enrolled in a Plan with a General Annual Deductible of $1,000 or More for Single Coverage After any HRA/HSA Contributions, by Firm Size, 2009-2016 </vt:lpstr>
      <vt:lpstr>Among Covered Workers Enrolled in an HDHP/SO, Average General Annual Deductibles for Single Coverage After HRA/HSA Contributions, 2016</vt:lpstr>
      <vt:lpstr>Percentage of Firms Offering Health Benefits, by Firm Size, 1999-2016</vt:lpstr>
      <vt:lpstr>Percentage of All Workers Covered by Their Employers’ Health Benefits, in Firms Both Offering and Not Offering Health Benefits, by Firm Size, 1999-2016</vt:lpstr>
      <vt:lpstr>Among Firms Offering Health Benefits, Percentage That Offer to Spouses, Dependents and Partners, 2016</vt:lpstr>
      <vt:lpstr>Among Firms Offering Health Benefits, Percent of Firms Using Various Incentives for Spousal Coverage, 2016</vt:lpstr>
      <vt:lpstr>Among Firms Offering Family Coverage, Percentage of Employers Using Various Approaches to Family Premium Contributions, by Firm Size, 2016</vt:lpstr>
      <vt:lpstr>Among Large Firms (200 or more workers) Offering Health Benefits, Percentage of Firms Offering Incentives for Various Wellness and Health Promotion Activities, 2016</vt:lpstr>
      <vt:lpstr>PowerPoint Presentation</vt:lpstr>
      <vt:lpstr>Among Large Firms Offering Health Benefits, Percentage of Firms That Have Taken Various Actions in Anticipation of the Excise Tax on High Cost Plans, 2016</vt:lpstr>
      <vt:lpstr>Among Firms Who Have Conducted an Analysis to Determine Their Liability Under the Excise Tax, Percentage of Large Firms (200 or more workers) that Believe that Their Plan with the Largest Enrollment Will Exceed the Thresholds, 2016</vt:lpstr>
      <vt:lpstr>Among Offering Firms with 50 or More Full-Time-Equivalents, Percentage of Firms That Offer Health Benefits to At Least 95% of Their Full-Time Employees and That Would Meet Affordability and Minimum Value Requirements, by Firm Size, 2016</vt:lpstr>
      <vt:lpstr>Among Offering Firms with 50 or More Full-Time Equivalents, Percentage of Firms That Took Various Actions in Response to the Employer Shared Responsibility Provision of the ACA, by Firm Size, 2016</vt:lpstr>
      <vt:lpstr>Among Offering Firms with 50 or More Employees, Percentage of Covered Workers Enrolled at a Firm That Offers Benefits Through a Private or Corporate Exchange, by Firm Size, 2016</vt:lpstr>
      <vt:lpstr>Among Firms Offering Health Benefits, Percentage of Firms Whose Plans Include Various Features, by Firm Size, 2016</vt:lpstr>
      <vt:lpstr>Among Large Firms (200 or more Workers) Offering Health Benefits, Percentage of Firms Whose Plan With the Largest Enrollment Includes The Delivery of Services through Telemedicine, 2016</vt:lpstr>
      <vt:lpstr>Among Large Firms Whose Plan with the Largest Enrollment Covers Specialty Drugs, Percentage of Firms Which Use the Following Strategies to Contain Specialty Drug Cost, 2016</vt:lpstr>
      <vt:lpstr>PowerPoint Presentation</vt:lpstr>
    </vt:vector>
  </TitlesOfParts>
  <Company>Kaiser Family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Employer Health Benefit Survey 2015</dc:title>
  <dc:creator>Matthew Rae</dc:creator>
  <cp:lastModifiedBy>Kanani Kauka</cp:lastModifiedBy>
  <cp:revision>225</cp:revision>
  <cp:lastPrinted>2016-09-13T18:13:49Z</cp:lastPrinted>
  <dcterms:created xsi:type="dcterms:W3CDTF">2015-08-19T00:41:21Z</dcterms:created>
  <dcterms:modified xsi:type="dcterms:W3CDTF">2016-09-19T19:45:44Z</dcterms:modified>
</cp:coreProperties>
</file>