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  <p:sldMasterId id="2147483679" r:id="rId5"/>
  </p:sldMasterIdLst>
  <p:notesMasterIdLst>
    <p:notesMasterId r:id="rId13"/>
  </p:notesMasterIdLst>
  <p:handoutMasterIdLst>
    <p:handoutMasterId r:id="rId14"/>
  </p:handoutMasterIdLst>
  <p:sldIdLst>
    <p:sldId id="291" r:id="rId6"/>
    <p:sldId id="292" r:id="rId7"/>
    <p:sldId id="279" r:id="rId8"/>
    <p:sldId id="285" r:id="rId9"/>
    <p:sldId id="286" r:id="rId10"/>
    <p:sldId id="287" r:id="rId11"/>
    <p:sldId id="290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00" d="100"/>
          <a:sy n="100" d="100"/>
        </p:scale>
        <p:origin x="18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"/>
          <c:w val="0.91336909448818893"/>
          <c:h val="0.957081606575493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700">
              <a:noFill/>
            </a:ln>
          </c:spPr>
          <c:invertIfNegative val="0"/>
          <c:dLbls>
            <c:dLbl>
              <c:idx val="0"/>
              <c:layout>
                <c:manualLayout>
                  <c:x val="-2.5462668816039986E-17"/>
                  <c:y val="-4.3859649122807015E-2"/>
                </c:manualLayout>
              </c:layout>
              <c:numFmt formatCode="0%" sourceLinked="0"/>
              <c:spPr>
                <a:noFill/>
                <a:ln>
                  <a:noFill/>
                </a:ln>
              </c:spPr>
              <c:txPr>
                <a:bodyPr/>
                <a:lstStyle/>
                <a:p>
                  <a:pPr>
                    <a:defRPr sz="2000">
                      <a:solidFill>
                        <a:schemeClr val="tx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% of U.S. Population</c:v>
                </c:pt>
                <c:pt idx="1">
                  <c:v>% of AIDS Deaths Since Epidemic Began</c:v>
                </c:pt>
                <c:pt idx="2">
                  <c:v>% of People Living with HIV</c:v>
                </c:pt>
                <c:pt idx="3">
                  <c:v>% of new HIV Infections</c:v>
                </c:pt>
              </c:strCache>
            </c:strRef>
          </c:cat>
          <c:val>
            <c:numRef>
              <c:f>Sheet1!$B$2:$E$2</c:f>
              <c:numCache>
                <c:formatCode>#,##0.00</c:formatCode>
                <c:ptCount val="4"/>
                <c:pt idx="0">
                  <c:v>0.02</c:v>
                </c:pt>
                <c:pt idx="1">
                  <c:v>0.55000000000000004</c:v>
                </c:pt>
                <c:pt idx="2">
                  <c:v>0.57999999999999996</c:v>
                </c:pt>
                <c:pt idx="3">
                  <c:v>0.66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% of U.S. Population</c:v>
                </c:pt>
                <c:pt idx="1">
                  <c:v>% of AIDS Deaths Since Epidemic Began</c:v>
                </c:pt>
                <c:pt idx="2">
                  <c:v>% of People Living with HIV</c:v>
                </c:pt>
                <c:pt idx="3">
                  <c:v>% of new HIV Infections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% of U.S. Population</c:v>
                </c:pt>
                <c:pt idx="1">
                  <c:v>% of AIDS Deaths Since Epidemic Began</c:v>
                </c:pt>
                <c:pt idx="2">
                  <c:v>% of People Living with HIV</c:v>
                </c:pt>
                <c:pt idx="3">
                  <c:v>% of new HIV Infections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% of U.S. Population</c:v>
                </c:pt>
                <c:pt idx="1">
                  <c:v>% of AIDS Deaths Since Epidemic Began</c:v>
                </c:pt>
                <c:pt idx="2">
                  <c:v>% of People Living with HIV</c:v>
                </c:pt>
                <c:pt idx="3">
                  <c:v>% of new HIV Infections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</c:strCache>
            </c:strRef>
          </c:tx>
          <c:spPr>
            <a:solidFill>
              <a:schemeClr val="bg1">
                <a:lumMod val="95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2.777777777777777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-3.50877192982456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% of U.S. Population</c:v>
                </c:pt>
                <c:pt idx="1">
                  <c:v>% of AIDS Deaths Since Epidemic Began</c:v>
                </c:pt>
                <c:pt idx="2">
                  <c:v>% of People Living with HIV</c:v>
                </c:pt>
                <c:pt idx="3">
                  <c:v>% of new HIV Infections</c:v>
                </c:pt>
              </c:strCache>
            </c:strRef>
          </c:cat>
          <c:val>
            <c:numRef>
              <c:f>Sheet1!$B$6:$E$6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4"/>
        <c:overlap val="100"/>
        <c:axId val="335714672"/>
        <c:axId val="335720944"/>
      </c:barChart>
      <c:catAx>
        <c:axId val="335714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0124">
            <a:noFill/>
          </a:ln>
        </c:spPr>
        <c:txPr>
          <a:bodyPr rot="0" vert="horz"/>
          <a:lstStyle/>
          <a:p>
            <a:pPr>
              <a:defRPr sz="2000" b="1" i="0" u="none" strike="noStrike" baseline="0">
                <a:solidFill>
                  <a:schemeClr val="tx1"/>
                </a:solidFill>
                <a:latin typeface="Calibri" pitchFamily="34" charset="0"/>
                <a:ea typeface="Arial"/>
                <a:cs typeface="Calibri" pitchFamily="34" charset="0"/>
              </a:defRPr>
            </a:pPr>
            <a:endParaRPr lang="en-US"/>
          </a:p>
        </c:txPr>
        <c:crossAx val="335720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5720944"/>
        <c:scaling>
          <c:orientation val="minMax"/>
          <c:max val="0.8"/>
        </c:scaling>
        <c:delete val="1"/>
        <c:axPos val="l"/>
        <c:numFmt formatCode="#,##0.00" sourceLinked="1"/>
        <c:majorTickMark val="out"/>
        <c:minorTickMark val="none"/>
        <c:tickLblPos val="nextTo"/>
        <c:crossAx val="335714672"/>
        <c:crosses val="autoZero"/>
        <c:crossBetween val="between"/>
      </c:valAx>
      <c:spPr>
        <a:noFill/>
        <a:ln w="2540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1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"/>
          <c:w val="0.91336909448818893"/>
          <c:h val="0.957081606575493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13-24</c:v>
                </c:pt>
              </c:strCache>
            </c:strRef>
          </c:tx>
          <c:spPr>
            <a:solidFill>
              <a:schemeClr val="accent1"/>
            </a:solidFill>
            <a:ln w="12700">
              <a:noFill/>
            </a:ln>
          </c:spPr>
          <c:invertIfNegative val="0"/>
          <c:dLbls>
            <c:dLbl>
              <c:idx val="0"/>
              <c:layout>
                <c:manualLayout>
                  <c:x val="-5.7145822640364986E-3"/>
                  <c:y val="-0.12205925782427654"/>
                </c:manualLayout>
              </c:layout>
              <c:numFmt formatCode="0%" sourceLinked="0"/>
              <c:spPr>
                <a:noFill/>
                <a:ln>
                  <a:noFill/>
                </a:ln>
              </c:spPr>
              <c:txPr>
                <a:bodyPr/>
                <a:lstStyle/>
                <a:p>
                  <a:pPr>
                    <a:defRPr sz="2000">
                      <a:solidFill>
                        <a:schemeClr val="tx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% of U.S. Population</c:v>
                </c:pt>
                <c:pt idx="1">
                  <c:v>% of AIDS Deaths Since Epidemic Began</c:v>
                </c:pt>
                <c:pt idx="2">
                  <c:v>% of People Living with HIV</c:v>
                </c:pt>
                <c:pt idx="3">
                  <c:v>% of new HIV Infections</c:v>
                </c:pt>
              </c:strCache>
            </c:strRef>
          </c:cat>
          <c:val>
            <c:numRef>
              <c:f>Sheet1!$B$2:$E$2</c:f>
              <c:numCache>
                <c:formatCode>#,##0.00</c:formatCode>
                <c:ptCount val="4"/>
                <c:pt idx="0">
                  <c:v>0.12</c:v>
                </c:pt>
                <c:pt idx="1">
                  <c:v>0.41</c:v>
                </c:pt>
                <c:pt idx="2">
                  <c:v>0.43</c:v>
                </c:pt>
                <c:pt idx="3">
                  <c:v>0.44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% of U.S. Population</c:v>
                </c:pt>
                <c:pt idx="1">
                  <c:v>% of AIDS Deaths Since Epidemic Began</c:v>
                </c:pt>
                <c:pt idx="2">
                  <c:v>% of People Living with HIV</c:v>
                </c:pt>
                <c:pt idx="3">
                  <c:v>% of new HIV Infections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% of U.S. Population</c:v>
                </c:pt>
                <c:pt idx="1">
                  <c:v>% of AIDS Deaths Since Epidemic Began</c:v>
                </c:pt>
                <c:pt idx="2">
                  <c:v>% of People Living with HIV</c:v>
                </c:pt>
                <c:pt idx="3">
                  <c:v>% of new HIV Infections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% of U.S. Population</c:v>
                </c:pt>
                <c:pt idx="1">
                  <c:v>% of AIDS Deaths Since Epidemic Began</c:v>
                </c:pt>
                <c:pt idx="2">
                  <c:v>% of People Living with HIV</c:v>
                </c:pt>
                <c:pt idx="3">
                  <c:v>% of new HIV Infections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</c:strCache>
            </c:strRef>
          </c:tx>
          <c:spPr>
            <a:solidFill>
              <a:schemeClr val="bg1">
                <a:lumMod val="95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2.777777777777777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-3.50877192982456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% of U.S. Population</c:v>
                </c:pt>
                <c:pt idx="1">
                  <c:v>% of AIDS Deaths Since Epidemic Began</c:v>
                </c:pt>
                <c:pt idx="2">
                  <c:v>% of People Living with HIV</c:v>
                </c:pt>
                <c:pt idx="3">
                  <c:v>% of new HIV Infections</c:v>
                </c:pt>
              </c:strCache>
            </c:strRef>
          </c:cat>
          <c:val>
            <c:numRef>
              <c:f>Sheet1!$B$6:$E$6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4"/>
        <c:overlap val="100"/>
        <c:axId val="335717808"/>
        <c:axId val="335720160"/>
      </c:barChart>
      <c:catAx>
        <c:axId val="335717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0124">
            <a:noFill/>
          </a:ln>
        </c:spPr>
        <c:txPr>
          <a:bodyPr rot="0" vert="horz"/>
          <a:lstStyle/>
          <a:p>
            <a:pPr>
              <a:defRPr sz="2000" b="1" i="0" u="none" strike="noStrike" baseline="0">
                <a:solidFill>
                  <a:schemeClr val="tx1"/>
                </a:solidFill>
                <a:latin typeface="Calibri" pitchFamily="34" charset="0"/>
                <a:ea typeface="Arial"/>
                <a:cs typeface="Calibri" pitchFamily="34" charset="0"/>
              </a:defRPr>
            </a:pPr>
            <a:endParaRPr lang="en-US"/>
          </a:p>
        </c:txPr>
        <c:crossAx val="335720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5720160"/>
        <c:scaling>
          <c:orientation val="minMax"/>
          <c:max val="0.60000000000000009"/>
        </c:scaling>
        <c:delete val="1"/>
        <c:axPos val="l"/>
        <c:numFmt formatCode="#,##0.00" sourceLinked="1"/>
        <c:majorTickMark val="out"/>
        <c:minorTickMark val="none"/>
        <c:tickLblPos val="nextTo"/>
        <c:crossAx val="335717808"/>
        <c:crosses val="autoZero"/>
        <c:crossBetween val="between"/>
      </c:valAx>
      <c:spPr>
        <a:noFill/>
        <a:ln w="2540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1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Gay and Bisexual Men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solidFill>
                <a:schemeClr val="accent1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They either know someone who is currently living with HIV or someone close to them has died from HIV/AIDS</c:v>
                </c:pt>
                <c:pt idx="1">
                  <c:v>Someone close to them has died from HIV/AIDS</c:v>
                </c:pt>
                <c:pt idx="2">
                  <c:v>They personally know someone who is currently living with HIV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0.32</c:v>
                </c:pt>
                <c:pt idx="2">
                  <c:v>0.49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Black Americans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They either know someone who is currently living with HIV or someone close to them has died from HIV/AIDS</c:v>
                </c:pt>
                <c:pt idx="1">
                  <c:v>Someone close to them has died from HIV/AIDS</c:v>
                </c:pt>
                <c:pt idx="2">
                  <c:v>They personally know someone who is currently living with HIV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0.41</c:v>
                </c:pt>
                <c:pt idx="1">
                  <c:v>0.28000000000000003</c:v>
                </c:pt>
                <c:pt idx="2">
                  <c:v>0.27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All US Adults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They either know someone who is currently living with HIV or someone close to them has died from HIV/AIDS</c:v>
                </c:pt>
                <c:pt idx="1">
                  <c:v>Someone close to them has died from HIV/AIDS</c:v>
                </c:pt>
                <c:pt idx="2">
                  <c:v>They personally know someone who is currently living with HIV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0.15</c:v>
                </c:pt>
                <c:pt idx="2">
                  <c:v>0.19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5715456"/>
        <c:axId val="335716240"/>
      </c:barChart>
      <c:catAx>
        <c:axId val="3357154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335716240"/>
        <c:crosses val="autoZero"/>
        <c:auto val="1"/>
        <c:lblAlgn val="ctr"/>
        <c:lblOffset val="100"/>
        <c:noMultiLvlLbl val="0"/>
      </c:catAx>
      <c:valAx>
        <c:axId val="33571624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3357154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59177888022679E-2"/>
          <c:y val="0.10606060606060606"/>
          <c:w val="0.96881644223954644"/>
          <c:h val="0.8661616161616161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39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52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49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AA</c:v>
                </c:pt>
                <c:pt idx="2">
                  <c:v>GP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-0.39</c:v>
                </c:pt>
                <c:pt idx="1">
                  <c:v>-0.52</c:v>
                </c:pt>
                <c:pt idx="2">
                  <c:v>-0.49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36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25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30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AA</c:v>
                </c:pt>
                <c:pt idx="2">
                  <c:v>GP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-0.36</c:v>
                </c:pt>
                <c:pt idx="1">
                  <c:v>-0.25</c:v>
                </c:pt>
                <c:pt idx="2">
                  <c:v>-0.3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AA</c:v>
                </c:pt>
                <c:pt idx="2">
                  <c:v>GP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0.25</c:v>
                </c:pt>
                <c:pt idx="1">
                  <c:v>0.22</c:v>
                </c:pt>
                <c:pt idx="2">
                  <c:v>0.21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35717416"/>
        <c:axId val="212178888"/>
      </c:barChart>
      <c:catAx>
        <c:axId val="335717416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212178888"/>
        <c:crosses val="autoZero"/>
        <c:auto val="1"/>
        <c:lblAlgn val="ctr"/>
        <c:lblOffset val="100"/>
        <c:noMultiLvlLbl val="0"/>
      </c:catAx>
      <c:valAx>
        <c:axId val="21217888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335717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59177888022679E-2"/>
          <c:y val="0.10606060606060606"/>
          <c:w val="0.96881644223954644"/>
          <c:h val="0.8661616161616161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31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58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58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AA</c:v>
                </c:pt>
                <c:pt idx="2">
                  <c:v>GP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-0.31</c:v>
                </c:pt>
                <c:pt idx="1">
                  <c:v>-0.57999999999999996</c:v>
                </c:pt>
                <c:pt idx="2">
                  <c:v>-0.57999999999999996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43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24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28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AA</c:v>
                </c:pt>
                <c:pt idx="2">
                  <c:v>GP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-0.43</c:v>
                </c:pt>
                <c:pt idx="1">
                  <c:v>-0.24</c:v>
                </c:pt>
                <c:pt idx="2">
                  <c:v>-0.28000000000000003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AA</c:v>
                </c:pt>
                <c:pt idx="2">
                  <c:v>GP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0.26</c:v>
                </c:pt>
                <c:pt idx="1">
                  <c:v>0.18</c:v>
                </c:pt>
                <c:pt idx="2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39234728"/>
        <c:axId val="339237080"/>
      </c:barChart>
      <c:catAx>
        <c:axId val="339234728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339237080"/>
        <c:crosses val="autoZero"/>
        <c:auto val="1"/>
        <c:lblAlgn val="ctr"/>
        <c:lblOffset val="100"/>
        <c:noMultiLvlLbl val="0"/>
      </c:catAx>
      <c:valAx>
        <c:axId val="33923708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3392347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316087880935507"/>
          <c:y val="0.11301817386463056"/>
          <c:w val="0.84124734231041809"/>
          <c:h val="0.8592040483575916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More than 12 months ago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36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36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37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BA</c:v>
                </c:pt>
                <c:pt idx="2">
                  <c:v>GP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-0.36</c:v>
                </c:pt>
                <c:pt idx="1">
                  <c:v>-0.36</c:v>
                </c:pt>
                <c:pt idx="2">
                  <c:v>-0.37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 the past 12 months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30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39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16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BA</c:v>
                </c:pt>
                <c:pt idx="2">
                  <c:v>GP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-0.3</c:v>
                </c:pt>
                <c:pt idx="1">
                  <c:v>-0.39</c:v>
                </c:pt>
                <c:pt idx="2">
                  <c:v>-0.16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BA</c:v>
                </c:pt>
                <c:pt idx="2">
                  <c:v>GP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0.3</c:v>
                </c:pt>
                <c:pt idx="1">
                  <c:v>0.23</c:v>
                </c:pt>
                <c:pt idx="2">
                  <c:v>0.43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39241784"/>
        <c:axId val="339241000"/>
      </c:barChart>
      <c:catAx>
        <c:axId val="339241784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339241000"/>
        <c:crosses val="autoZero"/>
        <c:auto val="1"/>
        <c:lblAlgn val="ctr"/>
        <c:lblOffset val="100"/>
        <c:noMultiLvlLbl val="0"/>
      </c:catAx>
      <c:valAx>
        <c:axId val="33924100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339241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94444444444445"/>
          <c:y val="0.11527777777777778"/>
          <c:w val="0.62069421040194361"/>
          <c:h val="0.6791355425583638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5"/>
              </a:solidFill>
              <a:ln>
                <a:noFill/>
              </a:ln>
            </c:spPr>
          </c:dPt>
          <c:dPt>
            <c:idx val="1"/>
            <c:bubble3D val="0"/>
            <c:spPr>
              <a:solidFill>
                <a:schemeClr val="accent1"/>
              </a:solidFill>
              <a:ln>
                <a:noFill/>
              </a:ln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</c:spPr>
          </c:dPt>
          <c:dPt>
            <c:idx val="3"/>
            <c:bubble3D val="0"/>
            <c:spPr>
              <a:solidFill>
                <a:schemeClr val="accent1"/>
              </a:solidFill>
              <a:ln>
                <a:noFill/>
              </a:ln>
            </c:spPr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</c:spPr>
          </c:dPt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6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0.44</c:v>
                </c:pt>
                <c:pt idx="1">
                  <c:v>0.56000000000000005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074083501512097E-2"/>
          <c:y val="0.11261340415923306"/>
          <c:w val="0.609255358800877"/>
          <c:h val="0.666619668303141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4"/>
              </a:solidFill>
              <a:ln>
                <a:noFill/>
              </a:ln>
            </c:spPr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</c:spPr>
          </c:dPt>
          <c:dPt>
            <c:idx val="2"/>
            <c:bubble3D val="0"/>
            <c:spPr>
              <a:solidFill>
                <a:schemeClr val="accent2"/>
              </a:solidFill>
              <a:ln>
                <a:noFill/>
              </a:ln>
            </c:spPr>
          </c:dPt>
          <c:dPt>
            <c:idx val="3"/>
            <c:bubble3D val="0"/>
            <c:spPr>
              <a:solidFill>
                <a:schemeClr val="accent1"/>
              </a:solidFill>
              <a:ln>
                <a:noFill/>
              </a:ln>
            </c:spPr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</c:spPr>
          </c:dPt>
          <c:dLbls>
            <c:dLbl>
              <c:idx val="0"/>
              <c:layout>
                <c:manualLayout>
                  <c:x val="1.3650917962117089E-2"/>
                  <c:y val="3.9129304080234774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Every month
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22549952525175518"/>
                  <c:y val="-0.1797074601623079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270664543583275"/>
                  <c:y val="-4.082985240985623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-0.15807739590946521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6022614649968467"/>
                  <c:y val="0.15947254738346028"/>
                </c:manualLayout>
              </c:layout>
              <c:tx>
                <c:rich>
                  <a:bodyPr/>
                  <a:lstStyle/>
                  <a:p>
                    <a:r>
                      <a:rPr lang="en-US">
                        <a:solidFill>
                          <a:schemeClr val="tx1"/>
                        </a:solidFill>
                      </a:rPr>
                      <a:t>Don't know
20%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Every month</c:v>
                </c:pt>
                <c:pt idx="1">
                  <c:v>Once every
3-6 months
(correct)</c:v>
                </c:pt>
                <c:pt idx="2">
                  <c:v>Once a year</c:v>
                </c:pt>
                <c:pt idx="3">
                  <c:v>Less often than once a year</c:v>
                </c:pt>
                <c:pt idx="4">
                  <c:v>Don't know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0.08</c:v>
                </c:pt>
                <c:pt idx="1">
                  <c:v>0.55000000000000004</c:v>
                </c:pt>
                <c:pt idx="2">
                  <c:v>0.15</c:v>
                </c:pt>
                <c:pt idx="3">
                  <c:v>0.01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B95D27A-D718-40FE-B63F-8523CE3E2294}" type="datetimeFigureOut">
              <a:rPr lang="en-US" smtClean="0"/>
              <a:t>7/8/2016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0FFC3C2-A42B-45B1-BE89-23A838EDE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11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7/8/2016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712CE4-6A9A-6A4D-A27B-5DC58F1FFFD8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712CE4-6A9A-6A4D-A27B-5DC58F1FFFD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945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746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8523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horizontal ba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5"/>
          <p:cNvSpPr>
            <a:spLocks noGrp="1"/>
          </p:cNvSpPr>
          <p:nvPr>
            <p:ph type="chart" sz="quarter" idx="11"/>
          </p:nvPr>
        </p:nvSpPr>
        <p:spPr>
          <a:xfrm>
            <a:off x="4297680" y="2286000"/>
            <a:ext cx="4663440" cy="393192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6576" y="320040"/>
            <a:ext cx="9098280" cy="56356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0"/>
          </p:nvPr>
        </p:nvSpPr>
        <p:spPr>
          <a:xfrm>
            <a:off x="73152" y="914400"/>
            <a:ext cx="8942388" cy="338554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600" b="1" baseline="0">
                <a:latin typeface="+mn-lt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0636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628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299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.png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  <p:sldLayoutId id="2147483678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17702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340989"/>
              </p:ext>
            </p:extLst>
          </p:nvPr>
        </p:nvGraphicFramePr>
        <p:xfrm>
          <a:off x="1143000" y="1524000"/>
          <a:ext cx="6667154" cy="4222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Placeholder 2"/>
          <p:cNvSpPr txBox="1">
            <a:spLocks/>
          </p:cNvSpPr>
          <p:nvPr/>
        </p:nvSpPr>
        <p:spPr>
          <a:xfrm>
            <a:off x="91440" y="6156960"/>
            <a:ext cx="8321040" cy="5486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/>
              <a:t>Note:  Includes sum of two transmission categories: male-to-male sexual contact (MSM</a:t>
            </a:r>
            <a:r>
              <a:rPr lang="en-US" sz="1000" dirty="0"/>
              <a:t>) and </a:t>
            </a:r>
            <a:r>
              <a:rPr lang="en-US" sz="1000" dirty="0" smtClean="0"/>
              <a:t>male-to-male </a:t>
            </a:r>
            <a:r>
              <a:rPr lang="en-US" sz="1000" dirty="0"/>
              <a:t>sexual </a:t>
            </a:r>
            <a:r>
              <a:rPr lang="en-US" sz="1000" dirty="0" smtClean="0"/>
              <a:t>contact/injection </a:t>
            </a:r>
            <a:r>
              <a:rPr lang="en-US" sz="1000" dirty="0"/>
              <a:t>drug </a:t>
            </a:r>
            <a:r>
              <a:rPr lang="en-US" sz="1000" dirty="0" smtClean="0"/>
              <a:t>use (MSM/IDU).</a:t>
            </a:r>
          </a:p>
          <a:p>
            <a:r>
              <a:rPr lang="en-US" sz="1000" dirty="0" smtClean="0"/>
              <a:t>Incidence estimate is for 2010; deaths are cumulative through 2013; prevalence is for 2013.</a:t>
            </a:r>
          </a:p>
          <a:p>
            <a:r>
              <a:rPr lang="en-US" sz="1000" dirty="0" smtClean="0"/>
              <a:t>SOURCES: </a:t>
            </a:r>
            <a:r>
              <a:rPr lang="en-US" sz="1000" dirty="0"/>
              <a:t>CDC, Fact Sheet: “HIV Among </a:t>
            </a:r>
            <a:r>
              <a:rPr lang="en-US" sz="1000" dirty="0" smtClean="0"/>
              <a:t>Gay, Bisexual, and Other Men Who Have Sex With Men”; </a:t>
            </a:r>
            <a:r>
              <a:rPr lang="en-US" sz="1000" dirty="0"/>
              <a:t>CDC, </a:t>
            </a:r>
            <a:r>
              <a:rPr lang="en-US" sz="1000" dirty="0" smtClean="0"/>
              <a:t>HIV </a:t>
            </a:r>
            <a:r>
              <a:rPr lang="en-US" sz="1000" dirty="0"/>
              <a:t>Surveillance </a:t>
            </a:r>
            <a:r>
              <a:rPr lang="en-US" sz="1000" dirty="0" smtClean="0"/>
              <a:t>Report 2014, </a:t>
            </a:r>
            <a:r>
              <a:rPr lang="en-US" sz="1000" dirty="0" err="1" smtClean="0"/>
              <a:t>Vol</a:t>
            </a:r>
            <a:r>
              <a:rPr lang="en-US" sz="1000" dirty="0" smtClean="0"/>
              <a:t> 26; </a:t>
            </a:r>
            <a:r>
              <a:rPr lang="en-US" sz="1000" dirty="0"/>
              <a:t>CDC, Estimated HIV Incidence in the </a:t>
            </a:r>
            <a:r>
              <a:rPr lang="en-US" sz="1000" dirty="0" smtClean="0"/>
              <a:t>United </a:t>
            </a:r>
            <a:r>
              <a:rPr lang="en-US" sz="1000" dirty="0"/>
              <a:t>States, </a:t>
            </a:r>
            <a:r>
              <a:rPr lang="en-US" sz="1000" dirty="0" smtClean="0"/>
              <a:t>2007–2010, </a:t>
            </a:r>
            <a:r>
              <a:rPr lang="en-US" sz="1000" dirty="0"/>
              <a:t>HIV </a:t>
            </a:r>
            <a:r>
              <a:rPr lang="en-US" sz="1000" dirty="0" smtClean="0"/>
              <a:t>Supplemental Surveillance Report, </a:t>
            </a:r>
            <a:r>
              <a:rPr lang="en-US" sz="1000" dirty="0" err="1" smtClean="0"/>
              <a:t>Vol</a:t>
            </a:r>
            <a:r>
              <a:rPr lang="en-US" sz="1000" dirty="0" smtClean="0"/>
              <a:t> 17, No. 4. </a:t>
            </a:r>
            <a:endParaRPr lang="en-US" sz="1000" dirty="0"/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106680" y="228600"/>
            <a:ext cx="8961120" cy="914400"/>
          </a:xfrm>
        </p:spPr>
        <p:txBody>
          <a:bodyPr/>
          <a:lstStyle/>
          <a:p>
            <a:r>
              <a:rPr lang="en-US" sz="2800" dirty="0" smtClean="0"/>
              <a:t>HIV Burden Among Gay and Bisexual Men in the U.S.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91666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145082"/>
              </p:ext>
            </p:extLst>
          </p:nvPr>
        </p:nvGraphicFramePr>
        <p:xfrm>
          <a:off x="1143000" y="1524000"/>
          <a:ext cx="6667154" cy="4222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Placeholder 2"/>
          <p:cNvSpPr txBox="1">
            <a:spLocks/>
          </p:cNvSpPr>
          <p:nvPr/>
        </p:nvSpPr>
        <p:spPr>
          <a:xfrm>
            <a:off x="91440" y="6156960"/>
            <a:ext cx="8321040" cy="5486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/>
              <a:t>Note: Incidence estimate is for 2010; deaths are cumulative through 2013; prevalence is for 2013.</a:t>
            </a:r>
          </a:p>
          <a:p>
            <a:r>
              <a:rPr lang="en-US" sz="1000" dirty="0" smtClean="0"/>
              <a:t>SOURCES: </a:t>
            </a:r>
            <a:r>
              <a:rPr lang="en-US" sz="1000" dirty="0"/>
              <a:t>CDC, Fact Sheet: “HIV Among </a:t>
            </a:r>
            <a:r>
              <a:rPr lang="en-US" sz="1000" dirty="0" smtClean="0"/>
              <a:t>African Americans”; </a:t>
            </a:r>
            <a:r>
              <a:rPr lang="en-US" sz="1000" dirty="0"/>
              <a:t>CDC, </a:t>
            </a:r>
            <a:r>
              <a:rPr lang="en-US" sz="1000" dirty="0" smtClean="0"/>
              <a:t>HIV </a:t>
            </a:r>
            <a:r>
              <a:rPr lang="en-US" sz="1000" dirty="0"/>
              <a:t>Surveillance </a:t>
            </a:r>
            <a:r>
              <a:rPr lang="en-US" sz="1000" dirty="0" smtClean="0"/>
              <a:t>Report 2014, </a:t>
            </a:r>
            <a:r>
              <a:rPr lang="en-US" sz="1000" dirty="0" err="1" smtClean="0"/>
              <a:t>Vol</a:t>
            </a:r>
            <a:r>
              <a:rPr lang="en-US" sz="1000" dirty="0" smtClean="0"/>
              <a:t> 26; </a:t>
            </a:r>
            <a:r>
              <a:rPr lang="en-US" sz="1000" dirty="0"/>
              <a:t>CDC, Estimated HIV Incidence in the </a:t>
            </a:r>
            <a:r>
              <a:rPr lang="en-US" sz="1000" dirty="0" smtClean="0"/>
              <a:t>United </a:t>
            </a:r>
            <a:r>
              <a:rPr lang="en-US" sz="1000" dirty="0"/>
              <a:t>States, </a:t>
            </a:r>
            <a:r>
              <a:rPr lang="en-US" sz="1000" dirty="0" smtClean="0"/>
              <a:t>2007–2010, </a:t>
            </a:r>
            <a:r>
              <a:rPr lang="en-US" sz="1000" dirty="0"/>
              <a:t>HIV </a:t>
            </a:r>
            <a:r>
              <a:rPr lang="en-US" sz="1000" dirty="0" smtClean="0"/>
              <a:t>Supplemental Surveillance Report, </a:t>
            </a:r>
            <a:r>
              <a:rPr lang="en-US" sz="1000" dirty="0" err="1" smtClean="0"/>
              <a:t>Vol</a:t>
            </a:r>
            <a:r>
              <a:rPr lang="en-US" sz="1000" dirty="0" smtClean="0"/>
              <a:t> 17, No. 4. </a:t>
            </a:r>
            <a:endParaRPr lang="en-US" sz="1000" dirty="0"/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106680" y="228600"/>
            <a:ext cx="8961120" cy="914400"/>
          </a:xfrm>
        </p:spPr>
        <p:txBody>
          <a:bodyPr/>
          <a:lstStyle/>
          <a:p>
            <a:r>
              <a:rPr lang="en-US" sz="2800" dirty="0" smtClean="0"/>
              <a:t>HIV Burden Among Black Americans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3207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4440684"/>
              </p:ext>
            </p:extLst>
          </p:nvPr>
        </p:nvGraphicFramePr>
        <p:xfrm>
          <a:off x="171745" y="1447800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SOURCE: Kaiser Family Foundation Survey of Gay and Bisexual Men on HIV </a:t>
            </a:r>
            <a:r>
              <a:rPr lang="en-US" dirty="0" smtClean="0"/>
              <a:t>(conducted July </a:t>
            </a:r>
            <a:r>
              <a:rPr lang="en-US" dirty="0"/>
              <a:t>17 - August 3, 2014) and Kaiser Family Foundation Health Tracking Poll (conducted July 15-21, 2014)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HIV Hits </a:t>
            </a:r>
            <a:r>
              <a:rPr lang="en-US" dirty="0"/>
              <a:t>C</a:t>
            </a:r>
            <a:r>
              <a:rPr lang="en-US" dirty="0" smtClean="0"/>
              <a:t>lose to Home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38224" y="970002"/>
            <a:ext cx="7496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Percent of Americans who say …</a:t>
            </a:r>
          </a:p>
        </p:txBody>
      </p:sp>
    </p:spTree>
    <p:extLst>
      <p:ext uri="{BB962C8B-B14F-4D97-AF65-F5344CB8AC3E}">
        <p14:creationId xmlns:p14="http://schemas.microsoft.com/office/powerpoint/2010/main" val="230283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3" grpId="0" build="p"/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3561552"/>
              </p:ext>
            </p:extLst>
          </p:nvPr>
        </p:nvGraphicFramePr>
        <p:xfrm>
          <a:off x="92075" y="1447800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SOURCE: Kaiser Family Foundation Survey of Gay and Bisexual Men on HIV </a:t>
            </a:r>
            <a:r>
              <a:rPr lang="en-US" dirty="0" smtClean="0"/>
              <a:t>(conducted July </a:t>
            </a:r>
            <a:r>
              <a:rPr lang="en-US" dirty="0"/>
              <a:t>17 - August 3, 2014) and Kaiser Family Foundation Health Tracking Poll (conducted July 15-21, 2014)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" y="91440"/>
            <a:ext cx="8442960" cy="914400"/>
          </a:xfrm>
        </p:spPr>
        <p:txBody>
          <a:bodyPr/>
          <a:lstStyle/>
          <a:p>
            <a:r>
              <a:rPr lang="en-US" dirty="0" smtClean="0"/>
              <a:t>Few People are Aware of Major </a:t>
            </a:r>
            <a:r>
              <a:rPr lang="en-US" dirty="0"/>
              <a:t>S</a:t>
            </a:r>
            <a:r>
              <a:rPr lang="en-US" dirty="0" smtClean="0"/>
              <a:t>cientific Advances in HIV Treatment as Prevention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2401669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All US Adults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" y="3849469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Black Americans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" y="517267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Gay and Bisexual Men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412992" y="2053529"/>
            <a:ext cx="64008" cy="419487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439" y="1066800"/>
            <a:ext cx="8961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As far as you know, if someone who is HIV-positive is taking consistent antiretroviral treatment, does this significantly reduce the risk of passing HIV on to their sexual partners, or not?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28874" y="1655361"/>
            <a:ext cx="17245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Yes (correct)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56747" y="1651575"/>
            <a:ext cx="9344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No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42147" y="1651575"/>
            <a:ext cx="1391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Don’t Know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>
          <a:xfrm>
            <a:off x="4966369" y="1752600"/>
            <a:ext cx="155448" cy="1554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>
          <a:xfrm>
            <a:off x="6496144" y="1752600"/>
            <a:ext cx="155448" cy="15544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>
            <a:spLocks/>
          </p:cNvSpPr>
          <p:nvPr/>
        </p:nvSpPr>
        <p:spPr>
          <a:xfrm>
            <a:off x="2277070" y="1752600"/>
            <a:ext cx="155448" cy="15544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39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3" grpId="0" build="p"/>
      <p:bldP spid="4" grpId="0"/>
      <p:bldP spid="6" grpId="0"/>
      <p:bldP spid="7" grpId="0"/>
      <p:bldP spid="8" grpId="0"/>
      <p:bldP spid="22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1093534"/>
              </p:ext>
            </p:extLst>
          </p:nvPr>
        </p:nvGraphicFramePr>
        <p:xfrm>
          <a:off x="92075" y="1447800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SOURCE: Kaiser Family Foundation Survey of Gay and Bisexual Men on HIV </a:t>
            </a:r>
            <a:r>
              <a:rPr lang="en-US" dirty="0" smtClean="0"/>
              <a:t>(conducted July </a:t>
            </a:r>
            <a:r>
              <a:rPr lang="en-US" dirty="0"/>
              <a:t>17 - August 3, 2014) and Kaiser Family Foundation Health Tracking Poll (conducted July 15-21, 2014)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" y="91440"/>
            <a:ext cx="8321040" cy="914400"/>
          </a:xfrm>
        </p:spPr>
        <p:txBody>
          <a:bodyPr/>
          <a:lstStyle/>
          <a:p>
            <a:r>
              <a:rPr lang="en-US" dirty="0" smtClean="0"/>
              <a:t>Few People are Aware of New Prevention Strategies Such as Pre-exposure Prophylaxis (</a:t>
            </a:r>
            <a:r>
              <a:rPr lang="en-US" dirty="0" err="1" smtClean="0"/>
              <a:t>PrEP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2401669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All US Adults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" y="38100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Black Americans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" y="51054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Gay and Bisexual Men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412992" y="2053529"/>
            <a:ext cx="64008" cy="419487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439" y="1066800"/>
            <a:ext cx="8961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As far as you know, is there a prescription medication that people who are HIV-negative can take to lower their risk of getting HIV, or not?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28874" y="1655361"/>
            <a:ext cx="17245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Yes (correct)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56747" y="1651575"/>
            <a:ext cx="9344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No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42147" y="1651575"/>
            <a:ext cx="1391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Don’t Know</a:t>
            </a:r>
          </a:p>
        </p:txBody>
      </p:sp>
      <p:sp>
        <p:nvSpPr>
          <p:cNvPr id="20" name="Rectangle 19"/>
          <p:cNvSpPr>
            <a:spLocks/>
          </p:cNvSpPr>
          <p:nvPr/>
        </p:nvSpPr>
        <p:spPr>
          <a:xfrm>
            <a:off x="4966369" y="1752600"/>
            <a:ext cx="155448" cy="1554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21" name="Rectangle 20"/>
          <p:cNvSpPr>
            <a:spLocks/>
          </p:cNvSpPr>
          <p:nvPr/>
        </p:nvSpPr>
        <p:spPr>
          <a:xfrm>
            <a:off x="6496144" y="1752600"/>
            <a:ext cx="155448" cy="15544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>
            <a:spLocks/>
          </p:cNvSpPr>
          <p:nvPr/>
        </p:nvSpPr>
        <p:spPr>
          <a:xfrm>
            <a:off x="2277070" y="1752600"/>
            <a:ext cx="155448" cy="15544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06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3" grpId="0" build="p"/>
      <p:bldP spid="4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564238"/>
              </p:ext>
            </p:extLst>
          </p:nvPr>
        </p:nvGraphicFramePr>
        <p:xfrm>
          <a:off x="92075" y="1447800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Don’t know / refused responses not shown; *excludes the 10% who self-identify as HIV-positive  </a:t>
            </a:r>
          </a:p>
          <a:p>
            <a:r>
              <a:rPr lang="en-US" dirty="0" smtClean="0"/>
              <a:t>SOURCE</a:t>
            </a:r>
            <a:r>
              <a:rPr lang="en-US" dirty="0"/>
              <a:t>: Kaiser Family Foundation Survey of Gay and Bisexual Men on HIV </a:t>
            </a:r>
            <a:r>
              <a:rPr lang="en-US" dirty="0" smtClean="0"/>
              <a:t>(conducted July </a:t>
            </a:r>
            <a:r>
              <a:rPr lang="en-US" dirty="0"/>
              <a:t>17 - August 3, 2014) and Kaiser Family Foundation Health Tracking Poll (conducted July 15-21, 2014)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Relatively Few People Report Getting Tested for HIV Regularly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2401669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All US Adults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" y="38100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Black Americans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" y="51054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Gay and Bisexual Men</a:t>
            </a:r>
            <a:r>
              <a:rPr lang="en-US" sz="1600" dirty="0"/>
              <a:t> *</a:t>
            </a:r>
            <a:endParaRPr lang="en-US" sz="1600" dirty="0" smtClean="0">
              <a:solidFill>
                <a:srgbClr val="000000"/>
              </a:solidFill>
              <a:cs typeface="Meta Offc Pro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31992" y="2053529"/>
            <a:ext cx="64008" cy="419487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1439" y="1078468"/>
            <a:ext cx="8961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Have you, yourself, ever been tested for HIV? 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If yes: When was the last time you were tested for HIV?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85800" y="1752600"/>
            <a:ext cx="7848600" cy="338554"/>
            <a:chOff x="609600" y="1752600"/>
            <a:chExt cx="7848600" cy="338554"/>
          </a:xfrm>
        </p:grpSpPr>
        <p:sp>
          <p:nvSpPr>
            <p:cNvPr id="23" name="Rectangle 22"/>
            <p:cNvSpPr>
              <a:spLocks noChangeAspect="1"/>
            </p:cNvSpPr>
            <p:nvPr/>
          </p:nvSpPr>
          <p:spPr>
            <a:xfrm>
              <a:off x="609600" y="1874520"/>
              <a:ext cx="137160" cy="13716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56285" y="1752600"/>
              <a:ext cx="236791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  <a:cs typeface="Meta Offc Pro"/>
                </a:rPr>
                <a:t>Yes, in the past 12 months</a:t>
              </a:r>
            </a:p>
          </p:txBody>
        </p:sp>
        <p:sp>
          <p:nvSpPr>
            <p:cNvPr id="26" name="Rectangle 25"/>
            <p:cNvSpPr>
              <a:spLocks noChangeAspect="1"/>
            </p:cNvSpPr>
            <p:nvPr/>
          </p:nvSpPr>
          <p:spPr>
            <a:xfrm>
              <a:off x="3124200" y="1874520"/>
              <a:ext cx="137160" cy="1371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70883" y="1752600"/>
              <a:ext cx="27489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  <a:cs typeface="Meta Offc Pro"/>
                </a:rPr>
                <a:t>Yes, 12 months ago or longer</a:t>
              </a:r>
            </a:p>
          </p:txBody>
        </p:sp>
        <p:sp>
          <p:nvSpPr>
            <p:cNvPr id="28" name="Rectangle 27"/>
            <p:cNvSpPr>
              <a:spLocks noChangeAspect="1"/>
            </p:cNvSpPr>
            <p:nvPr/>
          </p:nvSpPr>
          <p:spPr>
            <a:xfrm>
              <a:off x="6019801" y="1874520"/>
              <a:ext cx="137160" cy="1371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166486" y="1752600"/>
              <a:ext cx="22917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  <a:cs typeface="Meta Offc Pro"/>
                </a:rPr>
                <a:t>No, have not been tested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890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9705930"/>
              </p:ext>
            </p:extLst>
          </p:nvPr>
        </p:nvGraphicFramePr>
        <p:xfrm>
          <a:off x="4480558" y="2102855"/>
          <a:ext cx="5771480" cy="5271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9372534"/>
              </p:ext>
            </p:extLst>
          </p:nvPr>
        </p:nvGraphicFramePr>
        <p:xfrm>
          <a:off x="252804" y="2119571"/>
          <a:ext cx="5771480" cy="5271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1440" y="6217920"/>
            <a:ext cx="8321040" cy="548640"/>
          </a:xfrm>
        </p:spPr>
        <p:txBody>
          <a:bodyPr/>
          <a:lstStyle/>
          <a:p>
            <a:r>
              <a:rPr lang="en-US" dirty="0" smtClean="0"/>
              <a:t>SOURCE</a:t>
            </a:r>
            <a:r>
              <a:rPr lang="en-US" dirty="0"/>
              <a:t>: Kaiser Family Foundation Survey of Gay and Bisexual Men on HIV </a:t>
            </a:r>
            <a:r>
              <a:rPr lang="en-US" dirty="0" smtClean="0"/>
              <a:t>(conducted July 17 - August 3, 2014) </a:t>
            </a:r>
            <a:endParaRPr lang="en-US" dirty="0"/>
          </a:p>
        </p:txBody>
      </p:sp>
      <p:sp>
        <p:nvSpPr>
          <p:cNvPr id="15" name="Title 3"/>
          <p:cNvSpPr>
            <a:spLocks noGrp="1"/>
          </p:cNvSpPr>
          <p:nvPr>
            <p:ph type="title"/>
          </p:nvPr>
        </p:nvSpPr>
        <p:spPr>
          <a:xfrm>
            <a:off x="91440" y="91440"/>
            <a:ext cx="8961120" cy="914400"/>
          </a:xfrm>
        </p:spPr>
        <p:txBody>
          <a:bodyPr anchor="ctr"/>
          <a:lstStyle/>
          <a:p>
            <a:r>
              <a:rPr lang="en-US" sz="2600" dirty="0" smtClean="0">
                <a:solidFill>
                  <a:schemeClr val="tx1"/>
                </a:solidFill>
              </a:rPr>
              <a:t>Most Gay/ Bisexual Men Aware Of Testing Recommendations, But Most Say </a:t>
            </a:r>
            <a:r>
              <a:rPr lang="en-US" sz="2600" dirty="0">
                <a:solidFill>
                  <a:schemeClr val="tx1"/>
                </a:solidFill>
              </a:rPr>
              <a:t>A </a:t>
            </a:r>
            <a:r>
              <a:rPr lang="en-US" sz="2600" dirty="0" smtClean="0">
                <a:solidFill>
                  <a:schemeClr val="tx1"/>
                </a:solidFill>
              </a:rPr>
              <a:t>Clinician Has </a:t>
            </a:r>
            <a:r>
              <a:rPr lang="en-US" sz="2600" dirty="0">
                <a:solidFill>
                  <a:schemeClr val="tx1"/>
                </a:solidFill>
              </a:rPr>
              <a:t>Never </a:t>
            </a:r>
            <a:r>
              <a:rPr lang="en-US" sz="2600" dirty="0" smtClean="0">
                <a:solidFill>
                  <a:schemeClr val="tx1"/>
                </a:solidFill>
              </a:rPr>
              <a:t>Suggested It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12" name="Text Placeholder 3"/>
          <p:cNvSpPr txBox="1">
            <a:spLocks/>
          </p:cNvSpPr>
          <p:nvPr/>
        </p:nvSpPr>
        <p:spPr>
          <a:xfrm>
            <a:off x="252805" y="1156223"/>
            <a:ext cx="4495800" cy="718886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600" u="sng" dirty="0" smtClean="0">
                <a:solidFill>
                  <a:srgbClr val="000000"/>
                </a:solidFill>
                <a:latin typeface="Calibri"/>
              </a:rPr>
              <a:t>AMONG GAY AND BISEXUAL MEN</a:t>
            </a:r>
            <a:r>
              <a:rPr lang="en-US" sz="1600" dirty="0" smtClean="0">
                <a:solidFill>
                  <a:srgbClr val="000000"/>
                </a:solidFill>
                <a:latin typeface="Calibri"/>
              </a:rPr>
              <a:t>: As </a:t>
            </a:r>
            <a:r>
              <a:rPr lang="en-US" sz="1600" dirty="0">
                <a:solidFill>
                  <a:srgbClr val="000000"/>
                </a:solidFill>
                <a:latin typeface="Calibri"/>
              </a:rPr>
              <a:t>far as you know, what is the current recommendation for HIV testing for gay and bisexual men?  Is it recommended they get tested: </a:t>
            </a:r>
          </a:p>
        </p:txBody>
      </p:sp>
      <p:sp>
        <p:nvSpPr>
          <p:cNvPr id="16" name="Text Placeholder 3"/>
          <p:cNvSpPr txBox="1">
            <a:spLocks/>
          </p:cNvSpPr>
          <p:nvPr/>
        </p:nvSpPr>
        <p:spPr>
          <a:xfrm>
            <a:off x="4899212" y="1156223"/>
            <a:ext cx="3711388" cy="718887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600" u="sng" dirty="0">
                <a:solidFill>
                  <a:srgbClr val="000000"/>
                </a:solidFill>
                <a:latin typeface="Calibri"/>
              </a:rPr>
              <a:t>AMONG GAY AND BISEXUAL MEN</a:t>
            </a:r>
            <a:r>
              <a:rPr lang="en-US" sz="1600" dirty="0">
                <a:solidFill>
                  <a:srgbClr val="000000"/>
                </a:solidFill>
                <a:latin typeface="Calibri"/>
              </a:rPr>
              <a:t>: </a:t>
            </a:r>
            <a:r>
              <a:rPr lang="en-US" sz="1600" dirty="0" smtClean="0">
                <a:latin typeface="+mn-lt"/>
              </a:rPr>
              <a:t>Has </a:t>
            </a:r>
            <a:r>
              <a:rPr lang="en-US" sz="1600" dirty="0">
                <a:latin typeface="+mn-lt"/>
              </a:rPr>
              <a:t>a doctor or other health care provider ever suggested that you be tested for HIV, or not?</a:t>
            </a:r>
          </a:p>
        </p:txBody>
      </p:sp>
    </p:spTree>
    <p:extLst>
      <p:ext uri="{BB962C8B-B14F-4D97-AF65-F5344CB8AC3E}">
        <p14:creationId xmlns:p14="http://schemas.microsoft.com/office/powerpoint/2010/main" val="164757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KFF">
      <a:dk1>
        <a:srgbClr val="000000"/>
      </a:dk1>
      <a:lt1>
        <a:srgbClr val="FFFFFF"/>
      </a:lt1>
      <a:dk2>
        <a:srgbClr val="E05C26"/>
      </a:dk2>
      <a:lt2>
        <a:srgbClr val="FF8811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1_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150</TotalTime>
  <Words>700</Words>
  <Application>Microsoft Office PowerPoint</Application>
  <PresentationFormat>On-screen Show (4:3)</PresentationFormat>
  <Paragraphs>71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Meta Offc Pro</vt:lpstr>
      <vt:lpstr>MetaSerif-Book</vt:lpstr>
      <vt:lpstr>Tahoma</vt:lpstr>
      <vt:lpstr>Blank</vt:lpstr>
      <vt:lpstr>Default with exhibit #</vt:lpstr>
      <vt:lpstr>Default with figure #</vt:lpstr>
      <vt:lpstr>Title page</vt:lpstr>
      <vt:lpstr>1_blank</vt:lpstr>
      <vt:lpstr>HIV Burden Among Gay and Bisexual Men in the U.S.</vt:lpstr>
      <vt:lpstr>HIV Burden Among Black Americans</vt:lpstr>
      <vt:lpstr>When HIV Hits Close to Home</vt:lpstr>
      <vt:lpstr>Few People are Aware of Major Scientific Advances in HIV Treatment as Prevention</vt:lpstr>
      <vt:lpstr>Few People are Aware of New Prevention Strategies Such as Pre-exposure Prophylaxis (PrEP)</vt:lpstr>
      <vt:lpstr>Relatively Few People Report Getting Tested for HIV Regularly</vt:lpstr>
      <vt:lpstr>Most Gay/ Bisexual Men Aware Of Testing Recommendations, But Most Say A Clinician Has Never Suggested It</vt:lpstr>
    </vt:vector>
  </TitlesOfParts>
  <Company>Kaiser Family Foundation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HIV hits close to home</dc:title>
  <dc:creator>Tina Hoff</dc:creator>
  <cp:lastModifiedBy>Kanani Kauka</cp:lastModifiedBy>
  <cp:revision>20</cp:revision>
  <cp:lastPrinted>2015-11-17T17:44:37Z</cp:lastPrinted>
  <dcterms:created xsi:type="dcterms:W3CDTF">2015-06-17T22:57:51Z</dcterms:created>
  <dcterms:modified xsi:type="dcterms:W3CDTF">2016-07-08T19:25:27Z</dcterms:modified>
</cp:coreProperties>
</file>