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Foundation, “The Independent Payment Advisory Board: A New Approach to Controlling </a:t>
            </a:r>
            <a:r>
              <a:rPr lang="en-US" dirty="0"/>
              <a:t>Medicare Spending,” 2011, http://kff.org/health-reform/issue-brief/the-independent-payment-advisory-board-a-new</a:t>
            </a:r>
            <a:r>
              <a:rPr lang="en-US" dirty="0" smtClean="0"/>
              <a:t>/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If </a:t>
            </a:r>
            <a:r>
              <a:rPr lang="en-US" sz="3200" dirty="0"/>
              <a:t>the IPAB process is triggered in 2017, what happens next?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50221" y="3886796"/>
            <a:ext cx="8214697" cy="7911"/>
          </a:xfrm>
          <a:prstGeom prst="straightConnector1">
            <a:avLst/>
          </a:prstGeom>
          <a:noFill/>
          <a:ln w="57150" cap="rnd" cmpd="sng" algn="ctr">
            <a:solidFill>
              <a:srgbClr val="E05C26"/>
            </a:solidFill>
            <a:prstDash val="solid"/>
            <a:tailEnd type="triangle"/>
          </a:ln>
          <a:effectLst/>
        </p:spPr>
      </p:cxnSp>
      <p:cxnSp>
        <p:nvCxnSpPr>
          <p:cNvPr id="9" name="Straight Connector 8"/>
          <p:cNvCxnSpPr/>
          <p:nvPr/>
        </p:nvCxnSpPr>
        <p:spPr>
          <a:xfrm>
            <a:off x="640721" y="3534940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headEnd type="oval"/>
          </a:ln>
          <a:effectLst/>
        </p:spPr>
      </p:cxnSp>
      <p:cxnSp>
        <p:nvCxnSpPr>
          <p:cNvPr id="10" name="Straight Connector 9"/>
          <p:cNvCxnSpPr/>
          <p:nvPr/>
        </p:nvCxnSpPr>
        <p:spPr>
          <a:xfrm>
            <a:off x="2076224" y="3886796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tailEnd type="oval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>
            <a:off x="3483318" y="3534940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headEnd type="oval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4603898" y="3878087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tailEnd type="oval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>
            <a:off x="4952241" y="3534940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headEnd type="oval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>
            <a:off x="6345613" y="3878087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tailEnd type="oval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>
            <a:off x="6974039" y="3534940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headEnd type="oval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>
            <a:off x="8117039" y="3527060"/>
            <a:ext cx="0" cy="365760"/>
          </a:xfrm>
          <a:prstGeom prst="line">
            <a:avLst/>
          </a:prstGeom>
          <a:noFill/>
          <a:ln w="28575" cap="rnd" cmpd="sng" algn="ctr">
            <a:solidFill>
              <a:srgbClr val="E05C26"/>
            </a:solidFill>
            <a:prstDash val="solid"/>
            <a:headEnd type="oval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149" y="2167117"/>
            <a:ext cx="205907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APR 2017</a:t>
            </a:r>
          </a:p>
          <a:p>
            <a:pPr algn="ctr"/>
            <a:r>
              <a:rPr lang="en-US" sz="1600" dirty="0" smtClean="0"/>
              <a:t>Medicare actuaries determine if Medicare growth rate exceeds target growth rate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004799" y="4302204"/>
            <a:ext cx="21607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SEP 1, 2017</a:t>
            </a:r>
          </a:p>
          <a:p>
            <a:pPr algn="ctr"/>
            <a:r>
              <a:rPr lang="en-US" sz="1600" dirty="0" smtClean="0"/>
              <a:t>IPAB submits draft recommendations to </a:t>
            </a:r>
            <a:r>
              <a:rPr lang="en-US" sz="1600" dirty="0" err="1" smtClean="0"/>
              <a:t>MedPAC</a:t>
            </a:r>
            <a:r>
              <a:rPr lang="en-US" sz="1600" dirty="0" smtClean="0"/>
              <a:t> &amp; HHS Sec.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189535" y="1674674"/>
            <a:ext cx="211915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/>
                </a:solidFill>
              </a:rPr>
              <a:t>JAN 2018</a:t>
            </a:r>
          </a:p>
          <a:p>
            <a:pPr algn="ctr"/>
            <a:r>
              <a:rPr lang="en-US" sz="1600" dirty="0" smtClean="0"/>
              <a:t>15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: IPAB submits proposal to President &amp; Congress</a:t>
            </a:r>
          </a:p>
          <a:p>
            <a:pPr algn="ctr"/>
            <a:r>
              <a:rPr lang="en-US" sz="1600" dirty="0" smtClean="0"/>
              <a:t>25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: HHS Sec. submits proposal to Congress (if IPAB doesn’t)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683969" y="4302204"/>
            <a:ext cx="17626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/>
                </a:solidFill>
              </a:rPr>
              <a:t>MAR 1, 2018</a:t>
            </a:r>
          </a:p>
          <a:p>
            <a:pPr algn="ctr"/>
            <a:r>
              <a:rPr lang="en-US" sz="1600" dirty="0" smtClean="0"/>
              <a:t>HHS Sec. &amp; </a:t>
            </a:r>
            <a:r>
              <a:rPr lang="en-US" sz="1600" dirty="0" err="1" smtClean="0"/>
              <a:t>MedPAC</a:t>
            </a:r>
            <a:r>
              <a:rPr lang="en-US" sz="1600" dirty="0" smtClean="0"/>
              <a:t> report on IPAB proposal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54436" y="2167117"/>
            <a:ext cx="139869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/>
                </a:solidFill>
              </a:rPr>
              <a:t>APR 1, 2018</a:t>
            </a:r>
          </a:p>
          <a:p>
            <a:pPr algn="ctr"/>
            <a:r>
              <a:rPr lang="en-US" sz="1600" dirty="0" smtClean="0"/>
              <a:t>Deadline for Congressional committees </a:t>
            </a:r>
          </a:p>
          <a:p>
            <a:pPr algn="ctr"/>
            <a:r>
              <a:rPr lang="en-US" sz="1600" dirty="0" smtClean="0"/>
              <a:t>to act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424178" y="4302204"/>
            <a:ext cx="1909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/>
                </a:solidFill>
              </a:rPr>
              <a:t>AUG 15, 2018</a:t>
            </a:r>
          </a:p>
          <a:p>
            <a:pPr algn="ctr"/>
            <a:r>
              <a:rPr lang="en-US" sz="1600" dirty="0" smtClean="0"/>
              <a:t>HHS Sec. implements recommendations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662357" y="2413338"/>
            <a:ext cx="17524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/>
                </a:solidFill>
              </a:rPr>
              <a:t>OCT 1, 2018</a:t>
            </a:r>
          </a:p>
          <a:p>
            <a:pPr algn="ctr"/>
            <a:r>
              <a:rPr lang="en-US" sz="1600" dirty="0" smtClean="0"/>
              <a:t>FY payment rate recommendations effective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7368361" y="2413338"/>
            <a:ext cx="17047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JAN 1, 2019</a:t>
            </a:r>
          </a:p>
          <a:p>
            <a:pPr algn="ctr"/>
            <a:r>
              <a:rPr lang="en-US" sz="1600" dirty="0" smtClean="0"/>
              <a:t>CY payment rate recommendations effective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8EBC3AB8-6593-4530-AC33-2C769ADA65BE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5FEDB439-BB30-4CBA-B9B7-C6B324801CFA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0F6006EE-FDEF-4FE6-9C32-2700B5741987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D65C98CA-BAF9-447F-9753-9317ABEA03AC}" vid="{7076EB50-CE3A-4D0C-A500-19D8F5ECB66F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</TotalTime>
  <Words>142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MetaSerif-Book</vt:lpstr>
      <vt:lpstr>Tahoma</vt:lpstr>
      <vt:lpstr>Default</vt:lpstr>
      <vt:lpstr>Default with exhibit #</vt:lpstr>
      <vt:lpstr>Default with figure #</vt:lpstr>
      <vt:lpstr>Title page</vt:lpstr>
      <vt:lpstr>If the IPAB process is triggered in 2017, what happens next?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the IPAB process is triggered in 2017, what happens next?</dc:title>
  <dc:creator>Shannon Griffin</dc:creator>
  <cp:lastModifiedBy>Shannon Griffin</cp:lastModifiedBy>
  <cp:revision>3</cp:revision>
  <dcterms:created xsi:type="dcterms:W3CDTF">2016-06-22T16:28:53Z</dcterms:created>
  <dcterms:modified xsi:type="dcterms:W3CDTF">2016-06-22T16:49:34Z</dcterms:modified>
</cp:coreProperties>
</file>