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  <p:sldMasterId id="2147483668" r:id="rId2"/>
    <p:sldMasterId id="2147483673" r:id="rId3"/>
    <p:sldMasterId id="2147483666" r:id="rId4"/>
  </p:sldMasterIdLst>
  <p:notesMasterIdLst>
    <p:notesMasterId r:id="rId6"/>
  </p:notesMasterIdLst>
  <p:sldIdLst>
    <p:sldId id="27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673" autoAdjust="0"/>
    <p:restoredTop sz="94660"/>
  </p:normalViewPr>
  <p:slideViewPr>
    <p:cSldViewPr>
      <p:cViewPr varScale="1">
        <p:scale>
          <a:sx n="90" d="100"/>
          <a:sy n="90" d="100"/>
        </p:scale>
        <p:origin x="564" y="11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"/>
          <c:y val="0.22586498309803141"/>
          <c:w val="1"/>
          <c:h val="0.7386081666505210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Benefited</c:v>
                </c:pt>
              </c:strCache>
            </c:strRef>
          </c:tx>
          <c:spPr>
            <a:solidFill>
              <a:srgbClr val="133559"/>
            </a:solidFill>
            <a:ln w="9525">
              <a:solidFill>
                <a:srgbClr val="133559"/>
              </a:solidFill>
            </a:ln>
          </c:spPr>
          <c:invertIfNegative val="0"/>
          <c:dLbls>
            <c:dLbl>
              <c:idx val="5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Democrats</c:v>
                </c:pt>
                <c:pt idx="1">
                  <c:v>Lower-deductible plans</c:v>
                </c:pt>
                <c:pt idx="2">
                  <c:v>Receiving tax credit</c:v>
                </c:pt>
                <c:pt idx="3">
                  <c:v>Total Exchange enrollees</c:v>
                </c:pt>
                <c:pt idx="4">
                  <c:v>Independents</c:v>
                </c:pt>
                <c:pt idx="5">
                  <c:v>High deductible</c:v>
                </c:pt>
                <c:pt idx="6">
                  <c:v>Not receiving tax credit</c:v>
                </c:pt>
                <c:pt idx="7">
                  <c:v>Republicans</c:v>
                </c:pt>
              </c:strCache>
            </c:strRef>
          </c:cat>
          <c:val>
            <c:numRef>
              <c:f>Sheet1!$B$2:$B$9</c:f>
              <c:numCache>
                <c:formatCode>0%;0%</c:formatCode>
                <c:ptCount val="8"/>
                <c:pt idx="0">
                  <c:v>-0.75</c:v>
                </c:pt>
                <c:pt idx="1">
                  <c:v>-0.61</c:v>
                </c:pt>
                <c:pt idx="2">
                  <c:v>-0.57999999999999996</c:v>
                </c:pt>
                <c:pt idx="3">
                  <c:v>-0.54</c:v>
                </c:pt>
                <c:pt idx="4">
                  <c:v>-0.51</c:v>
                </c:pt>
                <c:pt idx="5">
                  <c:v>-0.46</c:v>
                </c:pt>
                <c:pt idx="6">
                  <c:v>-0.41</c:v>
                </c:pt>
                <c:pt idx="7">
                  <c:v>-0.28999999999999998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Negatively affected</c:v>
                </c:pt>
              </c:strCache>
            </c:strRef>
          </c:tx>
          <c:spPr>
            <a:solidFill>
              <a:srgbClr val="E05C26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Democrats</c:v>
                </c:pt>
                <c:pt idx="1">
                  <c:v>Lower-deductible plans</c:v>
                </c:pt>
                <c:pt idx="2">
                  <c:v>Receiving tax credit</c:v>
                </c:pt>
                <c:pt idx="3">
                  <c:v>Total Exchange enrollees</c:v>
                </c:pt>
                <c:pt idx="4">
                  <c:v>Independents</c:v>
                </c:pt>
                <c:pt idx="5">
                  <c:v>High deductible</c:v>
                </c:pt>
                <c:pt idx="6">
                  <c:v>Not receiving tax credit</c:v>
                </c:pt>
                <c:pt idx="7">
                  <c:v>Republicans</c:v>
                </c:pt>
              </c:strCache>
            </c:strRef>
          </c:cat>
          <c:val>
            <c:numRef>
              <c:f>Sheet1!$C$2:$C$9</c:f>
              <c:numCache>
                <c:formatCode>0%;0%</c:formatCode>
                <c:ptCount val="8"/>
                <c:pt idx="0">
                  <c:v>0.19</c:v>
                </c:pt>
                <c:pt idx="1">
                  <c:v>0.3</c:v>
                </c:pt>
                <c:pt idx="2">
                  <c:v>0.34</c:v>
                </c:pt>
                <c:pt idx="3">
                  <c:v>0.35</c:v>
                </c:pt>
                <c:pt idx="4">
                  <c:v>0.36</c:v>
                </c:pt>
                <c:pt idx="5">
                  <c:v>0.43</c:v>
                </c:pt>
                <c:pt idx="6">
                  <c:v>0.4</c:v>
                </c:pt>
                <c:pt idx="7">
                  <c:v>0.56999999999999995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100"/>
        <c:axId val="245540576"/>
        <c:axId val="245542536"/>
      </c:barChart>
      <c:catAx>
        <c:axId val="24554057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45542536"/>
        <c:crosses val="autoZero"/>
        <c:auto val="1"/>
        <c:lblAlgn val="ctr"/>
        <c:lblOffset val="100"/>
        <c:noMultiLvlLbl val="0"/>
      </c:catAx>
      <c:valAx>
        <c:axId val="245542536"/>
        <c:scaling>
          <c:orientation val="minMax"/>
          <c:max val="1.1000000000000001"/>
          <c:min val="-1.1000000000000001"/>
        </c:scaling>
        <c:delete val="1"/>
        <c:axPos val="b"/>
        <c:numFmt formatCode="0%;0%" sourceLinked="1"/>
        <c:majorTickMark val="out"/>
        <c:minorTickMark val="none"/>
        <c:tickLblPos val="none"/>
        <c:crossAx val="245540576"/>
        <c:crosses val="autoZero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400" b="1">
          <a:latin typeface="+mn-lt"/>
          <a:cs typeface="Calibri" pitchFamily="34" charset="0"/>
        </a:defRPr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D92E5-9FFA-458A-9BEA-BDF5C2EF3530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76084-7007-4F9A-9BF5-85CA96B02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93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5772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65323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0889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4075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2347" y="1817601"/>
            <a:ext cx="8223439" cy="100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="1" i="0">
                <a:latin typeface="Calibri" pitchFamily="34" charset="0"/>
                <a:cs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44467" y="2946400"/>
            <a:ext cx="6391275" cy="8842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 hasCustomPrompt="1"/>
          </p:nvPr>
        </p:nvSpPr>
        <p:spPr>
          <a:xfrm>
            <a:off x="444467" y="4238484"/>
            <a:ext cx="3352800" cy="284362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14" hasCustomPrompt="1"/>
          </p:nvPr>
        </p:nvSpPr>
        <p:spPr>
          <a:xfrm>
            <a:off x="4480280" y="6174160"/>
            <a:ext cx="4416425" cy="531440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 b="0" i="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Date: January 23, 2013</a:t>
            </a:r>
          </a:p>
          <a:p>
            <a:pPr lvl="0"/>
            <a:r>
              <a:rPr lang="en-US" dirty="0" smtClean="0"/>
              <a:t>Location: Washington D.C.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6" hasCustomPrompt="1"/>
          </p:nvPr>
        </p:nvSpPr>
        <p:spPr>
          <a:xfrm>
            <a:off x="444467" y="4644232"/>
            <a:ext cx="5984875" cy="84931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2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Multiple Author Names, Name Last Name, Name </a:t>
            </a:r>
            <a:r>
              <a:rPr lang="en-US" dirty="0" err="1" smtClean="0"/>
              <a:t>lastname</a:t>
            </a:r>
            <a:r>
              <a:rPr lang="en-US" dirty="0" smtClean="0"/>
              <a:t> &amp; name </a:t>
            </a:r>
            <a:r>
              <a:rPr lang="en-US" dirty="0" err="1" smtClean="0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794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horizontal bar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hart Placeholder 5"/>
          <p:cNvSpPr>
            <a:spLocks noGrp="1"/>
          </p:cNvSpPr>
          <p:nvPr>
            <p:ph type="chart" sz="quarter" idx="11"/>
          </p:nvPr>
        </p:nvSpPr>
        <p:spPr>
          <a:xfrm>
            <a:off x="4297680" y="2286000"/>
            <a:ext cx="4663440" cy="3931920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6576" y="320040"/>
            <a:ext cx="9098280" cy="56356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200" b="1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0"/>
          </p:nvPr>
        </p:nvSpPr>
        <p:spPr>
          <a:xfrm>
            <a:off x="73152" y="914400"/>
            <a:ext cx="8942388" cy="338554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>
              <a:spcBef>
                <a:spcPts val="0"/>
              </a:spcBef>
              <a:buNone/>
              <a:defRPr sz="1600" b="1" baseline="0">
                <a:latin typeface="+mn-lt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1511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751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2497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81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4711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3" r:id="rId4"/>
    <p:sldLayoutId id="2147483678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 smtClean="0">
                <a:latin typeface="Calibri" pitchFamily="34" charset="0"/>
                <a:cs typeface="Meta Offc Pro"/>
              </a:rPr>
              <a:t>Exhibit </a:t>
            </a:r>
            <a:fld id="{0C16F13B-3659-4888-B784-82F22626CC5F}" type="slidenum">
              <a:rPr lang="en-US" sz="1400" b="1" smtClean="0">
                <a:latin typeface="Calibri" pitchFamily="34" charset="0"/>
                <a:cs typeface="Meta Offc Pro"/>
              </a:rPr>
              <a:pPr algn="l"/>
              <a:t>‹#›</a:t>
            </a:fld>
            <a:endParaRPr lang="en-US" sz="1400" b="1" dirty="0" err="1" smtClean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64824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 smtClean="0">
                <a:latin typeface="Calibri" pitchFamily="34" charset="0"/>
                <a:cs typeface="Meta Offc Pro"/>
              </a:rPr>
              <a:t>Figure </a:t>
            </a:r>
            <a:fld id="{0C16F13B-3659-4888-B784-82F22626CC5F}" type="slidenum">
              <a:rPr lang="en-US" sz="1400" b="1" smtClean="0">
                <a:latin typeface="Calibri" pitchFamily="34" charset="0"/>
                <a:cs typeface="Meta Offc Pro"/>
              </a:rPr>
              <a:pPr algn="l"/>
              <a:t>‹#›</a:t>
            </a:fld>
            <a:endParaRPr lang="en-US" sz="1400" b="1" dirty="0" err="1" smtClean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1882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0541" y="1554480"/>
            <a:ext cx="8682918" cy="4481320"/>
          </a:xfrm>
          <a:prstGeom prst="rect">
            <a:avLst/>
          </a:prstGeom>
          <a:solidFill>
            <a:srgbClr val="0B78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541" y="228600"/>
            <a:ext cx="1087719" cy="10932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59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Placeholder 4"/>
          <p:cNvGraphicFramePr>
            <a:graphicFrameLocks noGrp="1"/>
          </p:cNvGraphicFramePr>
          <p:nvPr>
            <p:ph type="chart" sz="quarter" idx="11"/>
            <p:extLst>
              <p:ext uri="{D42A27DB-BD31-4B8C-83A1-F6EECF244321}">
                <p14:modId xmlns:p14="http://schemas.microsoft.com/office/powerpoint/2010/main" val="2495001652"/>
              </p:ext>
            </p:extLst>
          </p:nvPr>
        </p:nvGraphicFramePr>
        <p:xfrm>
          <a:off x="64008" y="1143000"/>
          <a:ext cx="10210800" cy="4635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85923"/>
            <a:ext cx="8991600" cy="9144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chemeClr val="tx1"/>
                </a:solidFill>
              </a:rPr>
              <a:t>People in ACA Marketplaces Who Say They Benefited or Were Negatively Affected By ACA</a:t>
            </a:r>
            <a:endParaRPr lang="en-US" sz="2600" dirty="0"/>
          </a:p>
        </p:txBody>
      </p:sp>
      <p:sp>
        <p:nvSpPr>
          <p:cNvPr id="3" name="TextBox 2"/>
          <p:cNvSpPr txBox="1"/>
          <p:nvPr/>
        </p:nvSpPr>
        <p:spPr>
          <a:xfrm>
            <a:off x="473885" y="2145488"/>
            <a:ext cx="35315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latin typeface="Calibri" pitchFamily="34" charset="0"/>
                <a:cs typeface="Meta Offc Pro"/>
              </a:rPr>
              <a:t>Republicans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20027" y="1752768"/>
            <a:ext cx="26125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libri" pitchFamily="34" charset="0"/>
                <a:cs typeface="Meta Offc Pro"/>
              </a:rPr>
              <a:t>Benefited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105400" y="2145488"/>
            <a:ext cx="64008" cy="393885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791200" y="1752769"/>
            <a:ext cx="3067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libri" pitchFamily="34" charset="0"/>
                <a:cs typeface="Meta Offc Pro"/>
              </a:rPr>
              <a:t>Negatively affected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680307" y="1830944"/>
            <a:ext cx="110893" cy="153888"/>
          </a:xfrm>
          <a:prstGeom prst="rect">
            <a:avLst/>
          </a:prstGeom>
          <a:solidFill>
            <a:schemeClr val="bg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130904" y="1829712"/>
            <a:ext cx="116859" cy="173214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 Placeholder 2"/>
          <p:cNvSpPr txBox="1">
            <a:spLocks/>
          </p:cNvSpPr>
          <p:nvPr/>
        </p:nvSpPr>
        <p:spPr>
          <a:xfrm>
            <a:off x="76200" y="6165279"/>
            <a:ext cx="8255584" cy="592537"/>
          </a:xfrm>
          <a:prstGeom prst="rect">
            <a:avLst/>
          </a:prstGeom>
        </p:spPr>
        <p:txBody>
          <a:bodyPr anchor="b" anchorCtr="0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kern="0" dirty="0" smtClean="0"/>
              <a:t>NOTE</a:t>
            </a:r>
            <a:r>
              <a:rPr lang="en-US" sz="1200" kern="0" dirty="0"/>
              <a:t>: </a:t>
            </a:r>
            <a:r>
              <a:rPr lang="en-US" sz="1200" dirty="0"/>
              <a:t>The share who say they neither benefited nor were negatively affected is not shown. </a:t>
            </a: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SOURCE</a:t>
            </a:r>
            <a:r>
              <a:rPr lang="en-US" sz="1200" dirty="0"/>
              <a:t>: Analysis of Kaiser Family Foundation Survey of Non-Group Health Insurance Enrollees, Wave 3 (Feb. 9-Mar. 31, 2016)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9765" y="4783994"/>
            <a:ext cx="25755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latin typeface="Calibri" pitchFamily="34" charset="0"/>
                <a:cs typeface="Meta Offc Pro"/>
              </a:rPr>
              <a:t>Lower-deductible plans</a:t>
            </a:r>
            <a:endParaRPr lang="en-US" sz="1300" dirty="0">
              <a:latin typeface="Calibri" pitchFamily="34" charset="0"/>
              <a:cs typeface="Meta Offc Pro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75627" y="4391942"/>
            <a:ext cx="25755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latin typeface="Calibri" pitchFamily="34" charset="0"/>
                <a:cs typeface="Meta Offc Pro"/>
              </a:rPr>
              <a:t>Receiving tax credit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2225" y="2631279"/>
            <a:ext cx="35315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latin typeface="Calibri" pitchFamily="34" charset="0"/>
                <a:cs typeface="Meta Offc Pro"/>
              </a:rPr>
              <a:t>Not receiving tax credit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31537" y="3977352"/>
            <a:ext cx="35315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latin typeface="Calibri" pitchFamily="34" charset="0"/>
                <a:cs typeface="Meta Offc Pro"/>
              </a:rPr>
              <a:t>TOTAL </a:t>
            </a:r>
            <a:r>
              <a:rPr lang="en-US" sz="1300" dirty="0" smtClean="0">
                <a:latin typeface="Calibri" pitchFamily="34" charset="0"/>
                <a:cs typeface="Meta Offc Pro"/>
              </a:rPr>
              <a:t>MARKETPLACE </a:t>
            </a:r>
            <a:r>
              <a:rPr lang="en-US" sz="1300" dirty="0">
                <a:latin typeface="Calibri" pitchFamily="34" charset="0"/>
                <a:cs typeface="Meta Offc Pro"/>
              </a:rPr>
              <a:t>ENROLLEES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69765" y="3493794"/>
            <a:ext cx="35315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latin typeface="Calibri" pitchFamily="34" charset="0"/>
                <a:cs typeface="Meta Offc Pro"/>
              </a:rPr>
              <a:t>Independents</a:t>
            </a:r>
            <a:endParaRPr lang="en-US" sz="1300" dirty="0">
              <a:latin typeface="Calibri" pitchFamily="34" charset="0"/>
              <a:cs typeface="Meta Offc Pro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2225" y="5234050"/>
            <a:ext cx="25755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latin typeface="Calibri" pitchFamily="34" charset="0"/>
                <a:cs typeface="Meta Offc Pro"/>
              </a:rPr>
              <a:t>Democrats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31537" y="3921479"/>
            <a:ext cx="6869053" cy="389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52226" y="3033483"/>
            <a:ext cx="35315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latin typeface="Calibri" pitchFamily="34" charset="0"/>
                <a:cs typeface="Meta Offc Pro"/>
              </a:rPr>
              <a:t>High-deductible plans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0"/>
          </p:nvPr>
        </p:nvSpPr>
        <p:spPr>
          <a:xfrm>
            <a:off x="100806" y="987660"/>
            <a:ext cx="8942388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b="0" u="sng" dirty="0"/>
              <a:t>AMONG NON-GROUP ENROLLEES WITH MARKETPLACE </a:t>
            </a:r>
            <a:r>
              <a:rPr lang="en-US" sz="1400" b="0" u="sng" dirty="0" smtClean="0"/>
              <a:t>PLANS</a:t>
            </a:r>
            <a:r>
              <a:rPr lang="en-US" sz="1400" b="0" dirty="0" smtClean="0"/>
              <a:t>: </a:t>
            </a:r>
            <a:r>
              <a:rPr lang="en-US" sz="1400" b="0" dirty="0"/>
              <a:t>So far, would you say you and your family have personally benefited from the health reform law, or not</a:t>
            </a:r>
            <a:r>
              <a:rPr lang="en-US" sz="1400" b="0" dirty="0" smtClean="0"/>
              <a:t>?/ </a:t>
            </a:r>
            <a:r>
              <a:rPr lang="en-US" sz="1400" b="0" dirty="0"/>
              <a:t>So far, would you say you and your family have been negatively affected by the health reform law, or not?</a:t>
            </a:r>
            <a:endParaRPr lang="en-US" sz="1400" b="0" dirty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175880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KFF">
      <a:dk1>
        <a:srgbClr val="000000"/>
      </a:dk1>
      <a:lt1>
        <a:srgbClr val="FFFFFF"/>
      </a:lt1>
      <a:dk2>
        <a:srgbClr val="FF8811"/>
      </a:dk2>
      <a:lt2>
        <a:srgbClr val="E05C26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KFF_Template" id="{D65C98CA-BAF9-447F-9753-9317ABEA03AC}" vid="{8EBC3AB8-6593-4530-AC33-2C769ADA65BE}"/>
    </a:ext>
  </a:extLst>
</a:theme>
</file>

<file path=ppt/theme/theme2.xml><?xml version="1.0" encoding="utf-8"?>
<a:theme xmlns:a="http://schemas.openxmlformats.org/drawingml/2006/main" name="Default with exhibit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KFF_Template" id="{D65C98CA-BAF9-447F-9753-9317ABEA03AC}" vid="{5FEDB439-BB30-4CBA-B9B7-C6B324801CFA}"/>
    </a:ext>
  </a:extLst>
</a:theme>
</file>

<file path=ppt/theme/theme3.xml><?xml version="1.0" encoding="utf-8"?>
<a:theme xmlns:a="http://schemas.openxmlformats.org/drawingml/2006/main" name="Default with figure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KFF_Template" id="{D65C98CA-BAF9-447F-9753-9317ABEA03AC}" vid="{0F6006EE-FDEF-4FE6-9C32-2700B5741987}"/>
    </a:ext>
  </a:extLst>
</a:theme>
</file>

<file path=ppt/theme/theme4.xml><?xml version="1.0" encoding="utf-8"?>
<a:theme xmlns:a="http://schemas.openxmlformats.org/drawingml/2006/main" name="Title page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FF_Template" id="{D65C98CA-BAF9-447F-9753-9317ABEA03AC}" vid="{7076EB50-CE3A-4D0C-A500-19D8F5ECB66F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33</TotalTime>
  <Words>129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Meta Offc Pro</vt:lpstr>
      <vt:lpstr>MetaSerif-Book</vt:lpstr>
      <vt:lpstr>Tahoma</vt:lpstr>
      <vt:lpstr>Default</vt:lpstr>
      <vt:lpstr>Default with exhibit #</vt:lpstr>
      <vt:lpstr>Default with figure #</vt:lpstr>
      <vt:lpstr>Title page</vt:lpstr>
      <vt:lpstr>People in ACA Marketplaces Who Say They Benefited or Were Negatively Affected By ACA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People in ACA Marketplace Who Say They Benefited or Were Negatively Affected By ACA</dc:title>
  <dc:creator>Jamie Firth</dc:creator>
  <cp:lastModifiedBy>Rakesh Singh</cp:lastModifiedBy>
  <cp:revision>11</cp:revision>
  <dcterms:created xsi:type="dcterms:W3CDTF">2016-05-05T17:52:01Z</dcterms:created>
  <dcterms:modified xsi:type="dcterms:W3CDTF">2016-05-10T12:33:09Z</dcterms:modified>
</cp:coreProperties>
</file>