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2.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 id="2147483673" r:id="rId3"/>
    <p:sldMasterId id="2147483666" r:id="rId4"/>
  </p:sldMasterIdLst>
  <p:notesMasterIdLst>
    <p:notesMasterId r:id="rId11"/>
  </p:notesMasterIdLst>
  <p:sldIdLst>
    <p:sldId id="290" r:id="rId5"/>
    <p:sldId id="280" r:id="rId6"/>
    <p:sldId id="289" r:id="rId7"/>
    <p:sldId id="287" r:id="rId8"/>
    <p:sldId id="291" r:id="rId9"/>
    <p:sldId id="28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4" d="100"/>
          <a:sy n="84" d="100"/>
        </p:scale>
        <p:origin x="35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34548174477147E-2"/>
          <c:y val="1.6957170126461463E-2"/>
          <c:w val="0.9351882780528038"/>
          <c:h val="0.80316511572417082"/>
        </c:manualLayout>
      </c:layout>
      <c:barChart>
        <c:barDir val="col"/>
        <c:grouping val="clustered"/>
        <c:varyColors val="0"/>
        <c:ser>
          <c:idx val="0"/>
          <c:order val="0"/>
          <c:tx>
            <c:strRef>
              <c:f>Sheet1!$A$2</c:f>
              <c:strCache>
                <c:ptCount val="1"/>
                <c:pt idx="0">
                  <c:v>Under 100% of FPL</c:v>
                </c:pt>
              </c:strCache>
            </c:strRef>
          </c:tx>
          <c:spPr>
            <a:solidFill>
              <a:schemeClr val="accent1"/>
            </a:solidFill>
            <a:ln>
              <a:solidFill>
                <a:schemeClr val="accent1"/>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Sheet1!$B$1:$E$1</c:f>
              <c:numCache>
                <c:formatCode>General</c:formatCode>
                <c:ptCount val="4"/>
                <c:pt idx="0">
                  <c:v>1999</c:v>
                </c:pt>
                <c:pt idx="1">
                  <c:v>2004</c:v>
                </c:pt>
                <c:pt idx="2">
                  <c:v>2009</c:v>
                </c:pt>
                <c:pt idx="3">
                  <c:v>2014</c:v>
                </c:pt>
              </c:numCache>
            </c:numRef>
          </c:cat>
          <c:val>
            <c:numRef>
              <c:f>Sheet1!$B$2:$E$2</c:f>
              <c:numCache>
                <c:formatCode>0%</c:formatCode>
                <c:ptCount val="4"/>
                <c:pt idx="0">
                  <c:v>0.21</c:v>
                </c:pt>
                <c:pt idx="1">
                  <c:v>0.17</c:v>
                </c:pt>
                <c:pt idx="2">
                  <c:v>0.12</c:v>
                </c:pt>
                <c:pt idx="3">
                  <c:v>0.12</c:v>
                </c:pt>
              </c:numCache>
            </c:numRef>
          </c:val>
        </c:ser>
        <c:ser>
          <c:idx val="1"/>
          <c:order val="1"/>
          <c:tx>
            <c:strRef>
              <c:f>Sheet1!$A$3</c:f>
              <c:strCache>
                <c:ptCount val="1"/>
                <c:pt idx="0">
                  <c:v>Between 100 and 250% of FPL</c:v>
                </c:pt>
              </c:strCache>
            </c:strRef>
          </c:tx>
          <c:spPr>
            <a:solidFill>
              <a:schemeClr val="accent3"/>
            </a:solidFill>
            <a:ln>
              <a:solidFill>
                <a:schemeClr val="tx1"/>
              </a:solidFill>
            </a:ln>
          </c:spPr>
          <c:invertIfNegative val="0"/>
          <c:dLbls>
            <c:spPr>
              <a:noFill/>
              <a:ln>
                <a:noFill/>
              </a:ln>
              <a:effectLst/>
            </c:spPr>
            <c:txPr>
              <a:bodyPr/>
              <a:lstStyle/>
              <a:p>
                <a:pPr algn="ct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Sheet1!$B$1:$E$1</c:f>
              <c:numCache>
                <c:formatCode>General</c:formatCode>
                <c:ptCount val="4"/>
                <c:pt idx="0">
                  <c:v>1999</c:v>
                </c:pt>
                <c:pt idx="1">
                  <c:v>2004</c:v>
                </c:pt>
                <c:pt idx="2">
                  <c:v>2009</c:v>
                </c:pt>
                <c:pt idx="3">
                  <c:v>2014</c:v>
                </c:pt>
              </c:numCache>
            </c:numRef>
          </c:cat>
          <c:val>
            <c:numRef>
              <c:f>Sheet1!$B$3:$E$3</c:f>
              <c:numCache>
                <c:formatCode>0%</c:formatCode>
                <c:ptCount val="4"/>
                <c:pt idx="0">
                  <c:v>0.53</c:v>
                </c:pt>
                <c:pt idx="1">
                  <c:v>0.47</c:v>
                </c:pt>
                <c:pt idx="2">
                  <c:v>0.39</c:v>
                </c:pt>
                <c:pt idx="3">
                  <c:v>0.38</c:v>
                </c:pt>
              </c:numCache>
            </c:numRef>
          </c:val>
        </c:ser>
        <c:ser>
          <c:idx val="2"/>
          <c:order val="2"/>
          <c:tx>
            <c:strRef>
              <c:f>Sheet1!$A$4</c:f>
              <c:strCache>
                <c:ptCount val="1"/>
                <c:pt idx="0">
                  <c:v>Between 250 and 400% of FPL</c:v>
                </c:pt>
              </c:strCache>
            </c:strRef>
          </c:tx>
          <c:spPr>
            <a:solidFill>
              <a:schemeClr val="accent5"/>
            </a:solidFill>
            <a:ln>
              <a:solidFill>
                <a:schemeClr val="tx1"/>
              </a:solidFill>
            </a:ln>
          </c:spPr>
          <c:invertIfNegative val="0"/>
          <c:dLbls>
            <c:spPr>
              <a:noFill/>
              <a:ln>
                <a:noFill/>
              </a:ln>
              <a:effectLst/>
            </c:spPr>
            <c:txPr>
              <a:bodyPr/>
              <a:lstStyle/>
              <a:p>
                <a:pPr algn="ct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Sheet1!$B$1:$E$1</c:f>
              <c:numCache>
                <c:formatCode>General</c:formatCode>
                <c:ptCount val="4"/>
                <c:pt idx="0">
                  <c:v>1999</c:v>
                </c:pt>
                <c:pt idx="1">
                  <c:v>2004</c:v>
                </c:pt>
                <c:pt idx="2">
                  <c:v>2009</c:v>
                </c:pt>
                <c:pt idx="3">
                  <c:v>2014</c:v>
                </c:pt>
              </c:numCache>
            </c:numRef>
          </c:cat>
          <c:val>
            <c:numRef>
              <c:f>Sheet1!$B$4:$E$4</c:f>
              <c:numCache>
                <c:formatCode>0%</c:formatCode>
                <c:ptCount val="4"/>
                <c:pt idx="0">
                  <c:v>0.78</c:v>
                </c:pt>
                <c:pt idx="1">
                  <c:v>0.74</c:v>
                </c:pt>
                <c:pt idx="2">
                  <c:v>0.69</c:v>
                </c:pt>
                <c:pt idx="3">
                  <c:v>0.7</c:v>
                </c:pt>
              </c:numCache>
            </c:numRef>
          </c:val>
        </c:ser>
        <c:ser>
          <c:idx val="3"/>
          <c:order val="3"/>
          <c:tx>
            <c:strRef>
              <c:f>Sheet1!$A$5</c:f>
              <c:strCache>
                <c:ptCount val="1"/>
                <c:pt idx="0">
                  <c:v>More than 400% of FPL</c:v>
                </c:pt>
              </c:strCache>
            </c:strRef>
          </c:tx>
          <c:spPr>
            <a:solidFill>
              <a:schemeClr val="accent5">
                <a:lumMod val="40000"/>
                <a:lumOff val="60000"/>
              </a:schemeClr>
            </a:solidFill>
            <a:ln>
              <a:solidFill>
                <a:schemeClr val="tx1"/>
              </a:solidFill>
            </a:ln>
          </c:spPr>
          <c:invertIfNegative val="0"/>
          <c:dLbls>
            <c:spPr>
              <a:noFill/>
              <a:ln>
                <a:noFill/>
              </a:ln>
              <a:effectLst/>
            </c:spPr>
            <c:txPr>
              <a:bodyPr/>
              <a:lstStyle/>
              <a:p>
                <a:pPr algn="ct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Sheet1!$B$1:$E$1</c:f>
              <c:numCache>
                <c:formatCode>General</c:formatCode>
                <c:ptCount val="4"/>
                <c:pt idx="0">
                  <c:v>1999</c:v>
                </c:pt>
                <c:pt idx="1">
                  <c:v>2004</c:v>
                </c:pt>
                <c:pt idx="2">
                  <c:v>2009</c:v>
                </c:pt>
                <c:pt idx="3">
                  <c:v>2014</c:v>
                </c:pt>
              </c:numCache>
            </c:numRef>
          </c:cat>
          <c:val>
            <c:numRef>
              <c:f>Sheet1!$B$5:$E$5</c:f>
              <c:numCache>
                <c:formatCode>0%</c:formatCode>
                <c:ptCount val="4"/>
                <c:pt idx="0">
                  <c:v>0.86</c:v>
                </c:pt>
                <c:pt idx="1">
                  <c:v>0.83</c:v>
                </c:pt>
                <c:pt idx="2">
                  <c:v>0.83</c:v>
                </c:pt>
                <c:pt idx="3">
                  <c:v>0.83</c:v>
                </c:pt>
              </c:numCache>
            </c:numRef>
          </c:val>
        </c:ser>
        <c:ser>
          <c:idx val="4"/>
          <c:order val="4"/>
          <c:tx>
            <c:strRef>
              <c:f>Sheet1!$A$6</c:f>
              <c:strCache>
                <c:ptCount val="1"/>
                <c:pt idx="0">
                  <c:v>All Non-Elderly</c:v>
                </c:pt>
              </c:strCache>
            </c:strRef>
          </c:tx>
          <c:spPr>
            <a:solidFill>
              <a:schemeClr val="bg2"/>
            </a:solidFill>
            <a:ln>
              <a:solidFill>
                <a:schemeClr val="tx1"/>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Sheet1!$B$1:$E$1</c:f>
              <c:numCache>
                <c:formatCode>General</c:formatCode>
                <c:ptCount val="4"/>
                <c:pt idx="0">
                  <c:v>1999</c:v>
                </c:pt>
                <c:pt idx="1">
                  <c:v>2004</c:v>
                </c:pt>
                <c:pt idx="2">
                  <c:v>2009</c:v>
                </c:pt>
                <c:pt idx="3">
                  <c:v>2014</c:v>
                </c:pt>
              </c:numCache>
            </c:numRef>
          </c:cat>
          <c:val>
            <c:numRef>
              <c:f>Sheet1!$B$6:$E$6</c:f>
              <c:numCache>
                <c:formatCode>0%</c:formatCode>
                <c:ptCount val="4"/>
                <c:pt idx="0">
                  <c:v>0.67</c:v>
                </c:pt>
                <c:pt idx="1">
                  <c:v>0.63</c:v>
                </c:pt>
                <c:pt idx="2">
                  <c:v>0.57999999999999996</c:v>
                </c:pt>
                <c:pt idx="3">
                  <c:v>0.56000000000000005</c:v>
                </c:pt>
              </c:numCache>
            </c:numRef>
          </c:val>
        </c:ser>
        <c:dLbls>
          <c:showLegendKey val="0"/>
          <c:showVal val="0"/>
          <c:showCatName val="0"/>
          <c:showSerName val="0"/>
          <c:showPercent val="0"/>
          <c:showBubbleSize val="0"/>
        </c:dLbls>
        <c:gapWidth val="150"/>
        <c:axId val="378347056"/>
        <c:axId val="378346664"/>
      </c:barChart>
      <c:catAx>
        <c:axId val="378347056"/>
        <c:scaling>
          <c:orientation val="minMax"/>
        </c:scaling>
        <c:delete val="0"/>
        <c:axPos val="b"/>
        <c:numFmt formatCode="General" sourceLinked="1"/>
        <c:majorTickMark val="out"/>
        <c:minorTickMark val="none"/>
        <c:tickLblPos val="nextTo"/>
        <c:spPr>
          <a:ln w="3174">
            <a:solidFill>
              <a:schemeClr val="tx1"/>
            </a:solidFill>
            <a:prstDash val="solid"/>
          </a:ln>
        </c:spPr>
        <c:txPr>
          <a:bodyPr rot="0" vert="horz"/>
          <a:lstStyle/>
          <a:p>
            <a:pPr>
              <a:defRPr/>
            </a:pPr>
            <a:endParaRPr lang="en-US"/>
          </a:p>
        </c:txPr>
        <c:crossAx val="378346664"/>
        <c:crossesAt val="0"/>
        <c:auto val="1"/>
        <c:lblAlgn val="ctr"/>
        <c:lblOffset val="100"/>
        <c:noMultiLvlLbl val="0"/>
      </c:catAx>
      <c:valAx>
        <c:axId val="378346664"/>
        <c:scaling>
          <c:orientation val="minMax"/>
          <c:max val="1"/>
          <c:min val="0"/>
        </c:scaling>
        <c:delete val="0"/>
        <c:axPos val="l"/>
        <c:numFmt formatCode="0%" sourceLinked="0"/>
        <c:majorTickMark val="out"/>
        <c:minorTickMark val="none"/>
        <c:tickLblPos val="nextTo"/>
        <c:txPr>
          <a:bodyPr rot="0" vert="horz"/>
          <a:lstStyle/>
          <a:p>
            <a:pPr>
              <a:defRPr/>
            </a:pPr>
            <a:endParaRPr lang="en-US"/>
          </a:p>
        </c:txPr>
        <c:crossAx val="378347056"/>
        <c:crosses val="autoZero"/>
        <c:crossBetween val="between"/>
        <c:majorUnit val="0.1"/>
        <c:minorUnit val="5.0000000000000114E-2"/>
      </c:valAx>
      <c:spPr>
        <a:noFill/>
        <a:ln w="25390">
          <a:noFill/>
        </a:ln>
      </c:spPr>
    </c:plotArea>
    <c:legend>
      <c:legendPos val="b"/>
      <c:layout>
        <c:manualLayout>
          <c:xMode val="edge"/>
          <c:yMode val="edge"/>
          <c:x val="0"/>
          <c:y val="0.87288395768710725"/>
          <c:w val="0.95690327322841673"/>
          <c:h val="9.9765370237811166E-2"/>
        </c:manualLayout>
      </c:layout>
      <c:overlay val="0"/>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Calibri" panose="020F0502020204030204" pitchFamily="34" charset="0"/>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Sales</c:v>
                </c:pt>
              </c:strCache>
            </c:strRef>
          </c:tx>
          <c:spPr>
            <a:ln>
              <a:solidFill>
                <a:schemeClr val="tx1"/>
              </a:solidFill>
            </a:ln>
          </c:spPr>
          <c:invertIfNegative val="0"/>
          <c:dPt>
            <c:idx val="1"/>
            <c:invertIfNegative val="0"/>
            <c:bubble3D val="0"/>
            <c:spPr>
              <a:solidFill>
                <a:schemeClr val="accent1"/>
              </a:solidFill>
              <a:ln>
                <a:solidFill>
                  <a:schemeClr val="tx1"/>
                </a:solidFill>
              </a:ln>
            </c:spPr>
          </c:dPt>
          <c:dLbls>
            <c:spPr>
              <a:noFill/>
              <a:ln>
                <a:noFill/>
              </a:ln>
              <a:effectLst/>
            </c:spPr>
            <c:txPr>
              <a:bodyPr/>
              <a:lstStyle/>
              <a:p>
                <a:pPr>
                  <a:defRPr sz="12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3 to 49 Workers</c:v>
                </c:pt>
                <c:pt idx="1">
                  <c:v>50 to 99 Workers</c:v>
                </c:pt>
                <c:pt idx="2">
                  <c:v>100 or More Workers</c:v>
                </c:pt>
                <c:pt idx="3">
                  <c:v>ALL FIRMS</c:v>
                </c:pt>
              </c:strCache>
            </c:strRef>
          </c:cat>
          <c:val>
            <c:numRef>
              <c:f>Sheet1!$B$2:$B$5</c:f>
              <c:numCache>
                <c:formatCode>0%</c:formatCode>
                <c:ptCount val="4"/>
                <c:pt idx="0">
                  <c:v>0.54</c:v>
                </c:pt>
                <c:pt idx="1">
                  <c:v>0.89</c:v>
                </c:pt>
                <c:pt idx="2">
                  <c:v>0.97</c:v>
                </c:pt>
                <c:pt idx="3">
                  <c:v>0.56999999999999995</c:v>
                </c:pt>
              </c:numCache>
            </c:numRef>
          </c:val>
        </c:ser>
        <c:dLbls>
          <c:showLegendKey val="0"/>
          <c:showVal val="0"/>
          <c:showCatName val="0"/>
          <c:showSerName val="0"/>
          <c:showPercent val="0"/>
          <c:showBubbleSize val="0"/>
        </c:dLbls>
        <c:gapWidth val="100"/>
        <c:axId val="378334120"/>
        <c:axId val="378340784"/>
      </c:barChart>
      <c:valAx>
        <c:axId val="378340784"/>
        <c:scaling>
          <c:orientation val="minMax"/>
          <c:max val="1"/>
        </c:scaling>
        <c:delete val="0"/>
        <c:axPos val="l"/>
        <c:numFmt formatCode="0%" sourceLinked="1"/>
        <c:majorTickMark val="out"/>
        <c:minorTickMark val="none"/>
        <c:tickLblPos val="nextTo"/>
        <c:txPr>
          <a:bodyPr/>
          <a:lstStyle/>
          <a:p>
            <a:pPr>
              <a:defRPr sz="1200">
                <a:latin typeface="Calibri" panose="020F0502020204030204" pitchFamily="34" charset="0"/>
              </a:defRPr>
            </a:pPr>
            <a:endParaRPr lang="en-US"/>
          </a:p>
        </c:txPr>
        <c:crossAx val="378334120"/>
        <c:crosses val="autoZero"/>
        <c:crossBetween val="between"/>
        <c:majorUnit val="0.2"/>
      </c:valAx>
      <c:catAx>
        <c:axId val="378334120"/>
        <c:scaling>
          <c:orientation val="minMax"/>
        </c:scaling>
        <c:delete val="0"/>
        <c:axPos val="b"/>
        <c:numFmt formatCode="General" sourceLinked="0"/>
        <c:majorTickMark val="out"/>
        <c:minorTickMark val="none"/>
        <c:tickLblPos val="nextTo"/>
        <c:txPr>
          <a:bodyPr/>
          <a:lstStyle/>
          <a:p>
            <a:pPr>
              <a:defRPr sz="1200" b="1">
                <a:latin typeface="Calibri" panose="020F0502020204030204" pitchFamily="34" charset="0"/>
              </a:defRPr>
            </a:pPr>
            <a:endParaRPr lang="en-US"/>
          </a:p>
        </c:txPr>
        <c:crossAx val="378340784"/>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242033998086691E-2"/>
          <c:y val="3.2096456692913389E-2"/>
          <c:w val="0.74328770819535406"/>
          <c:h val="0.85938094652230967"/>
        </c:manualLayout>
      </c:layout>
      <c:lineChart>
        <c:grouping val="standard"/>
        <c:varyColors val="0"/>
        <c:ser>
          <c:idx val="0"/>
          <c:order val="0"/>
          <c:tx>
            <c:strRef>
              <c:f>Sheet1!$B$1</c:f>
              <c:strCache>
                <c:ptCount val="1"/>
                <c:pt idx="0">
                  <c:v>All Small Firms (3-199 Workers)</c:v>
                </c:pt>
              </c:strCache>
            </c:strRef>
          </c:tx>
          <c:marker>
            <c:symbol val="none"/>
          </c:marker>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3"/>
              <c:delete val="1"/>
              <c:extLst>
                <c:ext xmlns:c15="http://schemas.microsoft.com/office/drawing/2012/chart" uri="{CE6537A1-D6FC-4f65-9D91-7224C49458BB}"/>
              </c:extLst>
            </c:dLbl>
            <c:dLbl>
              <c:idx val="14"/>
              <c:delete val="1"/>
              <c:extLst>
                <c:ext xmlns:c15="http://schemas.microsoft.com/office/drawing/2012/chart" uri="{CE6537A1-D6FC-4f65-9D91-7224C49458BB}"/>
              </c:extLst>
            </c:dLbl>
            <c:dLbl>
              <c:idx val="15"/>
              <c:layout>
                <c:manualLayout>
                  <c:x val="-2.3590404003237912E-2"/>
                  <c:y val="3.1516978346456691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000"/>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Sheet1!$B$2:$B$17</c:f>
              <c:numCache>
                <c:formatCode>0%</c:formatCode>
                <c:ptCount val="16"/>
                <c:pt idx="0">
                  <c:v>0.56999999999999995</c:v>
                </c:pt>
                <c:pt idx="1">
                  <c:v>0.57999999999999996</c:v>
                </c:pt>
                <c:pt idx="2">
                  <c:v>0.54</c:v>
                </c:pt>
                <c:pt idx="3">
                  <c:v>0.53</c:v>
                </c:pt>
                <c:pt idx="4">
                  <c:v>0.5</c:v>
                </c:pt>
                <c:pt idx="5">
                  <c:v>0.5</c:v>
                </c:pt>
                <c:pt idx="6">
                  <c:v>0.53</c:v>
                </c:pt>
                <c:pt idx="7">
                  <c:v>0.5</c:v>
                </c:pt>
                <c:pt idx="8">
                  <c:v>0.52</c:v>
                </c:pt>
                <c:pt idx="9">
                  <c:v>0.49</c:v>
                </c:pt>
                <c:pt idx="10">
                  <c:v>0.52</c:v>
                </c:pt>
                <c:pt idx="11">
                  <c:v>0.48</c:v>
                </c:pt>
                <c:pt idx="12">
                  <c:v>0.47</c:v>
                </c:pt>
                <c:pt idx="13">
                  <c:v>0.46</c:v>
                </c:pt>
                <c:pt idx="14">
                  <c:v>0.44</c:v>
                </c:pt>
                <c:pt idx="15">
                  <c:v>0.45</c:v>
                </c:pt>
              </c:numCache>
            </c:numRef>
          </c:val>
          <c:smooth val="0"/>
        </c:ser>
        <c:ser>
          <c:idx val="1"/>
          <c:order val="1"/>
          <c:tx>
            <c:strRef>
              <c:f>Sheet1!$C$1</c:f>
              <c:strCache>
                <c:ptCount val="1"/>
                <c:pt idx="0">
                  <c:v>All Large Firms (200 or More Workers)</c:v>
                </c:pt>
              </c:strCache>
            </c:strRef>
          </c:tx>
          <c:marker>
            <c:symbol val="none"/>
          </c:marker>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3"/>
              <c:delete val="1"/>
              <c:extLst>
                <c:ext xmlns:c15="http://schemas.microsoft.com/office/drawing/2012/chart" uri="{CE6537A1-D6FC-4f65-9D91-7224C49458BB}"/>
              </c:extLst>
            </c:dLbl>
            <c:dLbl>
              <c:idx val="14"/>
              <c:delete val="1"/>
              <c:extLst>
                <c:ext xmlns:c15="http://schemas.microsoft.com/office/drawing/2012/chart" uri="{CE6537A1-D6FC-4f65-9D91-7224C49458BB}"/>
              </c:extLst>
            </c:dLbl>
            <c:spPr>
              <a:noFill/>
              <a:ln>
                <a:noFill/>
              </a:ln>
              <a:effectLst/>
            </c:spPr>
            <c:txPr>
              <a:bodyPr/>
              <a:lstStyle/>
              <a:p>
                <a:pPr>
                  <a:defRPr sz="10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Sheet1!$C$2:$C$17</c:f>
              <c:numCache>
                <c:formatCode>0%</c:formatCode>
                <c:ptCount val="16"/>
                <c:pt idx="0">
                  <c:v>0.67</c:v>
                </c:pt>
                <c:pt idx="1">
                  <c:v>0.69</c:v>
                </c:pt>
                <c:pt idx="2">
                  <c:v>0.69</c:v>
                </c:pt>
                <c:pt idx="3">
                  <c:v>0.68</c:v>
                </c:pt>
                <c:pt idx="4">
                  <c:v>0.68</c:v>
                </c:pt>
                <c:pt idx="5">
                  <c:v>0.66</c:v>
                </c:pt>
                <c:pt idx="6">
                  <c:v>0.63</c:v>
                </c:pt>
                <c:pt idx="7">
                  <c:v>0.65</c:v>
                </c:pt>
                <c:pt idx="8">
                  <c:v>0.66</c:v>
                </c:pt>
                <c:pt idx="9">
                  <c:v>0.65</c:v>
                </c:pt>
                <c:pt idx="10">
                  <c:v>0.63</c:v>
                </c:pt>
                <c:pt idx="11">
                  <c:v>0.64</c:v>
                </c:pt>
                <c:pt idx="12">
                  <c:v>0.62</c:v>
                </c:pt>
                <c:pt idx="13">
                  <c:v>0.61</c:v>
                </c:pt>
                <c:pt idx="14">
                  <c:v>0.62</c:v>
                </c:pt>
                <c:pt idx="15">
                  <c:v>0.63</c:v>
                </c:pt>
              </c:numCache>
            </c:numRef>
          </c:val>
          <c:smooth val="0"/>
        </c:ser>
        <c:ser>
          <c:idx val="2"/>
          <c:order val="2"/>
          <c:tx>
            <c:strRef>
              <c:f>Sheet1!$D$1</c:f>
              <c:strCache>
                <c:ptCount val="1"/>
                <c:pt idx="0">
                  <c:v>ALL FIRMS</c:v>
                </c:pt>
              </c:strCache>
            </c:strRef>
          </c:tx>
          <c:marker>
            <c:symbol val="none"/>
          </c:marker>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3"/>
              <c:delete val="1"/>
              <c:extLst>
                <c:ext xmlns:c15="http://schemas.microsoft.com/office/drawing/2012/chart" uri="{CE6537A1-D6FC-4f65-9D91-7224C49458BB}"/>
              </c:extLst>
            </c:dLbl>
            <c:dLbl>
              <c:idx val="14"/>
              <c:delete val="1"/>
              <c:extLst>
                <c:ext xmlns:c15="http://schemas.microsoft.com/office/drawing/2012/chart" uri="{CE6537A1-D6FC-4f65-9D91-7224C49458BB}"/>
              </c:extLst>
            </c:dLbl>
            <c:spPr>
              <a:noFill/>
              <a:ln>
                <a:noFill/>
              </a:ln>
              <a:effectLst/>
            </c:spPr>
            <c:txPr>
              <a:bodyPr/>
              <a:lstStyle/>
              <a:p>
                <a:pPr>
                  <a:defRPr sz="1000"/>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Sheet1!$D$2:$D$17</c:f>
              <c:numCache>
                <c:formatCode>0%</c:formatCode>
                <c:ptCount val="16"/>
                <c:pt idx="0">
                  <c:v>0.63</c:v>
                </c:pt>
                <c:pt idx="1">
                  <c:v>0.65</c:v>
                </c:pt>
                <c:pt idx="2">
                  <c:v>0.63</c:v>
                </c:pt>
                <c:pt idx="3">
                  <c:v>0.62</c:v>
                </c:pt>
                <c:pt idx="4">
                  <c:v>0.61</c:v>
                </c:pt>
                <c:pt idx="5">
                  <c:v>0.6</c:v>
                </c:pt>
                <c:pt idx="6">
                  <c:v>0.59</c:v>
                </c:pt>
                <c:pt idx="7">
                  <c:v>0.59</c:v>
                </c:pt>
                <c:pt idx="8">
                  <c:v>0.6</c:v>
                </c:pt>
                <c:pt idx="9">
                  <c:v>0.59</c:v>
                </c:pt>
                <c:pt idx="10">
                  <c:v>0.59</c:v>
                </c:pt>
                <c:pt idx="11">
                  <c:v>0.57999999999999996</c:v>
                </c:pt>
                <c:pt idx="12">
                  <c:v>0.56000000000000005</c:v>
                </c:pt>
                <c:pt idx="13">
                  <c:v>0.56000000000000005</c:v>
                </c:pt>
                <c:pt idx="14">
                  <c:v>0.55000000000000004</c:v>
                </c:pt>
                <c:pt idx="15">
                  <c:v>0.56000000000000005</c:v>
                </c:pt>
              </c:numCache>
            </c:numRef>
          </c:val>
          <c:smooth val="0"/>
        </c:ser>
        <c:dLbls>
          <c:showLegendKey val="0"/>
          <c:showVal val="0"/>
          <c:showCatName val="0"/>
          <c:showSerName val="0"/>
          <c:showPercent val="0"/>
          <c:showBubbleSize val="0"/>
        </c:dLbls>
        <c:smooth val="0"/>
        <c:axId val="378334904"/>
        <c:axId val="378336864"/>
      </c:lineChart>
      <c:catAx>
        <c:axId val="378334904"/>
        <c:scaling>
          <c:orientation val="minMax"/>
        </c:scaling>
        <c:delete val="0"/>
        <c:axPos val="b"/>
        <c:numFmt formatCode="General" sourceLinked="1"/>
        <c:majorTickMark val="out"/>
        <c:minorTickMark val="none"/>
        <c:tickLblPos val="nextTo"/>
        <c:txPr>
          <a:bodyPr/>
          <a:lstStyle/>
          <a:p>
            <a:pPr>
              <a:defRPr sz="1200"/>
            </a:pPr>
            <a:endParaRPr lang="en-US"/>
          </a:p>
        </c:txPr>
        <c:crossAx val="378336864"/>
        <c:crosses val="autoZero"/>
        <c:auto val="1"/>
        <c:lblAlgn val="ctr"/>
        <c:lblOffset val="100"/>
        <c:tickLblSkip val="3"/>
        <c:noMultiLvlLbl val="0"/>
      </c:catAx>
      <c:valAx>
        <c:axId val="378336864"/>
        <c:scaling>
          <c:orientation val="minMax"/>
          <c:max val="1"/>
        </c:scaling>
        <c:delete val="0"/>
        <c:axPos val="l"/>
        <c:numFmt formatCode="0%" sourceLinked="1"/>
        <c:majorTickMark val="out"/>
        <c:minorTickMark val="none"/>
        <c:tickLblPos val="nextTo"/>
        <c:txPr>
          <a:bodyPr/>
          <a:lstStyle/>
          <a:p>
            <a:pPr>
              <a:defRPr sz="1200"/>
            </a:pPr>
            <a:endParaRPr lang="en-US"/>
          </a:p>
        </c:txPr>
        <c:crossAx val="378334904"/>
        <c:crosses val="autoZero"/>
        <c:crossBetween val="between"/>
        <c:majorUnit val="0.2"/>
      </c:valAx>
    </c:plotArea>
    <c:legend>
      <c:legendPos val="r"/>
      <c:layout>
        <c:manualLayout>
          <c:xMode val="edge"/>
          <c:yMode val="edge"/>
          <c:x val="0.84056712537101086"/>
          <c:y val="0.17251209809711288"/>
          <c:w val="0.15943287462898914"/>
          <c:h val="0.5612255987532808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664369595078251"/>
          <c:y val="2.8918827108678276E-2"/>
          <c:w val="0.56631321084864394"/>
          <c:h val="0.94929538046060213"/>
        </c:manualLayout>
      </c:layout>
      <c:barChart>
        <c:barDir val="bar"/>
        <c:grouping val="percentStacked"/>
        <c:varyColors val="0"/>
        <c:ser>
          <c:idx val="0"/>
          <c:order val="0"/>
          <c:tx>
            <c:strRef>
              <c:f>Sheet1!$B$2</c:f>
              <c:strCache>
                <c:ptCount val="1"/>
                <c:pt idx="0">
                  <c:v>Yes</c:v>
                </c:pt>
              </c:strCache>
            </c:strRef>
          </c:tx>
          <c:spPr>
            <a:ln w="12700" cap="flat" cmpd="sng">
              <a:solidFill>
                <a:schemeClr val="tx1"/>
              </a:solidFill>
              <a:prstDash val="solid"/>
              <a:round/>
            </a:ln>
          </c:spPr>
          <c:invertIfNegative val="0"/>
          <c:dLbls>
            <c:dLbl>
              <c:idx val="0"/>
              <c:layout>
                <c:manualLayout>
                  <c:x val="7.4074074074074077E-3"/>
                  <c:y val="5.208538385826772E-3"/>
                </c:manualLayout>
              </c:layout>
              <c:showLegendKey val="0"/>
              <c:showVal val="1"/>
              <c:showCatName val="0"/>
              <c:showSerName val="0"/>
              <c:showPercent val="0"/>
              <c:showBubbleSize val="0"/>
              <c:extLst>
                <c:ext xmlns:c15="http://schemas.microsoft.com/office/drawing/2012/chart" uri="{CE6537A1-D6FC-4f65-9D91-7224C49458BB}"/>
              </c:extLst>
            </c:dLbl>
            <c:dLbl>
              <c:idx val="2"/>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11"/>
              <c:delete val="1"/>
              <c:extLst>
                <c:ext xmlns:c15="http://schemas.microsoft.com/office/drawing/2012/chart" uri="{CE6537A1-D6FC-4f65-9D91-7224C49458BB}"/>
              </c:extLst>
            </c:dLbl>
            <c:spPr>
              <a:noFill/>
              <a:ln>
                <a:noFill/>
              </a:ln>
              <a:effectLst/>
            </c:spPr>
            <c:txPr>
              <a:bodyPr/>
              <a:lstStyle/>
              <a:p>
                <a:pPr>
                  <a:defRPr sz="1100">
                    <a:solidFill>
                      <a:schemeClr val="bg1"/>
                    </a:solidFill>
                    <a:latin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Sheet1!$A$3:$A$13</c:f>
              <c:strCache>
                <c:ptCount val="11"/>
                <c:pt idx="0">
                  <c:v>All Small Firms1</c:v>
                </c:pt>
                <c:pt idx="1">
                  <c:v>All Large Firms1</c:v>
                </c:pt>
                <c:pt idx="2">
                  <c:v>8</c:v>
                </c:pt>
                <c:pt idx="3">
                  <c:v>All Small Firms2</c:v>
                </c:pt>
                <c:pt idx="4">
                  <c:v>All Large Firms2</c:v>
                </c:pt>
                <c:pt idx="5">
                  <c:v>12</c:v>
                </c:pt>
                <c:pt idx="6">
                  <c:v>All Small Firms3</c:v>
                </c:pt>
                <c:pt idx="7">
                  <c:v>All Large Firms3</c:v>
                </c:pt>
                <c:pt idx="8">
                  <c:v>16</c:v>
                </c:pt>
                <c:pt idx="9">
                  <c:v>All Small Firms4</c:v>
                </c:pt>
                <c:pt idx="10">
                  <c:v>All Large Firms4</c:v>
                </c:pt>
              </c:strCache>
            </c:strRef>
          </c:cat>
          <c:val>
            <c:numRef>
              <c:f>Sheet1!$B$3:$B$13</c:f>
              <c:numCache>
                <c:formatCode>0%</c:formatCode>
                <c:ptCount val="11"/>
                <c:pt idx="0">
                  <c:v>0.98</c:v>
                </c:pt>
                <c:pt idx="1">
                  <c:v>1</c:v>
                </c:pt>
                <c:pt idx="2">
                  <c:v>0</c:v>
                </c:pt>
                <c:pt idx="3">
                  <c:v>0.96</c:v>
                </c:pt>
                <c:pt idx="4">
                  <c:v>1</c:v>
                </c:pt>
                <c:pt idx="5">
                  <c:v>0</c:v>
                </c:pt>
                <c:pt idx="6">
                  <c:v>0.42</c:v>
                </c:pt>
                <c:pt idx="7">
                  <c:v>0.47</c:v>
                </c:pt>
                <c:pt idx="8">
                  <c:v>0</c:v>
                </c:pt>
                <c:pt idx="9">
                  <c:v>0.28000000000000003</c:v>
                </c:pt>
                <c:pt idx="10">
                  <c:v>0.36</c:v>
                </c:pt>
              </c:numCache>
            </c:numRef>
          </c:val>
        </c:ser>
        <c:ser>
          <c:idx val="1"/>
          <c:order val="1"/>
          <c:tx>
            <c:strRef>
              <c:f>Sheet1!$C$2</c:f>
              <c:strCache>
                <c:ptCount val="1"/>
                <c:pt idx="0">
                  <c:v>No</c:v>
                </c:pt>
              </c:strCache>
            </c:strRef>
          </c:tx>
          <c:spPr>
            <a:solidFill>
              <a:schemeClr val="accent3"/>
            </a:solidFill>
            <a:ln>
              <a:solidFill>
                <a:schemeClr val="accent1"/>
              </a:solidFill>
            </a:ln>
          </c:spPr>
          <c:invertIfNegative val="0"/>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layout>
                <c:manualLayout>
                  <c:x val="-9.2592592592592587E-3"/>
                  <c:y val="-5.2073080708661418E-3"/>
                </c:manualLayout>
              </c:layout>
              <c:showLegendKey val="0"/>
              <c:showVal val="1"/>
              <c:showCatName val="0"/>
              <c:showSerName val="0"/>
              <c:showPercent val="0"/>
              <c:showBubbleSize val="0"/>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layout>
                <c:manualLayout>
                  <c:x val="-1.8518518518518519E-3"/>
                  <c:y val="-5.208333333333333E-3"/>
                </c:manualLayout>
              </c:layout>
              <c:showLegendKey val="0"/>
              <c:showVal val="1"/>
              <c:showCatName val="0"/>
              <c:showSerName val="0"/>
              <c:showPercent val="0"/>
              <c:showBubbleSize val="0"/>
              <c:extLst>
                <c:ext xmlns:c15="http://schemas.microsoft.com/office/drawing/2012/chart" uri="{CE6537A1-D6FC-4f65-9D91-7224C49458BB}"/>
              </c:extLst>
            </c:dLbl>
            <c:dLbl>
              <c:idx val="8"/>
              <c:delete val="1"/>
              <c:extLst>
                <c:ext xmlns:c15="http://schemas.microsoft.com/office/drawing/2012/chart" uri="{CE6537A1-D6FC-4f65-9D91-7224C49458BB}"/>
              </c:extLst>
            </c:dLbl>
            <c:dLbl>
              <c:idx val="11"/>
              <c:delete val="1"/>
              <c:extLst>
                <c:ext xmlns:c15="http://schemas.microsoft.com/office/drawing/2012/chart" uri="{CE6537A1-D6FC-4f65-9D91-7224C49458BB}"/>
              </c:extLst>
            </c:dLbl>
            <c:spPr>
              <a:noFill/>
              <a:ln>
                <a:noFill/>
              </a:ln>
              <a:effectLst/>
            </c:spPr>
            <c:txPr>
              <a:bodyPr/>
              <a:lstStyle/>
              <a:p>
                <a:pPr>
                  <a:defRPr sz="1100">
                    <a:solidFill>
                      <a:schemeClr val="bg1"/>
                    </a:solidFill>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Sheet1!$A$3:$A$13</c:f>
              <c:strCache>
                <c:ptCount val="11"/>
                <c:pt idx="0">
                  <c:v>All Small Firms1</c:v>
                </c:pt>
                <c:pt idx="1">
                  <c:v>All Large Firms1</c:v>
                </c:pt>
                <c:pt idx="2">
                  <c:v>8</c:v>
                </c:pt>
                <c:pt idx="3">
                  <c:v>All Small Firms2</c:v>
                </c:pt>
                <c:pt idx="4">
                  <c:v>All Large Firms2</c:v>
                </c:pt>
                <c:pt idx="5">
                  <c:v>12</c:v>
                </c:pt>
                <c:pt idx="6">
                  <c:v>All Small Firms3</c:v>
                </c:pt>
                <c:pt idx="7">
                  <c:v>All Large Firms3</c:v>
                </c:pt>
                <c:pt idx="8">
                  <c:v>16</c:v>
                </c:pt>
                <c:pt idx="9">
                  <c:v>All Small Firms4</c:v>
                </c:pt>
                <c:pt idx="10">
                  <c:v>All Large Firms4</c:v>
                </c:pt>
              </c:strCache>
            </c:strRef>
          </c:cat>
          <c:val>
            <c:numRef>
              <c:f>Sheet1!$C$3:$C$13</c:f>
              <c:numCache>
                <c:formatCode>0%</c:formatCode>
                <c:ptCount val="11"/>
                <c:pt idx="0">
                  <c:v>0.02</c:v>
                </c:pt>
                <c:pt idx="1">
                  <c:v>0</c:v>
                </c:pt>
                <c:pt idx="2">
                  <c:v>0</c:v>
                </c:pt>
                <c:pt idx="3">
                  <c:v>0.04</c:v>
                </c:pt>
                <c:pt idx="4">
                  <c:v>0</c:v>
                </c:pt>
                <c:pt idx="5">
                  <c:v>0</c:v>
                </c:pt>
                <c:pt idx="6">
                  <c:v>0.26</c:v>
                </c:pt>
                <c:pt idx="7">
                  <c:v>0.48</c:v>
                </c:pt>
                <c:pt idx="8">
                  <c:v>0</c:v>
                </c:pt>
                <c:pt idx="9">
                  <c:v>0.42</c:v>
                </c:pt>
                <c:pt idx="10">
                  <c:v>0.61</c:v>
                </c:pt>
              </c:numCache>
            </c:numRef>
          </c:val>
        </c:ser>
        <c:ser>
          <c:idx val="2"/>
          <c:order val="2"/>
          <c:tx>
            <c:strRef>
              <c:f>Sheet1!$D$2</c:f>
              <c:strCache>
                <c:ptCount val="1"/>
                <c:pt idx="0">
                  <c:v>Not Encountered</c:v>
                </c:pt>
              </c:strCache>
            </c:strRef>
          </c:tx>
          <c:spPr>
            <a:solidFill>
              <a:schemeClr val="accent5"/>
            </a:solidFill>
            <a:ln>
              <a:solidFill>
                <a:schemeClr val="accent1"/>
              </a:solidFill>
            </a:ln>
          </c:spPr>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3"/>
              <c:layout>
                <c:manualLayout>
                  <c:x val="7.4074074074074077E-3"/>
                  <c:y val="2.0505249343832022E-7"/>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10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Sheet1!$A$3:$A$13</c:f>
              <c:strCache>
                <c:ptCount val="11"/>
                <c:pt idx="0">
                  <c:v>All Small Firms1</c:v>
                </c:pt>
                <c:pt idx="1">
                  <c:v>All Large Firms1</c:v>
                </c:pt>
                <c:pt idx="2">
                  <c:v>8</c:v>
                </c:pt>
                <c:pt idx="3">
                  <c:v>All Small Firms2</c:v>
                </c:pt>
                <c:pt idx="4">
                  <c:v>All Large Firms2</c:v>
                </c:pt>
                <c:pt idx="5">
                  <c:v>12</c:v>
                </c:pt>
                <c:pt idx="6">
                  <c:v>All Small Firms3</c:v>
                </c:pt>
                <c:pt idx="7">
                  <c:v>All Large Firms3</c:v>
                </c:pt>
                <c:pt idx="8">
                  <c:v>16</c:v>
                </c:pt>
                <c:pt idx="9">
                  <c:v>All Small Firms4</c:v>
                </c:pt>
                <c:pt idx="10">
                  <c:v>All Large Firms4</c:v>
                </c:pt>
              </c:strCache>
            </c:strRef>
          </c:cat>
          <c:val>
            <c:numRef>
              <c:f>Sheet1!$D$3:$D$13</c:f>
              <c:numCache>
                <c:formatCode>0%</c:formatCode>
                <c:ptCount val="11"/>
                <c:pt idx="0">
                  <c:v>0</c:v>
                </c:pt>
                <c:pt idx="1">
                  <c:v>0</c:v>
                </c:pt>
                <c:pt idx="2">
                  <c:v>0</c:v>
                </c:pt>
                <c:pt idx="3">
                  <c:v>0</c:v>
                </c:pt>
                <c:pt idx="4">
                  <c:v>0</c:v>
                </c:pt>
                <c:pt idx="5">
                  <c:v>0</c:v>
                </c:pt>
                <c:pt idx="6">
                  <c:v>0.32</c:v>
                </c:pt>
                <c:pt idx="7">
                  <c:v>0.05</c:v>
                </c:pt>
                <c:pt idx="8">
                  <c:v>0</c:v>
                </c:pt>
                <c:pt idx="9">
                  <c:v>0.31</c:v>
                </c:pt>
                <c:pt idx="10">
                  <c:v>0.03</c:v>
                </c:pt>
              </c:numCache>
            </c:numRef>
          </c:val>
        </c:ser>
        <c:dLbls>
          <c:showLegendKey val="0"/>
          <c:showVal val="0"/>
          <c:showCatName val="0"/>
          <c:showSerName val="0"/>
          <c:showPercent val="0"/>
          <c:showBubbleSize val="0"/>
        </c:dLbls>
        <c:gapWidth val="50"/>
        <c:overlap val="100"/>
        <c:axId val="378342352"/>
        <c:axId val="378342744"/>
      </c:barChart>
      <c:catAx>
        <c:axId val="378342352"/>
        <c:scaling>
          <c:orientation val="maxMin"/>
        </c:scaling>
        <c:delete val="0"/>
        <c:axPos val="l"/>
        <c:numFmt formatCode="General" sourceLinked="1"/>
        <c:majorTickMark val="out"/>
        <c:minorTickMark val="none"/>
        <c:tickLblPos val="none"/>
        <c:crossAx val="378342744"/>
        <c:crosses val="autoZero"/>
        <c:auto val="1"/>
        <c:lblAlgn val="ctr"/>
        <c:lblOffset val="100"/>
        <c:noMultiLvlLbl val="0"/>
      </c:catAx>
      <c:valAx>
        <c:axId val="378342744"/>
        <c:scaling>
          <c:orientation val="minMax"/>
          <c:max val="1"/>
        </c:scaling>
        <c:delete val="1"/>
        <c:axPos val="t"/>
        <c:majorGridlines>
          <c:spPr>
            <a:ln>
              <a:noFill/>
            </a:ln>
          </c:spPr>
        </c:majorGridlines>
        <c:numFmt formatCode="0%" sourceLinked="1"/>
        <c:majorTickMark val="out"/>
        <c:minorTickMark val="none"/>
        <c:tickLblPos val="nextTo"/>
        <c:crossAx val="378342352"/>
        <c:crosses val="autoZero"/>
        <c:crossBetween val="between"/>
        <c:majorUnit val="0.1"/>
      </c:valAx>
    </c:plotArea>
    <c:legend>
      <c:legendPos val="r"/>
      <c:layout>
        <c:manualLayout>
          <c:xMode val="edge"/>
          <c:yMode val="edge"/>
          <c:x val="0.85357742782152235"/>
          <c:y val="0.21883263615485565"/>
          <c:w val="0.13320705745115194"/>
          <c:h val="0.21598035597112861"/>
        </c:manualLayout>
      </c:layout>
      <c:overlay val="0"/>
      <c:txPr>
        <a:bodyPr/>
        <a:lstStyle/>
        <a:p>
          <a:pPr>
            <a:defRPr sz="1100">
              <a:latin typeface="Calibri" panose="020F0502020204030204" pitchFamily="34" charset="0"/>
            </a:defRPr>
          </a:pPr>
          <a:endParaRPr lang="en-US"/>
        </a:p>
      </c:txPr>
    </c:legend>
    <c:plotVisOnly val="1"/>
    <c:dispBlanksAs val="gap"/>
    <c:showDLblsOverMax val="0"/>
  </c:chart>
  <c:txPr>
    <a:bodyPr/>
    <a:lstStyle/>
    <a:p>
      <a:pPr>
        <a:defRPr sz="11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946924877633538"/>
          <c:y val="2.8918827108678276E-2"/>
          <c:w val="0.73862415600998277"/>
          <c:h val="0.94929538046060213"/>
        </c:manualLayout>
      </c:layout>
      <c:barChart>
        <c:barDir val="bar"/>
        <c:grouping val="clustered"/>
        <c:varyColors val="0"/>
        <c:ser>
          <c:idx val="0"/>
          <c:order val="0"/>
          <c:tx>
            <c:strRef>
              <c:f>Sheet1!$B$1</c:f>
              <c:strCache>
                <c:ptCount val="1"/>
              </c:strCache>
            </c:strRef>
          </c:tx>
          <c:spPr>
            <a:ln w="12700" cap="flat" cmpd="sng">
              <a:solidFill>
                <a:schemeClr val="tx1"/>
              </a:solidFill>
              <a:prstDash val="solid"/>
              <a:round/>
            </a:ln>
          </c:spPr>
          <c:invertIfNegative val="0"/>
          <c:dLbls>
            <c:dLbl>
              <c:idx val="2"/>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4"/>
              <c:delete val="1"/>
              <c:extLst>
                <c:ext xmlns:c15="http://schemas.microsoft.com/office/drawing/2012/chart" uri="{CE6537A1-D6FC-4f65-9D91-7224C49458BB}"/>
              </c:extLst>
            </c:dLbl>
            <c:spPr>
              <a:noFill/>
              <a:ln>
                <a:noFill/>
              </a:ln>
              <a:effectLst/>
            </c:spPr>
            <c:txPr>
              <a:bodyPr/>
              <a:lstStyle/>
              <a:p>
                <a:pPr>
                  <a:defRPr>
                    <a:latin typeface="Calibri" pitchFamily="34" charset="0"/>
                    <a:cs typeface="Calibri"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Sheet1!$A$4:$A$13</c:f>
              <c:strCache>
                <c:ptCount val="10"/>
                <c:pt idx="0">
                  <c:v>Many Workers are Lower-Wage</c:v>
                </c:pt>
                <c:pt idx="2">
                  <c:v>Few Workers are High-Wage</c:v>
                </c:pt>
                <c:pt idx="3">
                  <c:v>Many Workers are High-Wage</c:v>
                </c:pt>
                <c:pt idx="5">
                  <c:v>Less Than 35% of Workers Are Age 26 or Younger</c:v>
                </c:pt>
                <c:pt idx="6">
                  <c:v>35% or More Workers Are Age 26 or Younger</c:v>
                </c:pt>
                <c:pt idx="8">
                  <c:v>Less Than 35% of Workers Are Age 50 or Older</c:v>
                </c:pt>
                <c:pt idx="9">
                  <c:v>35% or More Workers Are Age 50 or Older</c:v>
                </c:pt>
              </c:strCache>
            </c:strRef>
          </c:cat>
          <c:val>
            <c:numRef>
              <c:f>Sheet1!$B$3:$B$13</c:f>
              <c:numCache>
                <c:formatCode>0%</c:formatCode>
                <c:ptCount val="11"/>
                <c:pt idx="0">
                  <c:v>0.65</c:v>
                </c:pt>
                <c:pt idx="1">
                  <c:v>0.46</c:v>
                </c:pt>
                <c:pt idx="2">
                  <c:v>0</c:v>
                </c:pt>
                <c:pt idx="3">
                  <c:v>0.55000000000000004</c:v>
                </c:pt>
                <c:pt idx="4">
                  <c:v>0.73</c:v>
                </c:pt>
                <c:pt idx="5">
                  <c:v>0</c:v>
                </c:pt>
                <c:pt idx="6">
                  <c:v>0.66</c:v>
                </c:pt>
                <c:pt idx="7">
                  <c:v>0.39</c:v>
                </c:pt>
                <c:pt idx="8">
                  <c:v>0</c:v>
                </c:pt>
                <c:pt idx="9">
                  <c:v>0.6</c:v>
                </c:pt>
                <c:pt idx="10">
                  <c:v>0.66</c:v>
                </c:pt>
              </c:numCache>
            </c:numRef>
          </c:val>
        </c:ser>
        <c:dLbls>
          <c:showLegendKey val="0"/>
          <c:showVal val="0"/>
          <c:showCatName val="0"/>
          <c:showSerName val="0"/>
          <c:showPercent val="0"/>
          <c:showBubbleSize val="0"/>
        </c:dLbls>
        <c:gapWidth val="50"/>
        <c:axId val="386515960"/>
        <c:axId val="386514000"/>
      </c:barChart>
      <c:catAx>
        <c:axId val="386515960"/>
        <c:scaling>
          <c:orientation val="maxMin"/>
        </c:scaling>
        <c:delete val="0"/>
        <c:axPos val="l"/>
        <c:numFmt formatCode="General" sourceLinked="1"/>
        <c:majorTickMark val="out"/>
        <c:minorTickMark val="none"/>
        <c:tickLblPos val="none"/>
        <c:crossAx val="386514000"/>
        <c:crosses val="autoZero"/>
        <c:auto val="1"/>
        <c:lblAlgn val="ctr"/>
        <c:lblOffset val="100"/>
        <c:noMultiLvlLbl val="0"/>
      </c:catAx>
      <c:valAx>
        <c:axId val="386514000"/>
        <c:scaling>
          <c:orientation val="minMax"/>
          <c:max val="1"/>
        </c:scaling>
        <c:delete val="1"/>
        <c:axPos val="t"/>
        <c:majorGridlines>
          <c:spPr>
            <a:ln>
              <a:noFill/>
            </a:ln>
          </c:spPr>
        </c:majorGridlines>
        <c:numFmt formatCode="0%" sourceLinked="1"/>
        <c:majorTickMark val="out"/>
        <c:minorTickMark val="none"/>
        <c:tickLblPos val="nextTo"/>
        <c:crossAx val="386515960"/>
        <c:crosses val="autoZero"/>
        <c:crossBetween val="between"/>
        <c:majorUnit val="0.1"/>
      </c:valAx>
    </c:plotArea>
    <c:plotVisOnly val="1"/>
    <c:dispBlanksAs val="gap"/>
    <c:showDLblsOverMax val="0"/>
  </c:chart>
  <c:txPr>
    <a:bodyPr/>
    <a:lstStyle/>
    <a:p>
      <a:pPr>
        <a:defRPr sz="12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792005686789152"/>
          <c:y val="1.6514842972214682E-2"/>
          <c:w val="0.61512160979877517"/>
          <c:h val="0.91760810636375367"/>
        </c:manualLayout>
      </c:layout>
      <c:barChart>
        <c:barDir val="bar"/>
        <c:grouping val="clustered"/>
        <c:varyColors val="0"/>
        <c:ser>
          <c:idx val="0"/>
          <c:order val="0"/>
          <c:tx>
            <c:strRef>
              <c:f>Sheet1!$B$1</c:f>
              <c:strCache>
                <c:ptCount val="1"/>
                <c:pt idx="0">
                  <c:v>All Firms (50 or More FTEs)ǂ</c:v>
                </c:pt>
              </c:strCache>
            </c:strRef>
          </c:tx>
          <c:spPr>
            <a:ln>
              <a:solidFill>
                <a:schemeClr val="tx1"/>
              </a:solidFill>
            </a:ln>
          </c:spPr>
          <c:invertIfNegative val="0"/>
          <c:dPt>
            <c:idx val="4"/>
            <c:invertIfNegative val="0"/>
            <c:bubble3D val="0"/>
            <c:spPr>
              <a:solidFill>
                <a:schemeClr val="accent1"/>
              </a:solidFill>
              <a:ln>
                <a:solidFill>
                  <a:schemeClr val="tx1"/>
                </a:solidFill>
              </a:ln>
            </c:spPr>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Changed some job classifications 
from part time to full time so that 
employees WOULD be eligible</c:v>
                </c:pt>
                <c:pt idx="1">
                  <c:v>Changed some job classifications from 
full time to part time so employees 
would NOT be eligible</c:v>
                </c:pt>
                <c:pt idx="2">
                  <c:v>Reduced the number of full time employees 
the firm intended to hire because of the cost 
of providing health benefits</c:v>
                </c:pt>
                <c:pt idx="3">
                  <c:v>Increased the waiting period before 
new employees are eligible for health benefits</c:v>
                </c:pt>
              </c:strCache>
            </c:strRef>
          </c:cat>
          <c:val>
            <c:numRef>
              <c:f>Sheet1!$B$2:$B$5</c:f>
              <c:numCache>
                <c:formatCode>0%</c:formatCode>
                <c:ptCount val="4"/>
                <c:pt idx="0">
                  <c:v>0.1</c:v>
                </c:pt>
                <c:pt idx="1">
                  <c:v>0.04</c:v>
                </c:pt>
                <c:pt idx="2">
                  <c:v>0.04</c:v>
                </c:pt>
                <c:pt idx="3">
                  <c:v>0.02</c:v>
                </c:pt>
              </c:numCache>
            </c:numRef>
          </c:val>
        </c:ser>
        <c:ser>
          <c:idx val="1"/>
          <c:order val="1"/>
          <c:tx>
            <c:strRef>
              <c:f>Sheet1!$C$1</c:f>
              <c:strCache>
                <c:ptCount val="1"/>
                <c:pt idx="0">
                  <c:v>All Large Firms (200 or more Workers)ǂ</c:v>
                </c:pt>
              </c:strCache>
            </c:strRef>
          </c:tx>
          <c:spPr>
            <a:solidFill>
              <a:schemeClr val="accent5"/>
            </a:solidFill>
            <a:ln>
              <a:solidFill>
                <a:schemeClr val="tx1"/>
              </a:solidFill>
            </a:ln>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Changed some job classifications 
from part time to full time so that 
employees WOULD be eligible</c:v>
                </c:pt>
                <c:pt idx="1">
                  <c:v>Changed some job classifications from 
full time to part time so employees 
would NOT be eligible</c:v>
                </c:pt>
                <c:pt idx="2">
                  <c:v>Reduced the number of full time employees 
the firm intended to hire because of the cost 
of providing health benefits</c:v>
                </c:pt>
                <c:pt idx="3">
                  <c:v>Increased the waiting period before 
new employees are eligible for health benefits</c:v>
                </c:pt>
              </c:strCache>
            </c:strRef>
          </c:cat>
          <c:val>
            <c:numRef>
              <c:f>Sheet1!$C$2:$C$5</c:f>
              <c:numCache>
                <c:formatCode>0%</c:formatCode>
                <c:ptCount val="4"/>
                <c:pt idx="0">
                  <c:v>0.13</c:v>
                </c:pt>
                <c:pt idx="1">
                  <c:v>0.03</c:v>
                </c:pt>
                <c:pt idx="2">
                  <c:v>0.05</c:v>
                </c:pt>
                <c:pt idx="3">
                  <c:v>0.03</c:v>
                </c:pt>
              </c:numCache>
            </c:numRef>
          </c:val>
        </c:ser>
        <c:dLbls>
          <c:showLegendKey val="0"/>
          <c:showVal val="0"/>
          <c:showCatName val="0"/>
          <c:showSerName val="0"/>
          <c:showPercent val="0"/>
          <c:showBubbleSize val="0"/>
        </c:dLbls>
        <c:gapWidth val="150"/>
        <c:axId val="386521448"/>
        <c:axId val="386516352"/>
      </c:barChart>
      <c:catAx>
        <c:axId val="386521448"/>
        <c:scaling>
          <c:orientation val="minMax"/>
        </c:scaling>
        <c:delete val="0"/>
        <c:axPos val="l"/>
        <c:numFmt formatCode="General" sourceLinked="0"/>
        <c:majorTickMark val="out"/>
        <c:minorTickMark val="none"/>
        <c:tickLblPos val="nextTo"/>
        <c:txPr>
          <a:bodyPr/>
          <a:lstStyle/>
          <a:p>
            <a:pPr>
              <a:defRPr sz="1200" b="0"/>
            </a:pPr>
            <a:endParaRPr lang="en-US"/>
          </a:p>
        </c:txPr>
        <c:crossAx val="386516352"/>
        <c:crosses val="autoZero"/>
        <c:auto val="1"/>
        <c:lblAlgn val="ctr"/>
        <c:lblOffset val="100"/>
        <c:noMultiLvlLbl val="0"/>
      </c:catAx>
      <c:valAx>
        <c:axId val="386516352"/>
        <c:scaling>
          <c:orientation val="minMax"/>
          <c:max val="0.30000000000000004"/>
        </c:scaling>
        <c:delete val="0"/>
        <c:axPos val="b"/>
        <c:numFmt formatCode="0%" sourceLinked="1"/>
        <c:majorTickMark val="out"/>
        <c:minorTickMark val="none"/>
        <c:tickLblPos val="nextTo"/>
        <c:txPr>
          <a:bodyPr/>
          <a:lstStyle/>
          <a:p>
            <a:pPr>
              <a:defRPr sz="1200"/>
            </a:pPr>
            <a:endParaRPr lang="en-US"/>
          </a:p>
        </c:txPr>
        <c:crossAx val="386521448"/>
        <c:crosses val="autoZero"/>
        <c:crossBetween val="between"/>
        <c:majorUnit val="0.1"/>
      </c:valAx>
    </c:plotArea>
    <c:legend>
      <c:legendPos val="b"/>
      <c:layout>
        <c:manualLayout>
          <c:xMode val="edge"/>
          <c:yMode val="edge"/>
          <c:x val="0.66864683828153992"/>
          <c:y val="4.78045264833699E-2"/>
          <c:w val="0.31328492913830308"/>
          <c:h val="0.13252334236908911"/>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4D92E5-9FFA-458A-9BEA-BDF5C2EF3530}" type="datetimeFigureOut">
              <a:rPr lang="en-US" smtClean="0"/>
              <a:t>4/28/2016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endParaRPr lang="en-US"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t>2</a:t>
            </a:fld>
            <a:endParaRPr lang="en-US"/>
          </a:p>
        </p:txBody>
      </p:sp>
    </p:spTree>
    <p:extLst>
      <p:ext uri="{BB962C8B-B14F-4D97-AF65-F5344CB8AC3E}">
        <p14:creationId xmlns:p14="http://schemas.microsoft.com/office/powerpoint/2010/main" val="2692515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894935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59484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3" r:id="rId4"/>
    <p:sldLayoutId id="2147483678" r:id="rId5"/>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Exhibit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Figure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6477000"/>
            <a:ext cx="8321040" cy="289560"/>
          </a:xfrm>
        </p:spPr>
        <p:txBody>
          <a:bodyPr/>
          <a:lstStyle/>
          <a:p>
            <a:pPr>
              <a:spcAft>
                <a:spcPts val="400"/>
              </a:spcAft>
            </a:pPr>
            <a:r>
              <a:rPr lang="en-US" sz="1100" dirty="0" smtClean="0">
                <a:latin typeface="Calibri" pitchFamily="34" charset="0"/>
              </a:rPr>
              <a:t>NOTES: </a:t>
            </a:r>
            <a:r>
              <a:rPr lang="en-US" sz="1100" dirty="0">
                <a:latin typeface="Calibri" pitchFamily="34" charset="0"/>
              </a:rPr>
              <a:t>FPL stands for the Federal Poverty </a:t>
            </a:r>
            <a:r>
              <a:rPr lang="en-US" sz="1100" dirty="0" smtClean="0">
                <a:latin typeface="Calibri" pitchFamily="34" charset="0"/>
              </a:rPr>
              <a:t>Level. Nonelderly are those under 65 years of age.</a:t>
            </a:r>
          </a:p>
          <a:p>
            <a:pPr>
              <a:spcAft>
                <a:spcPts val="400"/>
              </a:spcAft>
            </a:pPr>
            <a:r>
              <a:rPr lang="en-US" sz="1100" dirty="0" smtClean="0">
                <a:latin typeface="Calibri" pitchFamily="34" charset="0"/>
              </a:rPr>
              <a:t>SOURCE</a:t>
            </a:r>
            <a:r>
              <a:rPr lang="en-US" sz="1100" dirty="0">
                <a:latin typeface="Calibri" pitchFamily="34" charset="0"/>
              </a:rPr>
              <a:t>: Kaiser Family Foundation’s analysis of the National Health Interview </a:t>
            </a:r>
            <a:r>
              <a:rPr lang="en-US" sz="1100" dirty="0" smtClean="0">
                <a:latin typeface="Calibri" pitchFamily="34" charset="0"/>
              </a:rPr>
              <a:t>Survey, 1999-2014.</a:t>
            </a:r>
            <a:endParaRPr lang="en-US" sz="1100" dirty="0">
              <a:latin typeface="Calibri" pitchFamily="34" charset="0"/>
            </a:endParaRPr>
          </a:p>
        </p:txBody>
      </p:sp>
      <p:sp>
        <p:nvSpPr>
          <p:cNvPr id="4" name="Title 3"/>
          <p:cNvSpPr>
            <a:spLocks noGrp="1"/>
          </p:cNvSpPr>
          <p:nvPr>
            <p:ph type="title"/>
          </p:nvPr>
        </p:nvSpPr>
        <p:spPr>
          <a:xfrm>
            <a:off x="76200" y="76200"/>
            <a:ext cx="8961120" cy="594360"/>
          </a:xfrm>
        </p:spPr>
        <p:txBody>
          <a:bodyPr/>
          <a:lstStyle/>
          <a:p>
            <a:r>
              <a:rPr lang="en-US" sz="2000" dirty="0" smtClean="0">
                <a:latin typeface="Calibri" pitchFamily="34" charset="0"/>
              </a:rPr>
              <a:t>Lower Income Nonelderly Less Likely to Have Employer-Sponsored Coverage</a:t>
            </a:r>
            <a:endParaRPr lang="en-US" sz="2000" dirty="0">
              <a:latin typeface="Calibri" pitchFamily="34" charset="0"/>
            </a:endParaRPr>
          </a:p>
        </p:txBody>
      </p:sp>
      <p:graphicFrame>
        <p:nvGraphicFramePr>
          <p:cNvPr id="6" name="Object 3"/>
          <p:cNvGraphicFramePr>
            <a:graphicFrameLocks noGrp="1" noChangeAspect="1"/>
          </p:cNvGraphicFramePr>
          <p:nvPr>
            <p:ph idx="1"/>
            <p:extLst>
              <p:ext uri="{D42A27DB-BD31-4B8C-83A1-F6EECF244321}">
                <p14:modId xmlns:p14="http://schemas.microsoft.com/office/powerpoint/2010/main" val="3001157452"/>
              </p:ext>
            </p:extLst>
          </p:nvPr>
        </p:nvGraphicFramePr>
        <p:xfrm>
          <a:off x="7088" y="1066800"/>
          <a:ext cx="9136912"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56599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155021877"/>
              </p:ext>
            </p:extLst>
          </p:nvPr>
        </p:nvGraphicFramePr>
        <p:xfrm>
          <a:off x="91440" y="1066800"/>
          <a:ext cx="879221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p:cNvSpPr>
            <a:spLocks noGrp="1"/>
          </p:cNvSpPr>
          <p:nvPr>
            <p:ph type="body" sz="quarter" idx="11"/>
          </p:nvPr>
        </p:nvSpPr>
        <p:spPr>
          <a:xfrm>
            <a:off x="91440" y="5715000"/>
            <a:ext cx="7147560" cy="1051560"/>
          </a:xfrm>
        </p:spPr>
        <p:txBody>
          <a:bodyPr/>
          <a:lstStyle/>
          <a:p>
            <a:r>
              <a:rPr lang="en-US" sz="1100" dirty="0" smtClean="0">
                <a:latin typeface="Calibri" panose="020F0502020204030204" pitchFamily="34" charset="0"/>
              </a:rPr>
              <a:t>NOTE: </a:t>
            </a:r>
            <a:r>
              <a:rPr lang="en-US" sz="1100" dirty="0">
                <a:latin typeface="Calibri" panose="020F0502020204030204" pitchFamily="34" charset="0"/>
                <a:cs typeface="Arial" charset="0"/>
              </a:rPr>
              <a:t>Estimates presented in this exhibit are based on the sample of both firms that completed the entire survey and those that answered just one question about whether they offer health benefits. </a:t>
            </a:r>
            <a:r>
              <a:rPr lang="en-US" sz="1100" dirty="0" smtClean="0">
                <a:latin typeface="Calibri" panose="020F0502020204030204" pitchFamily="34" charset="0"/>
                <a:cs typeface="Arial" charset="0"/>
              </a:rPr>
              <a:t> </a:t>
            </a:r>
            <a:r>
              <a:rPr lang="en-US" sz="1100" dirty="0" smtClean="0">
                <a:latin typeface="Calibri" panose="020F0502020204030204" pitchFamily="34" charset="0"/>
              </a:rPr>
              <a:t>Firm size categories are determined by the number of workers at a firm, which may include full-time and part-time employees.</a:t>
            </a:r>
          </a:p>
          <a:p>
            <a:endParaRPr lang="en-US" sz="1100" dirty="0" smtClean="0">
              <a:latin typeface="Calibri" panose="020F0502020204030204" pitchFamily="34" charset="0"/>
              <a:cs typeface="Arial" charset="0"/>
            </a:endParaRPr>
          </a:p>
          <a:p>
            <a:r>
              <a:rPr lang="en-US" sz="1100" dirty="0" smtClean="0">
                <a:latin typeface="Calibri" panose="020F0502020204030204" pitchFamily="34" charset="0"/>
              </a:rPr>
              <a:t>SOURCE</a:t>
            </a:r>
            <a:r>
              <a:rPr lang="en-US" sz="1100" dirty="0">
                <a:latin typeface="Calibri" panose="020F0502020204030204" pitchFamily="34" charset="0"/>
              </a:rPr>
              <a:t>:  Kaiser/HRET Survey of Employer-Sponsored Health Benefits, </a:t>
            </a:r>
            <a:r>
              <a:rPr lang="en-US" sz="1100" dirty="0" smtClean="0">
                <a:latin typeface="Calibri" panose="020F0502020204030204" pitchFamily="34" charset="0"/>
              </a:rPr>
              <a:t>2015.</a:t>
            </a:r>
            <a:endParaRPr lang="en-US" sz="1100" dirty="0">
              <a:latin typeface="Calibri" panose="020F0502020204030204" pitchFamily="34" charset="0"/>
            </a:endParaRPr>
          </a:p>
        </p:txBody>
      </p:sp>
      <p:sp>
        <p:nvSpPr>
          <p:cNvPr id="5" name="Title 4"/>
          <p:cNvSpPr>
            <a:spLocks noGrp="1"/>
          </p:cNvSpPr>
          <p:nvPr>
            <p:ph type="title"/>
          </p:nvPr>
        </p:nvSpPr>
        <p:spPr/>
        <p:txBody>
          <a:bodyPr/>
          <a:lstStyle/>
          <a:p>
            <a:r>
              <a:rPr lang="en-US" sz="2000" dirty="0" smtClean="0">
                <a:latin typeface="Calibri" panose="020F0502020204030204" pitchFamily="34" charset="0"/>
                <a:cs typeface="Tahoma" pitchFamily="34" charset="0"/>
              </a:rPr>
              <a:t>Larger Firms More Likely to Offer Health Benefits</a:t>
            </a:r>
            <a:r>
              <a:rPr lang="en-US" sz="2000" dirty="0" smtClean="0">
                <a:latin typeface="Calibri" panose="020F0502020204030204" pitchFamily="34" charset="0"/>
              </a:rPr>
              <a:t>, 2015</a:t>
            </a:r>
            <a:endParaRPr lang="en-US" sz="2000" dirty="0">
              <a:latin typeface="Calibri" panose="020F0502020204030204" pitchFamily="34" charset="0"/>
            </a:endParaRPr>
          </a:p>
        </p:txBody>
      </p:sp>
    </p:spTree>
    <p:extLst>
      <p:ext uri="{BB962C8B-B14F-4D97-AF65-F5344CB8AC3E}">
        <p14:creationId xmlns:p14="http://schemas.microsoft.com/office/powerpoint/2010/main" val="3461605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6477000"/>
            <a:ext cx="8321040" cy="289560"/>
          </a:xfrm>
        </p:spPr>
        <p:txBody>
          <a:bodyPr/>
          <a:lstStyle/>
          <a:p>
            <a:pPr>
              <a:spcAft>
                <a:spcPts val="400"/>
              </a:spcAft>
            </a:pPr>
            <a:r>
              <a:rPr lang="en-US" sz="1100" dirty="0" smtClean="0">
                <a:latin typeface="Calibri" pitchFamily="34" charset="0"/>
              </a:rPr>
              <a:t>NOTE: Among firms both offering and not offering benefits.</a:t>
            </a:r>
          </a:p>
          <a:p>
            <a:pPr>
              <a:spcAft>
                <a:spcPts val="400"/>
              </a:spcAft>
            </a:pPr>
            <a:r>
              <a:rPr lang="en-US" sz="1100" dirty="0" smtClean="0">
                <a:latin typeface="Calibri" pitchFamily="34" charset="0"/>
              </a:rPr>
              <a:t>SOURCE: Kaiser/HRET Survey of Employer-Sponsored Health Benefits, </a:t>
            </a:r>
            <a:r>
              <a:rPr lang="en-US" sz="1100" dirty="0" smtClean="0"/>
              <a:t>2000</a:t>
            </a:r>
            <a:r>
              <a:rPr lang="en-US" sz="1100" dirty="0" smtClean="0">
                <a:latin typeface="Calibri" pitchFamily="34" charset="0"/>
              </a:rPr>
              <a:t>-2015.</a:t>
            </a:r>
            <a:endParaRPr lang="en-US" sz="1100" dirty="0">
              <a:latin typeface="Calibri" pitchFamily="34" charset="0"/>
            </a:endParaRPr>
          </a:p>
        </p:txBody>
      </p:sp>
      <p:sp>
        <p:nvSpPr>
          <p:cNvPr id="4" name="Title 3"/>
          <p:cNvSpPr>
            <a:spLocks noGrp="1"/>
          </p:cNvSpPr>
          <p:nvPr>
            <p:ph type="title"/>
          </p:nvPr>
        </p:nvSpPr>
        <p:spPr>
          <a:xfrm>
            <a:off x="76200" y="76200"/>
            <a:ext cx="8961120" cy="594360"/>
          </a:xfrm>
        </p:spPr>
        <p:txBody>
          <a:bodyPr/>
          <a:lstStyle/>
          <a:p>
            <a:r>
              <a:rPr lang="en-US" sz="2000" dirty="0" smtClean="0"/>
              <a:t>Percentage </a:t>
            </a:r>
            <a:r>
              <a:rPr lang="en-US" sz="2000" dirty="0"/>
              <a:t>of </a:t>
            </a:r>
            <a:r>
              <a:rPr lang="en-US" sz="2000" dirty="0" smtClean="0"/>
              <a:t>Workers </a:t>
            </a:r>
            <a:r>
              <a:rPr lang="en-US" sz="2000" dirty="0"/>
              <a:t>Covered by Their Employers’ Health </a:t>
            </a:r>
            <a:r>
              <a:rPr lang="en-US" sz="2000" dirty="0" smtClean="0"/>
              <a:t>Benefits Since 2000</a:t>
            </a:r>
            <a:endParaRPr lang="en-US" sz="2000" dirty="0"/>
          </a:p>
        </p:txBody>
      </p:sp>
      <p:graphicFrame>
        <p:nvGraphicFramePr>
          <p:cNvPr id="5" name="Chart 4"/>
          <p:cNvGraphicFramePr/>
          <p:nvPr>
            <p:extLst>
              <p:ext uri="{D42A27DB-BD31-4B8C-83A1-F6EECF244321}">
                <p14:modId xmlns:p14="http://schemas.microsoft.com/office/powerpoint/2010/main" val="2807362411"/>
              </p:ext>
            </p:extLst>
          </p:nvPr>
        </p:nvGraphicFramePr>
        <p:xfrm>
          <a:off x="259080" y="838200"/>
          <a:ext cx="865632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79737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0" y="6096000"/>
            <a:ext cx="8534400" cy="685800"/>
          </a:xfrm>
        </p:spPr>
        <p:txBody>
          <a:bodyPr/>
          <a:lstStyle/>
          <a:p>
            <a:pPr>
              <a:spcAft>
                <a:spcPts val="400"/>
              </a:spcAft>
            </a:pPr>
            <a:r>
              <a:rPr lang="en-US" sz="1100" dirty="0" smtClean="0">
                <a:latin typeface="Calibri" pitchFamily="34" charset="0"/>
              </a:rPr>
              <a:t>NOTES: Among firms offering benefits. “Not encountered” refers to firms where no workers requested domestic partner benefits and there is no </a:t>
            </a:r>
            <a:r>
              <a:rPr lang="en-US" sz="1100" dirty="0">
                <a:latin typeface="Calibri" pitchFamily="34" charset="0"/>
              </a:rPr>
              <a:t>corporate </a:t>
            </a:r>
            <a:r>
              <a:rPr lang="en-US" sz="1100" dirty="0" smtClean="0">
                <a:latin typeface="Calibri" pitchFamily="34" charset="0"/>
              </a:rPr>
              <a:t>policy on coverage for that classification of domestic partners. </a:t>
            </a:r>
          </a:p>
          <a:p>
            <a:pPr>
              <a:spcAft>
                <a:spcPts val="400"/>
              </a:spcAft>
            </a:pPr>
            <a:r>
              <a:rPr lang="en-US" sz="1100" dirty="0" smtClean="0">
                <a:latin typeface="Calibri" pitchFamily="34" charset="0"/>
              </a:rPr>
              <a:t>SOURCE: Kaiser/HRET Survey of Employer-Sponsored Health Benefits, 2015.</a:t>
            </a:r>
            <a:endParaRPr lang="en-US" sz="1100" dirty="0">
              <a:latin typeface="Calibri" pitchFamily="34" charset="0"/>
            </a:endParaRPr>
          </a:p>
        </p:txBody>
      </p:sp>
      <p:sp>
        <p:nvSpPr>
          <p:cNvPr id="4" name="Title 3"/>
          <p:cNvSpPr>
            <a:spLocks noGrp="1"/>
          </p:cNvSpPr>
          <p:nvPr>
            <p:ph type="title"/>
          </p:nvPr>
        </p:nvSpPr>
        <p:spPr>
          <a:xfrm>
            <a:off x="0" y="0"/>
            <a:ext cx="8961120" cy="914400"/>
          </a:xfrm>
        </p:spPr>
        <p:txBody>
          <a:bodyPr/>
          <a:lstStyle/>
          <a:p>
            <a:r>
              <a:rPr lang="en-US" sz="2000" dirty="0" smtClean="0">
                <a:latin typeface="Calibri" pitchFamily="34" charset="0"/>
              </a:rPr>
              <a:t>Firms’ Coverage of Family Members, 2015</a:t>
            </a:r>
            <a:endParaRPr lang="en-US" sz="2000" dirty="0">
              <a:latin typeface="Calibri" pitchFamily="34" charset="0"/>
            </a:endParaRPr>
          </a:p>
        </p:txBody>
      </p:sp>
      <p:graphicFrame>
        <p:nvGraphicFramePr>
          <p:cNvPr id="25" name="Table 24"/>
          <p:cNvGraphicFramePr>
            <a:graphicFrameLocks noGrp="1"/>
          </p:cNvGraphicFramePr>
          <p:nvPr>
            <p:extLst>
              <p:ext uri="{D42A27DB-BD31-4B8C-83A1-F6EECF244321}">
                <p14:modId xmlns:p14="http://schemas.microsoft.com/office/powerpoint/2010/main" val="234408853"/>
              </p:ext>
            </p:extLst>
          </p:nvPr>
        </p:nvGraphicFramePr>
        <p:xfrm>
          <a:off x="228600" y="1202969"/>
          <a:ext cx="3581400" cy="4617945"/>
        </p:xfrm>
        <a:graphic>
          <a:graphicData uri="http://schemas.openxmlformats.org/drawingml/2006/table">
            <a:tbl>
              <a:tblPr firstRow="1" bandRow="1">
                <a:tableStyleId>{5C22544A-7EE6-4342-B048-85BDC9FD1C3A}</a:tableStyleId>
              </a:tblPr>
              <a:tblGrid>
                <a:gridCol w="1295400"/>
                <a:gridCol w="2286000"/>
              </a:tblGrid>
              <a:tr h="168631">
                <a:tc>
                  <a:txBody>
                    <a:bodyPr/>
                    <a:lstStyle/>
                    <a:p>
                      <a:pPr algn="ctr"/>
                      <a:endParaRPr lang="en-US" sz="8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1" dirty="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 Spouses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28600">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96117">
                <a:tc>
                  <a:txBody>
                    <a:bodyPr/>
                    <a:lstStyle/>
                    <a:p>
                      <a:pPr algn="ctr"/>
                      <a:endParaRPr lang="en-US" sz="8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a:t>
                      </a:r>
                      <a:r>
                        <a:rPr lang="en-US" sz="1200" b="1" baseline="0" dirty="0" smtClean="0">
                          <a:solidFill>
                            <a:schemeClr val="tx1"/>
                          </a:solidFill>
                          <a:latin typeface="Calibri" pitchFamily="34" charset="0"/>
                        </a:rPr>
                        <a:t> Other Dependents</a:t>
                      </a:r>
                      <a:endParaRPr lang="en-US" sz="1200" b="1" dirty="0" smtClean="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28600">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09600">
                <a:tc>
                  <a:txBody>
                    <a:bodyPr/>
                    <a:lstStyle/>
                    <a:p>
                      <a:pPr algn="ctr"/>
                      <a:endParaRPr lang="en-US" sz="8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572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 Same-Sex Domestic Partners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a:txBody>
                    <a:bodyPr/>
                    <a:lstStyle/>
                    <a:p>
                      <a:pPr algn="ctr"/>
                      <a:endParaRPr lang="en-US" sz="12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smtClean="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23978">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 Opposite-Sex Domestic Partners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55318">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23" name="Content Placeholder 22"/>
          <p:cNvGraphicFramePr>
            <a:graphicFrameLocks noGrp="1"/>
          </p:cNvGraphicFramePr>
          <p:nvPr>
            <p:ph idx="1"/>
            <p:extLst>
              <p:ext uri="{D42A27DB-BD31-4B8C-83A1-F6EECF244321}">
                <p14:modId xmlns:p14="http://schemas.microsoft.com/office/powerpoint/2010/main" val="71271714"/>
              </p:ext>
            </p:extLst>
          </p:nvPr>
        </p:nvGraphicFramePr>
        <p:xfrm>
          <a:off x="2286000" y="1066800"/>
          <a:ext cx="68580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65851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Content Placeholder 22"/>
          <p:cNvGraphicFramePr>
            <a:graphicFrameLocks noGrp="1"/>
          </p:cNvGraphicFramePr>
          <p:nvPr>
            <p:ph idx="1"/>
            <p:extLst>
              <p:ext uri="{D42A27DB-BD31-4B8C-83A1-F6EECF244321}">
                <p14:modId xmlns:p14="http://schemas.microsoft.com/office/powerpoint/2010/main" val="2751942436"/>
              </p:ext>
            </p:extLst>
          </p:nvPr>
        </p:nvGraphicFramePr>
        <p:xfrm>
          <a:off x="2987675" y="914400"/>
          <a:ext cx="6461125" cy="54403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a:xfrm>
            <a:off x="0" y="6217920"/>
            <a:ext cx="8412480" cy="640080"/>
          </a:xfrm>
        </p:spPr>
        <p:txBody>
          <a:bodyPr/>
          <a:lstStyle/>
          <a:p>
            <a:pPr>
              <a:spcAft>
                <a:spcPts val="400"/>
              </a:spcAft>
            </a:pPr>
            <a:r>
              <a:rPr lang="en-US" sz="1100" dirty="0" smtClean="0">
                <a:latin typeface="Calibri" pitchFamily="34" charset="0"/>
                <a:cs typeface="Calibri" pitchFamily="34" charset="0"/>
              </a:rPr>
              <a:t>NOTE: Among workers in firms offering health benefits.</a:t>
            </a:r>
          </a:p>
          <a:p>
            <a:pPr>
              <a:spcAft>
                <a:spcPts val="400"/>
              </a:spcAft>
            </a:pPr>
            <a:r>
              <a:rPr lang="en-US" sz="1100" dirty="0" smtClean="0">
                <a:latin typeface="Calibri" pitchFamily="34" charset="0"/>
                <a:cs typeface="Calibri" pitchFamily="34" charset="0"/>
              </a:rPr>
              <a:t>SOURCE: </a:t>
            </a:r>
            <a:r>
              <a:rPr lang="en-US" sz="1100" dirty="0">
                <a:latin typeface="Calibri" pitchFamily="34" charset="0"/>
                <a:cs typeface="Calibri" pitchFamily="34" charset="0"/>
              </a:rPr>
              <a:t>Kaiser/HRET Survey of Employer-Sponsored Health Benefits, </a:t>
            </a:r>
            <a:r>
              <a:rPr lang="en-US" sz="1100" dirty="0" smtClean="0">
                <a:latin typeface="Calibri" pitchFamily="34" charset="0"/>
                <a:cs typeface="Calibri" pitchFamily="34" charset="0"/>
              </a:rPr>
              <a:t>2015.</a:t>
            </a:r>
            <a:endParaRPr lang="en-US" sz="1100" dirty="0">
              <a:latin typeface="Calibri" pitchFamily="34" charset="0"/>
              <a:cs typeface="Calibri" pitchFamily="34" charset="0"/>
            </a:endParaRPr>
          </a:p>
        </p:txBody>
      </p:sp>
      <p:sp>
        <p:nvSpPr>
          <p:cNvPr id="4" name="Title 3"/>
          <p:cNvSpPr>
            <a:spLocks noGrp="1"/>
          </p:cNvSpPr>
          <p:nvPr>
            <p:ph type="title"/>
          </p:nvPr>
        </p:nvSpPr>
        <p:spPr>
          <a:xfrm>
            <a:off x="0" y="0"/>
            <a:ext cx="9144000" cy="1066800"/>
          </a:xfrm>
        </p:spPr>
        <p:txBody>
          <a:bodyPr/>
          <a:lstStyle/>
          <a:p>
            <a:r>
              <a:rPr lang="en-US" sz="2000" dirty="0" smtClean="0">
                <a:latin typeface="Calibri" pitchFamily="34" charset="0"/>
                <a:cs typeface="Calibri" pitchFamily="34" charset="0"/>
              </a:rPr>
              <a:t>Employer-Sponsored Coverage Varies by Firms’ Workforce </a:t>
            </a:r>
            <a:r>
              <a:rPr lang="en-US" sz="2000" dirty="0">
                <a:latin typeface="Calibri" pitchFamily="34" charset="0"/>
                <a:cs typeface="Calibri" pitchFamily="34" charset="0"/>
              </a:rPr>
              <a:t>Characteristics, </a:t>
            </a:r>
            <a:r>
              <a:rPr lang="en-US" sz="2000" dirty="0" smtClean="0">
                <a:latin typeface="Calibri" pitchFamily="34" charset="0"/>
                <a:cs typeface="Calibri" pitchFamily="34" charset="0"/>
              </a:rPr>
              <a:t>2015</a:t>
            </a:r>
            <a:endParaRPr lang="en-US" sz="2000" dirty="0">
              <a:latin typeface="Calibri" pitchFamily="34" charset="0"/>
              <a:cs typeface="Calibri"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957111777"/>
              </p:ext>
            </p:extLst>
          </p:nvPr>
        </p:nvGraphicFramePr>
        <p:xfrm>
          <a:off x="28353" y="1128169"/>
          <a:ext cx="4142509" cy="5272388"/>
        </p:xfrm>
        <a:graphic>
          <a:graphicData uri="http://schemas.openxmlformats.org/drawingml/2006/table">
            <a:tbl>
              <a:tblPr firstRow="1" bandRow="1">
                <a:tableStyleId>{5C22544A-7EE6-4342-B048-85BDC9FD1C3A}</a:tableStyleId>
              </a:tblPr>
              <a:tblGrid>
                <a:gridCol w="1337310"/>
                <a:gridCol w="2805199"/>
              </a:tblGrid>
              <a:tr h="422252">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cs typeface="Calibri" pitchFamily="34" charset="0"/>
                        </a:rPr>
                        <a:t>Lower</a:t>
                      </a:r>
                      <a:r>
                        <a:rPr lang="en-US" sz="1200" b="1" baseline="0" dirty="0" smtClean="0">
                          <a:solidFill>
                            <a:schemeClr val="tx1"/>
                          </a:solidFill>
                          <a:latin typeface="Calibri" pitchFamily="34" charset="0"/>
                          <a:cs typeface="Calibri" pitchFamily="34" charset="0"/>
                        </a:rPr>
                        <a:t> Wage Level</a:t>
                      </a:r>
                      <a:endParaRPr lang="en-US" sz="1200" b="1" dirty="0" smtClean="0">
                        <a:solidFill>
                          <a:schemeClr val="tx1"/>
                        </a:solidFill>
                        <a:latin typeface="Calibri" pitchFamily="34" charset="0"/>
                        <a:cs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00" b="0" dirty="0" smtClean="0">
                        <a:solidFill>
                          <a:schemeClr val="tx1"/>
                        </a:solidFill>
                        <a:latin typeface="Calibri" pitchFamily="34" charset="0"/>
                        <a:cs typeface="Calibri" pitchFamily="34" charset="0"/>
                      </a:endParaRPr>
                    </a:p>
                    <a:p>
                      <a:pPr algn="r">
                        <a:lnSpc>
                          <a:spcPct val="85000"/>
                        </a:lnSpc>
                      </a:pPr>
                      <a:r>
                        <a:rPr lang="en-US" sz="1000" b="0" dirty="0" smtClean="0">
                          <a:solidFill>
                            <a:schemeClr val="tx1"/>
                          </a:solidFill>
                          <a:latin typeface="Calibri" pitchFamily="34" charset="0"/>
                          <a:cs typeface="Calibri" pitchFamily="34" charset="0"/>
                        </a:rPr>
                        <a:t>Less Than 35% Earn $23,000 a Year or Less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22252">
                <a:tc vMerge="1">
                  <a:txBody>
                    <a:bodyPr/>
                    <a:lstStyle/>
                    <a:p>
                      <a:pPr algn="r"/>
                      <a:endParaRPr lang="en-US" dirty="0"/>
                    </a:p>
                  </a:txBody>
                  <a:tcPr/>
                </a:tc>
                <a:tc>
                  <a:txBody>
                    <a:bodyPr/>
                    <a:lstStyle/>
                    <a:p>
                      <a:pPr algn="r">
                        <a:lnSpc>
                          <a:spcPct val="85000"/>
                        </a:lnSpc>
                      </a:pPr>
                      <a:endParaRPr lang="en-US" sz="1000" b="0" dirty="0" smtClean="0">
                        <a:solidFill>
                          <a:schemeClr val="tx1"/>
                        </a:solidFill>
                        <a:latin typeface="Calibri" pitchFamily="34" charset="0"/>
                        <a:cs typeface="Calibri" pitchFamily="34" charset="0"/>
                      </a:endParaRPr>
                    </a:p>
                    <a:p>
                      <a:pPr algn="r">
                        <a:lnSpc>
                          <a:spcPct val="85000"/>
                        </a:lnSpc>
                      </a:pPr>
                      <a:r>
                        <a:rPr lang="en-US" sz="1000" b="0" dirty="0" smtClean="0">
                          <a:solidFill>
                            <a:schemeClr val="tx1"/>
                          </a:solidFill>
                          <a:latin typeface="Calibri" pitchFamily="34" charset="0"/>
                          <a:cs typeface="Calibri" pitchFamily="34" charset="0"/>
                        </a:rPr>
                        <a:t>35% or More Earn $23,000 a Year or Less </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09693">
                <a:tc>
                  <a:txBody>
                    <a:bodyPr/>
                    <a:lstStyle/>
                    <a:p>
                      <a:pPr algn="ctr"/>
                      <a:endParaRPr lang="en-US" sz="800" b="1" dirty="0">
                        <a:solidFill>
                          <a:schemeClr val="tx1"/>
                        </a:solidFill>
                        <a:latin typeface="Calibri" pitchFamily="34" charset="0"/>
                        <a:cs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00" b="0" dirty="0">
                        <a:solidFill>
                          <a:schemeClr val="tx1"/>
                        </a:solidFill>
                        <a:latin typeface="Calibri" pitchFamily="34" charset="0"/>
                        <a:cs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11887">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cs typeface="Calibri" pitchFamily="34" charset="0"/>
                        </a:rPr>
                        <a:t>Higher Wage Level</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00" b="0" dirty="0" smtClean="0">
                        <a:solidFill>
                          <a:schemeClr val="tx1"/>
                        </a:solidFill>
                        <a:latin typeface="Calibri" pitchFamily="34" charset="0"/>
                        <a:cs typeface="Calibri" pitchFamily="34" charset="0"/>
                      </a:endParaRPr>
                    </a:p>
                    <a:p>
                      <a:pPr algn="r">
                        <a:lnSpc>
                          <a:spcPct val="85000"/>
                        </a:lnSpc>
                      </a:pPr>
                      <a:endParaRPr lang="en-US" sz="1000" b="0" dirty="0" smtClean="0">
                        <a:solidFill>
                          <a:schemeClr val="tx1"/>
                        </a:solidFill>
                        <a:latin typeface="Calibri" pitchFamily="34" charset="0"/>
                        <a:cs typeface="Calibri" pitchFamily="34" charset="0"/>
                      </a:endParaRPr>
                    </a:p>
                    <a:p>
                      <a:pPr algn="r">
                        <a:lnSpc>
                          <a:spcPct val="85000"/>
                        </a:lnSpc>
                      </a:pPr>
                      <a:endParaRPr lang="en-US" sz="1000" b="0" dirty="0" smtClean="0">
                        <a:solidFill>
                          <a:schemeClr val="tx1"/>
                        </a:solidFill>
                        <a:latin typeface="Calibri" pitchFamily="34" charset="0"/>
                        <a:cs typeface="Calibri" pitchFamily="34" charset="0"/>
                      </a:endParaRPr>
                    </a:p>
                    <a:p>
                      <a:pPr algn="r">
                        <a:lnSpc>
                          <a:spcPct val="85000"/>
                        </a:lnSpc>
                      </a:pPr>
                      <a:r>
                        <a:rPr lang="en-US" sz="1000" b="0" dirty="0" smtClean="0">
                          <a:solidFill>
                            <a:schemeClr val="tx1"/>
                          </a:solidFill>
                          <a:latin typeface="Calibri" pitchFamily="34" charset="0"/>
                          <a:cs typeface="Calibri" pitchFamily="34" charset="0"/>
                        </a:rPr>
                        <a:t>Less Than 35% Earn $58,000 a Year or More </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11887">
                <a:tc vMerge="1">
                  <a:txBody>
                    <a:bodyPr/>
                    <a:lstStyle/>
                    <a:p>
                      <a:pPr algn="r"/>
                      <a:endParaRPr lang="en-US" dirty="0"/>
                    </a:p>
                  </a:txBody>
                  <a:tcPr/>
                </a:tc>
                <a:tc>
                  <a:txBody>
                    <a:bodyPr/>
                    <a:lstStyle/>
                    <a:p>
                      <a:pPr algn="r">
                        <a:lnSpc>
                          <a:spcPct val="85000"/>
                        </a:lnSpc>
                      </a:pPr>
                      <a:endParaRPr lang="en-US" sz="1000" b="0" dirty="0" smtClean="0">
                        <a:solidFill>
                          <a:schemeClr val="tx1"/>
                        </a:solidFill>
                        <a:latin typeface="Calibri" pitchFamily="34" charset="0"/>
                        <a:cs typeface="Calibri" pitchFamily="34" charset="0"/>
                      </a:endParaRPr>
                    </a:p>
                    <a:p>
                      <a:pPr algn="r">
                        <a:lnSpc>
                          <a:spcPct val="85000"/>
                        </a:lnSpc>
                      </a:pPr>
                      <a:endParaRPr lang="en-US" sz="1000" b="0" dirty="0" smtClean="0">
                        <a:solidFill>
                          <a:schemeClr val="tx1"/>
                        </a:solidFill>
                        <a:latin typeface="Calibri" pitchFamily="34" charset="0"/>
                        <a:cs typeface="Calibri" pitchFamily="34" charset="0"/>
                      </a:endParaRPr>
                    </a:p>
                    <a:p>
                      <a:pPr algn="r">
                        <a:lnSpc>
                          <a:spcPct val="85000"/>
                        </a:lnSpc>
                      </a:pPr>
                      <a:endParaRPr lang="en-US" sz="1000" b="0" dirty="0" smtClean="0">
                        <a:solidFill>
                          <a:schemeClr val="tx1"/>
                        </a:solidFill>
                        <a:latin typeface="Calibri" pitchFamily="34" charset="0"/>
                        <a:cs typeface="Calibri" pitchFamily="34" charset="0"/>
                      </a:endParaRPr>
                    </a:p>
                    <a:p>
                      <a:pPr algn="r">
                        <a:lnSpc>
                          <a:spcPct val="85000"/>
                        </a:lnSpc>
                      </a:pPr>
                      <a:r>
                        <a:rPr lang="en-US" sz="1000" b="0" dirty="0" smtClean="0">
                          <a:solidFill>
                            <a:schemeClr val="tx1"/>
                          </a:solidFill>
                          <a:latin typeface="Calibri" pitchFamily="34" charset="0"/>
                          <a:cs typeface="Calibri" pitchFamily="34" charset="0"/>
                        </a:rPr>
                        <a:t>35% or More Earn $58,000 a Year or More </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09693">
                <a:tc>
                  <a:txBody>
                    <a:bodyPr/>
                    <a:lstStyle/>
                    <a:p>
                      <a:pPr algn="ctr"/>
                      <a:endParaRPr lang="en-US" sz="800" b="1" dirty="0">
                        <a:solidFill>
                          <a:schemeClr val="tx1"/>
                        </a:solidFill>
                        <a:latin typeface="Calibri" pitchFamily="34" charset="0"/>
                        <a:cs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00" b="0" dirty="0">
                        <a:solidFill>
                          <a:schemeClr val="tx1"/>
                        </a:solidFill>
                        <a:latin typeface="Calibri" pitchFamily="34" charset="0"/>
                        <a:cs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41697">
                <a:tc>
                  <a:txBody>
                    <a:bodyPr/>
                    <a:lstStyle/>
                    <a:p>
                      <a:pPr algn="ctr"/>
                      <a:endParaRPr lang="en-US" sz="1200" b="1" dirty="0">
                        <a:solidFill>
                          <a:schemeClr val="tx1"/>
                        </a:solidFill>
                        <a:latin typeface="Calibri" pitchFamily="34" charset="0"/>
                        <a:cs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00" b="0" dirty="0">
                        <a:solidFill>
                          <a:schemeClr val="tx1"/>
                        </a:solidFill>
                        <a:latin typeface="Calibri" pitchFamily="34" charset="0"/>
                        <a:cs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6895">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cs typeface="Calibri" pitchFamily="34" charset="0"/>
                        </a:rPr>
                        <a:t>Younger Workers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00" b="0" dirty="0" smtClean="0">
                          <a:solidFill>
                            <a:schemeClr val="tx1"/>
                          </a:solidFill>
                          <a:latin typeface="Calibri" pitchFamily="34" charset="0"/>
                          <a:cs typeface="Calibri" pitchFamily="34" charset="0"/>
                        </a:rPr>
                        <a:t>Less Than 35% Are Age 26 or Younger </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77608">
                <a:tc vMerge="1">
                  <a:txBody>
                    <a:bodyPr/>
                    <a:lstStyle/>
                    <a:p>
                      <a:pPr algn="r"/>
                      <a:endParaRPr lang="en-US" dirty="0"/>
                    </a:p>
                  </a:txBody>
                  <a:tcPr/>
                </a:tc>
                <a:tc>
                  <a:txBody>
                    <a:bodyPr/>
                    <a:lstStyle/>
                    <a:p>
                      <a:pPr algn="r">
                        <a:lnSpc>
                          <a:spcPct val="85000"/>
                        </a:lnSpc>
                      </a:pPr>
                      <a:r>
                        <a:rPr lang="en-US" sz="1000" b="0" dirty="0" smtClean="0">
                          <a:solidFill>
                            <a:schemeClr val="tx1"/>
                          </a:solidFill>
                          <a:latin typeface="Calibri" pitchFamily="34" charset="0"/>
                          <a:cs typeface="Calibri" pitchFamily="34" charset="0"/>
                        </a:rPr>
                        <a:t>35% or More Are Age 26 or Younger </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62175">
                <a:tc>
                  <a:txBody>
                    <a:bodyPr/>
                    <a:lstStyle/>
                    <a:p>
                      <a:pPr algn="ctr"/>
                      <a:endParaRPr lang="en-US" sz="1200" b="1" dirty="0">
                        <a:solidFill>
                          <a:schemeClr val="tx1"/>
                        </a:solidFill>
                        <a:latin typeface="Calibri" pitchFamily="34" charset="0"/>
                        <a:cs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00" b="0" dirty="0" smtClean="0">
                        <a:solidFill>
                          <a:schemeClr val="tx1"/>
                        </a:solidFill>
                        <a:latin typeface="Calibri" pitchFamily="34" charset="0"/>
                        <a:cs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40576">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cs typeface="Calibri" pitchFamily="34" charset="0"/>
                        </a:rPr>
                        <a:t>Older Workers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85000"/>
                        </a:lnSpc>
                        <a:spcBef>
                          <a:spcPts val="0"/>
                        </a:spcBef>
                        <a:spcAft>
                          <a:spcPts val="0"/>
                        </a:spcAft>
                        <a:buClrTx/>
                        <a:buSzTx/>
                        <a:buFontTx/>
                        <a:buNone/>
                        <a:tabLst/>
                        <a:defRPr/>
                      </a:pPr>
                      <a:endParaRPr lang="en-US" sz="1000" b="0" dirty="0" smtClean="0">
                        <a:solidFill>
                          <a:schemeClr val="tx1"/>
                        </a:solidFill>
                        <a:latin typeface="Calibri" pitchFamily="34" charset="0"/>
                        <a:cs typeface="Calibri" pitchFamily="34" charset="0"/>
                      </a:endParaRPr>
                    </a:p>
                    <a:p>
                      <a:pPr marL="0" marR="0" indent="0" algn="r" defTabSz="914400" rtl="0" eaLnBrk="1" fontAlgn="auto" latinLnBrk="0" hangingPunct="1">
                        <a:lnSpc>
                          <a:spcPct val="85000"/>
                        </a:lnSpc>
                        <a:spcBef>
                          <a:spcPts val="0"/>
                        </a:spcBef>
                        <a:spcAft>
                          <a:spcPts val="0"/>
                        </a:spcAft>
                        <a:buClrTx/>
                        <a:buSzTx/>
                        <a:buFontTx/>
                        <a:buNone/>
                        <a:tabLst/>
                        <a:defRPr/>
                      </a:pPr>
                      <a:endParaRPr lang="en-US" sz="1000" b="0" dirty="0" smtClean="0">
                        <a:solidFill>
                          <a:schemeClr val="tx1"/>
                        </a:solidFill>
                        <a:latin typeface="Calibri" pitchFamily="34" charset="0"/>
                        <a:cs typeface="Calibri" pitchFamily="34" charset="0"/>
                      </a:endParaRPr>
                    </a:p>
                    <a:p>
                      <a:pPr marL="0" marR="0" indent="0" algn="r" defTabSz="914400" rtl="0" eaLnBrk="1" fontAlgn="auto" latinLnBrk="0" hangingPunct="1">
                        <a:lnSpc>
                          <a:spcPct val="85000"/>
                        </a:lnSpc>
                        <a:spcBef>
                          <a:spcPts val="0"/>
                        </a:spcBef>
                        <a:spcAft>
                          <a:spcPts val="0"/>
                        </a:spcAft>
                        <a:buClrTx/>
                        <a:buSzTx/>
                        <a:buFontTx/>
                        <a:buNone/>
                        <a:tabLst/>
                        <a:defRPr/>
                      </a:pPr>
                      <a:r>
                        <a:rPr lang="en-US" sz="1000" b="0" dirty="0" smtClean="0">
                          <a:solidFill>
                            <a:schemeClr val="tx1"/>
                          </a:solidFill>
                          <a:latin typeface="Calibri" pitchFamily="34" charset="0"/>
                          <a:cs typeface="Calibri" pitchFamily="34" charset="0"/>
                        </a:rPr>
                        <a:t>Less Than 35% Are Age 50 or Older</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40576">
                <a:tc vMerge="1">
                  <a:txBody>
                    <a:bodyPr/>
                    <a:lstStyle/>
                    <a:p>
                      <a:pPr algn="r"/>
                      <a:endParaRPr lang="en-US" dirty="0"/>
                    </a:p>
                  </a:txBody>
                  <a:tcPr/>
                </a:tc>
                <a:tc>
                  <a:txBody>
                    <a:bodyPr/>
                    <a:lstStyle/>
                    <a:p>
                      <a:pPr marL="0" marR="0" indent="0" algn="r" defTabSz="914400" rtl="0" eaLnBrk="1" fontAlgn="auto" latinLnBrk="0" hangingPunct="1">
                        <a:lnSpc>
                          <a:spcPct val="85000"/>
                        </a:lnSpc>
                        <a:spcBef>
                          <a:spcPts val="0"/>
                        </a:spcBef>
                        <a:spcAft>
                          <a:spcPts val="0"/>
                        </a:spcAft>
                        <a:buClrTx/>
                        <a:buSzTx/>
                        <a:buFontTx/>
                        <a:buNone/>
                        <a:tabLst/>
                        <a:defRPr/>
                      </a:pPr>
                      <a:endParaRPr lang="en-US" sz="1000" b="0" dirty="0" smtClean="0">
                        <a:solidFill>
                          <a:schemeClr val="tx1"/>
                        </a:solidFill>
                        <a:latin typeface="Calibri" pitchFamily="34" charset="0"/>
                        <a:cs typeface="Calibri" pitchFamily="34" charset="0"/>
                      </a:endParaRPr>
                    </a:p>
                    <a:p>
                      <a:pPr marL="0" marR="0" indent="0" algn="r" defTabSz="914400" rtl="0" eaLnBrk="1" fontAlgn="auto" latinLnBrk="0" hangingPunct="1">
                        <a:lnSpc>
                          <a:spcPct val="85000"/>
                        </a:lnSpc>
                        <a:spcBef>
                          <a:spcPts val="0"/>
                        </a:spcBef>
                        <a:spcAft>
                          <a:spcPts val="0"/>
                        </a:spcAft>
                        <a:buClrTx/>
                        <a:buSzTx/>
                        <a:buFontTx/>
                        <a:buNone/>
                        <a:tabLst/>
                        <a:defRPr/>
                      </a:pPr>
                      <a:endParaRPr lang="en-US" sz="1000" b="0" dirty="0" smtClean="0">
                        <a:solidFill>
                          <a:schemeClr val="tx1"/>
                        </a:solidFill>
                        <a:latin typeface="Calibri" pitchFamily="34" charset="0"/>
                        <a:cs typeface="Calibri" pitchFamily="34" charset="0"/>
                      </a:endParaRPr>
                    </a:p>
                    <a:p>
                      <a:pPr marL="0" marR="0" indent="0" algn="r" defTabSz="914400" rtl="0" eaLnBrk="1" fontAlgn="auto" latinLnBrk="0" hangingPunct="1">
                        <a:lnSpc>
                          <a:spcPct val="85000"/>
                        </a:lnSpc>
                        <a:spcBef>
                          <a:spcPts val="0"/>
                        </a:spcBef>
                        <a:spcAft>
                          <a:spcPts val="0"/>
                        </a:spcAft>
                        <a:buClrTx/>
                        <a:buSzTx/>
                        <a:buFontTx/>
                        <a:buNone/>
                        <a:tabLst/>
                        <a:defRPr/>
                      </a:pPr>
                      <a:r>
                        <a:rPr lang="en-US" sz="1000" b="0" dirty="0" smtClean="0">
                          <a:solidFill>
                            <a:schemeClr val="tx1"/>
                          </a:solidFill>
                          <a:latin typeface="Calibri" pitchFamily="34" charset="0"/>
                          <a:cs typeface="Calibri" pitchFamily="34" charset="0"/>
                        </a:rPr>
                        <a:t>35% or More Are Age 50 or Older</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22651">
                <a:tc>
                  <a:txBody>
                    <a:bodyPr/>
                    <a:lstStyle/>
                    <a:p>
                      <a:pPr marL="0" marR="0" indent="0" algn="r" defTabSz="914400" rtl="0" eaLnBrk="1" fontAlgn="auto" latinLnBrk="0" hangingPunct="1">
                        <a:lnSpc>
                          <a:spcPct val="85000"/>
                        </a:lnSpc>
                        <a:spcBef>
                          <a:spcPts val="0"/>
                        </a:spcBef>
                        <a:spcAft>
                          <a:spcPts val="0"/>
                        </a:spcAft>
                        <a:buClrTx/>
                        <a:buSzTx/>
                        <a:buFontTx/>
                        <a:buNone/>
                        <a:tabLst/>
                        <a:defRPr/>
                      </a:pPr>
                      <a:endParaRPr lang="en-US" sz="1000" b="0" kern="1200" dirty="0" smtClean="0">
                        <a:solidFill>
                          <a:schemeClr val="tx1"/>
                        </a:solidFill>
                        <a:latin typeface="Calibri" pitchFamily="34" charset="0"/>
                        <a:ea typeface="+mn-ea"/>
                        <a:cs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85000"/>
                        </a:lnSpc>
                        <a:spcBef>
                          <a:spcPts val="0"/>
                        </a:spcBef>
                        <a:spcAft>
                          <a:spcPts val="0"/>
                        </a:spcAft>
                        <a:buClrTx/>
                        <a:buSzTx/>
                        <a:buFontTx/>
                        <a:buNone/>
                        <a:tabLst/>
                        <a:defRPr/>
                      </a:pPr>
                      <a:endParaRPr lang="en-US" sz="1000" b="0" kern="1200" dirty="0" smtClean="0">
                        <a:solidFill>
                          <a:schemeClr val="tx1"/>
                        </a:solidFill>
                        <a:latin typeface="Calibri" pitchFamily="34" charset="0"/>
                        <a:ea typeface="+mn-ea"/>
                        <a:cs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239828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solidFill>
            <a:schemeClr val="bg1"/>
          </a:solidFill>
          <a:ln/>
        </p:spPr>
        <p:txBody>
          <a:bodyPr/>
          <a:lstStyle/>
          <a:p>
            <a:r>
              <a:rPr lang="en-US" sz="2000" dirty="0" smtClean="0">
                <a:latin typeface="+mj-lt"/>
              </a:rPr>
              <a:t>Actions Taken by Firms in Response to ACA’s Employer Mandate, 2015</a:t>
            </a:r>
            <a:endParaRPr lang="en-US" sz="2000" b="1" dirty="0">
              <a:latin typeface="+mj-lt"/>
            </a:endParaRPr>
          </a:p>
        </p:txBody>
      </p:sp>
      <p:sp>
        <p:nvSpPr>
          <p:cNvPr id="4099" name="Rectangle 3"/>
          <p:cNvSpPr>
            <a:spLocks noChangeArrowheads="1"/>
          </p:cNvSpPr>
          <p:nvPr/>
        </p:nvSpPr>
        <p:spPr bwMode="auto">
          <a:xfrm>
            <a:off x="0" y="6020329"/>
            <a:ext cx="8305800" cy="820738"/>
          </a:xfrm>
          <a:prstGeom prst="rect">
            <a:avLst/>
          </a:prstGeom>
          <a:noFill/>
          <a:ln w="9525">
            <a:noFill/>
            <a:miter lim="800000"/>
            <a:headEnd/>
            <a:tailEnd/>
          </a:ln>
          <a:effectLst/>
        </p:spPr>
        <p:txBody>
          <a:bodyPr>
            <a:spAutoFit/>
          </a:bodyPr>
          <a:lstStyle/>
          <a:p>
            <a:pPr>
              <a:spcBef>
                <a:spcPts val="400"/>
              </a:spcBef>
            </a:pPr>
            <a:r>
              <a:rPr lang="en-US" sz="1100" dirty="0">
                <a:solidFill>
                  <a:srgbClr val="000000"/>
                </a:solidFill>
                <a:latin typeface="Arial"/>
                <a:cs typeface="Arial"/>
              </a:rPr>
              <a:t>ǂ </a:t>
            </a:r>
            <a:r>
              <a:rPr lang="en-US" sz="1100" dirty="0" smtClean="0">
                <a:solidFill>
                  <a:srgbClr val="000000"/>
                </a:solidFill>
              </a:rPr>
              <a:t>Firms were asked if they took the relevant action in response to the </a:t>
            </a:r>
            <a:r>
              <a:rPr lang="en-US" sz="1100" dirty="0">
                <a:solidFill>
                  <a:srgbClr val="000000"/>
                </a:solidFill>
              </a:rPr>
              <a:t>Employer-Shared Responsibility </a:t>
            </a:r>
            <a:r>
              <a:rPr lang="en-US" sz="1100" dirty="0" smtClean="0">
                <a:solidFill>
                  <a:srgbClr val="000000"/>
                </a:solidFill>
              </a:rPr>
              <a:t>Provisions. </a:t>
            </a:r>
            <a:r>
              <a:rPr lang="en-US" sz="1100" dirty="0">
                <a:solidFill>
                  <a:srgbClr val="000000"/>
                </a:solidFill>
              </a:rPr>
              <a:t>Firms with 50 or more full-time equivalents </a:t>
            </a:r>
            <a:r>
              <a:rPr lang="en-US" sz="1100" dirty="0" smtClean="0">
                <a:solidFill>
                  <a:srgbClr val="000000"/>
                </a:solidFill>
              </a:rPr>
              <a:t>and that offer </a:t>
            </a:r>
            <a:r>
              <a:rPr lang="en-US" sz="1100" smtClean="0">
                <a:solidFill>
                  <a:srgbClr val="000000"/>
                </a:solidFill>
              </a:rPr>
              <a:t>health benefits were </a:t>
            </a:r>
            <a:r>
              <a:rPr lang="en-US" sz="1100" dirty="0">
                <a:solidFill>
                  <a:srgbClr val="000000"/>
                </a:solidFill>
              </a:rPr>
              <a:t>asked these questions.  A significant number of </a:t>
            </a:r>
            <a:r>
              <a:rPr lang="en-US" sz="1100" dirty="0" smtClean="0">
                <a:solidFill>
                  <a:srgbClr val="000000"/>
                </a:solidFill>
              </a:rPr>
              <a:t>employers (mostly </a:t>
            </a:r>
            <a:r>
              <a:rPr lang="en-US" sz="1100" dirty="0">
                <a:solidFill>
                  <a:srgbClr val="000000"/>
                </a:solidFill>
              </a:rPr>
              <a:t>large </a:t>
            </a:r>
            <a:r>
              <a:rPr lang="en-US" sz="1100" dirty="0" smtClean="0">
                <a:solidFill>
                  <a:srgbClr val="000000"/>
                </a:solidFill>
              </a:rPr>
              <a:t>employers) </a:t>
            </a:r>
            <a:r>
              <a:rPr lang="en-US" sz="1100" dirty="0">
                <a:solidFill>
                  <a:srgbClr val="000000"/>
                </a:solidFill>
              </a:rPr>
              <a:t>did not know how many FTEs they employed</a:t>
            </a:r>
            <a:r>
              <a:rPr lang="en-US" sz="1100" dirty="0" smtClean="0">
                <a:solidFill>
                  <a:srgbClr val="000000"/>
                </a:solidFill>
              </a:rPr>
              <a:t>. </a:t>
            </a:r>
            <a:r>
              <a:rPr lang="en-US" sz="1100" dirty="0">
                <a:solidFill>
                  <a:srgbClr val="000000"/>
                </a:solidFill>
              </a:rPr>
              <a:t>In these cases, firms with 50 or more </a:t>
            </a:r>
            <a:r>
              <a:rPr lang="en-US" sz="1100" dirty="0" smtClean="0">
                <a:solidFill>
                  <a:srgbClr val="000000"/>
                </a:solidFill>
              </a:rPr>
              <a:t>workers </a:t>
            </a:r>
            <a:r>
              <a:rPr lang="en-US" sz="1100" dirty="0">
                <a:solidFill>
                  <a:srgbClr val="000000"/>
                </a:solidFill>
              </a:rPr>
              <a:t>were asked these questions.</a:t>
            </a:r>
            <a:endParaRPr lang="en-US" sz="1100" dirty="0" smtClean="0">
              <a:solidFill>
                <a:srgbClr val="000000"/>
              </a:solidFill>
            </a:endParaRPr>
          </a:p>
          <a:p>
            <a:pPr>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2015.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3280504680"/>
              </p:ext>
            </p:extLst>
          </p:nvPr>
        </p:nvGraphicFramePr>
        <p:xfrm>
          <a:off x="68580" y="1295400"/>
          <a:ext cx="8999220" cy="4648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863753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KFF">
      <a:dk1>
        <a:srgbClr val="000000"/>
      </a:dk1>
      <a:lt1>
        <a:srgbClr val="FFFFFF"/>
      </a:lt1>
      <a:dk2>
        <a:srgbClr val="E05C26"/>
      </a:dk2>
      <a:lt2>
        <a:srgbClr val="FF8811"/>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177</TotalTime>
  <Words>520</Words>
  <Application>Microsoft Office PowerPoint</Application>
  <PresentationFormat>On-screen Show (4:3)</PresentationFormat>
  <Paragraphs>57</Paragraphs>
  <Slides>6</Slides>
  <Notes>2</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6</vt:i4>
      </vt:variant>
    </vt:vector>
  </HeadingPairs>
  <TitlesOfParts>
    <vt:vector size="15" baseType="lpstr">
      <vt:lpstr>Arial</vt:lpstr>
      <vt:lpstr>Calibri</vt:lpstr>
      <vt:lpstr>Meta Offc Pro</vt:lpstr>
      <vt:lpstr>MetaSerif-Book</vt:lpstr>
      <vt:lpstr>Tahoma</vt:lpstr>
      <vt:lpstr>Blank</vt:lpstr>
      <vt:lpstr>Default with exhibit #</vt:lpstr>
      <vt:lpstr>Default with figure #</vt:lpstr>
      <vt:lpstr>Title page</vt:lpstr>
      <vt:lpstr>Lower Income Nonelderly Less Likely to Have Employer-Sponsored Coverage</vt:lpstr>
      <vt:lpstr>Larger Firms More Likely to Offer Health Benefits, 2015</vt:lpstr>
      <vt:lpstr>Percentage of Workers Covered by Their Employers’ Health Benefits Since 2000</vt:lpstr>
      <vt:lpstr>Firms’ Coverage of Family Members, 2015</vt:lpstr>
      <vt:lpstr>Employer-Sponsored Coverage Varies by Firms’ Workforce Characteristics, 2015</vt:lpstr>
      <vt:lpstr>Actions Taken by Firms in Response to ACA’s Employer Mandate, 2015</vt:lpstr>
    </vt:vector>
  </TitlesOfParts>
  <Company>Kaiser Family Foundation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Long</dc:creator>
  <cp:lastModifiedBy>Kanani Kauka</cp:lastModifiedBy>
  <cp:revision>61</cp:revision>
  <dcterms:created xsi:type="dcterms:W3CDTF">2015-11-05T21:23:20Z</dcterms:created>
  <dcterms:modified xsi:type="dcterms:W3CDTF">2016-04-28T17:13:52Z</dcterms:modified>
</cp:coreProperties>
</file>