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6"/>
  </p:notesMasterIdLst>
  <p:sldIdLst>
    <p:sldId id="27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>
      <p:cViewPr varScale="1">
        <p:scale>
          <a:sx n="116" d="100"/>
          <a:sy n="116" d="100"/>
        </p:scale>
        <p:origin x="14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smtClean="0"/>
              <a:t>Number of counties with a single exchange insurer in 2016, and expected 2017</a:t>
            </a:r>
            <a:endParaRPr lang="en-US" sz="16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0742032511704997E-2"/>
          <c:y val="0.22488150633466028"/>
          <c:w val="0.93366618860806827"/>
          <c:h val="0.681763381562298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Mostly Rural Counties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7F79876B-1683-4446-880D-4C360034016C}" type="VALUE">
                      <a:rPr lang="en-US" smtClean="0"/>
                      <a:pPr/>
                      <a:t>[VALUE]</a:t>
                    </a:fld>
                    <a:r>
                      <a:rPr lang="en-US" smtClean="0"/>
                      <a:t> (67%)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071EFDD-29E0-4728-A280-F54FC6C3783D}" type="VALUE">
                      <a:rPr lang="en-US" smtClean="0"/>
                      <a:pPr/>
                      <a:t>[VALUE]</a:t>
                    </a:fld>
                    <a:r>
                      <a:rPr lang="en-US" smtClean="0"/>
                      <a:t> (70%)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2016</c:v>
                </c:pt>
                <c:pt idx="1">
                  <c:v>Potential 2017 (as of May 16, 2016)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151</c:v>
                </c:pt>
                <c:pt idx="1">
                  <c:v>462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Mostly Urban Counties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3678C80-6BA9-4FCE-9254-93A319649721}" type="VALUE">
                      <a:rPr lang="en-US" smtClean="0"/>
                      <a:pPr/>
                      <a:t>[VALUE]</a:t>
                    </a:fld>
                    <a:r>
                      <a:rPr lang="en-US" smtClean="0"/>
                      <a:t> (33%)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0AB76CE6-C73E-45B9-915C-B236DF5A7705}" type="VALUE">
                      <a:rPr lang="en-US" smtClean="0"/>
                      <a:pPr/>
                      <a:t>[VALUE]</a:t>
                    </a:fld>
                    <a:r>
                      <a:rPr lang="en-US" baseline="0" dirty="0" smtClean="0"/>
                      <a:t> (30%)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2016</c:v>
                </c:pt>
                <c:pt idx="1">
                  <c:v>Potential 2017 (as of May 16, 2016)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74</c:v>
                </c:pt>
                <c:pt idx="1">
                  <c:v>202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5957008"/>
        <c:axId val="205958576"/>
      </c:barChart>
      <c:catAx>
        <c:axId val="20595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958576"/>
        <c:crosses val="autoZero"/>
        <c:auto val="1"/>
        <c:lblAlgn val="ctr"/>
        <c:lblOffset val="100"/>
        <c:noMultiLvlLbl val="0"/>
      </c:catAx>
      <c:valAx>
        <c:axId val="205958576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95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340841"/>
              </p:ext>
            </p:extLst>
          </p:nvPr>
        </p:nvGraphicFramePr>
        <p:xfrm>
          <a:off x="92075" y="1096963"/>
          <a:ext cx="8959850" cy="469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91440" y="5943600"/>
            <a:ext cx="8321040" cy="822960"/>
          </a:xfrm>
        </p:spPr>
        <p:txBody>
          <a:bodyPr/>
          <a:lstStyle/>
          <a:p>
            <a:r>
              <a:rPr lang="en-US" b="1" dirty="0" smtClean="0"/>
              <a:t>Source</a:t>
            </a:r>
            <a:r>
              <a:rPr lang="en-US" dirty="0" smtClean="0"/>
              <a:t>: Kaiser Family Foundation analysis of data from Healthcare.gov; state-based exchange enrollment websites and rate filings; and news reports of market entrants and exits. </a:t>
            </a:r>
            <a:r>
              <a:rPr lang="en-US" b="1" dirty="0" smtClean="0"/>
              <a:t>Note</a:t>
            </a:r>
            <a:r>
              <a:rPr lang="en-US" dirty="0" smtClean="0"/>
              <a:t>: Data are preliminary as insurer filings for 2017 are not yet publicly available in most states.</a:t>
            </a:r>
            <a:r>
              <a:rPr lang="en-US" dirty="0"/>
              <a:t> </a:t>
            </a:r>
            <a:r>
              <a:rPr lang="en-US" dirty="0" smtClean="0"/>
              <a:t>Insurers are </a:t>
            </a:r>
            <a:r>
              <a:rPr lang="en-US" dirty="0"/>
              <a:t>grouped by parent </a:t>
            </a:r>
            <a:r>
              <a:rPr lang="en-US" dirty="0" smtClean="0"/>
              <a:t>company. Counties are defined as “mostly rural” when at least half of the population resides in rural areas, based on data from the Missouri Census Data Center. 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Following withdrawals by some marketplace insurers, more counties could have one exchange insurer in 2017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38623" y="3962400"/>
            <a:ext cx="1382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Meta Offc Pro"/>
              </a:rPr>
              <a:t>225 counties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53423" y="1968222"/>
            <a:ext cx="1382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Meta Offc Pro"/>
              </a:rPr>
              <a:t>664 counties</a:t>
            </a:r>
          </a:p>
        </p:txBody>
      </p:sp>
    </p:spTree>
    <p:extLst>
      <p:ext uri="{BB962C8B-B14F-4D97-AF65-F5344CB8AC3E}">
        <p14:creationId xmlns:p14="http://schemas.microsoft.com/office/powerpoint/2010/main" val="27624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KFF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FF_Template" id="{D65C98CA-BAF9-447F-9753-9317ABEA03AC}" vid="{8EBC3AB8-6593-4530-AC33-2C769ADA65BE}"/>
    </a:ext>
  </a:ext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FF_Template" id="{D65C98CA-BAF9-447F-9753-9317ABEA03AC}" vid="{5FEDB439-BB30-4CBA-B9B7-C6B324801CFA}"/>
    </a:ext>
  </a:ext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FF_Template" id="{D65C98CA-BAF9-447F-9753-9317ABEA03AC}" vid="{0F6006EE-FDEF-4FE6-9C32-2700B5741987}"/>
    </a:ext>
  </a:ext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KFF_Template" id="{D65C98CA-BAF9-447F-9753-9317ABEA03AC}" vid="{7076EB50-CE3A-4D0C-A500-19D8F5ECB66F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176</TotalTime>
  <Words>134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Meta Offc Pro</vt:lpstr>
      <vt:lpstr>MetaSerif-Book</vt:lpstr>
      <vt:lpstr>Tahoma</vt:lpstr>
      <vt:lpstr>Default</vt:lpstr>
      <vt:lpstr>Default with exhibit #</vt:lpstr>
      <vt:lpstr>Default with figure #</vt:lpstr>
      <vt:lpstr>Title page</vt:lpstr>
      <vt:lpstr>Following withdrawals by some marketplace insurers, more counties could have one exchange insurer in 2017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Following withdrawals by some marketplace insurers, many counties could have one exchange insurer in 2017</dc:title>
  <dc:creator>Cynthia Cox</dc:creator>
  <cp:lastModifiedBy>Rabah Kamal</cp:lastModifiedBy>
  <cp:revision>5</cp:revision>
  <dcterms:created xsi:type="dcterms:W3CDTF">2016-05-16T18:29:02Z</dcterms:created>
  <dcterms:modified xsi:type="dcterms:W3CDTF">2016-05-16T21:33:35Z</dcterms:modified>
</cp:coreProperties>
</file>