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9.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charts/chart6.xml" ContentType="application/vnd.openxmlformats-officedocument.drawingml.chart+xml"/>
  <Override PartName="/ppt/notesSlides/notesSlide2.xml" ContentType="application/vnd.openxmlformats-officedocument.presentationml.notesSlide+xml"/>
  <Override PartName="/ppt/charts/chart7.xml" ContentType="application/vnd.openxmlformats-officedocument.drawingml.chart+xml"/>
  <Override PartName="/ppt/notesSlides/notesSlide3.xml" ContentType="application/vnd.openxmlformats-officedocument.presentationml.notesSlide+xml"/>
  <Override PartName="/ppt/charts/chart8.xml" ContentType="application/vnd.openxmlformats-officedocument.drawingml.chart+xml"/>
  <Override PartName="/ppt/theme/themeOverride6.xml" ContentType="application/vnd.openxmlformats-officedocument.themeOverride+xml"/>
  <Override PartName="/ppt/charts/chart9.xml" ContentType="application/vnd.openxmlformats-officedocument.drawingml.chart+xml"/>
  <Override PartName="/ppt/theme/themeOverride7.xml" ContentType="application/vnd.openxmlformats-officedocument.themeOverride+xml"/>
  <Override PartName="/ppt/notesSlides/notesSlide4.xml" ContentType="application/vnd.openxmlformats-officedocument.presentationml.notesSlide+xml"/>
  <Override PartName="/ppt/charts/chart10.xml" ContentType="application/vnd.openxmlformats-officedocument.drawingml.chart+xml"/>
  <Override PartName="/ppt/notesSlides/notesSlide5.xml" ContentType="application/vnd.openxmlformats-officedocument.presentationml.notesSlide+xml"/>
  <Override PartName="/ppt/charts/chart11.xml" ContentType="application/vnd.openxmlformats-officedocument.drawingml.chart+xml"/>
  <Override PartName="/ppt/notesSlides/notesSlide6.xml" ContentType="application/vnd.openxmlformats-officedocument.presentationml.notesSlide+xml"/>
  <Override PartName="/ppt/charts/chart12.xml" ContentType="application/vnd.openxmlformats-officedocument.drawingml.chart+xml"/>
  <Override PartName="/ppt/notesSlides/notesSlide7.xml" ContentType="application/vnd.openxmlformats-officedocument.presentationml.notesSlide+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8" r:id="rId2"/>
    <p:sldMasterId id="2147483673" r:id="rId3"/>
    <p:sldMasterId id="2147483666" r:id="rId4"/>
    <p:sldMasterId id="2147483678" r:id="rId5"/>
    <p:sldMasterId id="2147483686" r:id="rId6"/>
    <p:sldMasterId id="2147483692" r:id="rId7"/>
    <p:sldMasterId id="2147483698" r:id="rId8"/>
    <p:sldMasterId id="2147483704" r:id="rId9"/>
  </p:sldMasterIdLst>
  <p:notesMasterIdLst>
    <p:notesMasterId r:id="rId17"/>
  </p:notesMasterIdLst>
  <p:handoutMasterIdLst>
    <p:handoutMasterId r:id="rId18"/>
  </p:handoutMasterIdLst>
  <p:sldIdLst>
    <p:sldId id="342" r:id="rId10"/>
    <p:sldId id="343" r:id="rId11"/>
    <p:sldId id="344" r:id="rId12"/>
    <p:sldId id="345" r:id="rId13"/>
    <p:sldId id="346" r:id="rId14"/>
    <p:sldId id="347" r:id="rId15"/>
    <p:sldId id="348"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B444BE-4EA6-4F69-AFF5-BE4418165CB7}">
          <p14:sldIdLst>
            <p14:sldId id="342"/>
            <p14:sldId id="343"/>
            <p14:sldId id="344"/>
            <p14:sldId id="345"/>
            <p14:sldId id="346"/>
            <p14:sldId id="347"/>
            <p14:sldId id="34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50000" autoAdjust="0"/>
  </p:normalViewPr>
  <p:slideViewPr>
    <p:cSldViewPr>
      <p:cViewPr varScale="1">
        <p:scale>
          <a:sx n="84" d="100"/>
          <a:sy n="84" d="100"/>
        </p:scale>
        <p:origin x="35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6.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marker>
            <c:symbol val="none"/>
          </c:marke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205055784"/>
        <c:axId val="205056176"/>
      </c:scatterChart>
      <c:valAx>
        <c:axId val="205055784"/>
        <c:scaling>
          <c:orientation val="minMax"/>
        </c:scaling>
        <c:delete val="0"/>
        <c:axPos val="b"/>
        <c:numFmt formatCode="General" sourceLinked="1"/>
        <c:majorTickMark val="none"/>
        <c:minorTickMark val="none"/>
        <c:tickLblPos val="nextTo"/>
        <c:spPr>
          <a:noFill/>
          <a:ln>
            <a:solidFill>
              <a:srgbClr val="D3D3D3"/>
            </a:solidFill>
          </a:ln>
        </c:spPr>
        <c:crossAx val="205056176"/>
        <c:crosses val="autoZero"/>
        <c:crossBetween val="midCat"/>
      </c:valAx>
      <c:valAx>
        <c:axId val="205056176"/>
        <c:scaling>
          <c:orientation val="minMax"/>
        </c:scaling>
        <c:delete val="0"/>
        <c:axPos val="l"/>
        <c:numFmt formatCode="General" sourceLinked="1"/>
        <c:majorTickMark val="none"/>
        <c:minorTickMark val="none"/>
        <c:tickLblPos val="nextTo"/>
        <c:spPr>
          <a:noFill/>
          <a:ln w="9525">
            <a:solidFill>
              <a:srgbClr val="D3D3D3"/>
            </a:solidFill>
          </a:ln>
        </c:spPr>
        <c:crossAx val="205055784"/>
        <c:crosses val="autoZero"/>
        <c:crossBetween val="midCat"/>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Among those currently taking Rx drugs</c:v>
                </c:pt>
              </c:strCache>
            </c:strRef>
          </c:tx>
          <c:spPr>
            <a:ln>
              <a:solidFill>
                <a:schemeClr val="tx1"/>
              </a:solidFill>
            </a:ln>
          </c:spPr>
          <c:dPt>
            <c:idx val="0"/>
            <c:bubble3D val="0"/>
            <c:spPr>
              <a:solidFill>
                <a:schemeClr val="bg2"/>
              </a:solidFill>
              <a:ln>
                <a:solidFill>
                  <a:schemeClr val="tx1"/>
                </a:solidFill>
              </a:ln>
            </c:spPr>
          </c:dPt>
          <c:dPt>
            <c:idx val="1"/>
            <c:bubble3D val="0"/>
            <c:spPr>
              <a:solidFill>
                <a:schemeClr val="accent1"/>
              </a:solidFill>
              <a:ln>
                <a:solidFill>
                  <a:schemeClr val="tx1"/>
                </a:solidFill>
              </a:ln>
            </c:spPr>
          </c:dPt>
          <c:dPt>
            <c:idx val="2"/>
            <c:bubble3D val="0"/>
            <c:spPr>
              <a:solidFill>
                <a:schemeClr val="accent2"/>
              </a:solidFill>
              <a:ln>
                <a:solidFill>
                  <a:schemeClr val="tx1"/>
                </a:solidFill>
              </a:ln>
            </c:spPr>
          </c:dPt>
          <c:dPt>
            <c:idx val="3"/>
            <c:bubble3D val="0"/>
            <c:spPr>
              <a:solidFill>
                <a:schemeClr val="accent3"/>
              </a:solidFill>
              <a:ln>
                <a:solidFill>
                  <a:schemeClr val="tx1"/>
                </a:solidFill>
              </a:ln>
            </c:spPr>
          </c:dPt>
          <c:dPt>
            <c:idx val="4"/>
            <c:bubble3D val="0"/>
            <c:spPr>
              <a:solidFill>
                <a:schemeClr val="accent4"/>
              </a:solidFill>
              <a:ln>
                <a:solidFill>
                  <a:schemeClr val="tx1"/>
                </a:solidFill>
              </a:ln>
            </c:spPr>
          </c:dPt>
          <c:dPt>
            <c:idx val="5"/>
            <c:bubble3D val="0"/>
            <c:spPr>
              <a:solidFill>
                <a:schemeClr val="accent5"/>
              </a:solidFill>
              <a:ln>
                <a:solidFill>
                  <a:schemeClr val="tx1"/>
                </a:solidFill>
              </a:ln>
            </c:spPr>
          </c:dPt>
          <c:dLbls>
            <c:dLbl>
              <c:idx val="0"/>
              <c:dLblPos val="ctr"/>
              <c:showLegendKey val="0"/>
              <c:showVal val="1"/>
              <c:showCatName val="1"/>
              <c:showSerName val="0"/>
              <c:showPercent val="0"/>
              <c:showBubbleSize val="0"/>
              <c:extLst>
                <c:ext xmlns:c15="http://schemas.microsoft.com/office/drawing/2012/chart" uri="{CE6537A1-D6FC-4f65-9D91-7224C49458BB}"/>
              </c:extLst>
            </c:dLbl>
            <c:dLbl>
              <c:idx val="1"/>
              <c:layout>
                <c:manualLayout>
                  <c:x val="0.13014035077946301"/>
                  <c:y val="-0.217133254509321"/>
                </c:manualLayout>
              </c:layout>
              <c:spPr>
                <a:noFill/>
                <a:ln>
                  <a:noFill/>
                </a:ln>
                <a:effectLst/>
              </c:spPr>
              <c:txPr>
                <a:bodyPr wrap="square" lIns="38100" tIns="19050" rIns="38100" bIns="19050" anchor="ctr">
                  <a:spAutoFit/>
                </a:bodyPr>
                <a:lstStyle/>
                <a:p>
                  <a:pPr>
                    <a:defRPr>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Lst>
            </c:dLbl>
            <c:dLbl>
              <c:idx val="2"/>
              <c:layout>
                <c:manualLayout>
                  <c:x val="0.1955459308301"/>
                  <c:y val="9.1268144197630199E-2"/>
                </c:manualLayout>
              </c:layout>
              <c:spPr>
                <a:noFill/>
                <a:ln>
                  <a:noFill/>
                </a:ln>
                <a:effectLst/>
              </c:spPr>
              <c:txPr>
                <a:bodyPr wrap="square" lIns="38100" tIns="19050" rIns="38100" bIns="19050" anchor="ctr">
                  <a:spAutoFit/>
                </a:bodyPr>
                <a:lstStyle/>
                <a:p>
                  <a:pPr>
                    <a:defRPr>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Lst>
            </c:dLbl>
            <c:dLbl>
              <c:idx val="3"/>
              <c:layout>
                <c:manualLayout>
                  <c:x val="-5.5069757596183003E-2"/>
                  <c:y val="7.7506075318859904E-2"/>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Sheet1!$A$2:$A$7</c:f>
              <c:strCache>
                <c:ptCount val="6"/>
                <c:pt idx="0">
                  <c:v>Very easy</c:v>
                </c:pt>
                <c:pt idx="1">
                  <c:v>Somewhat easy</c:v>
                </c:pt>
                <c:pt idx="2">
                  <c:v>Somewhat difficult</c:v>
                </c:pt>
                <c:pt idx="3">
                  <c:v>Very difficult</c:v>
                </c:pt>
                <c:pt idx="4">
                  <c:v>Don't have to pay</c:v>
                </c:pt>
                <c:pt idx="5">
                  <c:v>Dk/Ref</c:v>
                </c:pt>
              </c:strCache>
            </c:strRef>
          </c:cat>
          <c:val>
            <c:numRef>
              <c:f>Sheet1!$B$2:$B$7</c:f>
              <c:numCache>
                <c:formatCode>0%</c:formatCode>
                <c:ptCount val="6"/>
                <c:pt idx="0">
                  <c:v>0.45</c:v>
                </c:pt>
                <c:pt idx="1">
                  <c:v>0.27</c:v>
                </c:pt>
                <c:pt idx="2">
                  <c:v>0.16</c:v>
                </c:pt>
                <c:pt idx="3">
                  <c:v>0.08</c:v>
                </c:pt>
                <c:pt idx="4">
                  <c:v>0.03</c:v>
                </c:pt>
                <c:pt idx="5">
                  <c:v>0.01</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300" b="1">
          <a:solidFill>
            <a:srgbClr val="000000"/>
          </a:solidFil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Average Price</c:v>
                </c:pt>
              </c:strCache>
            </c:strRef>
          </c:tx>
          <c:spPr>
            <a:solidFill>
              <a:schemeClr val="accent1"/>
            </a:solidFill>
            <a:ln>
              <a:solidFill>
                <a:schemeClr val="accent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Switzerland</c:v>
                </c:pt>
                <c:pt idx="1">
                  <c:v>England</c:v>
                </c:pt>
                <c:pt idx="2">
                  <c:v>Netherlands</c:v>
                </c:pt>
                <c:pt idx="3">
                  <c:v>Canada</c:v>
                </c:pt>
                <c:pt idx="4">
                  <c:v>United States</c:v>
                </c:pt>
              </c:strCache>
            </c:strRef>
          </c:cat>
          <c:val>
            <c:numRef>
              <c:f>Sheet1!$B$2:$B$6</c:f>
              <c:numCache>
                <c:formatCode>"$"#,##0</c:formatCode>
                <c:ptCount val="5"/>
                <c:pt idx="0">
                  <c:v>881</c:v>
                </c:pt>
                <c:pt idx="1">
                  <c:v>1102</c:v>
                </c:pt>
                <c:pt idx="2">
                  <c:v>1498</c:v>
                </c:pt>
                <c:pt idx="3">
                  <c:v>1950</c:v>
                </c:pt>
                <c:pt idx="4">
                  <c:v>2246</c:v>
                </c:pt>
              </c:numCache>
            </c:numRef>
          </c:val>
        </c:ser>
        <c:dLbls>
          <c:showLegendKey val="0"/>
          <c:showVal val="0"/>
          <c:showCatName val="0"/>
          <c:showSerName val="0"/>
          <c:showPercent val="0"/>
          <c:showBubbleSize val="0"/>
        </c:dLbls>
        <c:gapWidth val="150"/>
        <c:axId val="282150272"/>
        <c:axId val="282144392"/>
      </c:barChart>
      <c:catAx>
        <c:axId val="282150272"/>
        <c:scaling>
          <c:orientation val="minMax"/>
        </c:scaling>
        <c:delete val="0"/>
        <c:axPos val="b"/>
        <c:numFmt formatCode="General" sourceLinked="0"/>
        <c:majorTickMark val="none"/>
        <c:minorTickMark val="none"/>
        <c:tickLblPos val="nextTo"/>
        <c:spPr>
          <a:ln>
            <a:solidFill>
              <a:schemeClr val="tx1"/>
            </a:solidFill>
          </a:ln>
        </c:spPr>
        <c:crossAx val="282144392"/>
        <c:crosses val="autoZero"/>
        <c:auto val="1"/>
        <c:lblAlgn val="ctr"/>
        <c:lblOffset val="100"/>
        <c:noMultiLvlLbl val="0"/>
      </c:catAx>
      <c:valAx>
        <c:axId val="282144392"/>
        <c:scaling>
          <c:orientation val="minMax"/>
        </c:scaling>
        <c:delete val="0"/>
        <c:axPos val="l"/>
        <c:numFmt formatCode="&quot;$&quot;#,##0" sourceLinked="0"/>
        <c:majorTickMark val="none"/>
        <c:minorTickMark val="none"/>
        <c:tickLblPos val="nextTo"/>
        <c:spPr>
          <a:ln>
            <a:solidFill>
              <a:schemeClr val="tx1"/>
            </a:solidFill>
          </a:ln>
        </c:spPr>
        <c:crossAx val="282150272"/>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Average Price</c:v>
                </c:pt>
              </c:strCache>
            </c:strRef>
          </c:tx>
          <c:spPr>
            <a:solidFill>
              <a:schemeClr val="accent1"/>
            </a:solidFill>
            <a:ln>
              <a:solidFill>
                <a:schemeClr val="accent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Switzerland</c:v>
                </c:pt>
                <c:pt idx="1">
                  <c:v>England</c:v>
                </c:pt>
                <c:pt idx="2">
                  <c:v>Netherlands</c:v>
                </c:pt>
                <c:pt idx="3">
                  <c:v>Canada</c:v>
                </c:pt>
                <c:pt idx="4">
                  <c:v>United States</c:v>
                </c:pt>
              </c:strCache>
            </c:strRef>
          </c:cat>
          <c:val>
            <c:numRef>
              <c:f>Sheet1!$B$2:$B$6</c:f>
              <c:numCache>
                <c:formatCode>"$"#,##0</c:formatCode>
                <c:ptCount val="5"/>
                <c:pt idx="0">
                  <c:v>1017</c:v>
                </c:pt>
                <c:pt idx="1">
                  <c:v>1117</c:v>
                </c:pt>
                <c:pt idx="2">
                  <c:v>1509</c:v>
                </c:pt>
                <c:pt idx="3">
                  <c:v>1646</c:v>
                </c:pt>
                <c:pt idx="4">
                  <c:v>2225</c:v>
                </c:pt>
              </c:numCache>
            </c:numRef>
          </c:val>
        </c:ser>
        <c:dLbls>
          <c:showLegendKey val="0"/>
          <c:showVal val="0"/>
          <c:showCatName val="0"/>
          <c:showSerName val="0"/>
          <c:showPercent val="0"/>
          <c:showBubbleSize val="0"/>
        </c:dLbls>
        <c:gapWidth val="150"/>
        <c:axId val="282147136"/>
        <c:axId val="282150664"/>
      </c:barChart>
      <c:catAx>
        <c:axId val="282147136"/>
        <c:scaling>
          <c:orientation val="minMax"/>
        </c:scaling>
        <c:delete val="0"/>
        <c:axPos val="b"/>
        <c:numFmt formatCode="General" sourceLinked="0"/>
        <c:majorTickMark val="none"/>
        <c:minorTickMark val="none"/>
        <c:tickLblPos val="nextTo"/>
        <c:spPr>
          <a:ln>
            <a:solidFill>
              <a:schemeClr val="tx1"/>
            </a:solidFill>
          </a:ln>
        </c:spPr>
        <c:crossAx val="282150664"/>
        <c:crosses val="autoZero"/>
        <c:auto val="1"/>
        <c:lblAlgn val="ctr"/>
        <c:lblOffset val="100"/>
        <c:noMultiLvlLbl val="0"/>
      </c:catAx>
      <c:valAx>
        <c:axId val="282150664"/>
        <c:scaling>
          <c:orientation val="minMax"/>
        </c:scaling>
        <c:delete val="0"/>
        <c:axPos val="l"/>
        <c:numFmt formatCode="&quot;$&quot;#,##0" sourceLinked="0"/>
        <c:majorTickMark val="none"/>
        <c:minorTickMark val="none"/>
        <c:tickLblPos val="nextTo"/>
        <c:spPr>
          <a:ln>
            <a:solidFill>
              <a:schemeClr val="tx1"/>
            </a:solidFill>
          </a:ln>
        </c:spPr>
        <c:crossAx val="282147136"/>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who favor the following</c:v>
                </c:pt>
              </c:strCache>
            </c:strRef>
          </c:tx>
          <c:spPr>
            <a:solidFill>
              <a:schemeClr val="accent3"/>
            </a:solidFill>
            <a:ln>
              <a:solidFill>
                <a:schemeClr val="accent2"/>
              </a:solidFill>
            </a:ln>
          </c:spPr>
          <c:invertIfNegative val="0"/>
          <c:dPt>
            <c:idx val="3"/>
            <c:invertIfNegative val="0"/>
            <c:bubble3D val="0"/>
            <c:spPr>
              <a:solidFill>
                <a:schemeClr val="accent3"/>
              </a:solidFill>
              <a:ln>
                <a:solidFill>
                  <a:schemeClr val="tx1"/>
                </a:solidFill>
              </a:ln>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Allowing Americans to buy prescription                                                                            drugs imported from Canada</c:v>
                </c:pt>
                <c:pt idx="1">
                  <c:v>Limiting the amount drug companies can                                                                            charge for high-cost drugs for illnesses                                                                            like hepatitis or cancer</c:v>
                </c:pt>
                <c:pt idx="2">
                  <c:v>Allowing Medicare to negotiate with                                                                            drug companies for lower drug prices</c:v>
                </c:pt>
                <c:pt idx="3">
                  <c:v>Requiring drug companies to release                                                                            information to the public on how they                                                                            set their drug prices</c:v>
                </c:pt>
              </c:strCache>
            </c:strRef>
          </c:cat>
          <c:val>
            <c:numRef>
              <c:f>Sheet1!$B$2:$B$5</c:f>
              <c:numCache>
                <c:formatCode>0%</c:formatCode>
                <c:ptCount val="4"/>
                <c:pt idx="0">
                  <c:v>0.72</c:v>
                </c:pt>
                <c:pt idx="1">
                  <c:v>0.76</c:v>
                </c:pt>
                <c:pt idx="2">
                  <c:v>0.83</c:v>
                </c:pt>
                <c:pt idx="3">
                  <c:v>0.86</c:v>
                </c:pt>
              </c:numCache>
            </c:numRef>
          </c:val>
        </c:ser>
        <c:dLbls>
          <c:showLegendKey val="0"/>
          <c:showVal val="1"/>
          <c:showCatName val="0"/>
          <c:showSerName val="0"/>
          <c:showPercent val="0"/>
          <c:showBubbleSize val="0"/>
        </c:dLbls>
        <c:gapWidth val="75"/>
        <c:axId val="282144784"/>
        <c:axId val="282148704"/>
      </c:barChart>
      <c:catAx>
        <c:axId val="282144784"/>
        <c:scaling>
          <c:orientation val="minMax"/>
        </c:scaling>
        <c:delete val="0"/>
        <c:axPos val="l"/>
        <c:numFmt formatCode="General" sourceLinked="1"/>
        <c:majorTickMark val="none"/>
        <c:minorTickMark val="none"/>
        <c:tickLblPos val="nextTo"/>
        <c:spPr>
          <a:ln>
            <a:solidFill>
              <a:schemeClr val="tx1"/>
            </a:solidFill>
          </a:ln>
        </c:spPr>
        <c:crossAx val="282148704"/>
        <c:crosses val="autoZero"/>
        <c:auto val="1"/>
        <c:lblAlgn val="ctr"/>
        <c:lblOffset val="100"/>
        <c:noMultiLvlLbl val="0"/>
      </c:catAx>
      <c:valAx>
        <c:axId val="282148704"/>
        <c:scaling>
          <c:orientation val="minMax"/>
          <c:min val="0"/>
        </c:scaling>
        <c:delete val="0"/>
        <c:axPos val="b"/>
        <c:numFmt formatCode="0%" sourceLinked="0"/>
        <c:majorTickMark val="none"/>
        <c:minorTickMark val="none"/>
        <c:tickLblPos val="nextTo"/>
        <c:spPr>
          <a:ln>
            <a:solidFill>
              <a:schemeClr val="tx1"/>
            </a:solidFill>
          </a:ln>
        </c:spPr>
        <c:crossAx val="282144784"/>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205053040"/>
        <c:axId val="205056568"/>
      </c:barChart>
      <c:catAx>
        <c:axId val="205053040"/>
        <c:scaling>
          <c:orientation val="minMax"/>
        </c:scaling>
        <c:delete val="0"/>
        <c:axPos val="l"/>
        <c:numFmt formatCode="General" sourceLinked="0"/>
        <c:majorTickMark val="none"/>
        <c:minorTickMark val="none"/>
        <c:tickLblPos val="nextTo"/>
        <c:spPr>
          <a:noFill/>
          <a:ln>
            <a:solidFill>
              <a:srgbClr val="D3D3D3"/>
            </a:solidFill>
          </a:ln>
        </c:spPr>
        <c:crossAx val="205056568"/>
        <c:crosses val="autoZero"/>
        <c:auto val="1"/>
        <c:lblAlgn val="ctr"/>
        <c:lblOffset val="100"/>
        <c:noMultiLvlLbl val="0"/>
      </c:catAx>
      <c:valAx>
        <c:axId val="205056568"/>
        <c:scaling>
          <c:orientation val="minMax"/>
        </c:scaling>
        <c:delete val="0"/>
        <c:axPos val="b"/>
        <c:numFmt formatCode="General" sourceLinked="1"/>
        <c:majorTickMark val="none"/>
        <c:minorTickMark val="none"/>
        <c:tickLblPos val="nextTo"/>
        <c:spPr>
          <a:noFill/>
          <a:ln w="9525">
            <a:solidFill>
              <a:srgbClr val="D3D3D3"/>
            </a:solidFill>
          </a:ln>
        </c:spPr>
        <c:crossAx val="205053040"/>
        <c:crosses val="autoZero"/>
        <c:crossBetween val="between"/>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Series 1</c:v>
                </c:pt>
              </c:strCache>
            </c:strRef>
          </c:tx>
          <c:spPr>
            <a:ln>
              <a:noFill/>
            </a:ln>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1000</c:v>
                </c:pt>
                <c:pt idx="1">
                  <c:v>9000</c:v>
                </c:pt>
                <c:pt idx="2">
                  <c:v>7000</c:v>
                </c:pt>
                <c:pt idx="3">
                  <c:v>6000</c:v>
                </c:pt>
              </c:numCache>
            </c:numRef>
          </c:val>
        </c:ser>
        <c:ser>
          <c:idx val="1"/>
          <c:order val="1"/>
          <c:tx>
            <c:strRef>
              <c:f>Sheet1!$C$1</c:f>
              <c:strCache>
                <c:ptCount val="1"/>
                <c:pt idx="0">
                  <c:v>Series 2</c:v>
                </c:pt>
              </c:strCache>
            </c:strRef>
          </c:tx>
          <c:spPr>
            <a:solidFill>
              <a:srgbClr val="E6E0CD"/>
            </a:solidFill>
            <a:ln>
              <a:noFill/>
            </a:ln>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1000</c:v>
                </c:pt>
                <c:pt idx="1">
                  <c:v>5000</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205053432"/>
        <c:axId val="261115400"/>
      </c:barChart>
      <c:catAx>
        <c:axId val="205053432"/>
        <c:scaling>
          <c:orientation val="minMax"/>
        </c:scaling>
        <c:delete val="0"/>
        <c:axPos val="b"/>
        <c:numFmt formatCode="[&gt;=1000]0,\ &quot;K&quot;;General" sourceLinked="0"/>
        <c:majorTickMark val="none"/>
        <c:minorTickMark val="none"/>
        <c:tickLblPos val="nextTo"/>
        <c:spPr>
          <a:noFill/>
          <a:ln>
            <a:solidFill>
              <a:srgbClr val="D3D3D3"/>
            </a:solidFill>
          </a:ln>
        </c:spPr>
        <c:crossAx val="261115400"/>
        <c:crosses val="autoZero"/>
        <c:auto val="1"/>
        <c:lblAlgn val="ctr"/>
        <c:lblOffset val="100"/>
        <c:noMultiLvlLbl val="0"/>
      </c:catAx>
      <c:valAx>
        <c:axId val="261115400"/>
        <c:scaling>
          <c:orientation val="minMax"/>
        </c:scaling>
        <c:delete val="0"/>
        <c:axPos val="l"/>
        <c:numFmt formatCode="0,\ &quot;K&quot;" sourceLinked="0"/>
        <c:majorTickMark val="none"/>
        <c:minorTickMark val="none"/>
        <c:tickLblPos val="nextTo"/>
        <c:spPr>
          <a:noFill/>
          <a:ln w="9525">
            <a:solidFill>
              <a:srgbClr val="D3D3D3"/>
            </a:solidFill>
          </a:ln>
        </c:spPr>
        <c:crossAx val="205053432"/>
        <c:crosses val="autoZero"/>
        <c:crossBetween val="between"/>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spPr>
            <a:ln w="28575">
              <a:noFill/>
            </a:ln>
          </c:spP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w="28575">
              <a:noFill/>
            </a:ln>
          </c:spP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w="28575">
              <a:noFill/>
            </a:ln>
          </c:spP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261116184"/>
        <c:axId val="261116576"/>
      </c:scatterChart>
      <c:valAx>
        <c:axId val="261116184"/>
        <c:scaling>
          <c:orientation val="minMax"/>
        </c:scaling>
        <c:delete val="0"/>
        <c:axPos val="b"/>
        <c:numFmt formatCode="General" sourceLinked="1"/>
        <c:majorTickMark val="none"/>
        <c:minorTickMark val="none"/>
        <c:tickLblPos val="nextTo"/>
        <c:spPr>
          <a:noFill/>
          <a:ln>
            <a:solidFill>
              <a:srgbClr val="D3D3D3"/>
            </a:solidFill>
          </a:ln>
        </c:spPr>
        <c:crossAx val="261116576"/>
        <c:crosses val="autoZero"/>
        <c:crossBetween val="midCat"/>
      </c:valAx>
      <c:valAx>
        <c:axId val="261116576"/>
        <c:scaling>
          <c:orientation val="minMax"/>
        </c:scaling>
        <c:delete val="0"/>
        <c:axPos val="l"/>
        <c:numFmt formatCode="General" sourceLinked="1"/>
        <c:majorTickMark val="none"/>
        <c:minorTickMark val="none"/>
        <c:tickLblPos val="nextTo"/>
        <c:spPr>
          <a:noFill/>
          <a:ln w="9525">
            <a:solidFill>
              <a:srgbClr val="D3D3D3"/>
            </a:solidFill>
          </a:ln>
        </c:spPr>
        <c:crossAx val="261116184"/>
        <c:crosses val="autoZero"/>
        <c:crossBetween val="midCat"/>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Series 1</c:v>
                </c:pt>
              </c:strCache>
            </c:strRef>
          </c:tx>
          <c:spPr>
            <a:ln>
              <a:noFill/>
            </a:ln>
          </c:spP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spPr>
    <a:noFill/>
  </c:spPr>
  <c:txPr>
    <a:bodyPr/>
    <a:lstStyle/>
    <a:p>
      <a:pPr>
        <a:defRPr sz="1300">
          <a:solidFill>
            <a:srgbClr val="000000"/>
          </a:solidFil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Prescription Drug Spending</c:v>
                </c:pt>
              </c:strCache>
            </c:strRef>
          </c:tx>
          <c:spPr>
            <a:solidFill>
              <a:schemeClr val="accent5"/>
            </a:solidFill>
            <a:ln>
              <a:solidFill>
                <a:schemeClr val="tx1"/>
              </a:solidFill>
            </a:ln>
          </c:spPr>
          <c:invertIfNegative val="0"/>
          <c:dLbls>
            <c:dLbl>
              <c:idx val="13"/>
              <c:layout>
                <c:manualLayout>
                  <c:x val="-2.8286942747227902E-3"/>
                  <c:y val="7.523148148148149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0"/>
                  <c:y val="6.3657407407407399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Sheet1!$A$2:$A$19</c:f>
              <c:strCache>
                <c:ptCount val="18"/>
                <c:pt idx="0">
                  <c:v>1970s</c:v>
                </c:pt>
                <c:pt idx="1">
                  <c:v>1980s</c:v>
                </c:pt>
                <c:pt idx="2">
                  <c:v>1990s</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strCache>
            </c:strRef>
          </c:cat>
          <c:val>
            <c:numRef>
              <c:f>Sheet1!$B$2:$B$19</c:f>
              <c:numCache>
                <c:formatCode>0.0%</c:formatCode>
                <c:ptCount val="18"/>
                <c:pt idx="0">
                  <c:v>7.0999999999999994E-2</c:v>
                </c:pt>
                <c:pt idx="1">
                  <c:v>0.11799999999999999</c:v>
                </c:pt>
                <c:pt idx="2">
                  <c:v>0.104</c:v>
                </c:pt>
                <c:pt idx="3">
                  <c:v>0.14699999999999999</c:v>
                </c:pt>
                <c:pt idx="4">
                  <c:v>0.13700000000000001</c:v>
                </c:pt>
                <c:pt idx="5">
                  <c:v>0.126</c:v>
                </c:pt>
                <c:pt idx="6">
                  <c:v>0.109</c:v>
                </c:pt>
                <c:pt idx="7">
                  <c:v>8.1000000000000003E-2</c:v>
                </c:pt>
                <c:pt idx="8">
                  <c:v>5.3999999999999999E-2</c:v>
                </c:pt>
                <c:pt idx="9">
                  <c:v>8.2000000000000003E-2</c:v>
                </c:pt>
                <c:pt idx="10">
                  <c:v>4.2000000000000003E-2</c:v>
                </c:pt>
                <c:pt idx="11">
                  <c:v>1.4999999999999999E-2</c:v>
                </c:pt>
                <c:pt idx="12">
                  <c:v>3.7999999999999999E-2</c:v>
                </c:pt>
                <c:pt idx="13">
                  <c:v>-7.0000000000000001E-3</c:v>
                </c:pt>
                <c:pt idx="14">
                  <c:v>1.4999999999999999E-2</c:v>
                </c:pt>
                <c:pt idx="15">
                  <c:v>-6.0000000000000001E-3</c:v>
                </c:pt>
                <c:pt idx="16">
                  <c:v>1.6E-2</c:v>
                </c:pt>
                <c:pt idx="17">
                  <c:v>0.114</c:v>
                </c:pt>
              </c:numCache>
            </c:numRef>
          </c:val>
        </c:ser>
        <c:dLbls>
          <c:showLegendKey val="0"/>
          <c:showVal val="1"/>
          <c:showCatName val="0"/>
          <c:showSerName val="0"/>
          <c:showPercent val="0"/>
          <c:showBubbleSize val="0"/>
        </c:dLbls>
        <c:gapWidth val="75"/>
        <c:axId val="261115008"/>
        <c:axId val="261116968"/>
      </c:barChart>
      <c:lineChart>
        <c:grouping val="standard"/>
        <c:varyColors val="0"/>
        <c:ser>
          <c:idx val="1"/>
          <c:order val="1"/>
          <c:tx>
            <c:strRef>
              <c:f>Sheet1!$C$1</c:f>
              <c:strCache>
                <c:ptCount val="1"/>
                <c:pt idx="0">
                  <c:v>Total Health Spending</c:v>
                </c:pt>
              </c:strCache>
            </c:strRef>
          </c:tx>
          <c:spPr>
            <a:ln>
              <a:solidFill>
                <a:schemeClr val="accent1"/>
              </a:solidFill>
            </a:ln>
          </c:spPr>
          <c:marker>
            <c:symbol val="none"/>
          </c:marker>
          <c:cat>
            <c:strRef>
              <c:f>Sheet1!$A$2:$A$19</c:f>
              <c:strCache>
                <c:ptCount val="18"/>
                <c:pt idx="0">
                  <c:v>1970s</c:v>
                </c:pt>
                <c:pt idx="1">
                  <c:v>1980s</c:v>
                </c:pt>
                <c:pt idx="2">
                  <c:v>1990s</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strCache>
            </c:strRef>
          </c:cat>
          <c:val>
            <c:numRef>
              <c:f>Sheet1!$C$2:$C$19</c:f>
              <c:numCache>
                <c:formatCode>0.0%</c:formatCode>
                <c:ptCount val="18"/>
                <c:pt idx="0">
                  <c:v>0.121</c:v>
                </c:pt>
                <c:pt idx="1">
                  <c:v>9.9000000000000005E-2</c:v>
                </c:pt>
                <c:pt idx="2">
                  <c:v>5.5E-2</c:v>
                </c:pt>
                <c:pt idx="3">
                  <c:v>6.0999999999999999E-2</c:v>
                </c:pt>
                <c:pt idx="4">
                  <c:v>7.4999999999999997E-2</c:v>
                </c:pt>
                <c:pt idx="5">
                  <c:v>8.5999999999999993E-2</c:v>
                </c:pt>
                <c:pt idx="6">
                  <c:v>7.5999999999999998E-2</c:v>
                </c:pt>
                <c:pt idx="7">
                  <c:v>6.3E-2</c:v>
                </c:pt>
                <c:pt idx="8">
                  <c:v>5.8000000000000003E-2</c:v>
                </c:pt>
                <c:pt idx="9">
                  <c:v>5.5E-2</c:v>
                </c:pt>
                <c:pt idx="10">
                  <c:v>5.5E-2</c:v>
                </c:pt>
                <c:pt idx="11">
                  <c:v>3.6999999999999998E-2</c:v>
                </c:pt>
                <c:pt idx="12">
                  <c:v>0.03</c:v>
                </c:pt>
                <c:pt idx="13">
                  <c:v>3.1E-2</c:v>
                </c:pt>
                <c:pt idx="14">
                  <c:v>3.1E-2</c:v>
                </c:pt>
                <c:pt idx="15">
                  <c:v>0.03</c:v>
                </c:pt>
                <c:pt idx="16">
                  <c:v>2.1000000000000001E-2</c:v>
                </c:pt>
                <c:pt idx="17">
                  <c:v>4.4999999999999998E-2</c:v>
                </c:pt>
              </c:numCache>
            </c:numRef>
          </c:val>
          <c:smooth val="0"/>
        </c:ser>
        <c:dLbls>
          <c:showLegendKey val="0"/>
          <c:showVal val="0"/>
          <c:showCatName val="0"/>
          <c:showSerName val="0"/>
          <c:showPercent val="0"/>
          <c:showBubbleSize val="0"/>
        </c:dLbls>
        <c:marker val="1"/>
        <c:smooth val="0"/>
        <c:axId val="261115008"/>
        <c:axId val="261116968"/>
      </c:lineChart>
      <c:catAx>
        <c:axId val="261115008"/>
        <c:scaling>
          <c:orientation val="minMax"/>
        </c:scaling>
        <c:delete val="0"/>
        <c:axPos val="b"/>
        <c:numFmt formatCode="General" sourceLinked="1"/>
        <c:majorTickMark val="none"/>
        <c:minorTickMark val="none"/>
        <c:tickLblPos val="low"/>
        <c:spPr>
          <a:ln>
            <a:solidFill>
              <a:schemeClr val="tx1"/>
            </a:solidFill>
          </a:ln>
        </c:spPr>
        <c:txPr>
          <a:bodyPr rot="-5400000" vert="horz" anchor="ctr" anchorCtr="1"/>
          <a:lstStyle/>
          <a:p>
            <a:pPr>
              <a:defRPr/>
            </a:pPr>
            <a:endParaRPr lang="en-US"/>
          </a:p>
        </c:txPr>
        <c:crossAx val="261116968"/>
        <c:crosses val="autoZero"/>
        <c:auto val="1"/>
        <c:lblAlgn val="ctr"/>
        <c:lblOffset val="100"/>
        <c:noMultiLvlLbl val="0"/>
      </c:catAx>
      <c:valAx>
        <c:axId val="261116968"/>
        <c:scaling>
          <c:orientation val="minMax"/>
        </c:scaling>
        <c:delete val="0"/>
        <c:axPos val="l"/>
        <c:numFmt formatCode="0%" sourceLinked="0"/>
        <c:majorTickMark val="none"/>
        <c:minorTickMark val="none"/>
        <c:tickLblPos val="nextTo"/>
        <c:spPr>
          <a:ln>
            <a:solidFill>
              <a:schemeClr val="tx1"/>
            </a:solidFill>
          </a:ln>
        </c:spPr>
        <c:crossAx val="261115008"/>
        <c:crosses val="autoZero"/>
        <c:crossBetween val="between"/>
      </c:valAx>
    </c:plotArea>
    <c:legend>
      <c:legendPos val="t"/>
      <c:layout>
        <c:manualLayout>
          <c:xMode val="edge"/>
          <c:yMode val="edge"/>
          <c:x val="0.30316809304132297"/>
          <c:y val="3.4722222222222203E-2"/>
          <c:w val="0.4573093237327"/>
          <c:h val="0.155414525007291"/>
        </c:manualLayout>
      </c:layou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Specialty Drug Trend</c:v>
                </c:pt>
              </c:strCache>
            </c:strRef>
          </c:tx>
          <c:spPr>
            <a:ln w="38100">
              <a:solidFill>
                <a:schemeClr val="accent5"/>
              </a:solidFill>
            </a:ln>
          </c:spPr>
          <c:marker>
            <c:symbol val="none"/>
          </c:marker>
          <c:dLbls>
            <c:dLbl>
              <c:idx val="7"/>
              <c:showLegendKey val="0"/>
              <c:showVal val="1"/>
              <c:showCatName val="0"/>
              <c:showSerName val="0"/>
              <c:showPercent val="0"/>
              <c:showBubbleSize val="0"/>
              <c:extLst>
                <c:ext xmlns:c15="http://schemas.microsoft.com/office/drawing/2012/chart" uri="{CE6537A1-D6FC-4f65-9D91-7224C49458BB}"/>
              </c:extLst>
            </c:dLbl>
            <c:dLbl>
              <c:idx val="8"/>
              <c:showLegendKey val="0"/>
              <c:showVal val="1"/>
              <c:showCatName val="0"/>
              <c:showSerName val="0"/>
              <c:showPercent val="0"/>
              <c:showBubbleSize val="0"/>
              <c:extLst>
                <c:ext xmlns:c15="http://schemas.microsoft.com/office/drawing/2012/chart" uri="{CE6537A1-D6FC-4f65-9D91-7224C49458BB}"/>
              </c:extLst>
            </c:dLbl>
            <c:dLbl>
              <c:idx val="16"/>
              <c:layout>
                <c:manualLayout>
                  <c:x val="-1.4149274849664E-2"/>
                  <c:y val="-3.4006372401463501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0.00%</c:formatCode>
                <c:ptCount val="9"/>
                <c:pt idx="0">
                  <c:v>0.20899999999999999</c:v>
                </c:pt>
                <c:pt idx="1">
                  <c:v>0.14000000000000001</c:v>
                </c:pt>
                <c:pt idx="2">
                  <c:v>0.154</c:v>
                </c:pt>
                <c:pt idx="3">
                  <c:v>0.19500000000000001</c:v>
                </c:pt>
                <c:pt idx="4">
                  <c:v>0.19600000000000001</c:v>
                </c:pt>
                <c:pt idx="5">
                  <c:v>0.17100000000000001</c:v>
                </c:pt>
                <c:pt idx="6">
                  <c:v>0.184</c:v>
                </c:pt>
                <c:pt idx="7">
                  <c:v>0.14099999999999999</c:v>
                </c:pt>
                <c:pt idx="8">
                  <c:v>0.309</c:v>
                </c:pt>
              </c:numCache>
            </c:numRef>
          </c:val>
          <c:smooth val="0"/>
        </c:ser>
        <c:ser>
          <c:idx val="1"/>
          <c:order val="1"/>
          <c:tx>
            <c:strRef>
              <c:f>Sheet1!$C$1</c:f>
              <c:strCache>
                <c:ptCount val="1"/>
                <c:pt idx="0">
                  <c:v>Traditional Drug Trend</c:v>
                </c:pt>
              </c:strCache>
            </c:strRef>
          </c:tx>
          <c:spPr>
            <a:ln w="38100"/>
          </c:spPr>
          <c:marker>
            <c:symbol val="none"/>
          </c:marker>
          <c:dLbls>
            <c:dLbl>
              <c:idx val="7"/>
              <c:showLegendKey val="0"/>
              <c:showVal val="1"/>
              <c:showCatName val="0"/>
              <c:showSerName val="0"/>
              <c:showPercent val="0"/>
              <c:showBubbleSize val="0"/>
              <c:extLst>
                <c:ext xmlns:c15="http://schemas.microsoft.com/office/drawing/2012/chart" uri="{CE6537A1-D6FC-4f65-9D91-7224C49458BB}"/>
              </c:extLst>
            </c:dLbl>
            <c:dLbl>
              <c:idx val="8"/>
              <c:showLegendKey val="0"/>
              <c:showVal val="1"/>
              <c:showCatName val="0"/>
              <c:showSerName val="0"/>
              <c:showPercent val="0"/>
              <c:showBubbleSize val="0"/>
              <c:extLst>
                <c:ext xmlns:c15="http://schemas.microsoft.com/office/drawing/2012/chart" uri="{CE6537A1-D6FC-4f65-9D91-7224C49458BB}"/>
              </c:extLst>
            </c:dLbl>
            <c:dLbl>
              <c:idx val="16"/>
              <c:layout>
                <c:manualLayout>
                  <c:x val="-5.6597099398655801E-3"/>
                  <c:y val="4.5341829868617997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Sheet1!$C$2:$C$10</c:f>
              <c:numCache>
                <c:formatCode>0.00%</c:formatCode>
                <c:ptCount val="9"/>
                <c:pt idx="0">
                  <c:v>5.8999999999999997E-2</c:v>
                </c:pt>
                <c:pt idx="1">
                  <c:v>4.7E-2</c:v>
                </c:pt>
                <c:pt idx="2">
                  <c:v>1.4999999999999999E-2</c:v>
                </c:pt>
                <c:pt idx="3">
                  <c:v>4.8000000000000001E-2</c:v>
                </c:pt>
                <c:pt idx="4">
                  <c:v>1.4E-2</c:v>
                </c:pt>
                <c:pt idx="5">
                  <c:v>1E-3</c:v>
                </c:pt>
                <c:pt idx="6">
                  <c:v>-1.4999999999999999E-2</c:v>
                </c:pt>
                <c:pt idx="7">
                  <c:v>2.4E-2</c:v>
                </c:pt>
                <c:pt idx="8">
                  <c:v>6.4000000000000001E-2</c:v>
                </c:pt>
              </c:numCache>
            </c:numRef>
          </c:val>
          <c:smooth val="0"/>
        </c:ser>
        <c:ser>
          <c:idx val="2"/>
          <c:order val="2"/>
          <c:tx>
            <c:strRef>
              <c:f>Sheet1!$D$1</c:f>
              <c:strCache>
                <c:ptCount val="1"/>
                <c:pt idx="0">
                  <c:v>Overall Drug Trend</c:v>
                </c:pt>
              </c:strCache>
            </c:strRef>
          </c:tx>
          <c:spPr>
            <a:ln w="38100">
              <a:solidFill>
                <a:schemeClr val="accent1"/>
              </a:solidFill>
            </a:ln>
          </c:spPr>
          <c:marker>
            <c:symbol val="none"/>
          </c:marker>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Sheet1!$D$2:$D$10</c:f>
              <c:numCache>
                <c:formatCode>0.00%</c:formatCode>
                <c:ptCount val="9"/>
                <c:pt idx="0">
                  <c:v>7.1999999999999995E-2</c:v>
                </c:pt>
                <c:pt idx="1">
                  <c:v>5.5E-2</c:v>
                </c:pt>
                <c:pt idx="2">
                  <c:v>0.03</c:v>
                </c:pt>
                <c:pt idx="3">
                  <c:v>6.4000000000000001E-2</c:v>
                </c:pt>
                <c:pt idx="4">
                  <c:v>3.5999999999999997E-2</c:v>
                </c:pt>
                <c:pt idx="5">
                  <c:v>2.7E-2</c:v>
                </c:pt>
                <c:pt idx="6">
                  <c:v>2.7E-2</c:v>
                </c:pt>
                <c:pt idx="7">
                  <c:v>5.3999999999999999E-2</c:v>
                </c:pt>
                <c:pt idx="8">
                  <c:v>0.13100000000000001</c:v>
                </c:pt>
              </c:numCache>
            </c:numRef>
          </c:val>
          <c:smooth val="0"/>
        </c:ser>
        <c:dLbls>
          <c:showLegendKey val="0"/>
          <c:showVal val="0"/>
          <c:showCatName val="0"/>
          <c:showSerName val="0"/>
          <c:showPercent val="0"/>
          <c:showBubbleSize val="0"/>
        </c:dLbls>
        <c:smooth val="0"/>
        <c:axId val="262180248"/>
        <c:axId val="261118144"/>
      </c:lineChart>
      <c:catAx>
        <c:axId val="262180248"/>
        <c:scaling>
          <c:orientation val="minMax"/>
        </c:scaling>
        <c:delete val="0"/>
        <c:axPos val="b"/>
        <c:numFmt formatCode="General" sourceLinked="1"/>
        <c:majorTickMark val="none"/>
        <c:minorTickMark val="none"/>
        <c:tickLblPos val="low"/>
        <c:spPr>
          <a:ln>
            <a:solidFill>
              <a:schemeClr val="tx1"/>
            </a:solidFill>
          </a:ln>
        </c:spPr>
        <c:crossAx val="261118144"/>
        <c:crosses val="autoZero"/>
        <c:auto val="1"/>
        <c:lblAlgn val="ctr"/>
        <c:lblOffset val="100"/>
        <c:noMultiLvlLbl val="0"/>
      </c:catAx>
      <c:valAx>
        <c:axId val="261118144"/>
        <c:scaling>
          <c:orientation val="minMax"/>
        </c:scaling>
        <c:delete val="0"/>
        <c:axPos val="l"/>
        <c:numFmt formatCode="0%" sourceLinked="0"/>
        <c:majorTickMark val="none"/>
        <c:minorTickMark val="none"/>
        <c:tickLblPos val="nextTo"/>
        <c:spPr>
          <a:ln>
            <a:solidFill>
              <a:schemeClr val="tx1"/>
            </a:solidFill>
          </a:ln>
        </c:spPr>
        <c:crossAx val="262180248"/>
        <c:crosses val="autoZero"/>
        <c:crossBetween val="between"/>
      </c:valAx>
    </c:plotArea>
    <c:legend>
      <c:legendPos val="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2004</a:t>
            </a:r>
            <a:endParaRPr lang="en-US" dirty="0"/>
          </a:p>
        </c:rich>
      </c:tx>
      <c:overlay val="0"/>
    </c:title>
    <c:autoTitleDeleted val="0"/>
    <c:plotArea>
      <c:layout/>
      <c:doughnutChart>
        <c:varyColors val="1"/>
        <c:ser>
          <c:idx val="0"/>
          <c:order val="0"/>
          <c:tx>
            <c:strRef>
              <c:f>Sheet1!$B$1</c:f>
              <c:strCache>
                <c:ptCount val="1"/>
                <c:pt idx="0">
                  <c:v>Distribution in 2004</c:v>
                </c:pt>
              </c:strCache>
            </c:strRef>
          </c:tx>
          <c:spPr>
            <a:ln>
              <a:solidFill>
                <a:srgbClr val="000000"/>
              </a:solidFill>
            </a:ln>
          </c:spPr>
          <c:dPt>
            <c:idx val="0"/>
            <c:bubble3D val="0"/>
            <c:spPr>
              <a:solidFill>
                <a:srgbClr val="B0DDF4"/>
              </a:solidFill>
              <a:ln>
                <a:solidFill>
                  <a:srgbClr val="000000"/>
                </a:solidFill>
              </a:ln>
            </c:spPr>
          </c:dPt>
          <c:dPt>
            <c:idx val="1"/>
            <c:bubble3D val="0"/>
            <c:spPr>
              <a:solidFill>
                <a:srgbClr val="FF8811"/>
              </a:solidFill>
              <a:ln>
                <a:solidFill>
                  <a:srgbClr val="000000"/>
                </a:solidFill>
              </a:ln>
            </c:spPr>
          </c:dPt>
          <c:dPt>
            <c:idx val="2"/>
            <c:bubble3D val="0"/>
            <c:spPr>
              <a:solidFill>
                <a:srgbClr val="025189"/>
              </a:solidFill>
              <a:ln>
                <a:solidFill>
                  <a:srgbClr val="000000"/>
                </a:solidFill>
              </a:ln>
            </c:spPr>
          </c:dPt>
          <c:dPt>
            <c:idx val="3"/>
            <c:bubble3D val="0"/>
            <c:spPr>
              <a:solidFill>
                <a:srgbClr val="0072C0"/>
              </a:solidFill>
              <a:ln>
                <a:solidFill>
                  <a:srgbClr val="000000"/>
                </a:solidFill>
              </a:ln>
            </c:spPr>
          </c:dPt>
          <c:dPt>
            <c:idx val="4"/>
            <c:bubble3D val="0"/>
            <c:spPr>
              <a:solidFill>
                <a:srgbClr val="7BC7ED"/>
              </a:solidFill>
              <a:ln>
                <a:solidFill>
                  <a:srgbClr val="000000"/>
                </a:solidFill>
              </a:ln>
            </c:spPr>
          </c:dPt>
          <c:dLbls>
            <c:dLbl>
              <c:idx val="0"/>
              <c:layout>
                <c:manualLayout>
                  <c:x val="2.5862068965517199E-2"/>
                  <c:y val="-0.14169321833943099"/>
                </c:manualLayout>
              </c:layout>
              <c:showLegendKey val="0"/>
              <c:showVal val="0"/>
              <c:showCatName val="1"/>
              <c:showSerName val="0"/>
              <c:showPercent val="1"/>
              <c:showBubbleSize val="0"/>
              <c:extLst>
                <c:ext xmlns:c15="http://schemas.microsoft.com/office/drawing/2012/chart" uri="{CE6537A1-D6FC-4f65-9D91-7224C49458BB}"/>
              </c:extLst>
            </c:dLbl>
            <c:dLbl>
              <c:idx val="1"/>
              <c:layout>
                <c:manualLayout>
                  <c:x val="8.9080459770114903E-2"/>
                  <c:y val="-0.1246900321387"/>
                </c:manualLayout>
              </c:layout>
              <c:showLegendKey val="0"/>
              <c:showVal val="0"/>
              <c:showCatName val="1"/>
              <c:showSerName val="0"/>
              <c:showPercent val="1"/>
              <c:showBubbleSize val="0"/>
              <c:extLst>
                <c:ext xmlns:c15="http://schemas.microsoft.com/office/drawing/2012/chart" uri="{CE6537A1-D6FC-4f65-9D91-7224C49458BB}"/>
              </c:extLst>
            </c:dLbl>
            <c:dLbl>
              <c:idx val="2"/>
              <c:spPr>
                <a:noFill/>
                <a:ln>
                  <a:noFill/>
                </a:ln>
                <a:effectLst/>
              </c:spPr>
              <c:txPr>
                <a:bodyPr/>
                <a:lstStyle/>
                <a:p>
                  <a:pPr>
                    <a:defRPr sz="1300">
                      <a:solidFill>
                        <a:schemeClr val="tx2"/>
                      </a:solidFill>
                    </a:defRPr>
                  </a:pPr>
                  <a:endParaRPr lang="en-US"/>
                </a:p>
              </c:txPr>
              <c:showLegendKey val="0"/>
              <c:showVal val="0"/>
              <c:showCatName val="1"/>
              <c:showSerName val="0"/>
              <c:showPercent val="1"/>
              <c:showBubbleSize val="0"/>
            </c:dLbl>
            <c:spPr>
              <a:noFill/>
              <a:ln>
                <a:noFill/>
              </a:ln>
              <a:effectLst/>
            </c:spPr>
            <c:txPr>
              <a:bodyPr/>
              <a:lstStyle/>
              <a:p>
                <a:pPr>
                  <a:defRPr sz="1300">
                    <a:solidFill>
                      <a:srgbClr val="000000"/>
                    </a:solidFill>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Sheet1!$A$2:$A$6</c:f>
              <c:strCache>
                <c:ptCount val="5"/>
                <c:pt idx="0">
                  <c:v>Other</c:v>
                </c:pt>
                <c:pt idx="1">
                  <c:v>Medicare</c:v>
                </c:pt>
                <c:pt idx="2">
                  <c:v>Medicaid</c:v>
                </c:pt>
                <c:pt idx="3">
                  <c:v>Private Insurance</c:v>
                </c:pt>
                <c:pt idx="4">
                  <c:v>Out-of-pocket</c:v>
                </c:pt>
              </c:strCache>
            </c:strRef>
          </c:cat>
          <c:val>
            <c:numRef>
              <c:f>Sheet1!$B$2:$B$6</c:f>
              <c:numCache>
                <c:formatCode>General</c:formatCode>
                <c:ptCount val="5"/>
                <c:pt idx="0">
                  <c:v>0.05</c:v>
                </c:pt>
                <c:pt idx="1">
                  <c:v>0.02</c:v>
                </c:pt>
                <c:pt idx="2">
                  <c:v>0.19</c:v>
                </c:pt>
                <c:pt idx="3">
                  <c:v>0.49</c:v>
                </c:pt>
                <c:pt idx="4">
                  <c:v>0.25</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spPr>
    <a:noFill/>
  </c:spPr>
  <c:txPr>
    <a:bodyPr/>
    <a:lstStyle/>
    <a:p>
      <a:pPr>
        <a:defRPr sz="18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2014</a:t>
            </a:r>
            <a:endParaRPr lang="en-US" dirty="0"/>
          </a:p>
        </c:rich>
      </c:tx>
      <c:overlay val="0"/>
    </c:title>
    <c:autoTitleDeleted val="0"/>
    <c:plotArea>
      <c:layout>
        <c:manualLayout>
          <c:layoutTarget val="inner"/>
          <c:xMode val="edge"/>
          <c:yMode val="edge"/>
          <c:x val="0.120946465743506"/>
          <c:y val="0.187628374613663"/>
          <c:w val="0.74661304190424505"/>
          <c:h val="0.73629843314077204"/>
        </c:manualLayout>
      </c:layout>
      <c:doughnutChart>
        <c:varyColors val="1"/>
        <c:ser>
          <c:idx val="0"/>
          <c:order val="0"/>
          <c:tx>
            <c:strRef>
              <c:f>Sheet1!$B$1</c:f>
              <c:strCache>
                <c:ptCount val="1"/>
                <c:pt idx="0">
                  <c:v>Distribution in 2004</c:v>
                </c:pt>
              </c:strCache>
            </c:strRef>
          </c:tx>
          <c:spPr>
            <a:ln>
              <a:solidFill>
                <a:srgbClr val="000000"/>
              </a:solidFill>
            </a:ln>
          </c:spPr>
          <c:dPt>
            <c:idx val="0"/>
            <c:bubble3D val="0"/>
            <c:spPr>
              <a:solidFill>
                <a:srgbClr val="B0DDF4"/>
              </a:solidFill>
              <a:ln>
                <a:solidFill>
                  <a:srgbClr val="000000"/>
                </a:solidFill>
              </a:ln>
            </c:spPr>
          </c:dPt>
          <c:dPt>
            <c:idx val="1"/>
            <c:bubble3D val="0"/>
            <c:spPr>
              <a:solidFill>
                <a:srgbClr val="FF8811"/>
              </a:solidFill>
              <a:ln>
                <a:solidFill>
                  <a:srgbClr val="000000"/>
                </a:solidFill>
              </a:ln>
            </c:spPr>
          </c:dPt>
          <c:dPt>
            <c:idx val="2"/>
            <c:bubble3D val="0"/>
            <c:spPr>
              <a:solidFill>
                <a:srgbClr val="025189"/>
              </a:solidFill>
              <a:ln>
                <a:solidFill>
                  <a:srgbClr val="000000"/>
                </a:solidFill>
              </a:ln>
            </c:spPr>
          </c:dPt>
          <c:dPt>
            <c:idx val="3"/>
            <c:bubble3D val="0"/>
            <c:spPr>
              <a:solidFill>
                <a:srgbClr val="0072C0"/>
              </a:solidFill>
              <a:ln>
                <a:solidFill>
                  <a:srgbClr val="000000"/>
                </a:solidFill>
              </a:ln>
            </c:spPr>
          </c:dPt>
          <c:dPt>
            <c:idx val="4"/>
            <c:bubble3D val="0"/>
            <c:spPr>
              <a:solidFill>
                <a:srgbClr val="7BC7ED"/>
              </a:solidFill>
              <a:ln>
                <a:solidFill>
                  <a:srgbClr val="000000"/>
                </a:solidFill>
              </a:ln>
            </c:spPr>
          </c:dPt>
          <c:dLbls>
            <c:dLbl>
              <c:idx val="0"/>
              <c:layout>
                <c:manualLayout>
                  <c:x val="2.2988505747126398E-2"/>
                  <c:y val="-0.14736094707300901"/>
                </c:manualLayout>
              </c:layout>
              <c:showLegendKey val="0"/>
              <c:showVal val="0"/>
              <c:showCatName val="1"/>
              <c:showSerName val="0"/>
              <c:showPercent val="1"/>
              <c:showBubbleSize val="0"/>
              <c:extLst>
                <c:ext xmlns:c15="http://schemas.microsoft.com/office/drawing/2012/chart" uri="{CE6537A1-D6FC-4f65-9D91-7224C49458BB}"/>
              </c:extLst>
            </c:dLbl>
            <c:dLbl>
              <c:idx val="2"/>
              <c:spPr>
                <a:noFill/>
                <a:ln>
                  <a:noFill/>
                </a:ln>
                <a:effectLst/>
              </c:spPr>
              <c:txPr>
                <a:bodyPr/>
                <a:lstStyle/>
                <a:p>
                  <a:pPr>
                    <a:defRPr sz="1300">
                      <a:solidFill>
                        <a:schemeClr val="tx2"/>
                      </a:solidFill>
                    </a:defRPr>
                  </a:pPr>
                  <a:endParaRPr lang="en-US"/>
                </a:p>
              </c:txPr>
              <c:showLegendKey val="0"/>
              <c:showVal val="0"/>
              <c:showCatName val="1"/>
              <c:showSerName val="0"/>
              <c:showPercent val="1"/>
              <c:showBubbleSize val="0"/>
            </c:dLbl>
            <c:spPr>
              <a:noFill/>
              <a:ln>
                <a:noFill/>
              </a:ln>
              <a:effectLst/>
            </c:spPr>
            <c:txPr>
              <a:bodyPr/>
              <a:lstStyle/>
              <a:p>
                <a:pPr>
                  <a:defRPr sz="1300">
                    <a:solidFill>
                      <a:srgbClr val="000000"/>
                    </a:solidFill>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Sheet1!$A$2:$A$6</c:f>
              <c:strCache>
                <c:ptCount val="5"/>
                <c:pt idx="0">
                  <c:v>Other</c:v>
                </c:pt>
                <c:pt idx="1">
                  <c:v>Medicare</c:v>
                </c:pt>
                <c:pt idx="2">
                  <c:v>Medicaid</c:v>
                </c:pt>
                <c:pt idx="3">
                  <c:v>Private Insurance</c:v>
                </c:pt>
                <c:pt idx="4">
                  <c:v>Out-of-pocket</c:v>
                </c:pt>
              </c:strCache>
            </c:strRef>
          </c:cat>
          <c:val>
            <c:numRef>
              <c:f>Sheet1!$B$2:$B$6</c:f>
              <c:numCache>
                <c:formatCode>General</c:formatCode>
                <c:ptCount val="5"/>
                <c:pt idx="0">
                  <c:v>0.04</c:v>
                </c:pt>
                <c:pt idx="1">
                  <c:v>0.28999999999999998</c:v>
                </c:pt>
                <c:pt idx="2">
                  <c:v>0.09</c:v>
                </c:pt>
                <c:pt idx="3">
                  <c:v>0.43</c:v>
                </c:pt>
                <c:pt idx="4">
                  <c:v>0.15</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spPr>
    <a:noFill/>
  </c:spPr>
  <c:txPr>
    <a:bodyPr/>
    <a:lstStyle/>
    <a:p>
      <a:pPr>
        <a:defRPr sz="18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7CF4CFB-04F7-4CDF-809E-E525F3BBCA82}" type="datetimeFigureOut">
              <a:rPr lang="en-US" smtClean="0"/>
              <a:t>3/31/2016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D9B90CC-4594-44F4-BD5B-5102007171CC}" type="slidenum">
              <a:rPr lang="en-US" smtClean="0"/>
              <a:t>‹#›</a:t>
            </a:fld>
            <a:endParaRPr lang="en-US"/>
          </a:p>
        </p:txBody>
      </p:sp>
    </p:spTree>
    <p:extLst>
      <p:ext uri="{BB962C8B-B14F-4D97-AF65-F5344CB8AC3E}">
        <p14:creationId xmlns:p14="http://schemas.microsoft.com/office/powerpoint/2010/main" val="1104325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3/31/2016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kff.org/health-costs/poll-finding/kaiser-health-tracking-poll-august-2015/"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Prescription drug growth rates declined from 2000 to 2013, in part due to patent expiries and decreases in generic prices. However, this downward trend is reversing; spending on prescriptions is estimated to have spiked upwards in 2014 and 2015 with grow rates of 11.4% and 9.6% respectively.</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0</a:t>
            </a:fld>
            <a:endParaRPr lang="en-US"/>
          </a:p>
        </p:txBody>
      </p:sp>
    </p:spTree>
    <p:extLst>
      <p:ext uri="{BB962C8B-B14F-4D97-AF65-F5344CB8AC3E}">
        <p14:creationId xmlns:p14="http://schemas.microsoft.com/office/powerpoint/2010/main" val="750372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Several analyses have identified specialty drugs as a primary driver of recent drug spending. Specialty drugs are used for the treatment of complex, chronic, or rare conditions such as cancers, and hepatitis C. The Express Scripts 2014 Drug Trend Report indicates that while the traditional drug trend (utilization and cost) increased from 2.4 percent in 2013 to 6.4 percent in 2014, the trend for specialty drugs jumped from 14.1 percent to 30.9 percent in that time.</a:t>
            </a:r>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1723574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 launch of Medicare</a:t>
            </a:r>
            <a:r>
              <a:rPr lang="en-US" baseline="0" dirty="0" smtClean="0"/>
              <a:t> Part D and the ACA’s closing of the “Donut Hole” (a prescription drug coverage gap resulting in Medicare enrollees paying out-of-pocket in addition to their deductible and copayments or coinsurance), Medicare has become a major payer for prescription drugs. From 2004 to 2014, Medicare’s contribution to total national health spending on prescription drugs jumped from just 2% to 29%, making it the second largest contributor to drug spending after private insurance.</a:t>
            </a:r>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085084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One in four people taking prescription drugs report difficulty affording their medication and a recent </a:t>
            </a:r>
            <a:r>
              <a:rPr lang="en-US" sz="1200" b="0" i="0" u="none" strike="noStrike" kern="1200" dirty="0" smtClean="0">
                <a:solidFill>
                  <a:schemeClr val="tx1"/>
                </a:solidFill>
                <a:effectLst/>
                <a:latin typeface="+mn-lt"/>
                <a:ea typeface="+mn-ea"/>
                <a:cs typeface="+mn-cs"/>
                <a:hlinkClick r:id="rId3"/>
              </a:rPr>
              <a:t>Kaiser Family Foundation opinion poll</a:t>
            </a:r>
            <a:r>
              <a:rPr lang="en-US" sz="1200" b="0" i="0" kern="1200" dirty="0" smtClean="0">
                <a:solidFill>
                  <a:schemeClr val="tx1"/>
                </a:solidFill>
                <a:effectLst/>
                <a:latin typeface="+mn-lt"/>
                <a:ea typeface="+mn-ea"/>
                <a:cs typeface="+mn-cs"/>
              </a:rPr>
              <a:t> found bipartisan support for government action to lower prescription drug costs, with the majority of both parties placing this among the top health care priorities for policymakers. Presidential candidates from both parties have raised prescription drug costs as an important issue.</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3</a:t>
            </a:fld>
            <a:endParaRPr lang="en-US"/>
          </a:p>
        </p:txBody>
      </p:sp>
    </p:spTree>
    <p:extLst>
      <p:ext uri="{BB962C8B-B14F-4D97-AF65-F5344CB8AC3E}">
        <p14:creationId xmlns:p14="http://schemas.microsoft.com/office/powerpoint/2010/main" val="720514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smtClean="0">
                <a:solidFill>
                  <a:schemeClr val="tx1"/>
                </a:solidFill>
                <a:effectLst/>
                <a:latin typeface="+mn-lt"/>
                <a:ea typeface="+mn-ea"/>
                <a:cs typeface="+mn-cs"/>
              </a:rPr>
              <a:t>Humira</a:t>
            </a:r>
            <a:r>
              <a:rPr lang="en-US" sz="1200" b="0" i="0" kern="1200" dirty="0" smtClean="0">
                <a:solidFill>
                  <a:schemeClr val="tx1"/>
                </a:solidFill>
                <a:effectLst/>
                <a:latin typeface="+mn-lt"/>
                <a:ea typeface="+mn-ea"/>
                <a:cs typeface="+mn-cs"/>
              </a:rPr>
              <a:t>, prescribed to treat rheumatoid arthritis, is ranked number 1 in per-member-per-year (PMPY) spending of the top 10 specialty therapy drugs in the Express Scripts 2014 Drug Trend Report. The report indicates that </a:t>
            </a:r>
            <a:r>
              <a:rPr lang="en-US" sz="1200" b="0" i="0" kern="1200" dirty="0" err="1" smtClean="0">
                <a:solidFill>
                  <a:schemeClr val="tx1"/>
                </a:solidFill>
                <a:effectLst/>
                <a:latin typeface="+mn-lt"/>
                <a:ea typeface="+mn-ea"/>
                <a:cs typeface="+mn-cs"/>
              </a:rPr>
              <a:t>Humira</a:t>
            </a:r>
            <a:r>
              <a:rPr lang="en-US" sz="1200" b="0" i="0" kern="1200" dirty="0" smtClean="0">
                <a:solidFill>
                  <a:schemeClr val="tx1"/>
                </a:solidFill>
                <a:effectLst/>
                <a:latin typeface="+mn-lt"/>
                <a:ea typeface="+mn-ea"/>
                <a:cs typeface="+mn-cs"/>
              </a:rPr>
              <a:t> accounted for 11.9% of total specialty drug spending in the U.S in 2014 and had a 10.7% increase in </a:t>
            </a:r>
            <a:r>
              <a:rPr lang="en-US" sz="1200" b="0" i="0" kern="1200" dirty="0" err="1" smtClean="0">
                <a:solidFill>
                  <a:schemeClr val="tx1"/>
                </a:solidFill>
                <a:effectLst/>
                <a:latin typeface="+mn-lt"/>
                <a:ea typeface="+mn-ea"/>
                <a:cs typeface="+mn-cs"/>
              </a:rPr>
              <a:t>utlization</a:t>
            </a:r>
            <a:r>
              <a:rPr lang="en-US" sz="1200" b="0" i="0" kern="1200" dirty="0" smtClean="0">
                <a:solidFill>
                  <a:schemeClr val="tx1"/>
                </a:solidFill>
                <a:effectLst/>
                <a:latin typeface="+mn-lt"/>
                <a:ea typeface="+mn-ea"/>
                <a:cs typeface="+mn-cs"/>
              </a:rPr>
              <a:t>. According to 2013 data from the International Federation of Health Plans, the average price of </a:t>
            </a:r>
            <a:r>
              <a:rPr lang="en-US" sz="1200" b="0" i="0" kern="1200" dirty="0" err="1" smtClean="0">
                <a:solidFill>
                  <a:schemeClr val="tx1"/>
                </a:solidFill>
                <a:effectLst/>
                <a:latin typeface="+mn-lt"/>
                <a:ea typeface="+mn-ea"/>
                <a:cs typeface="+mn-cs"/>
              </a:rPr>
              <a:t>Humira</a:t>
            </a:r>
            <a:r>
              <a:rPr lang="en-US" sz="1200" b="0" i="0" kern="1200" dirty="0" smtClean="0">
                <a:solidFill>
                  <a:schemeClr val="tx1"/>
                </a:solidFill>
                <a:effectLst/>
                <a:latin typeface="+mn-lt"/>
                <a:ea typeface="+mn-ea"/>
                <a:cs typeface="+mn-cs"/>
              </a:rPr>
              <a:t> in the U.S. is about 15% higher than the average price in Canada (the country with the 2nd highest average price) and about 155% higher than the average price in Switzerland (the country with the lowest average price).</a:t>
            </a:r>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4</a:t>
            </a:fld>
            <a:endParaRPr lang="en-US"/>
          </a:p>
        </p:txBody>
      </p:sp>
    </p:spTree>
    <p:extLst>
      <p:ext uri="{BB962C8B-B14F-4D97-AF65-F5344CB8AC3E}">
        <p14:creationId xmlns:p14="http://schemas.microsoft.com/office/powerpoint/2010/main" val="462024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Enbrel, prescribed to treat certain autoimmune diseases, is ranked number 2 in per-member-per-year (PMPY) spending of the top 10 specialty therapy drugs in the Express Scripts 2014 Drug Trend Report. The report also indicates that it accounted for 8.2% of total specialty drug spending in the U.S. in 2014 and had a 2.2% decrease in utilization. According to data from the International Federation of Health Plans, the average price of Enbrel in the United States is about 35% higher than the average price in Canada (the country with the highest average price after the U.S.) and about 119% higher than the average price in Switzerland (the country with the lowest average price).</a:t>
            </a:r>
            <a:endParaRPr lang="en-US"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5</a:t>
            </a:fld>
            <a:endParaRPr lang="en-US"/>
          </a:p>
        </p:txBody>
      </p:sp>
    </p:spTree>
    <p:extLst>
      <p:ext uri="{BB962C8B-B14F-4D97-AF65-F5344CB8AC3E}">
        <p14:creationId xmlns:p14="http://schemas.microsoft.com/office/powerpoint/2010/main" val="1819195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a:t>
            </a:r>
            <a:r>
              <a:rPr lang="en-US" dirty="0" smtClean="0"/>
              <a:t>asked about</a:t>
            </a:r>
            <a:r>
              <a:rPr lang="en-US" baseline="0" dirty="0" smtClean="0"/>
              <a:t> policy options for keeping prescription drugs cost down, 86% of Americans favored requiring drug companies to report on how drug prices are set. Eight-three percent favored allowing Medicare to negotiate with drug companies for lower drug prices, 76% favored limiting prices for high-cost drugs, and 72% favored allowing the purchase of drugs imported from Canada.</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6</a:t>
            </a:fld>
            <a:endParaRPr lang="en-US"/>
          </a:p>
        </p:txBody>
      </p:sp>
    </p:spTree>
    <p:extLst>
      <p:ext uri="{BB962C8B-B14F-4D97-AF65-F5344CB8AC3E}">
        <p14:creationId xmlns:p14="http://schemas.microsoft.com/office/powerpoint/2010/main" val="574128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409124037"/>
      </p:ext>
    </p:extLst>
  </p:cSld>
  <p:clrMapOvr>
    <a:masterClrMapping/>
  </p:clrMapOvr>
  <p:transition spd="slow">
    <p:fade thruBlk="1"/>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504564667"/>
      </p:ext>
    </p:extLst>
  </p:cSld>
  <p:clrMapOvr>
    <a:masterClrMapping/>
  </p:clrMapOvr>
  <p:transition spd="slow">
    <p:fade thruBlk="1"/>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728331109"/>
      </p:ext>
    </p:extLst>
  </p:cSld>
  <p:clrMapOvr>
    <a:masterClrMapping/>
  </p:clrMapOvr>
  <p:transition spd="slow">
    <p:fade thruBlk="1"/>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092245500"/>
      </p:ext>
    </p:extLst>
  </p:cSld>
  <p:clrMapOvr>
    <a:masterClrMapping/>
  </p:clrMapOvr>
  <p:transition spd="slow">
    <p:fade thruBlk="1"/>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648569101"/>
      </p:ext>
    </p:extLst>
  </p:cSld>
  <p:clrMapOvr>
    <a:masterClrMapping/>
  </p:clrMapOvr>
  <p:transition spd="slow">
    <p:fade thruBlk="1"/>
  </p:transition>
  <p:timing>
    <p:tnLst>
      <p:par>
        <p:cTn id="1" dur="indefinite" restart="never" nodeType="tmRoot"/>
      </p:par>
    </p:tnLst>
  </p:timing>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8229600" cy="18669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000500"/>
            <a:ext cx="8229600" cy="18669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1"/>
          </p:nvPr>
        </p:nvSpPr>
        <p:spPr>
          <a:xfrm>
            <a:off x="6553200" y="6248400"/>
            <a:ext cx="2133600" cy="457200"/>
          </a:xfrm>
          <a:prstGeom prst="rect">
            <a:avLst/>
          </a:prstGeom>
        </p:spPr>
        <p:txBody>
          <a:bodyPr/>
          <a:lstStyle>
            <a:lvl1pPr>
              <a:defRPr/>
            </a:lvl1pPr>
          </a:lstStyle>
          <a:p>
            <a:pPr>
              <a:defRPr/>
            </a:pPr>
            <a:fld id="{7703AC24-5717-49DA-AFB6-D907EEBD4900}" type="slidenum">
              <a:rPr lang="en-US">
                <a:solidFill>
                  <a:srgbClr val="000000"/>
                </a:solidFill>
              </a:rPr>
              <a:pPr>
                <a:defRPr/>
              </a:pPr>
              <a:t>‹#›</a:t>
            </a:fld>
            <a:endParaRPr lang="en-US">
              <a:solidFill>
                <a:srgbClr val="000000"/>
              </a:solidFill>
            </a:endParaRPr>
          </a:p>
        </p:txBody>
      </p:sp>
      <p:sp>
        <p:nvSpPr>
          <p:cNvPr id="7" name="Date Placeholder 6"/>
          <p:cNvSpPr>
            <a:spLocks noGrp="1"/>
          </p:cNvSpPr>
          <p:nvPr>
            <p:ph type="dt" sz="half" idx="12"/>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6515634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rIns="0"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3030880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7884271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37494118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9568494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271896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38514136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79154358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22630374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7669178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2549654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3365908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85491603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11082982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72829126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01075146"/>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4788752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828623689"/>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5"/>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565599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9001085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367835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graphicFrame>
        <p:nvGraphicFramePr>
          <p:cNvPr id="3" name="Content Placeholder 5"/>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Tree>
    <p:extLst>
      <p:ext uri="{BB962C8B-B14F-4D97-AF65-F5344CB8AC3E}">
        <p14:creationId xmlns:p14="http://schemas.microsoft.com/office/powerpoint/2010/main" val="501802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9350776"/>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9" name="Content Placeholder 2"/>
          <p:cNvSpPr>
            <a:spLocks noGrp="1"/>
          </p:cNvSpPr>
          <p:nvPr>
            <p:ph idx="12"/>
          </p:nvPr>
        </p:nvSpPr>
        <p:spPr>
          <a:xfrm>
            <a:off x="461772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marR="0" indent="0" algn="l" defTabSz="914400" rtl="0" eaLnBrk="1" fontAlgn="base" latinLnBrk="0" hangingPunct="1">
              <a:lnSpc>
                <a:spcPct val="100000"/>
              </a:lnSpc>
              <a:spcBef>
                <a:spcPts val="0"/>
              </a:spcBef>
              <a:spcAft>
                <a:spcPct val="0"/>
              </a:spcAft>
              <a:buClrTx/>
              <a:buSzTx/>
              <a:buFont typeface="Arial" pitchFamily="34" charset="0"/>
              <a:buNone/>
              <a:tabLst/>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751501315"/>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5" name="Content Placeholder 2"/>
          <p:cNvSpPr>
            <a:spLocks noGrp="1"/>
          </p:cNvSpPr>
          <p:nvPr>
            <p:ph idx="12"/>
          </p:nvPr>
        </p:nvSpPr>
        <p:spPr>
          <a:xfrm>
            <a:off x="310896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6" name="Content Placeholder 2"/>
          <p:cNvSpPr>
            <a:spLocks noGrp="1"/>
          </p:cNvSpPr>
          <p:nvPr>
            <p:ph idx="13"/>
          </p:nvPr>
        </p:nvSpPr>
        <p:spPr>
          <a:xfrm>
            <a:off x="612648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1635911895"/>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5699327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image" Target="../media/image1.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7" Type="http://schemas.openxmlformats.org/officeDocument/2006/relationships/image" Target="../media/image1.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7.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7" Type="http://schemas.openxmlformats.org/officeDocument/2006/relationships/image" Target="../media/image1.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8.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10" Type="http://schemas.openxmlformats.org/officeDocument/2006/relationships/theme" Target="../theme/theme9.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1">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9"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Exhibit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1785478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ransition spd="slow">
    <p:fade thruBlk="1"/>
  </p:transition>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251094735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167299937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252492183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txBox="1">
            <a:spLocks/>
          </p:cNvSpPr>
          <p:nvPr userDrawn="1"/>
        </p:nvSpPr>
        <p:spPr>
          <a:xfrm>
            <a:off x="76200" y="6553200"/>
            <a:ext cx="7299960" cy="27432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100" b="1" dirty="0" smtClean="0">
                <a:solidFill>
                  <a:srgbClr val="DC7A27"/>
                </a:solidFill>
                <a:latin typeface="Arial" pitchFamily="34" charset="0"/>
                <a:cs typeface="Arial" pitchFamily="34" charset="0"/>
              </a:rPr>
              <a:t>Peterson-Kaiser Health System Tracker</a:t>
            </a:r>
          </a:p>
        </p:txBody>
      </p:sp>
    </p:spTree>
    <p:extLst>
      <p:ext uri="{BB962C8B-B14F-4D97-AF65-F5344CB8AC3E}">
        <p14:creationId xmlns:p14="http://schemas.microsoft.com/office/powerpoint/2010/main" val="2114660755"/>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D324E"/>
          </a:solidFill>
          <a:latin typeface="Georgia" pitchFamily="18" charset="0"/>
          <a:ea typeface="+mj-ea"/>
          <a:cs typeface="Georgia" pitchFamily="18"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lab.express-scripts.com/drug-trend-repor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chart" Target="../charts/chart7.xml"/><Relationship Id="rId4" Type="http://schemas.openxmlformats.org/officeDocument/2006/relationships/hyperlink" Target="http://lab.express-scripts.com/drug-trend-report/introduction/year-in-review"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61120" cy="731520"/>
          </a:xfrm>
        </p:spPr>
        <p:txBody>
          <a:bodyPr/>
          <a:lstStyle/>
          <a:p>
            <a:pPr lvl="0"/>
            <a:r>
              <a:rPr lang="en-US" b="1" dirty="0">
                <a:solidFill>
                  <a:srgbClr val="000000"/>
                </a:solidFill>
              </a:rPr>
              <a:t>Source</a:t>
            </a:r>
            <a:r>
              <a:rPr lang="en-US" dirty="0">
                <a:solidFill>
                  <a:srgbClr val="000000"/>
                </a:solidFill>
              </a:rPr>
              <a:t>: Kaiser Family Foundation analysis of National Health Expenditure (NHE) </a:t>
            </a:r>
            <a:r>
              <a:rPr lang="en-US" dirty="0" smtClean="0">
                <a:solidFill>
                  <a:srgbClr val="000000"/>
                </a:solidFill>
              </a:rPr>
              <a:t>Historical (1960-2014) data </a:t>
            </a:r>
            <a:r>
              <a:rPr lang="en-US" dirty="0">
                <a:solidFill>
                  <a:srgbClr val="000000"/>
                </a:solidFill>
              </a:rPr>
              <a:t>from Centers </a:t>
            </a:r>
            <a:r>
              <a:rPr lang="en-US" dirty="0" smtClean="0">
                <a:solidFill>
                  <a:srgbClr val="000000"/>
                </a:solidFill>
              </a:rPr>
              <a:t>for</a:t>
            </a:r>
          </a:p>
          <a:p>
            <a:pPr lvl="0"/>
            <a:r>
              <a:rPr lang="en-US" dirty="0" smtClean="0">
                <a:solidFill>
                  <a:srgbClr val="000000"/>
                </a:solidFill>
              </a:rPr>
              <a:t>Medicare </a:t>
            </a:r>
            <a:r>
              <a:rPr lang="en-US" dirty="0">
                <a:solidFill>
                  <a:srgbClr val="000000"/>
                </a:solidFill>
              </a:rPr>
              <a:t>and Medicaid Services, Office of the Actuary, National Health Statistics </a:t>
            </a:r>
            <a:r>
              <a:rPr lang="en-US" dirty="0" smtClean="0">
                <a:solidFill>
                  <a:srgbClr val="000000"/>
                </a:solidFill>
              </a:rPr>
              <a:t>Group (Accessed on December 7, 2015)</a:t>
            </a:r>
            <a:endParaRPr lang="en-US" dirty="0">
              <a:solidFill>
                <a:srgbClr val="000000"/>
              </a:solidFill>
            </a:endParaRPr>
          </a:p>
        </p:txBody>
      </p:sp>
      <p:sp>
        <p:nvSpPr>
          <p:cNvPr id="4" name="Title 3"/>
          <p:cNvSpPr>
            <a:spLocks noGrp="1"/>
          </p:cNvSpPr>
          <p:nvPr>
            <p:ph type="title"/>
          </p:nvPr>
        </p:nvSpPr>
        <p:spPr/>
        <p:txBody>
          <a:bodyPr/>
          <a:lstStyle/>
          <a:p>
            <a:r>
              <a:rPr lang="en-US" dirty="0"/>
              <a:t>After </a:t>
            </a:r>
            <a:r>
              <a:rPr lang="en-US" dirty="0" smtClean="0"/>
              <a:t>several </a:t>
            </a:r>
            <a:r>
              <a:rPr lang="en-US" dirty="0"/>
              <a:t>y</a:t>
            </a:r>
            <a:r>
              <a:rPr lang="en-US" dirty="0" smtClean="0"/>
              <a:t>ears </a:t>
            </a:r>
            <a:r>
              <a:rPr lang="en-US" dirty="0"/>
              <a:t>of </a:t>
            </a:r>
            <a:r>
              <a:rPr lang="en-US" dirty="0" smtClean="0"/>
              <a:t>modest </a:t>
            </a:r>
            <a:r>
              <a:rPr lang="en-US" dirty="0"/>
              <a:t>g</a:t>
            </a:r>
            <a:r>
              <a:rPr lang="en-US" dirty="0" smtClean="0"/>
              <a:t>rowth</a:t>
            </a:r>
            <a:r>
              <a:rPr lang="en-US" dirty="0"/>
              <a:t>, </a:t>
            </a:r>
            <a:r>
              <a:rPr lang="en-US" dirty="0" smtClean="0"/>
              <a:t>prescription</a:t>
            </a:r>
            <a:r>
              <a:rPr lang="en-US" dirty="0"/>
              <a:t> </a:t>
            </a:r>
            <a:r>
              <a:rPr lang="en-US" dirty="0" smtClean="0"/>
              <a:t>drug spending </a:t>
            </a:r>
            <a:r>
              <a:rPr lang="en-US" dirty="0"/>
              <a:t>r</a:t>
            </a:r>
            <a:r>
              <a:rPr lang="en-US" dirty="0" smtClean="0"/>
              <a:t>ose sharply </a:t>
            </a:r>
            <a:r>
              <a:rPr lang="en-US" dirty="0"/>
              <a:t>in 2014</a:t>
            </a:r>
            <a:endParaRPr lang="en-US" dirty="0">
              <a:solidFill>
                <a:schemeClr val="tx1"/>
              </a:solidFill>
            </a:endParaRPr>
          </a:p>
        </p:txBody>
      </p:sp>
      <p:sp>
        <p:nvSpPr>
          <p:cNvPr id="8" name="TextBox 7"/>
          <p:cNvSpPr txBox="1"/>
          <p:nvPr/>
        </p:nvSpPr>
        <p:spPr>
          <a:xfrm>
            <a:off x="0" y="1014984"/>
            <a:ext cx="8305800" cy="430887"/>
          </a:xfrm>
          <a:prstGeom prst="rect">
            <a:avLst/>
          </a:prstGeom>
          <a:noFill/>
        </p:spPr>
        <p:txBody>
          <a:bodyPr wrap="square" rtlCol="0">
            <a:spAutoFit/>
          </a:bodyPr>
          <a:lstStyle/>
          <a:p>
            <a:r>
              <a:rPr lang="en-US" sz="1100" b="1" dirty="0"/>
              <a:t>Average annual </a:t>
            </a:r>
            <a:r>
              <a:rPr lang="en-US" sz="1100" b="1" dirty="0" smtClean="0"/>
              <a:t>growth </a:t>
            </a:r>
            <a:r>
              <a:rPr lang="en-US" sz="1100" b="1" dirty="0"/>
              <a:t>rate of prescription drug spending per capita for 1970’s – 1990’s;</a:t>
            </a:r>
          </a:p>
          <a:p>
            <a:r>
              <a:rPr lang="en-US" sz="1100" b="1" dirty="0">
                <a:cs typeface="Meta Offc Pro"/>
              </a:rPr>
              <a:t>Annual change in actual prescription drug spending per capita 2000 – </a:t>
            </a:r>
            <a:r>
              <a:rPr lang="en-US" sz="1100" b="1" dirty="0" smtClean="0">
                <a:cs typeface="Meta Offc Pro"/>
              </a:rPr>
              <a:t>2014</a:t>
            </a:r>
            <a:endParaRPr lang="en-US" sz="1100" b="1" dirty="0">
              <a:cs typeface="Meta Offc Pro"/>
            </a:endParaRPr>
          </a:p>
        </p:txBody>
      </p:sp>
      <p:graphicFrame>
        <p:nvGraphicFramePr>
          <p:cNvPr id="9" name="Content Placeholder 1"/>
          <p:cNvGraphicFramePr>
            <a:graphicFrameLocks noGrp="1"/>
          </p:cNvGraphicFramePr>
          <p:nvPr>
            <p:extLst>
              <p:ext uri="{D42A27DB-BD31-4B8C-83A1-F6EECF244321}">
                <p14:modId xmlns:p14="http://schemas.microsoft.com/office/powerpoint/2010/main" val="1331088839"/>
              </p:ext>
            </p:extLst>
          </p:nvPr>
        </p:nvGraphicFramePr>
        <p:xfrm>
          <a:off x="10160" y="1524000"/>
          <a:ext cx="8979408" cy="438912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a:off x="1346200" y="1981200"/>
            <a:ext cx="0" cy="3276600"/>
          </a:xfrm>
          <a:prstGeom prst="line">
            <a:avLst/>
          </a:prstGeom>
          <a:ln w="19050" cmpd="sng">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0518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61120" cy="731520"/>
          </a:xfrm>
        </p:spPr>
        <p:txBody>
          <a:bodyPr/>
          <a:lstStyle/>
          <a:p>
            <a:r>
              <a:rPr lang="en-US" b="1" dirty="0">
                <a:solidFill>
                  <a:srgbClr val="000000"/>
                </a:solidFill>
              </a:rPr>
              <a:t>Source</a:t>
            </a:r>
            <a:r>
              <a:rPr lang="en-US" dirty="0" smtClean="0">
                <a:solidFill>
                  <a:srgbClr val="000000"/>
                </a:solidFill>
              </a:rPr>
              <a:t>: Express Scripts 2014 Drug Trend Report and Year </a:t>
            </a:r>
            <a:r>
              <a:rPr lang="en-US" dirty="0">
                <a:solidFill>
                  <a:srgbClr val="000000"/>
                </a:solidFill>
              </a:rPr>
              <a:t>in </a:t>
            </a:r>
            <a:r>
              <a:rPr lang="en-US" dirty="0" smtClean="0">
                <a:solidFill>
                  <a:srgbClr val="000000"/>
                </a:solidFill>
              </a:rPr>
              <a:t>Review. Available </a:t>
            </a:r>
            <a:r>
              <a:rPr lang="en-US" dirty="0">
                <a:solidFill>
                  <a:srgbClr val="000000"/>
                </a:solidFill>
              </a:rPr>
              <a:t>at </a:t>
            </a:r>
            <a:r>
              <a:rPr lang="en-US" dirty="0">
                <a:solidFill>
                  <a:srgbClr val="000000"/>
                </a:solidFill>
                <a:hlinkClick r:id="rId3"/>
              </a:rPr>
              <a:t>http://</a:t>
            </a:r>
            <a:r>
              <a:rPr lang="en-US" dirty="0" smtClean="0">
                <a:solidFill>
                  <a:srgbClr val="000000"/>
                </a:solidFill>
                <a:hlinkClick r:id="rId3"/>
              </a:rPr>
              <a:t>lab.express-scripts.com/drug-trend-report/</a:t>
            </a:r>
            <a:endParaRPr lang="en-US" dirty="0" smtClean="0">
              <a:solidFill>
                <a:srgbClr val="000000"/>
              </a:solidFill>
            </a:endParaRPr>
          </a:p>
          <a:p>
            <a:r>
              <a:rPr lang="en-US" dirty="0" smtClean="0">
                <a:solidFill>
                  <a:srgbClr val="000000"/>
                </a:solidFill>
              </a:rPr>
              <a:t>and </a:t>
            </a:r>
            <a:r>
              <a:rPr lang="en-US" dirty="0" smtClean="0">
                <a:solidFill>
                  <a:srgbClr val="000000"/>
                </a:solidFill>
                <a:hlinkClick r:id="rId4"/>
              </a:rPr>
              <a:t>http</a:t>
            </a:r>
            <a:r>
              <a:rPr lang="en-US" dirty="0">
                <a:solidFill>
                  <a:srgbClr val="000000"/>
                </a:solidFill>
                <a:hlinkClick r:id="rId4"/>
              </a:rPr>
              <a:t>://</a:t>
            </a:r>
            <a:r>
              <a:rPr lang="en-US" dirty="0" smtClean="0">
                <a:solidFill>
                  <a:srgbClr val="000000"/>
                </a:solidFill>
                <a:hlinkClick r:id="rId4"/>
              </a:rPr>
              <a:t>lab.express-scripts.com/drug-trend-report/introduction/year-in-review</a:t>
            </a:r>
            <a:endParaRPr lang="en-US" dirty="0" smtClean="0">
              <a:solidFill>
                <a:srgbClr val="000000"/>
              </a:solidFill>
            </a:endParaRPr>
          </a:p>
        </p:txBody>
      </p:sp>
      <p:sp>
        <p:nvSpPr>
          <p:cNvPr id="4" name="Title 3"/>
          <p:cNvSpPr>
            <a:spLocks noGrp="1"/>
          </p:cNvSpPr>
          <p:nvPr>
            <p:ph type="title"/>
          </p:nvPr>
        </p:nvSpPr>
        <p:spPr/>
        <p:txBody>
          <a:bodyPr/>
          <a:lstStyle/>
          <a:p>
            <a:r>
              <a:rPr lang="en-US" dirty="0">
                <a:solidFill>
                  <a:schemeClr val="tx1"/>
                </a:solidFill>
              </a:rPr>
              <a:t>Costly </a:t>
            </a:r>
            <a:r>
              <a:rPr lang="en-US" dirty="0" smtClean="0">
                <a:solidFill>
                  <a:schemeClr val="tx1"/>
                </a:solidFill>
              </a:rPr>
              <a:t>new specialty </a:t>
            </a:r>
            <a:r>
              <a:rPr lang="en-US" dirty="0">
                <a:solidFill>
                  <a:schemeClr val="tx1"/>
                </a:solidFill>
              </a:rPr>
              <a:t>drugs are </a:t>
            </a:r>
            <a:r>
              <a:rPr lang="en-US" dirty="0" smtClean="0">
                <a:solidFill>
                  <a:schemeClr val="tx1"/>
                </a:solidFill>
              </a:rPr>
              <a:t>a major driver of increased health spending</a:t>
            </a:r>
            <a:endParaRPr lang="en-US" dirty="0">
              <a:solidFill>
                <a:schemeClr val="tx1"/>
              </a:solidFill>
            </a:endParaRPr>
          </a:p>
        </p:txBody>
      </p:sp>
      <p:sp>
        <p:nvSpPr>
          <p:cNvPr id="8" name="TextBox 7"/>
          <p:cNvSpPr txBox="1"/>
          <p:nvPr/>
        </p:nvSpPr>
        <p:spPr>
          <a:xfrm>
            <a:off x="0" y="1014984"/>
            <a:ext cx="4381328" cy="261610"/>
          </a:xfrm>
          <a:prstGeom prst="rect">
            <a:avLst/>
          </a:prstGeom>
          <a:noFill/>
        </p:spPr>
        <p:txBody>
          <a:bodyPr wrap="none" rtlCol="0">
            <a:spAutoFit/>
          </a:bodyPr>
          <a:lstStyle/>
          <a:p>
            <a:r>
              <a:rPr lang="en-US" sz="1100" b="1" dirty="0" smtClean="0">
                <a:latin typeface="Calibri" pitchFamily="34" charset="0"/>
                <a:cs typeface="Meta Offc Pro"/>
              </a:rPr>
              <a:t>Express Scripts drug spending growth trend by therapy class, 2006 -2014</a:t>
            </a:r>
          </a:p>
        </p:txBody>
      </p:sp>
      <p:graphicFrame>
        <p:nvGraphicFramePr>
          <p:cNvPr id="9" name="Content Placeholder 4"/>
          <p:cNvGraphicFramePr>
            <a:graphicFrameLocks noGrp="1"/>
          </p:cNvGraphicFramePr>
          <p:nvPr>
            <p:ph idx="1"/>
            <p:extLst>
              <p:ext uri="{D42A27DB-BD31-4B8C-83A1-F6EECF244321}">
                <p14:modId xmlns:p14="http://schemas.microsoft.com/office/powerpoint/2010/main" val="834457349"/>
              </p:ext>
            </p:extLst>
          </p:nvPr>
        </p:nvGraphicFramePr>
        <p:xfrm>
          <a:off x="76200" y="1279525"/>
          <a:ext cx="8975725" cy="44815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1151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solidFill>
                  <a:schemeClr val="tx1"/>
                </a:solidFill>
              </a:rPr>
              <a:t>Medicare </a:t>
            </a:r>
            <a:r>
              <a:rPr lang="en-US" dirty="0" smtClean="0">
                <a:solidFill>
                  <a:schemeClr val="tx1"/>
                </a:solidFill>
              </a:rPr>
              <a:t>has </a:t>
            </a:r>
            <a:r>
              <a:rPr lang="en-US" dirty="0">
                <a:solidFill>
                  <a:schemeClr val="tx1"/>
                </a:solidFill>
              </a:rPr>
              <a:t>b</a:t>
            </a:r>
            <a:r>
              <a:rPr lang="en-US" dirty="0" smtClean="0">
                <a:solidFill>
                  <a:schemeClr val="tx1"/>
                </a:solidFill>
              </a:rPr>
              <a:t>ecome </a:t>
            </a:r>
            <a:r>
              <a:rPr lang="en-US" dirty="0">
                <a:solidFill>
                  <a:schemeClr val="tx1"/>
                </a:solidFill>
              </a:rPr>
              <a:t>a </a:t>
            </a:r>
            <a:r>
              <a:rPr lang="en-US" dirty="0" smtClean="0">
                <a:solidFill>
                  <a:schemeClr val="tx1"/>
                </a:solidFill>
              </a:rPr>
              <a:t>major payer for prescription drugs</a:t>
            </a:r>
            <a:endParaRPr lang="en-US" dirty="0">
              <a:solidFill>
                <a:schemeClr val="tx1"/>
              </a:solidFill>
            </a:endParaRPr>
          </a:p>
        </p:txBody>
      </p:sp>
      <p:sp>
        <p:nvSpPr>
          <p:cNvPr id="3" name="TextBox 2"/>
          <p:cNvSpPr txBox="1"/>
          <p:nvPr/>
        </p:nvSpPr>
        <p:spPr>
          <a:xfrm>
            <a:off x="0" y="1014984"/>
            <a:ext cx="6195927" cy="261610"/>
          </a:xfrm>
          <a:prstGeom prst="rect">
            <a:avLst/>
          </a:prstGeom>
          <a:noFill/>
        </p:spPr>
        <p:txBody>
          <a:bodyPr wrap="none" rtlCol="0">
            <a:spAutoFit/>
          </a:bodyPr>
          <a:lstStyle/>
          <a:p>
            <a:r>
              <a:rPr lang="en-US" sz="1100" b="1" dirty="0" smtClean="0"/>
              <a:t>Distribution of total national health expenditures on retail prescription drugs, by payer, 2004 and 2014</a:t>
            </a:r>
            <a:endParaRPr lang="en-US" sz="1100" b="1" dirty="0"/>
          </a:p>
        </p:txBody>
      </p:sp>
      <p:graphicFrame>
        <p:nvGraphicFramePr>
          <p:cNvPr id="11" name="Content Placeholder 4"/>
          <p:cNvGraphicFramePr>
            <a:graphicFrameLocks noGrp="1"/>
          </p:cNvGraphicFramePr>
          <p:nvPr>
            <p:ph idx="1"/>
            <p:extLst>
              <p:ext uri="{D42A27DB-BD31-4B8C-83A1-F6EECF244321}">
                <p14:modId xmlns:p14="http://schemas.microsoft.com/office/powerpoint/2010/main" val="543881197"/>
              </p:ext>
            </p:extLst>
          </p:nvPr>
        </p:nvGraphicFramePr>
        <p:xfrm>
          <a:off x="76201" y="1279525"/>
          <a:ext cx="4419600" cy="44815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4"/>
          <p:cNvGraphicFramePr>
            <a:graphicFrameLocks/>
          </p:cNvGraphicFramePr>
          <p:nvPr>
            <p:extLst>
              <p:ext uri="{D42A27DB-BD31-4B8C-83A1-F6EECF244321}">
                <p14:modId xmlns:p14="http://schemas.microsoft.com/office/powerpoint/2010/main" val="1620777872"/>
              </p:ext>
            </p:extLst>
          </p:nvPr>
        </p:nvGraphicFramePr>
        <p:xfrm>
          <a:off x="4648200" y="1294686"/>
          <a:ext cx="4419600" cy="4481513"/>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 Placeholder 2"/>
          <p:cNvSpPr txBox="1">
            <a:spLocks/>
          </p:cNvSpPr>
          <p:nvPr/>
        </p:nvSpPr>
        <p:spPr>
          <a:xfrm>
            <a:off x="91440" y="5852160"/>
            <a:ext cx="8961120" cy="73152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r>
              <a:rPr lang="en-US" b="1" dirty="0">
                <a:solidFill>
                  <a:srgbClr val="000000"/>
                </a:solidFill>
              </a:rPr>
              <a:t>Source</a:t>
            </a:r>
            <a:r>
              <a:rPr lang="en-US" dirty="0">
                <a:solidFill>
                  <a:srgbClr val="000000"/>
                </a:solidFill>
              </a:rPr>
              <a:t>: Kaiser Family Foundation analysis of National Health Expenditure (NHE) data from Centers for Medicare </a:t>
            </a:r>
            <a:r>
              <a:rPr lang="en-US" dirty="0" smtClean="0">
                <a:solidFill>
                  <a:srgbClr val="000000"/>
                </a:solidFill>
              </a:rPr>
              <a:t>and</a:t>
            </a:r>
          </a:p>
          <a:p>
            <a:pPr lvl="0"/>
            <a:r>
              <a:rPr lang="en-US" dirty="0" smtClean="0">
                <a:solidFill>
                  <a:srgbClr val="000000"/>
                </a:solidFill>
              </a:rPr>
              <a:t>Medicaid </a:t>
            </a:r>
            <a:r>
              <a:rPr lang="en-US" dirty="0">
                <a:solidFill>
                  <a:srgbClr val="000000"/>
                </a:solidFill>
              </a:rPr>
              <a:t>Services, Office of the </a:t>
            </a:r>
            <a:r>
              <a:rPr lang="en-US" dirty="0" smtClean="0">
                <a:solidFill>
                  <a:srgbClr val="000000"/>
                </a:solidFill>
              </a:rPr>
              <a:t>Actuary, National </a:t>
            </a:r>
            <a:r>
              <a:rPr lang="en-US" dirty="0">
                <a:solidFill>
                  <a:srgbClr val="000000"/>
                </a:solidFill>
              </a:rPr>
              <a:t>Health Statistics </a:t>
            </a:r>
            <a:r>
              <a:rPr lang="en-US" dirty="0" smtClean="0">
                <a:solidFill>
                  <a:srgbClr val="000000"/>
                </a:solidFill>
              </a:rPr>
              <a:t>Group </a:t>
            </a:r>
            <a:r>
              <a:rPr lang="en-US" b="1" dirty="0" smtClean="0">
                <a:solidFill>
                  <a:srgbClr val="000000"/>
                </a:solidFill>
              </a:rPr>
              <a:t>Note:</a:t>
            </a:r>
            <a:r>
              <a:rPr lang="en-US" dirty="0" smtClean="0">
                <a:solidFill>
                  <a:srgbClr val="000000"/>
                </a:solidFill>
              </a:rPr>
              <a:t> The increase in Medicare spending on prescription</a:t>
            </a:r>
          </a:p>
          <a:p>
            <a:pPr lvl="0"/>
            <a:r>
              <a:rPr lang="en-US" dirty="0" smtClean="0">
                <a:solidFill>
                  <a:srgbClr val="000000"/>
                </a:solidFill>
              </a:rPr>
              <a:t>drugs </a:t>
            </a:r>
            <a:r>
              <a:rPr lang="en-US" dirty="0" smtClean="0"/>
              <a:t>is largely due to the 2006 addition </a:t>
            </a:r>
            <a:r>
              <a:rPr lang="en-US" dirty="0"/>
              <a:t>of the Medicare prescription drug </a:t>
            </a:r>
            <a:r>
              <a:rPr lang="en-US" dirty="0" smtClean="0"/>
              <a:t>benefit.</a:t>
            </a:r>
            <a:endParaRPr lang="en-US" dirty="0">
              <a:solidFill>
                <a:srgbClr val="000000"/>
              </a:solidFill>
            </a:endParaRPr>
          </a:p>
        </p:txBody>
      </p:sp>
    </p:spTree>
    <p:extLst>
      <p:ext uri="{BB962C8B-B14F-4D97-AF65-F5344CB8AC3E}">
        <p14:creationId xmlns:p14="http://schemas.microsoft.com/office/powerpoint/2010/main" val="545655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727016455"/>
              </p:ext>
            </p:extLst>
          </p:nvPr>
        </p:nvGraphicFramePr>
        <p:xfrm>
          <a:off x="-14785" y="1524000"/>
          <a:ext cx="8975725" cy="4968875"/>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3"/>
          <p:cNvSpPr>
            <a:spLocks noGrp="1"/>
          </p:cNvSpPr>
          <p:nvPr>
            <p:ph type="title"/>
          </p:nvPr>
        </p:nvSpPr>
        <p:spPr/>
        <p:txBody>
          <a:bodyPr/>
          <a:lstStyle/>
          <a:p>
            <a:r>
              <a:rPr lang="en-US" sz="2400" dirty="0" smtClean="0">
                <a:solidFill>
                  <a:schemeClr val="tx1"/>
                </a:solidFill>
              </a:rPr>
              <a:t>Most people taking Rx drugs say they can afford their treatment, but about 1 in 4 have a difficult time affording their medicine</a:t>
            </a:r>
            <a:endParaRPr lang="en-US" sz="2400" dirty="0">
              <a:solidFill>
                <a:schemeClr val="tx1"/>
              </a:solidFill>
            </a:endParaRPr>
          </a:p>
        </p:txBody>
      </p:sp>
      <p:sp>
        <p:nvSpPr>
          <p:cNvPr id="7" name="TextBox 6"/>
          <p:cNvSpPr txBox="1"/>
          <p:nvPr/>
        </p:nvSpPr>
        <p:spPr>
          <a:xfrm>
            <a:off x="-14785" y="1070058"/>
            <a:ext cx="8419292" cy="261610"/>
          </a:xfrm>
          <a:prstGeom prst="rect">
            <a:avLst/>
          </a:prstGeom>
          <a:noFill/>
        </p:spPr>
        <p:txBody>
          <a:bodyPr wrap="none" rtlCol="0">
            <a:spAutoFit/>
          </a:bodyPr>
          <a:lstStyle/>
          <a:p>
            <a:r>
              <a:rPr lang="en-US" sz="1100" b="1" dirty="0" smtClean="0"/>
              <a:t>Among those who are currently taking Rx medicine, percent who report ease or difficulty affording the cost of their prescription medications</a:t>
            </a:r>
          </a:p>
        </p:txBody>
      </p:sp>
      <p:sp>
        <p:nvSpPr>
          <p:cNvPr id="10" name="Text Placeholder 2"/>
          <p:cNvSpPr txBox="1">
            <a:spLocks/>
          </p:cNvSpPr>
          <p:nvPr/>
        </p:nvSpPr>
        <p:spPr>
          <a:xfrm>
            <a:off x="91440" y="5852160"/>
            <a:ext cx="8961120" cy="73152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b="1" dirty="0"/>
              <a:t>Source:</a:t>
            </a:r>
            <a:r>
              <a:rPr lang="en-US" dirty="0"/>
              <a:t> Kaiser Family Foundation Health Tracking Poll (conducted Aug 6 – 11, 2015)</a:t>
            </a:r>
          </a:p>
        </p:txBody>
      </p:sp>
    </p:spTree>
    <p:extLst>
      <p:ext uri="{BB962C8B-B14F-4D97-AF65-F5344CB8AC3E}">
        <p14:creationId xmlns:p14="http://schemas.microsoft.com/office/powerpoint/2010/main" val="2018858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The average price of </a:t>
            </a:r>
            <a:r>
              <a:rPr lang="en-US" dirty="0" err="1" smtClean="0">
                <a:solidFill>
                  <a:schemeClr val="tx1"/>
                </a:solidFill>
              </a:rPr>
              <a:t>Humira</a:t>
            </a:r>
            <a:r>
              <a:rPr lang="en-US" dirty="0" smtClean="0">
                <a:solidFill>
                  <a:schemeClr val="tx1"/>
                </a:solidFill>
              </a:rPr>
              <a:t> is about 15% higher in the U.S. than in Canada</a:t>
            </a:r>
            <a:endParaRPr lang="en-US" dirty="0">
              <a:solidFill>
                <a:schemeClr val="tx1"/>
              </a:solidFill>
            </a:endParaRPr>
          </a:p>
        </p:txBody>
      </p:sp>
      <p:sp>
        <p:nvSpPr>
          <p:cNvPr id="10" name="TextBox 9"/>
          <p:cNvSpPr txBox="1"/>
          <p:nvPr/>
        </p:nvSpPr>
        <p:spPr>
          <a:xfrm>
            <a:off x="0" y="1014984"/>
            <a:ext cx="2501006" cy="261610"/>
          </a:xfrm>
          <a:prstGeom prst="rect">
            <a:avLst/>
          </a:prstGeom>
          <a:noFill/>
        </p:spPr>
        <p:txBody>
          <a:bodyPr wrap="none" rtlCol="0">
            <a:spAutoFit/>
          </a:bodyPr>
          <a:lstStyle/>
          <a:p>
            <a:r>
              <a:rPr lang="en-US" sz="1100" b="1" dirty="0" smtClean="0">
                <a:latin typeface="Calibri" pitchFamily="34" charset="0"/>
                <a:cs typeface="Meta Offc Pro"/>
              </a:rPr>
              <a:t>Average price for 1-month supply, 2013</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49888755"/>
              </p:ext>
            </p:extLst>
          </p:nvPr>
        </p:nvGraphicFramePr>
        <p:xfrm>
          <a:off x="15240" y="1600200"/>
          <a:ext cx="8975725" cy="448151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2"/>
          <p:cNvSpPr>
            <a:spLocks noGrp="1"/>
          </p:cNvSpPr>
          <p:nvPr>
            <p:ph type="body" sz="quarter" idx="11"/>
          </p:nvPr>
        </p:nvSpPr>
        <p:spPr>
          <a:xfrm>
            <a:off x="91440" y="5852160"/>
            <a:ext cx="8961120" cy="731520"/>
          </a:xfrm>
        </p:spPr>
        <p:txBody>
          <a:bodyPr/>
          <a:lstStyle/>
          <a:p>
            <a:r>
              <a:rPr lang="en-US" b="1" dirty="0">
                <a:solidFill>
                  <a:srgbClr val="000000"/>
                </a:solidFill>
              </a:rPr>
              <a:t>Source</a:t>
            </a:r>
            <a:r>
              <a:rPr lang="en-US" dirty="0">
                <a:solidFill>
                  <a:srgbClr val="000000"/>
                </a:solidFill>
              </a:rPr>
              <a:t>: </a:t>
            </a:r>
            <a:r>
              <a:rPr lang="en-US" dirty="0" smtClean="0">
                <a:solidFill>
                  <a:srgbClr val="000000"/>
                </a:solidFill>
              </a:rPr>
              <a:t>International Federation of Health Plans  </a:t>
            </a:r>
            <a:r>
              <a:rPr lang="en-US" b="1" dirty="0" smtClean="0">
                <a:solidFill>
                  <a:srgbClr val="000000"/>
                </a:solidFill>
              </a:rPr>
              <a:t>Notes:</a:t>
            </a:r>
            <a:r>
              <a:rPr lang="en-US" dirty="0" smtClean="0">
                <a:solidFill>
                  <a:srgbClr val="000000"/>
                </a:solidFill>
              </a:rPr>
              <a:t> U.S. average prices are calculated using commercial claims data from </a:t>
            </a:r>
            <a:r>
              <a:rPr lang="en-US" dirty="0" err="1" smtClean="0">
                <a:solidFill>
                  <a:srgbClr val="000000"/>
                </a:solidFill>
              </a:rPr>
              <a:t>Truven</a:t>
            </a:r>
            <a:r>
              <a:rPr lang="en-US" dirty="0" smtClean="0">
                <a:solidFill>
                  <a:srgbClr val="000000"/>
                </a:solidFill>
              </a:rPr>
              <a:t> </a:t>
            </a:r>
            <a:r>
              <a:rPr lang="en-US" dirty="0" err="1" smtClean="0">
                <a:solidFill>
                  <a:srgbClr val="000000"/>
                </a:solidFill>
              </a:rPr>
              <a:t>MarketScan</a:t>
            </a:r>
            <a:r>
              <a:rPr lang="en-US" dirty="0" smtClean="0">
                <a:solidFill>
                  <a:srgbClr val="000000"/>
                </a:solidFill>
              </a:rPr>
              <a:t> Research databases. Methods and sources for comparable countries can be found here:  </a:t>
            </a:r>
            <a:r>
              <a:rPr lang="en-US" dirty="0">
                <a:solidFill>
                  <a:srgbClr val="000000"/>
                </a:solidFill>
              </a:rPr>
              <a:t>http://www.ifhp.com/1404121</a:t>
            </a:r>
          </a:p>
        </p:txBody>
      </p:sp>
    </p:spTree>
    <p:extLst>
      <p:ext uri="{BB962C8B-B14F-4D97-AF65-F5344CB8AC3E}">
        <p14:creationId xmlns:p14="http://schemas.microsoft.com/office/powerpoint/2010/main" val="1160846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The average price of Enbrel in the U.S. is about 35% higher than in Canada</a:t>
            </a:r>
            <a:endParaRPr lang="en-US" dirty="0">
              <a:solidFill>
                <a:schemeClr val="tx1"/>
              </a:solidFill>
            </a:endParaRPr>
          </a:p>
        </p:txBody>
      </p:sp>
      <p:sp>
        <p:nvSpPr>
          <p:cNvPr id="10" name="TextBox 9"/>
          <p:cNvSpPr txBox="1"/>
          <p:nvPr/>
        </p:nvSpPr>
        <p:spPr>
          <a:xfrm>
            <a:off x="0" y="1014984"/>
            <a:ext cx="2501006" cy="261610"/>
          </a:xfrm>
          <a:prstGeom prst="rect">
            <a:avLst/>
          </a:prstGeom>
          <a:noFill/>
        </p:spPr>
        <p:txBody>
          <a:bodyPr wrap="none" rtlCol="0">
            <a:spAutoFit/>
          </a:bodyPr>
          <a:lstStyle/>
          <a:p>
            <a:r>
              <a:rPr lang="en-US" sz="1100" b="1" dirty="0">
                <a:latin typeface="Calibri" pitchFamily="34" charset="0"/>
                <a:cs typeface="Meta Offc Pro"/>
              </a:rPr>
              <a:t>Average price for 1-month supply, 2013</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37090014"/>
              </p:ext>
            </p:extLst>
          </p:nvPr>
        </p:nvGraphicFramePr>
        <p:xfrm>
          <a:off x="15240" y="1600200"/>
          <a:ext cx="8975725" cy="448151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2"/>
          <p:cNvSpPr>
            <a:spLocks noGrp="1"/>
          </p:cNvSpPr>
          <p:nvPr>
            <p:ph type="body" sz="quarter" idx="11"/>
          </p:nvPr>
        </p:nvSpPr>
        <p:spPr>
          <a:xfrm>
            <a:off x="91440" y="5852160"/>
            <a:ext cx="8961120" cy="731520"/>
          </a:xfrm>
        </p:spPr>
        <p:txBody>
          <a:bodyPr/>
          <a:lstStyle/>
          <a:p>
            <a:r>
              <a:rPr lang="en-US" b="1" dirty="0">
                <a:solidFill>
                  <a:srgbClr val="000000"/>
                </a:solidFill>
              </a:rPr>
              <a:t>Source</a:t>
            </a:r>
            <a:r>
              <a:rPr lang="en-US" dirty="0">
                <a:solidFill>
                  <a:srgbClr val="000000"/>
                </a:solidFill>
              </a:rPr>
              <a:t>: </a:t>
            </a:r>
            <a:r>
              <a:rPr lang="en-US" dirty="0" smtClean="0">
                <a:solidFill>
                  <a:srgbClr val="000000"/>
                </a:solidFill>
              </a:rPr>
              <a:t>International Federation of Health Plans  </a:t>
            </a:r>
            <a:r>
              <a:rPr lang="en-US" b="1" dirty="0" smtClean="0">
                <a:solidFill>
                  <a:srgbClr val="000000"/>
                </a:solidFill>
              </a:rPr>
              <a:t>Notes:</a:t>
            </a:r>
            <a:r>
              <a:rPr lang="en-US" dirty="0" smtClean="0">
                <a:solidFill>
                  <a:srgbClr val="000000"/>
                </a:solidFill>
              </a:rPr>
              <a:t> U.S. average prices are calculated using commercial claims data from </a:t>
            </a:r>
            <a:r>
              <a:rPr lang="en-US" dirty="0" err="1" smtClean="0">
                <a:solidFill>
                  <a:srgbClr val="000000"/>
                </a:solidFill>
              </a:rPr>
              <a:t>Truven</a:t>
            </a:r>
            <a:r>
              <a:rPr lang="en-US" dirty="0" smtClean="0">
                <a:solidFill>
                  <a:srgbClr val="000000"/>
                </a:solidFill>
              </a:rPr>
              <a:t> </a:t>
            </a:r>
            <a:r>
              <a:rPr lang="en-US" dirty="0" err="1" smtClean="0">
                <a:solidFill>
                  <a:srgbClr val="000000"/>
                </a:solidFill>
              </a:rPr>
              <a:t>MarketScan</a:t>
            </a:r>
            <a:r>
              <a:rPr lang="en-US" dirty="0" smtClean="0">
                <a:solidFill>
                  <a:srgbClr val="000000"/>
                </a:solidFill>
              </a:rPr>
              <a:t> Research databases. Methods and sources for comparable countries can be found here:  </a:t>
            </a:r>
            <a:r>
              <a:rPr lang="en-US" dirty="0">
                <a:solidFill>
                  <a:srgbClr val="000000"/>
                </a:solidFill>
              </a:rPr>
              <a:t>http://www.ifhp.com/1404121</a:t>
            </a:r>
          </a:p>
        </p:txBody>
      </p:sp>
    </p:spTree>
    <p:extLst>
      <p:ext uri="{BB962C8B-B14F-4D97-AF65-F5344CB8AC3E}">
        <p14:creationId xmlns:p14="http://schemas.microsoft.com/office/powerpoint/2010/main" val="81627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61120" cy="731520"/>
          </a:xfrm>
        </p:spPr>
        <p:txBody>
          <a:bodyPr/>
          <a:lstStyle/>
          <a:p>
            <a:r>
              <a:rPr lang="en-US" b="1" dirty="0">
                <a:solidFill>
                  <a:srgbClr val="000000"/>
                </a:solidFill>
              </a:rPr>
              <a:t>Source</a:t>
            </a:r>
            <a:r>
              <a:rPr lang="en-US" dirty="0">
                <a:solidFill>
                  <a:srgbClr val="000000"/>
                </a:solidFill>
              </a:rPr>
              <a:t>: </a:t>
            </a:r>
            <a:r>
              <a:rPr lang="en-US" dirty="0" smtClean="0">
                <a:solidFill>
                  <a:srgbClr val="000000"/>
                </a:solidFill>
              </a:rPr>
              <a:t>Kaiser Family Foundation Health Tracking Poll (conducted August 6-11, 2015)</a:t>
            </a:r>
            <a:endParaRPr lang="en-US" dirty="0">
              <a:solidFill>
                <a:srgbClr val="000000"/>
              </a:solidFill>
            </a:endParaRPr>
          </a:p>
        </p:txBody>
      </p:sp>
      <p:sp>
        <p:nvSpPr>
          <p:cNvPr id="4" name="Title 3"/>
          <p:cNvSpPr>
            <a:spLocks noGrp="1"/>
          </p:cNvSpPr>
          <p:nvPr>
            <p:ph type="title"/>
          </p:nvPr>
        </p:nvSpPr>
        <p:spPr/>
        <p:txBody>
          <a:bodyPr/>
          <a:lstStyle/>
          <a:p>
            <a:r>
              <a:rPr lang="en-US" dirty="0" smtClean="0">
                <a:solidFill>
                  <a:prstClr val="black"/>
                </a:solidFill>
              </a:rPr>
              <a:t>Most Americans favor action to keep drug prices down</a:t>
            </a:r>
            <a:endParaRPr lang="en-US" dirty="0"/>
          </a:p>
        </p:txBody>
      </p:sp>
      <p:sp>
        <p:nvSpPr>
          <p:cNvPr id="8" name="TextBox 7"/>
          <p:cNvSpPr txBox="1"/>
          <p:nvPr/>
        </p:nvSpPr>
        <p:spPr>
          <a:xfrm>
            <a:off x="0" y="1014984"/>
            <a:ext cx="5416868" cy="261610"/>
          </a:xfrm>
          <a:prstGeom prst="rect">
            <a:avLst/>
          </a:prstGeom>
          <a:noFill/>
        </p:spPr>
        <p:txBody>
          <a:bodyPr wrap="none" rtlCol="0">
            <a:spAutoFit/>
          </a:bodyPr>
          <a:lstStyle/>
          <a:p>
            <a:r>
              <a:rPr lang="en-US" sz="1100" b="1" dirty="0" smtClean="0">
                <a:cs typeface="Meta Offc Pro"/>
              </a:rPr>
              <a:t>Percent who say they favor each of the following in keeping prescription drug costs down:</a:t>
            </a:r>
            <a:endParaRPr lang="en-US" sz="1100" b="1" dirty="0">
              <a:cs typeface="Meta Offc Pro"/>
            </a:endParaRPr>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1850729160"/>
              </p:ext>
            </p:extLst>
          </p:nvPr>
        </p:nvGraphicFramePr>
        <p:xfrm>
          <a:off x="20320" y="1524000"/>
          <a:ext cx="8975725" cy="448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9973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KFF">
      <a:dk1>
        <a:srgbClr val="000000"/>
      </a:dk1>
      <a:lt1>
        <a:srgbClr val="FFFFFF"/>
      </a:lt1>
      <a:dk2>
        <a:srgbClr val="E05C26"/>
      </a:dk2>
      <a:lt2>
        <a:srgbClr val="FF8811"/>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1_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Blank">
  <a:themeElements>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2694</TotalTime>
  <Words>888</Words>
  <Application>Microsoft Office PowerPoint</Application>
  <PresentationFormat>On-screen Show (4:3)</PresentationFormat>
  <Paragraphs>44</Paragraphs>
  <Slides>7</Slides>
  <Notes>7</Notes>
  <HiddenSlides>0</HiddenSlides>
  <MMClips>0</MMClips>
  <ScaleCrop>false</ScaleCrop>
  <HeadingPairs>
    <vt:vector size="6" baseType="variant">
      <vt:variant>
        <vt:lpstr>Fonts Used</vt:lpstr>
      </vt:variant>
      <vt:variant>
        <vt:i4>6</vt:i4>
      </vt:variant>
      <vt:variant>
        <vt:lpstr>Theme</vt:lpstr>
      </vt:variant>
      <vt:variant>
        <vt:i4>9</vt:i4>
      </vt:variant>
      <vt:variant>
        <vt:lpstr>Slide Titles</vt:lpstr>
      </vt:variant>
      <vt:variant>
        <vt:i4>7</vt:i4>
      </vt:variant>
    </vt:vector>
  </HeadingPairs>
  <TitlesOfParts>
    <vt:vector size="22" baseType="lpstr">
      <vt:lpstr>Arial</vt:lpstr>
      <vt:lpstr>Calibri</vt:lpstr>
      <vt:lpstr>Georgia</vt:lpstr>
      <vt:lpstr>Meta Offc Pro</vt:lpstr>
      <vt:lpstr>MetaSerif-Book</vt:lpstr>
      <vt:lpstr>Tahoma</vt:lpstr>
      <vt:lpstr>blank</vt:lpstr>
      <vt:lpstr>Default with exhibit #</vt:lpstr>
      <vt:lpstr>Default with figure #</vt:lpstr>
      <vt:lpstr>Title page</vt:lpstr>
      <vt:lpstr>1_Default with exhibit #</vt:lpstr>
      <vt:lpstr>1_Default with figure #</vt:lpstr>
      <vt:lpstr>2_Default with figure #</vt:lpstr>
      <vt:lpstr>3_Default with figure #</vt:lpstr>
      <vt:lpstr>1_Blank</vt:lpstr>
      <vt:lpstr>After several years of modest growth, prescription drug spending rose sharply in 2014</vt:lpstr>
      <vt:lpstr>Costly new specialty drugs are a major driver of increased health spending</vt:lpstr>
      <vt:lpstr>Medicare has become a major payer for prescription drugs</vt:lpstr>
      <vt:lpstr>Most people taking Rx drugs say they can afford their treatment, but about 1 in 4 have a difficult time affording their medicine</vt:lpstr>
      <vt:lpstr>The average price of Humira is about 15% higher in the U.S. than in Canada</vt:lpstr>
      <vt:lpstr>The average price of Enbrel in the U.S. is about 35% higher than in Canada</vt:lpstr>
      <vt:lpstr>Most Americans favor action to keep drug prices down</vt:lpstr>
    </vt:vector>
  </TitlesOfParts>
  <Company>Kaiser Family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LauraS</dc:creator>
  <cp:lastModifiedBy>Kanani Kauka</cp:lastModifiedBy>
  <cp:revision>100</cp:revision>
  <cp:lastPrinted>2015-05-20T17:29:37Z</cp:lastPrinted>
  <dcterms:created xsi:type="dcterms:W3CDTF">2015-04-27T13:40:00Z</dcterms:created>
  <dcterms:modified xsi:type="dcterms:W3CDTF">2016-03-31T21:19:45Z</dcterms:modified>
</cp:coreProperties>
</file>