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7.xml" ContentType="application/vnd.openxmlformats-officedocument.theme+xml"/>
  <Override PartName="/ppt/slideLayouts/slideLayout2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8" r:id="rId1"/>
    <p:sldMasterId id="2147483673" r:id="rId2"/>
    <p:sldMasterId id="2147483666" r:id="rId3"/>
    <p:sldMasterId id="2147483679" r:id="rId4"/>
    <p:sldMasterId id="2147483684" r:id="rId5"/>
    <p:sldMasterId id="2147483690" r:id="rId6"/>
    <p:sldMasterId id="2147483695" r:id="rId7"/>
    <p:sldMasterId id="2147483700" r:id="rId8"/>
  </p:sldMasterIdLst>
  <p:notesMasterIdLst>
    <p:notesMasterId r:id="rId10"/>
  </p:notesMasterIdLst>
  <p:sldIdLst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sha Kurani" initials="NK" lastIdx="1" clrIdx="0"/>
  <p:cmAuthor id="1" name="Alina Salganicoff" initials="A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26"/>
    <a:srgbClr val="FFD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1" autoAdjust="0"/>
  </p:normalViewPr>
  <p:slideViewPr>
    <p:cSldViewPr>
      <p:cViewPr varScale="1">
        <p:scale>
          <a:sx n="104" d="100"/>
          <a:sy n="104" d="100"/>
        </p:scale>
        <p:origin x="34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7357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98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16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8948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3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002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kff.org/womens-health-policy/issue-brief/round-2-on-the-legal-challenges-to-contraceptive-coverage-are-nonprofits-substantially-burdened-by-the-accommodation/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Connector 156"/>
          <p:cNvCxnSpPr/>
          <p:nvPr/>
        </p:nvCxnSpPr>
        <p:spPr>
          <a:xfrm flipV="1">
            <a:off x="964393" y="5505322"/>
            <a:ext cx="190730" cy="38314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62242" y="5523846"/>
            <a:ext cx="154437" cy="37591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12834" y="6304271"/>
            <a:ext cx="8474491" cy="548640"/>
          </a:xfrm>
        </p:spPr>
        <p:txBody>
          <a:bodyPr/>
          <a:lstStyle/>
          <a:p>
            <a:r>
              <a:rPr lang="en-US" sz="1000" dirty="0"/>
              <a:t>Note:  As of February </a:t>
            </a:r>
            <a:r>
              <a:rPr lang="en-US" sz="1000" dirty="0" smtClean="0"/>
              <a:t>18, </a:t>
            </a:r>
            <a:r>
              <a:rPr lang="en-US" sz="1000" dirty="0"/>
              <a:t>2016. No nonprofit cases have been filed in the 1</a:t>
            </a:r>
            <a:r>
              <a:rPr lang="en-US" sz="1000" baseline="30000" dirty="0"/>
              <a:t>st</a:t>
            </a:r>
            <a:r>
              <a:rPr lang="en-US" sz="1000" dirty="0"/>
              <a:t>, 4</a:t>
            </a:r>
            <a:r>
              <a:rPr lang="en-US" sz="1000" baseline="30000" dirty="0"/>
              <a:t>th</a:t>
            </a:r>
            <a:r>
              <a:rPr lang="en-US" sz="1000" dirty="0"/>
              <a:t> and 9</a:t>
            </a:r>
            <a:r>
              <a:rPr lang="en-US" sz="1000" baseline="30000" dirty="0"/>
              <a:t>th</a:t>
            </a:r>
            <a:r>
              <a:rPr lang="en-US" sz="1000" dirty="0"/>
              <a:t> Circuit Courts of Appeals. </a:t>
            </a:r>
          </a:p>
          <a:p>
            <a:r>
              <a:rPr lang="en-US" sz="1000" dirty="0"/>
              <a:t>Source:  Sobel and Salganicoff.  2015. </a:t>
            </a:r>
            <a:r>
              <a:rPr lang="en-US" sz="1000" dirty="0">
                <a:hlinkClick r:id="rId2"/>
              </a:rPr>
              <a:t>Round 2 on the Legal Challenges to Contraceptive Coverage: Are Nonprofits “Substantially Burdened” by the “Accommodation”? </a:t>
            </a:r>
            <a:endParaRPr lang="en-US" sz="1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69826"/>
            <a:ext cx="9306249" cy="914400"/>
          </a:xfrm>
        </p:spPr>
        <p:txBody>
          <a:bodyPr/>
          <a:lstStyle/>
          <a:p>
            <a:r>
              <a:rPr lang="en-US" sz="2150" dirty="0" smtClean="0">
                <a:latin typeface="+mj-lt"/>
              </a:rPr>
              <a:t>US Appeals Court Rulings on Lawsuits by Nonprofits Objecting to Contraception</a:t>
            </a:r>
            <a:endParaRPr lang="en-US" sz="2150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976" y="1511408"/>
            <a:ext cx="5715222" cy="3670191"/>
            <a:chOff x="999226" y="982544"/>
            <a:chExt cx="6881122" cy="4469235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6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7138"/>
              <a:ext cx="220663" cy="396766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6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E05C26"/>
                </a:solidFill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86736"/>
              <a:ext cx="1044575" cy="692131"/>
              <a:chOff x="4071" y="898"/>
              <a:chExt cx="658" cy="435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8"/>
                <a:ext cx="521" cy="412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6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9747" cy="960050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5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5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82544"/>
              <a:ext cx="492125" cy="699437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FFC000"/>
                </a:solidFill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B0DDF4"/>
                </a:solidFill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6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2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999226" y="4089122"/>
              <a:ext cx="1398333" cy="1362657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61242" y="2481646"/>
              <a:ext cx="233877" cy="222893"/>
            </a:xfrm>
            <a:prstGeom prst="star5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6806929" y="2504112"/>
              <a:ext cx="324389" cy="192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700" b="1" dirty="0" smtClean="0">
                  <a:solidFill>
                    <a:srgbClr val="FFFFFF"/>
                  </a:solidFill>
                  <a:cs typeface="Times New Roman" charset="0"/>
                </a:rPr>
                <a:t>  </a:t>
              </a:r>
              <a:endParaRPr lang="en-US" sz="7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</p:grpSp>
      <p:grpSp>
        <p:nvGrpSpPr>
          <p:cNvPr id="140" name="Group 139"/>
          <p:cNvGrpSpPr>
            <a:grpSpLocks/>
          </p:cNvGrpSpPr>
          <p:nvPr/>
        </p:nvGrpSpPr>
        <p:grpSpPr bwMode="auto">
          <a:xfrm>
            <a:off x="4544599" y="5707888"/>
            <a:ext cx="596695" cy="211646"/>
            <a:chOff x="1655" y="1862"/>
            <a:chExt cx="3877" cy="1188"/>
          </a:xfrm>
          <a:solidFill>
            <a:schemeClr val="bg1">
              <a:lumMod val="50000"/>
            </a:schemeClr>
          </a:solidFill>
        </p:grpSpPr>
        <p:sp>
          <p:nvSpPr>
            <p:cNvPr id="141" name="Freeform 140"/>
            <p:cNvSpPr>
              <a:spLocks/>
            </p:cNvSpPr>
            <p:nvPr/>
          </p:nvSpPr>
          <p:spPr bwMode="auto">
            <a:xfrm>
              <a:off x="1655" y="1862"/>
              <a:ext cx="3142" cy="1188"/>
            </a:xfrm>
            <a:custGeom>
              <a:avLst/>
              <a:gdLst>
                <a:gd name="T0" fmla="*/ 2414 w 25406"/>
                <a:gd name="T1" fmla="*/ 116 h 10394"/>
                <a:gd name="T2" fmla="*/ 2285 w 25406"/>
                <a:gd name="T3" fmla="*/ 127 h 10394"/>
                <a:gd name="T4" fmla="*/ 2118 w 25406"/>
                <a:gd name="T5" fmla="*/ 86 h 10394"/>
                <a:gd name="T6" fmla="*/ 2178 w 25406"/>
                <a:gd name="T7" fmla="*/ 170 h 10394"/>
                <a:gd name="T8" fmla="*/ 2099 w 25406"/>
                <a:gd name="T9" fmla="*/ 107 h 10394"/>
                <a:gd name="T10" fmla="*/ 1986 w 25406"/>
                <a:gd name="T11" fmla="*/ 88 h 10394"/>
                <a:gd name="T12" fmla="*/ 1797 w 25406"/>
                <a:gd name="T13" fmla="*/ 86 h 10394"/>
                <a:gd name="T14" fmla="*/ 1662 w 25406"/>
                <a:gd name="T15" fmla="*/ 62 h 10394"/>
                <a:gd name="T16" fmla="*/ 1526 w 25406"/>
                <a:gd name="T17" fmla="*/ 77 h 10394"/>
                <a:gd name="T18" fmla="*/ 1330 w 25406"/>
                <a:gd name="T19" fmla="*/ 65 h 10394"/>
                <a:gd name="T20" fmla="*/ 1165 w 25406"/>
                <a:gd name="T21" fmla="*/ 58 h 10394"/>
                <a:gd name="T22" fmla="*/ 971 w 25406"/>
                <a:gd name="T23" fmla="*/ 79 h 10394"/>
                <a:gd name="T24" fmla="*/ 772 w 25406"/>
                <a:gd name="T25" fmla="*/ 68 h 10394"/>
                <a:gd name="T26" fmla="*/ 619 w 25406"/>
                <a:gd name="T27" fmla="*/ 63 h 10394"/>
                <a:gd name="T28" fmla="*/ 405 w 25406"/>
                <a:gd name="T29" fmla="*/ 7 h 10394"/>
                <a:gd name="T30" fmla="*/ 213 w 25406"/>
                <a:gd name="T31" fmla="*/ 51 h 10394"/>
                <a:gd name="T32" fmla="*/ 211 w 25406"/>
                <a:gd name="T33" fmla="*/ 189 h 10394"/>
                <a:gd name="T34" fmla="*/ 29 w 25406"/>
                <a:gd name="T35" fmla="*/ 282 h 10394"/>
                <a:gd name="T36" fmla="*/ 42 w 25406"/>
                <a:gd name="T37" fmla="*/ 417 h 10394"/>
                <a:gd name="T38" fmla="*/ 137 w 25406"/>
                <a:gd name="T39" fmla="*/ 489 h 10394"/>
                <a:gd name="T40" fmla="*/ 192 w 25406"/>
                <a:gd name="T41" fmla="*/ 604 h 10394"/>
                <a:gd name="T42" fmla="*/ 143 w 25406"/>
                <a:gd name="T43" fmla="*/ 751 h 10394"/>
                <a:gd name="T44" fmla="*/ 103 w 25406"/>
                <a:gd name="T45" fmla="*/ 885 h 10394"/>
                <a:gd name="T46" fmla="*/ 118 w 25406"/>
                <a:gd name="T47" fmla="*/ 968 h 10394"/>
                <a:gd name="T48" fmla="*/ 72 w 25406"/>
                <a:gd name="T49" fmla="*/ 1043 h 10394"/>
                <a:gd name="T50" fmla="*/ 128 w 25406"/>
                <a:gd name="T51" fmla="*/ 1152 h 10394"/>
                <a:gd name="T52" fmla="*/ 226 w 25406"/>
                <a:gd name="T53" fmla="*/ 1123 h 10394"/>
                <a:gd name="T54" fmla="*/ 389 w 25406"/>
                <a:gd name="T55" fmla="*/ 1091 h 10394"/>
                <a:gd name="T56" fmla="*/ 516 w 25406"/>
                <a:gd name="T57" fmla="*/ 1123 h 10394"/>
                <a:gd name="T58" fmla="*/ 625 w 25406"/>
                <a:gd name="T59" fmla="*/ 1179 h 10394"/>
                <a:gd name="T60" fmla="*/ 622 w 25406"/>
                <a:gd name="T61" fmla="*/ 1101 h 10394"/>
                <a:gd name="T62" fmla="*/ 726 w 25406"/>
                <a:gd name="T63" fmla="*/ 1142 h 10394"/>
                <a:gd name="T64" fmla="*/ 831 w 25406"/>
                <a:gd name="T65" fmla="*/ 1144 h 10394"/>
                <a:gd name="T66" fmla="*/ 877 w 25406"/>
                <a:gd name="T67" fmla="*/ 1100 h 10394"/>
                <a:gd name="T68" fmla="*/ 965 w 25406"/>
                <a:gd name="T69" fmla="*/ 1055 h 10394"/>
                <a:gd name="T70" fmla="*/ 1018 w 25406"/>
                <a:gd name="T71" fmla="*/ 1075 h 10394"/>
                <a:gd name="T72" fmla="*/ 1184 w 25406"/>
                <a:gd name="T73" fmla="*/ 1078 h 10394"/>
                <a:gd name="T74" fmla="*/ 1362 w 25406"/>
                <a:gd name="T75" fmla="*/ 1091 h 10394"/>
                <a:gd name="T76" fmla="*/ 1551 w 25406"/>
                <a:gd name="T77" fmla="*/ 1111 h 10394"/>
                <a:gd name="T78" fmla="*/ 1672 w 25406"/>
                <a:gd name="T79" fmla="*/ 1141 h 10394"/>
                <a:gd name="T80" fmla="*/ 1823 w 25406"/>
                <a:gd name="T81" fmla="*/ 1119 h 10394"/>
                <a:gd name="T82" fmla="*/ 1933 w 25406"/>
                <a:gd name="T83" fmla="*/ 1157 h 10394"/>
                <a:gd name="T84" fmla="*/ 1997 w 25406"/>
                <a:gd name="T85" fmla="*/ 1101 h 10394"/>
                <a:gd name="T86" fmla="*/ 1983 w 25406"/>
                <a:gd name="T87" fmla="*/ 1163 h 10394"/>
                <a:gd name="T88" fmla="*/ 2118 w 25406"/>
                <a:gd name="T89" fmla="*/ 1153 h 10394"/>
                <a:gd name="T90" fmla="*/ 2292 w 25406"/>
                <a:gd name="T91" fmla="*/ 1116 h 10394"/>
                <a:gd name="T92" fmla="*/ 2467 w 25406"/>
                <a:gd name="T93" fmla="*/ 1088 h 10394"/>
                <a:gd name="T94" fmla="*/ 2615 w 25406"/>
                <a:gd name="T95" fmla="*/ 1024 h 10394"/>
                <a:gd name="T96" fmla="*/ 2683 w 25406"/>
                <a:gd name="T97" fmla="*/ 949 h 10394"/>
                <a:gd name="T98" fmla="*/ 2757 w 25406"/>
                <a:gd name="T99" fmla="*/ 857 h 10394"/>
                <a:gd name="T100" fmla="*/ 2834 w 25406"/>
                <a:gd name="T101" fmla="*/ 717 h 10394"/>
                <a:gd name="T102" fmla="*/ 2922 w 25406"/>
                <a:gd name="T103" fmla="*/ 662 h 10394"/>
                <a:gd name="T104" fmla="*/ 3013 w 25406"/>
                <a:gd name="T105" fmla="*/ 608 h 10394"/>
                <a:gd name="T106" fmla="*/ 3065 w 25406"/>
                <a:gd name="T107" fmla="*/ 579 h 10394"/>
                <a:gd name="T108" fmla="*/ 3117 w 25406"/>
                <a:gd name="T109" fmla="*/ 570 h 10394"/>
                <a:gd name="T110" fmla="*/ 3072 w 25406"/>
                <a:gd name="T111" fmla="*/ 512 h 10394"/>
                <a:gd name="T112" fmla="*/ 3074 w 25406"/>
                <a:gd name="T113" fmla="*/ 392 h 10394"/>
                <a:gd name="T114" fmla="*/ 3090 w 25406"/>
                <a:gd name="T115" fmla="*/ 280 h 10394"/>
                <a:gd name="T116" fmla="*/ 2956 w 25406"/>
                <a:gd name="T117" fmla="*/ 299 h 10394"/>
                <a:gd name="T118" fmla="*/ 2851 w 25406"/>
                <a:gd name="T119" fmla="*/ 265 h 10394"/>
                <a:gd name="T120" fmla="*/ 2779 w 25406"/>
                <a:gd name="T121" fmla="*/ 211 h 10394"/>
                <a:gd name="T122" fmla="*/ 2693 w 25406"/>
                <a:gd name="T123" fmla="*/ 208 h 10394"/>
                <a:gd name="T124" fmla="*/ 2582 w 25406"/>
                <a:gd name="T125" fmla="*/ 154 h 103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5406" h="10394">
                  <a:moveTo>
                    <a:pt x="20424" y="1179"/>
                  </a:moveTo>
                  <a:lnTo>
                    <a:pt x="20324" y="1252"/>
                  </a:lnTo>
                  <a:lnTo>
                    <a:pt x="20177" y="1234"/>
                  </a:lnTo>
                  <a:lnTo>
                    <a:pt x="20004" y="1197"/>
                  </a:lnTo>
                  <a:lnTo>
                    <a:pt x="19830" y="1133"/>
                  </a:lnTo>
                  <a:lnTo>
                    <a:pt x="19665" y="1060"/>
                  </a:lnTo>
                  <a:lnTo>
                    <a:pt x="19519" y="1015"/>
                  </a:lnTo>
                  <a:lnTo>
                    <a:pt x="19373" y="1033"/>
                  </a:lnTo>
                  <a:lnTo>
                    <a:pt x="19254" y="1088"/>
                  </a:lnTo>
                  <a:lnTo>
                    <a:pt x="19153" y="1143"/>
                  </a:lnTo>
                  <a:lnTo>
                    <a:pt x="18981" y="1296"/>
                  </a:lnTo>
                  <a:lnTo>
                    <a:pt x="18837" y="1289"/>
                  </a:lnTo>
                  <a:lnTo>
                    <a:pt x="18678" y="1241"/>
                  </a:lnTo>
                  <a:lnTo>
                    <a:pt x="18476" y="1112"/>
                  </a:lnTo>
                  <a:lnTo>
                    <a:pt x="18333" y="1023"/>
                  </a:lnTo>
                  <a:lnTo>
                    <a:pt x="18128" y="1041"/>
                  </a:lnTo>
                  <a:lnTo>
                    <a:pt x="17937" y="996"/>
                  </a:lnTo>
                  <a:lnTo>
                    <a:pt x="17778" y="911"/>
                  </a:lnTo>
                  <a:lnTo>
                    <a:pt x="17510" y="683"/>
                  </a:lnTo>
                  <a:lnTo>
                    <a:pt x="17285" y="693"/>
                  </a:lnTo>
                  <a:lnTo>
                    <a:pt x="17127" y="750"/>
                  </a:lnTo>
                  <a:lnTo>
                    <a:pt x="17217" y="912"/>
                  </a:lnTo>
                  <a:lnTo>
                    <a:pt x="17697" y="941"/>
                  </a:lnTo>
                  <a:lnTo>
                    <a:pt x="17466" y="1034"/>
                  </a:lnTo>
                  <a:lnTo>
                    <a:pt x="17636" y="1158"/>
                  </a:lnTo>
                  <a:lnTo>
                    <a:pt x="17811" y="1298"/>
                  </a:lnTo>
                  <a:lnTo>
                    <a:pt x="17774" y="1400"/>
                  </a:lnTo>
                  <a:lnTo>
                    <a:pt x="17610" y="1484"/>
                  </a:lnTo>
                  <a:lnTo>
                    <a:pt x="17435" y="1553"/>
                  </a:lnTo>
                  <a:lnTo>
                    <a:pt x="17361" y="1491"/>
                  </a:lnTo>
                  <a:lnTo>
                    <a:pt x="17333" y="1391"/>
                  </a:lnTo>
                  <a:lnTo>
                    <a:pt x="17225" y="1346"/>
                  </a:lnTo>
                  <a:lnTo>
                    <a:pt x="17040" y="1218"/>
                  </a:lnTo>
                  <a:lnTo>
                    <a:pt x="16997" y="1095"/>
                  </a:lnTo>
                  <a:lnTo>
                    <a:pt x="16976" y="933"/>
                  </a:lnTo>
                  <a:lnTo>
                    <a:pt x="16812" y="996"/>
                  </a:lnTo>
                  <a:lnTo>
                    <a:pt x="16742" y="1053"/>
                  </a:lnTo>
                  <a:lnTo>
                    <a:pt x="16577" y="1043"/>
                  </a:lnTo>
                  <a:lnTo>
                    <a:pt x="16448" y="996"/>
                  </a:lnTo>
                  <a:lnTo>
                    <a:pt x="16319" y="840"/>
                  </a:lnTo>
                  <a:lnTo>
                    <a:pt x="16209" y="732"/>
                  </a:lnTo>
                  <a:lnTo>
                    <a:pt x="16062" y="767"/>
                  </a:lnTo>
                  <a:lnTo>
                    <a:pt x="15770" y="848"/>
                  </a:lnTo>
                  <a:lnTo>
                    <a:pt x="15542" y="795"/>
                  </a:lnTo>
                  <a:lnTo>
                    <a:pt x="15366" y="770"/>
                  </a:lnTo>
                  <a:lnTo>
                    <a:pt x="15180" y="716"/>
                  </a:lnTo>
                  <a:lnTo>
                    <a:pt x="15015" y="641"/>
                  </a:lnTo>
                  <a:lnTo>
                    <a:pt x="14672" y="722"/>
                  </a:lnTo>
                  <a:lnTo>
                    <a:pt x="14529" y="749"/>
                  </a:lnTo>
                  <a:lnTo>
                    <a:pt x="14385" y="737"/>
                  </a:lnTo>
                  <a:lnTo>
                    <a:pt x="14246" y="684"/>
                  </a:lnTo>
                  <a:lnTo>
                    <a:pt x="14063" y="611"/>
                  </a:lnTo>
                  <a:lnTo>
                    <a:pt x="13940" y="594"/>
                  </a:lnTo>
                  <a:lnTo>
                    <a:pt x="13751" y="612"/>
                  </a:lnTo>
                  <a:lnTo>
                    <a:pt x="13607" y="521"/>
                  </a:lnTo>
                  <a:lnTo>
                    <a:pt x="13442" y="540"/>
                  </a:lnTo>
                  <a:lnTo>
                    <a:pt x="13274" y="548"/>
                  </a:lnTo>
                  <a:lnTo>
                    <a:pt x="13113" y="440"/>
                  </a:lnTo>
                  <a:lnTo>
                    <a:pt x="12992" y="429"/>
                  </a:lnTo>
                  <a:lnTo>
                    <a:pt x="12779" y="449"/>
                  </a:lnTo>
                  <a:lnTo>
                    <a:pt x="12618" y="536"/>
                  </a:lnTo>
                  <a:lnTo>
                    <a:pt x="12473" y="600"/>
                  </a:lnTo>
                  <a:lnTo>
                    <a:pt x="12341" y="677"/>
                  </a:lnTo>
                  <a:lnTo>
                    <a:pt x="12114" y="812"/>
                  </a:lnTo>
                  <a:lnTo>
                    <a:pt x="11820" y="804"/>
                  </a:lnTo>
                  <a:lnTo>
                    <a:pt x="11562" y="759"/>
                  </a:lnTo>
                  <a:lnTo>
                    <a:pt x="11291" y="647"/>
                  </a:lnTo>
                  <a:lnTo>
                    <a:pt x="11085" y="630"/>
                  </a:lnTo>
                  <a:lnTo>
                    <a:pt x="10956" y="630"/>
                  </a:lnTo>
                  <a:lnTo>
                    <a:pt x="10757" y="567"/>
                  </a:lnTo>
                  <a:lnTo>
                    <a:pt x="10670" y="476"/>
                  </a:lnTo>
                  <a:lnTo>
                    <a:pt x="10394" y="611"/>
                  </a:lnTo>
                  <a:lnTo>
                    <a:pt x="10247" y="594"/>
                  </a:lnTo>
                  <a:lnTo>
                    <a:pt x="10100" y="618"/>
                  </a:lnTo>
                  <a:lnTo>
                    <a:pt x="9893" y="488"/>
                  </a:lnTo>
                  <a:lnTo>
                    <a:pt x="9711" y="437"/>
                  </a:lnTo>
                  <a:lnTo>
                    <a:pt x="9422" y="509"/>
                  </a:lnTo>
                  <a:lnTo>
                    <a:pt x="9053" y="522"/>
                  </a:lnTo>
                  <a:lnTo>
                    <a:pt x="8837" y="666"/>
                  </a:lnTo>
                  <a:lnTo>
                    <a:pt x="8513" y="690"/>
                  </a:lnTo>
                  <a:lnTo>
                    <a:pt x="8369" y="750"/>
                  </a:lnTo>
                  <a:lnTo>
                    <a:pt x="8211" y="726"/>
                  </a:lnTo>
                  <a:lnTo>
                    <a:pt x="8028" y="762"/>
                  </a:lnTo>
                  <a:lnTo>
                    <a:pt x="7854" y="690"/>
                  </a:lnTo>
                  <a:lnTo>
                    <a:pt x="7586" y="627"/>
                  </a:lnTo>
                  <a:lnTo>
                    <a:pt x="7322" y="510"/>
                  </a:lnTo>
                  <a:lnTo>
                    <a:pt x="7088" y="597"/>
                  </a:lnTo>
                  <a:lnTo>
                    <a:pt x="6858" y="642"/>
                  </a:lnTo>
                  <a:lnTo>
                    <a:pt x="6629" y="608"/>
                  </a:lnTo>
                  <a:lnTo>
                    <a:pt x="6447" y="585"/>
                  </a:lnTo>
                  <a:lnTo>
                    <a:pt x="6246" y="596"/>
                  </a:lnTo>
                  <a:lnTo>
                    <a:pt x="6051" y="623"/>
                  </a:lnTo>
                  <a:lnTo>
                    <a:pt x="5889" y="657"/>
                  </a:lnTo>
                  <a:lnTo>
                    <a:pt x="5753" y="675"/>
                  </a:lnTo>
                  <a:lnTo>
                    <a:pt x="5475" y="675"/>
                  </a:lnTo>
                  <a:lnTo>
                    <a:pt x="5315" y="605"/>
                  </a:lnTo>
                  <a:lnTo>
                    <a:pt x="5193" y="494"/>
                  </a:lnTo>
                  <a:lnTo>
                    <a:pt x="5009" y="555"/>
                  </a:lnTo>
                  <a:lnTo>
                    <a:pt x="4895" y="605"/>
                  </a:lnTo>
                  <a:lnTo>
                    <a:pt x="4469" y="432"/>
                  </a:lnTo>
                  <a:lnTo>
                    <a:pt x="4317" y="338"/>
                  </a:lnTo>
                  <a:lnTo>
                    <a:pt x="3915" y="129"/>
                  </a:lnTo>
                  <a:lnTo>
                    <a:pt x="3729" y="63"/>
                  </a:lnTo>
                  <a:lnTo>
                    <a:pt x="3509" y="80"/>
                  </a:lnTo>
                  <a:lnTo>
                    <a:pt x="3278" y="63"/>
                  </a:lnTo>
                  <a:lnTo>
                    <a:pt x="3114" y="29"/>
                  </a:lnTo>
                  <a:lnTo>
                    <a:pt x="2969" y="2"/>
                  </a:lnTo>
                  <a:lnTo>
                    <a:pt x="2771" y="0"/>
                  </a:lnTo>
                  <a:lnTo>
                    <a:pt x="2615" y="35"/>
                  </a:lnTo>
                  <a:lnTo>
                    <a:pt x="2217" y="17"/>
                  </a:lnTo>
                  <a:lnTo>
                    <a:pt x="1848" y="225"/>
                  </a:lnTo>
                  <a:lnTo>
                    <a:pt x="1725" y="449"/>
                  </a:lnTo>
                  <a:lnTo>
                    <a:pt x="1560" y="557"/>
                  </a:lnTo>
                  <a:lnTo>
                    <a:pt x="1508" y="732"/>
                  </a:lnTo>
                  <a:lnTo>
                    <a:pt x="1538" y="938"/>
                  </a:lnTo>
                  <a:lnTo>
                    <a:pt x="1614" y="1121"/>
                  </a:lnTo>
                  <a:lnTo>
                    <a:pt x="1701" y="1301"/>
                  </a:lnTo>
                  <a:lnTo>
                    <a:pt x="1718" y="1518"/>
                  </a:lnTo>
                  <a:lnTo>
                    <a:pt x="1710" y="1655"/>
                  </a:lnTo>
                  <a:lnTo>
                    <a:pt x="1544" y="1881"/>
                  </a:lnTo>
                  <a:lnTo>
                    <a:pt x="1346" y="1902"/>
                  </a:lnTo>
                  <a:lnTo>
                    <a:pt x="1115" y="2064"/>
                  </a:lnTo>
                  <a:lnTo>
                    <a:pt x="969" y="2214"/>
                  </a:lnTo>
                  <a:lnTo>
                    <a:pt x="792" y="2297"/>
                  </a:lnTo>
                  <a:lnTo>
                    <a:pt x="446" y="2430"/>
                  </a:lnTo>
                  <a:lnTo>
                    <a:pt x="237" y="2466"/>
                  </a:lnTo>
                  <a:lnTo>
                    <a:pt x="9" y="2522"/>
                  </a:lnTo>
                  <a:lnTo>
                    <a:pt x="0" y="2663"/>
                  </a:lnTo>
                  <a:lnTo>
                    <a:pt x="38" y="2828"/>
                  </a:lnTo>
                  <a:lnTo>
                    <a:pt x="173" y="3153"/>
                  </a:lnTo>
                  <a:lnTo>
                    <a:pt x="219" y="3332"/>
                  </a:lnTo>
                  <a:lnTo>
                    <a:pt x="266" y="3471"/>
                  </a:lnTo>
                  <a:lnTo>
                    <a:pt x="336" y="3650"/>
                  </a:lnTo>
                  <a:lnTo>
                    <a:pt x="503" y="3731"/>
                  </a:lnTo>
                  <a:lnTo>
                    <a:pt x="701" y="3776"/>
                  </a:lnTo>
                  <a:lnTo>
                    <a:pt x="857" y="3785"/>
                  </a:lnTo>
                  <a:lnTo>
                    <a:pt x="914" y="3896"/>
                  </a:lnTo>
                  <a:lnTo>
                    <a:pt x="1034" y="4001"/>
                  </a:lnTo>
                  <a:lnTo>
                    <a:pt x="1082" y="4134"/>
                  </a:lnTo>
                  <a:lnTo>
                    <a:pt x="1106" y="4278"/>
                  </a:lnTo>
                  <a:lnTo>
                    <a:pt x="1191" y="4364"/>
                  </a:lnTo>
                  <a:lnTo>
                    <a:pt x="1205" y="4554"/>
                  </a:lnTo>
                  <a:lnTo>
                    <a:pt x="1322" y="4721"/>
                  </a:lnTo>
                  <a:lnTo>
                    <a:pt x="1301" y="4857"/>
                  </a:lnTo>
                  <a:lnTo>
                    <a:pt x="1347" y="5034"/>
                  </a:lnTo>
                  <a:lnTo>
                    <a:pt x="1503" y="5168"/>
                  </a:lnTo>
                  <a:lnTo>
                    <a:pt x="1550" y="5288"/>
                  </a:lnTo>
                  <a:lnTo>
                    <a:pt x="1526" y="5490"/>
                  </a:lnTo>
                  <a:lnTo>
                    <a:pt x="1394" y="5684"/>
                  </a:lnTo>
                  <a:lnTo>
                    <a:pt x="1238" y="5837"/>
                  </a:lnTo>
                  <a:lnTo>
                    <a:pt x="1142" y="6021"/>
                  </a:lnTo>
                  <a:lnTo>
                    <a:pt x="1154" y="6149"/>
                  </a:lnTo>
                  <a:lnTo>
                    <a:pt x="1214" y="6381"/>
                  </a:lnTo>
                  <a:lnTo>
                    <a:pt x="1155" y="6567"/>
                  </a:lnTo>
                  <a:lnTo>
                    <a:pt x="1071" y="6653"/>
                  </a:lnTo>
                  <a:lnTo>
                    <a:pt x="1133" y="6939"/>
                  </a:lnTo>
                  <a:lnTo>
                    <a:pt x="1083" y="7134"/>
                  </a:lnTo>
                  <a:lnTo>
                    <a:pt x="960" y="7269"/>
                  </a:lnTo>
                  <a:lnTo>
                    <a:pt x="831" y="7347"/>
                  </a:lnTo>
                  <a:lnTo>
                    <a:pt x="807" y="7607"/>
                  </a:lnTo>
                  <a:lnTo>
                    <a:pt x="833" y="7745"/>
                  </a:lnTo>
                  <a:lnTo>
                    <a:pt x="1094" y="7794"/>
                  </a:lnTo>
                  <a:lnTo>
                    <a:pt x="1037" y="7949"/>
                  </a:lnTo>
                  <a:lnTo>
                    <a:pt x="821" y="8021"/>
                  </a:lnTo>
                  <a:lnTo>
                    <a:pt x="855" y="8223"/>
                  </a:lnTo>
                  <a:lnTo>
                    <a:pt x="689" y="8307"/>
                  </a:lnTo>
                  <a:lnTo>
                    <a:pt x="699" y="8454"/>
                  </a:lnTo>
                  <a:lnTo>
                    <a:pt x="954" y="8466"/>
                  </a:lnTo>
                  <a:lnTo>
                    <a:pt x="1152" y="8490"/>
                  </a:lnTo>
                  <a:lnTo>
                    <a:pt x="1277" y="8621"/>
                  </a:lnTo>
                  <a:lnTo>
                    <a:pt x="1254" y="8775"/>
                  </a:lnTo>
                  <a:lnTo>
                    <a:pt x="1107" y="8934"/>
                  </a:lnTo>
                  <a:lnTo>
                    <a:pt x="944" y="8993"/>
                  </a:lnTo>
                  <a:lnTo>
                    <a:pt x="758" y="9042"/>
                  </a:lnTo>
                  <a:lnTo>
                    <a:pt x="581" y="9129"/>
                  </a:lnTo>
                  <a:lnTo>
                    <a:pt x="552" y="9614"/>
                  </a:lnTo>
                  <a:lnTo>
                    <a:pt x="530" y="9771"/>
                  </a:lnTo>
                  <a:lnTo>
                    <a:pt x="734" y="9824"/>
                  </a:lnTo>
                  <a:lnTo>
                    <a:pt x="735" y="10061"/>
                  </a:lnTo>
                  <a:lnTo>
                    <a:pt x="807" y="10184"/>
                  </a:lnTo>
                  <a:lnTo>
                    <a:pt x="999" y="10194"/>
                  </a:lnTo>
                  <a:lnTo>
                    <a:pt x="1034" y="10083"/>
                  </a:lnTo>
                  <a:lnTo>
                    <a:pt x="962" y="9944"/>
                  </a:lnTo>
                  <a:lnTo>
                    <a:pt x="939" y="9764"/>
                  </a:lnTo>
                  <a:lnTo>
                    <a:pt x="987" y="9594"/>
                  </a:lnTo>
                  <a:lnTo>
                    <a:pt x="1238" y="9581"/>
                  </a:lnTo>
                  <a:lnTo>
                    <a:pt x="1359" y="9725"/>
                  </a:lnTo>
                  <a:lnTo>
                    <a:pt x="1608" y="9726"/>
                  </a:lnTo>
                  <a:lnTo>
                    <a:pt x="1830" y="9821"/>
                  </a:lnTo>
                  <a:lnTo>
                    <a:pt x="2127" y="9867"/>
                  </a:lnTo>
                  <a:lnTo>
                    <a:pt x="2238" y="9927"/>
                  </a:lnTo>
                  <a:lnTo>
                    <a:pt x="2384" y="9866"/>
                  </a:lnTo>
                  <a:lnTo>
                    <a:pt x="2567" y="9756"/>
                  </a:lnTo>
                  <a:lnTo>
                    <a:pt x="2646" y="9638"/>
                  </a:lnTo>
                  <a:lnTo>
                    <a:pt x="2723" y="9563"/>
                  </a:lnTo>
                  <a:lnTo>
                    <a:pt x="3146" y="9545"/>
                  </a:lnTo>
                  <a:lnTo>
                    <a:pt x="3339" y="9593"/>
                  </a:lnTo>
                  <a:lnTo>
                    <a:pt x="3552" y="9666"/>
                  </a:lnTo>
                  <a:lnTo>
                    <a:pt x="3768" y="9782"/>
                  </a:lnTo>
                  <a:lnTo>
                    <a:pt x="3882" y="9755"/>
                  </a:lnTo>
                  <a:lnTo>
                    <a:pt x="3995" y="9708"/>
                  </a:lnTo>
                  <a:lnTo>
                    <a:pt x="4080" y="9794"/>
                  </a:lnTo>
                  <a:lnTo>
                    <a:pt x="4176" y="9828"/>
                  </a:lnTo>
                  <a:lnTo>
                    <a:pt x="4305" y="9975"/>
                  </a:lnTo>
                  <a:lnTo>
                    <a:pt x="4401" y="10146"/>
                  </a:lnTo>
                  <a:lnTo>
                    <a:pt x="4508" y="10304"/>
                  </a:lnTo>
                  <a:lnTo>
                    <a:pt x="4640" y="10320"/>
                  </a:lnTo>
                  <a:lnTo>
                    <a:pt x="4808" y="10380"/>
                  </a:lnTo>
                  <a:lnTo>
                    <a:pt x="4985" y="10394"/>
                  </a:lnTo>
                  <a:lnTo>
                    <a:pt x="5055" y="10311"/>
                  </a:lnTo>
                  <a:lnTo>
                    <a:pt x="4947" y="10178"/>
                  </a:lnTo>
                  <a:lnTo>
                    <a:pt x="4962" y="10074"/>
                  </a:lnTo>
                  <a:lnTo>
                    <a:pt x="5118" y="10001"/>
                  </a:lnTo>
                  <a:lnTo>
                    <a:pt x="5091" y="9927"/>
                  </a:lnTo>
                  <a:lnTo>
                    <a:pt x="4992" y="9830"/>
                  </a:lnTo>
                  <a:lnTo>
                    <a:pt x="4964" y="9726"/>
                  </a:lnTo>
                  <a:lnTo>
                    <a:pt x="5028" y="9629"/>
                  </a:lnTo>
                  <a:lnTo>
                    <a:pt x="5207" y="9644"/>
                  </a:lnTo>
                  <a:lnTo>
                    <a:pt x="5367" y="9726"/>
                  </a:lnTo>
                  <a:lnTo>
                    <a:pt x="5412" y="9825"/>
                  </a:lnTo>
                  <a:lnTo>
                    <a:pt x="5450" y="9968"/>
                  </a:lnTo>
                  <a:lnTo>
                    <a:pt x="5583" y="9945"/>
                  </a:lnTo>
                  <a:lnTo>
                    <a:pt x="5760" y="9957"/>
                  </a:lnTo>
                  <a:lnTo>
                    <a:pt x="5873" y="9995"/>
                  </a:lnTo>
                  <a:lnTo>
                    <a:pt x="5970" y="10058"/>
                  </a:lnTo>
                  <a:lnTo>
                    <a:pt x="6062" y="9966"/>
                  </a:lnTo>
                  <a:lnTo>
                    <a:pt x="6185" y="9894"/>
                  </a:lnTo>
                  <a:lnTo>
                    <a:pt x="6329" y="9977"/>
                  </a:lnTo>
                  <a:lnTo>
                    <a:pt x="6447" y="10035"/>
                  </a:lnTo>
                  <a:lnTo>
                    <a:pt x="6608" y="10041"/>
                  </a:lnTo>
                  <a:lnTo>
                    <a:pt x="6723" y="10005"/>
                  </a:lnTo>
                  <a:lnTo>
                    <a:pt x="6837" y="9909"/>
                  </a:lnTo>
                  <a:lnTo>
                    <a:pt x="6951" y="9840"/>
                  </a:lnTo>
                  <a:lnTo>
                    <a:pt x="7143" y="9792"/>
                  </a:lnTo>
                  <a:lnTo>
                    <a:pt x="7337" y="9698"/>
                  </a:lnTo>
                  <a:lnTo>
                    <a:pt x="7283" y="9612"/>
                  </a:lnTo>
                  <a:lnTo>
                    <a:pt x="7208" y="9561"/>
                  </a:lnTo>
                  <a:lnTo>
                    <a:pt x="7089" y="9624"/>
                  </a:lnTo>
                  <a:lnTo>
                    <a:pt x="6984" y="9605"/>
                  </a:lnTo>
                  <a:lnTo>
                    <a:pt x="6905" y="9498"/>
                  </a:lnTo>
                  <a:lnTo>
                    <a:pt x="6984" y="9357"/>
                  </a:lnTo>
                  <a:lnTo>
                    <a:pt x="7179" y="9279"/>
                  </a:lnTo>
                  <a:lnTo>
                    <a:pt x="7397" y="9233"/>
                  </a:lnTo>
                  <a:lnTo>
                    <a:pt x="7584" y="9162"/>
                  </a:lnTo>
                  <a:lnTo>
                    <a:pt x="7805" y="9234"/>
                  </a:lnTo>
                  <a:lnTo>
                    <a:pt x="7688" y="9329"/>
                  </a:lnTo>
                  <a:lnTo>
                    <a:pt x="7598" y="9452"/>
                  </a:lnTo>
                  <a:lnTo>
                    <a:pt x="7665" y="9570"/>
                  </a:lnTo>
                  <a:lnTo>
                    <a:pt x="7791" y="9516"/>
                  </a:lnTo>
                  <a:lnTo>
                    <a:pt x="7982" y="9338"/>
                  </a:lnTo>
                  <a:lnTo>
                    <a:pt x="8112" y="9362"/>
                  </a:lnTo>
                  <a:lnTo>
                    <a:pt x="8231" y="9401"/>
                  </a:lnTo>
                  <a:lnTo>
                    <a:pt x="8403" y="9369"/>
                  </a:lnTo>
                  <a:lnTo>
                    <a:pt x="8531" y="9441"/>
                  </a:lnTo>
                  <a:lnTo>
                    <a:pt x="8666" y="9489"/>
                  </a:lnTo>
                  <a:lnTo>
                    <a:pt x="8807" y="9647"/>
                  </a:lnTo>
                  <a:lnTo>
                    <a:pt x="9072" y="9645"/>
                  </a:lnTo>
                  <a:lnTo>
                    <a:pt x="9345" y="9572"/>
                  </a:lnTo>
                  <a:lnTo>
                    <a:pt x="9575" y="9435"/>
                  </a:lnTo>
                  <a:lnTo>
                    <a:pt x="9761" y="9434"/>
                  </a:lnTo>
                  <a:lnTo>
                    <a:pt x="9926" y="9482"/>
                  </a:lnTo>
                  <a:lnTo>
                    <a:pt x="9831" y="9707"/>
                  </a:lnTo>
                  <a:lnTo>
                    <a:pt x="10148" y="9654"/>
                  </a:lnTo>
                  <a:lnTo>
                    <a:pt x="10397" y="9764"/>
                  </a:lnTo>
                  <a:lnTo>
                    <a:pt x="10851" y="9554"/>
                  </a:lnTo>
                  <a:lnTo>
                    <a:pt x="11010" y="9545"/>
                  </a:lnTo>
                  <a:lnTo>
                    <a:pt x="11262" y="9491"/>
                  </a:lnTo>
                  <a:lnTo>
                    <a:pt x="11511" y="9401"/>
                  </a:lnTo>
                  <a:lnTo>
                    <a:pt x="11877" y="9333"/>
                  </a:lnTo>
                  <a:lnTo>
                    <a:pt x="12164" y="9345"/>
                  </a:lnTo>
                  <a:lnTo>
                    <a:pt x="12326" y="9426"/>
                  </a:lnTo>
                  <a:lnTo>
                    <a:pt x="12459" y="9579"/>
                  </a:lnTo>
                  <a:lnTo>
                    <a:pt x="12542" y="9720"/>
                  </a:lnTo>
                  <a:lnTo>
                    <a:pt x="12635" y="9813"/>
                  </a:lnTo>
                  <a:lnTo>
                    <a:pt x="12821" y="9836"/>
                  </a:lnTo>
                  <a:lnTo>
                    <a:pt x="12945" y="9929"/>
                  </a:lnTo>
                  <a:lnTo>
                    <a:pt x="13136" y="9959"/>
                  </a:lnTo>
                  <a:lnTo>
                    <a:pt x="13247" y="10001"/>
                  </a:lnTo>
                  <a:lnTo>
                    <a:pt x="13424" y="10074"/>
                  </a:lnTo>
                  <a:lnTo>
                    <a:pt x="13521" y="9980"/>
                  </a:lnTo>
                  <a:lnTo>
                    <a:pt x="13641" y="9699"/>
                  </a:lnTo>
                  <a:lnTo>
                    <a:pt x="13757" y="9710"/>
                  </a:lnTo>
                  <a:lnTo>
                    <a:pt x="13892" y="9651"/>
                  </a:lnTo>
                  <a:lnTo>
                    <a:pt x="14021" y="9521"/>
                  </a:lnTo>
                  <a:lnTo>
                    <a:pt x="14249" y="9521"/>
                  </a:lnTo>
                  <a:lnTo>
                    <a:pt x="14594" y="9750"/>
                  </a:lnTo>
                  <a:lnTo>
                    <a:pt x="14739" y="9786"/>
                  </a:lnTo>
                  <a:lnTo>
                    <a:pt x="14765" y="9912"/>
                  </a:lnTo>
                  <a:lnTo>
                    <a:pt x="14778" y="10014"/>
                  </a:lnTo>
                  <a:lnTo>
                    <a:pt x="14964" y="10014"/>
                  </a:lnTo>
                  <a:lnTo>
                    <a:pt x="15149" y="9989"/>
                  </a:lnTo>
                  <a:lnTo>
                    <a:pt x="15266" y="10097"/>
                  </a:lnTo>
                  <a:lnTo>
                    <a:pt x="15483" y="10121"/>
                  </a:lnTo>
                  <a:lnTo>
                    <a:pt x="15630" y="10122"/>
                  </a:lnTo>
                  <a:lnTo>
                    <a:pt x="15746" y="10170"/>
                  </a:lnTo>
                  <a:lnTo>
                    <a:pt x="15746" y="10007"/>
                  </a:lnTo>
                  <a:lnTo>
                    <a:pt x="15794" y="9872"/>
                  </a:lnTo>
                  <a:lnTo>
                    <a:pt x="15917" y="9833"/>
                  </a:lnTo>
                  <a:lnTo>
                    <a:pt x="15929" y="9713"/>
                  </a:lnTo>
                  <a:lnTo>
                    <a:pt x="16079" y="9692"/>
                  </a:lnTo>
                  <a:lnTo>
                    <a:pt x="16145" y="9629"/>
                  </a:lnTo>
                  <a:lnTo>
                    <a:pt x="16218" y="9807"/>
                  </a:lnTo>
                  <a:lnTo>
                    <a:pt x="16398" y="9848"/>
                  </a:lnTo>
                  <a:lnTo>
                    <a:pt x="16455" y="9932"/>
                  </a:lnTo>
                  <a:lnTo>
                    <a:pt x="16278" y="10014"/>
                  </a:lnTo>
                  <a:lnTo>
                    <a:pt x="16116" y="10013"/>
                  </a:lnTo>
                  <a:lnTo>
                    <a:pt x="16037" y="10062"/>
                  </a:lnTo>
                  <a:lnTo>
                    <a:pt x="16035" y="10179"/>
                  </a:lnTo>
                  <a:lnTo>
                    <a:pt x="16071" y="10241"/>
                  </a:lnTo>
                  <a:lnTo>
                    <a:pt x="16218" y="10241"/>
                  </a:lnTo>
                  <a:lnTo>
                    <a:pt x="16362" y="10158"/>
                  </a:lnTo>
                  <a:lnTo>
                    <a:pt x="16565" y="10143"/>
                  </a:lnTo>
                  <a:lnTo>
                    <a:pt x="16721" y="10196"/>
                  </a:lnTo>
                  <a:lnTo>
                    <a:pt x="16868" y="10194"/>
                  </a:lnTo>
                  <a:lnTo>
                    <a:pt x="17123" y="10085"/>
                  </a:lnTo>
                  <a:lnTo>
                    <a:pt x="17634" y="9840"/>
                  </a:lnTo>
                  <a:lnTo>
                    <a:pt x="17903" y="9674"/>
                  </a:lnTo>
                  <a:lnTo>
                    <a:pt x="18065" y="9558"/>
                  </a:lnTo>
                  <a:lnTo>
                    <a:pt x="18135" y="9654"/>
                  </a:lnTo>
                  <a:lnTo>
                    <a:pt x="18242" y="9749"/>
                  </a:lnTo>
                  <a:lnTo>
                    <a:pt x="18363" y="9843"/>
                  </a:lnTo>
                  <a:lnTo>
                    <a:pt x="18533" y="9762"/>
                  </a:lnTo>
                  <a:lnTo>
                    <a:pt x="18686" y="9641"/>
                  </a:lnTo>
                  <a:lnTo>
                    <a:pt x="18903" y="9429"/>
                  </a:lnTo>
                  <a:lnTo>
                    <a:pt x="19049" y="9404"/>
                  </a:lnTo>
                  <a:lnTo>
                    <a:pt x="19241" y="9414"/>
                  </a:lnTo>
                  <a:lnTo>
                    <a:pt x="19383" y="9549"/>
                  </a:lnTo>
                  <a:lnTo>
                    <a:pt x="19712" y="9498"/>
                  </a:lnTo>
                  <a:lnTo>
                    <a:pt x="19949" y="9521"/>
                  </a:lnTo>
                  <a:lnTo>
                    <a:pt x="20163" y="9486"/>
                  </a:lnTo>
                  <a:lnTo>
                    <a:pt x="20357" y="9473"/>
                  </a:lnTo>
                  <a:lnTo>
                    <a:pt x="20498" y="9392"/>
                  </a:lnTo>
                  <a:lnTo>
                    <a:pt x="20645" y="9315"/>
                  </a:lnTo>
                  <a:lnTo>
                    <a:pt x="20796" y="9252"/>
                  </a:lnTo>
                  <a:lnTo>
                    <a:pt x="21023" y="9048"/>
                  </a:lnTo>
                  <a:lnTo>
                    <a:pt x="21146" y="8961"/>
                  </a:lnTo>
                  <a:lnTo>
                    <a:pt x="21303" y="8942"/>
                  </a:lnTo>
                  <a:lnTo>
                    <a:pt x="21422" y="8775"/>
                  </a:lnTo>
                  <a:lnTo>
                    <a:pt x="21525" y="8762"/>
                  </a:lnTo>
                  <a:lnTo>
                    <a:pt x="21659" y="8732"/>
                  </a:lnTo>
                  <a:lnTo>
                    <a:pt x="21668" y="8609"/>
                  </a:lnTo>
                  <a:lnTo>
                    <a:pt x="21651" y="8453"/>
                  </a:lnTo>
                  <a:lnTo>
                    <a:pt x="21693" y="8303"/>
                  </a:lnTo>
                  <a:lnTo>
                    <a:pt x="21785" y="8132"/>
                  </a:lnTo>
                  <a:lnTo>
                    <a:pt x="21933" y="7991"/>
                  </a:lnTo>
                  <a:lnTo>
                    <a:pt x="22071" y="7943"/>
                  </a:lnTo>
                  <a:lnTo>
                    <a:pt x="22199" y="7928"/>
                  </a:lnTo>
                  <a:lnTo>
                    <a:pt x="22191" y="7802"/>
                  </a:lnTo>
                  <a:lnTo>
                    <a:pt x="22224" y="7646"/>
                  </a:lnTo>
                  <a:lnTo>
                    <a:pt x="22296" y="7499"/>
                  </a:lnTo>
                  <a:lnTo>
                    <a:pt x="22353" y="7349"/>
                  </a:lnTo>
                  <a:lnTo>
                    <a:pt x="22391" y="7178"/>
                  </a:lnTo>
                  <a:lnTo>
                    <a:pt x="22491" y="7029"/>
                  </a:lnTo>
                  <a:lnTo>
                    <a:pt x="22518" y="6879"/>
                  </a:lnTo>
                  <a:lnTo>
                    <a:pt x="22617" y="6512"/>
                  </a:lnTo>
                  <a:lnTo>
                    <a:pt x="22734" y="6383"/>
                  </a:lnTo>
                  <a:lnTo>
                    <a:pt x="22913" y="6272"/>
                  </a:lnTo>
                  <a:lnTo>
                    <a:pt x="23010" y="6152"/>
                  </a:lnTo>
                  <a:lnTo>
                    <a:pt x="23114" y="6017"/>
                  </a:lnTo>
                  <a:lnTo>
                    <a:pt x="23141" y="5912"/>
                  </a:lnTo>
                  <a:lnTo>
                    <a:pt x="23198" y="5780"/>
                  </a:lnTo>
                  <a:lnTo>
                    <a:pt x="23366" y="5693"/>
                  </a:lnTo>
                  <a:lnTo>
                    <a:pt x="23513" y="5730"/>
                  </a:lnTo>
                  <a:lnTo>
                    <a:pt x="23630" y="5792"/>
                  </a:lnTo>
                  <a:lnTo>
                    <a:pt x="23778" y="5801"/>
                  </a:lnTo>
                  <a:lnTo>
                    <a:pt x="23853" y="5655"/>
                  </a:lnTo>
                  <a:lnTo>
                    <a:pt x="23904" y="5540"/>
                  </a:lnTo>
                  <a:lnTo>
                    <a:pt x="24063" y="5537"/>
                  </a:lnTo>
                  <a:lnTo>
                    <a:pt x="24173" y="5489"/>
                  </a:lnTo>
                  <a:lnTo>
                    <a:pt x="24281" y="5414"/>
                  </a:lnTo>
                  <a:lnTo>
                    <a:pt x="24365" y="5322"/>
                  </a:lnTo>
                  <a:lnTo>
                    <a:pt x="24450" y="5360"/>
                  </a:lnTo>
                  <a:lnTo>
                    <a:pt x="24527" y="5436"/>
                  </a:lnTo>
                  <a:lnTo>
                    <a:pt x="24614" y="5502"/>
                  </a:lnTo>
                  <a:lnTo>
                    <a:pt x="24735" y="5492"/>
                  </a:lnTo>
                  <a:lnTo>
                    <a:pt x="24794" y="5358"/>
                  </a:lnTo>
                  <a:lnTo>
                    <a:pt x="24794" y="5232"/>
                  </a:lnTo>
                  <a:lnTo>
                    <a:pt x="24783" y="5066"/>
                  </a:lnTo>
                  <a:lnTo>
                    <a:pt x="24782" y="4914"/>
                  </a:lnTo>
                  <a:lnTo>
                    <a:pt x="24797" y="4842"/>
                  </a:lnTo>
                  <a:lnTo>
                    <a:pt x="24915" y="4868"/>
                  </a:lnTo>
                  <a:lnTo>
                    <a:pt x="25038" y="4916"/>
                  </a:lnTo>
                  <a:lnTo>
                    <a:pt x="25109" y="5003"/>
                  </a:lnTo>
                  <a:lnTo>
                    <a:pt x="25157" y="5091"/>
                  </a:lnTo>
                  <a:lnTo>
                    <a:pt x="25203" y="4985"/>
                  </a:lnTo>
                  <a:lnTo>
                    <a:pt x="25406" y="4902"/>
                  </a:lnTo>
                  <a:lnTo>
                    <a:pt x="25308" y="4766"/>
                  </a:lnTo>
                  <a:lnTo>
                    <a:pt x="25193" y="4664"/>
                  </a:lnTo>
                  <a:lnTo>
                    <a:pt x="25191" y="4529"/>
                  </a:lnTo>
                  <a:lnTo>
                    <a:pt x="25143" y="4434"/>
                  </a:lnTo>
                  <a:lnTo>
                    <a:pt x="24977" y="4517"/>
                  </a:lnTo>
                  <a:lnTo>
                    <a:pt x="24840" y="4482"/>
                  </a:lnTo>
                  <a:lnTo>
                    <a:pt x="24756" y="4359"/>
                  </a:lnTo>
                  <a:lnTo>
                    <a:pt x="24699" y="4230"/>
                  </a:lnTo>
                  <a:lnTo>
                    <a:pt x="24674" y="4064"/>
                  </a:lnTo>
                  <a:lnTo>
                    <a:pt x="24732" y="3942"/>
                  </a:lnTo>
                  <a:lnTo>
                    <a:pt x="24876" y="3704"/>
                  </a:lnTo>
                  <a:lnTo>
                    <a:pt x="24849" y="3591"/>
                  </a:lnTo>
                  <a:lnTo>
                    <a:pt x="24858" y="3429"/>
                  </a:lnTo>
                  <a:lnTo>
                    <a:pt x="24806" y="3306"/>
                  </a:lnTo>
                  <a:lnTo>
                    <a:pt x="24761" y="3150"/>
                  </a:lnTo>
                  <a:lnTo>
                    <a:pt x="24711" y="3015"/>
                  </a:lnTo>
                  <a:lnTo>
                    <a:pt x="24731" y="2909"/>
                  </a:lnTo>
                  <a:lnTo>
                    <a:pt x="24813" y="2789"/>
                  </a:lnTo>
                  <a:lnTo>
                    <a:pt x="24924" y="2603"/>
                  </a:lnTo>
                  <a:lnTo>
                    <a:pt x="24987" y="2447"/>
                  </a:lnTo>
                  <a:lnTo>
                    <a:pt x="24930" y="2286"/>
                  </a:lnTo>
                  <a:lnTo>
                    <a:pt x="24777" y="2364"/>
                  </a:lnTo>
                  <a:lnTo>
                    <a:pt x="24593" y="2441"/>
                  </a:lnTo>
                  <a:lnTo>
                    <a:pt x="24429" y="2552"/>
                  </a:lnTo>
                  <a:lnTo>
                    <a:pt x="24269" y="2636"/>
                  </a:lnTo>
                  <a:lnTo>
                    <a:pt x="24137" y="2688"/>
                  </a:lnTo>
                  <a:lnTo>
                    <a:pt x="23903" y="2616"/>
                  </a:lnTo>
                  <a:lnTo>
                    <a:pt x="23750" y="2597"/>
                  </a:lnTo>
                  <a:lnTo>
                    <a:pt x="23607" y="2522"/>
                  </a:lnTo>
                  <a:lnTo>
                    <a:pt x="23502" y="2411"/>
                  </a:lnTo>
                  <a:lnTo>
                    <a:pt x="23426" y="2286"/>
                  </a:lnTo>
                  <a:lnTo>
                    <a:pt x="23312" y="2232"/>
                  </a:lnTo>
                  <a:lnTo>
                    <a:pt x="23211" y="2276"/>
                  </a:lnTo>
                  <a:lnTo>
                    <a:pt x="23049" y="2315"/>
                  </a:lnTo>
                  <a:lnTo>
                    <a:pt x="22913" y="2288"/>
                  </a:lnTo>
                  <a:lnTo>
                    <a:pt x="22851" y="2216"/>
                  </a:lnTo>
                  <a:lnTo>
                    <a:pt x="22794" y="2145"/>
                  </a:lnTo>
                  <a:lnTo>
                    <a:pt x="22731" y="2025"/>
                  </a:lnTo>
                  <a:lnTo>
                    <a:pt x="22671" y="1937"/>
                  </a:lnTo>
                  <a:lnTo>
                    <a:pt x="22577" y="1856"/>
                  </a:lnTo>
                  <a:lnTo>
                    <a:pt x="22467" y="1848"/>
                  </a:lnTo>
                  <a:lnTo>
                    <a:pt x="22326" y="1847"/>
                  </a:lnTo>
                  <a:lnTo>
                    <a:pt x="22253" y="1784"/>
                  </a:lnTo>
                  <a:lnTo>
                    <a:pt x="22188" y="1692"/>
                  </a:lnTo>
                  <a:lnTo>
                    <a:pt x="22106" y="1700"/>
                  </a:lnTo>
                  <a:lnTo>
                    <a:pt x="21989" y="1791"/>
                  </a:lnTo>
                  <a:lnTo>
                    <a:pt x="21870" y="1865"/>
                  </a:lnTo>
                  <a:lnTo>
                    <a:pt x="21776" y="1820"/>
                  </a:lnTo>
                  <a:lnTo>
                    <a:pt x="21732" y="1740"/>
                  </a:lnTo>
                  <a:lnTo>
                    <a:pt x="21649" y="1655"/>
                  </a:lnTo>
                  <a:lnTo>
                    <a:pt x="21521" y="1472"/>
                  </a:lnTo>
                  <a:lnTo>
                    <a:pt x="21357" y="1435"/>
                  </a:lnTo>
                  <a:lnTo>
                    <a:pt x="21201" y="1417"/>
                  </a:lnTo>
                  <a:lnTo>
                    <a:pt x="21082" y="1408"/>
                  </a:lnTo>
                  <a:lnTo>
                    <a:pt x="20881" y="1344"/>
                  </a:lnTo>
                  <a:lnTo>
                    <a:pt x="20781" y="1271"/>
                  </a:lnTo>
                  <a:lnTo>
                    <a:pt x="20698" y="1170"/>
                  </a:lnTo>
                  <a:lnTo>
                    <a:pt x="20570" y="1115"/>
                  </a:lnTo>
                  <a:lnTo>
                    <a:pt x="20424" y="1179"/>
                  </a:lnTo>
                  <a:close/>
                </a:path>
              </a:pathLst>
            </a:custGeom>
            <a:grp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9pPr>
            </a:lstStyle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" name="Freeform 143"/>
            <p:cNvSpPr>
              <a:spLocks/>
            </p:cNvSpPr>
            <p:nvPr/>
          </p:nvSpPr>
          <p:spPr bwMode="auto">
            <a:xfrm>
              <a:off x="4823" y="2544"/>
              <a:ext cx="599" cy="179"/>
            </a:xfrm>
            <a:custGeom>
              <a:avLst/>
              <a:gdLst>
                <a:gd name="T0" fmla="*/ 238 w 2997"/>
                <a:gd name="T1" fmla="*/ 37 h 896"/>
                <a:gd name="T2" fmla="*/ 207 w 2997"/>
                <a:gd name="T3" fmla="*/ 39 h 896"/>
                <a:gd name="T4" fmla="*/ 183 w 2997"/>
                <a:gd name="T5" fmla="*/ 58 h 896"/>
                <a:gd name="T6" fmla="*/ 145 w 2997"/>
                <a:gd name="T7" fmla="*/ 62 h 896"/>
                <a:gd name="T8" fmla="*/ 117 w 2997"/>
                <a:gd name="T9" fmla="*/ 77 h 896"/>
                <a:gd name="T10" fmla="*/ 91 w 2997"/>
                <a:gd name="T11" fmla="*/ 89 h 896"/>
                <a:gd name="T12" fmla="*/ 60 w 2997"/>
                <a:gd name="T13" fmla="*/ 96 h 896"/>
                <a:gd name="T14" fmla="*/ 24 w 2997"/>
                <a:gd name="T15" fmla="*/ 89 h 896"/>
                <a:gd name="T16" fmla="*/ 0 w 2997"/>
                <a:gd name="T17" fmla="*/ 90 h 896"/>
                <a:gd name="T18" fmla="*/ 0 w 2997"/>
                <a:gd name="T19" fmla="*/ 113 h 896"/>
                <a:gd name="T20" fmla="*/ 4 w 2997"/>
                <a:gd name="T21" fmla="*/ 135 h 896"/>
                <a:gd name="T22" fmla="*/ 22 w 2997"/>
                <a:gd name="T23" fmla="*/ 152 h 896"/>
                <a:gd name="T24" fmla="*/ 35 w 2997"/>
                <a:gd name="T25" fmla="*/ 164 h 896"/>
                <a:gd name="T26" fmla="*/ 59 w 2997"/>
                <a:gd name="T27" fmla="*/ 164 h 896"/>
                <a:gd name="T28" fmla="*/ 88 w 2997"/>
                <a:gd name="T29" fmla="*/ 179 h 896"/>
                <a:gd name="T30" fmla="*/ 116 w 2997"/>
                <a:gd name="T31" fmla="*/ 169 h 896"/>
                <a:gd name="T32" fmla="*/ 149 w 2997"/>
                <a:gd name="T33" fmla="*/ 154 h 896"/>
                <a:gd name="T34" fmla="*/ 190 w 2997"/>
                <a:gd name="T35" fmla="*/ 150 h 896"/>
                <a:gd name="T36" fmla="*/ 220 w 2997"/>
                <a:gd name="T37" fmla="*/ 148 h 896"/>
                <a:gd name="T38" fmla="*/ 253 w 2997"/>
                <a:gd name="T39" fmla="*/ 164 h 896"/>
                <a:gd name="T40" fmla="*/ 279 w 2997"/>
                <a:gd name="T41" fmla="*/ 152 h 896"/>
                <a:gd name="T42" fmla="*/ 307 w 2997"/>
                <a:gd name="T43" fmla="*/ 144 h 896"/>
                <a:gd name="T44" fmla="*/ 334 w 2997"/>
                <a:gd name="T45" fmla="*/ 113 h 896"/>
                <a:gd name="T46" fmla="*/ 361 w 2997"/>
                <a:gd name="T47" fmla="*/ 113 h 896"/>
                <a:gd name="T48" fmla="*/ 393 w 2997"/>
                <a:gd name="T49" fmla="*/ 112 h 896"/>
                <a:gd name="T50" fmla="*/ 404 w 2997"/>
                <a:gd name="T51" fmla="*/ 96 h 896"/>
                <a:gd name="T52" fmla="*/ 404 w 2997"/>
                <a:gd name="T53" fmla="*/ 77 h 896"/>
                <a:gd name="T54" fmla="*/ 430 w 2997"/>
                <a:gd name="T55" fmla="*/ 71 h 896"/>
                <a:gd name="T56" fmla="*/ 453 w 2997"/>
                <a:gd name="T57" fmla="*/ 79 h 896"/>
                <a:gd name="T58" fmla="*/ 466 w 2997"/>
                <a:gd name="T59" fmla="*/ 98 h 896"/>
                <a:gd name="T60" fmla="*/ 488 w 2997"/>
                <a:gd name="T61" fmla="*/ 79 h 896"/>
                <a:gd name="T62" fmla="*/ 509 w 2997"/>
                <a:gd name="T63" fmla="*/ 71 h 896"/>
                <a:gd name="T64" fmla="*/ 525 w 2997"/>
                <a:gd name="T65" fmla="*/ 81 h 896"/>
                <a:gd name="T66" fmla="*/ 531 w 2997"/>
                <a:gd name="T67" fmla="*/ 65 h 896"/>
                <a:gd name="T68" fmla="*/ 551 w 2997"/>
                <a:gd name="T69" fmla="*/ 58 h 896"/>
                <a:gd name="T70" fmla="*/ 557 w 2997"/>
                <a:gd name="T71" fmla="*/ 79 h 896"/>
                <a:gd name="T72" fmla="*/ 599 w 2997"/>
                <a:gd name="T73" fmla="*/ 70 h 896"/>
                <a:gd name="T74" fmla="*/ 579 w 2997"/>
                <a:gd name="T75" fmla="*/ 33 h 896"/>
                <a:gd name="T76" fmla="*/ 543 w 2997"/>
                <a:gd name="T77" fmla="*/ 45 h 896"/>
                <a:gd name="T78" fmla="*/ 509 w 2997"/>
                <a:gd name="T79" fmla="*/ 29 h 896"/>
                <a:gd name="T80" fmla="*/ 477 w 2997"/>
                <a:gd name="T81" fmla="*/ 31 h 896"/>
                <a:gd name="T82" fmla="*/ 456 w 2997"/>
                <a:gd name="T83" fmla="*/ 17 h 896"/>
                <a:gd name="T84" fmla="*/ 404 w 2997"/>
                <a:gd name="T85" fmla="*/ 6 h 896"/>
                <a:gd name="T86" fmla="*/ 365 w 2997"/>
                <a:gd name="T87" fmla="*/ 2 h 896"/>
                <a:gd name="T88" fmla="*/ 317 w 2997"/>
                <a:gd name="T89" fmla="*/ 0 h 896"/>
                <a:gd name="T90" fmla="*/ 276 w 2997"/>
                <a:gd name="T91" fmla="*/ 4 h 896"/>
                <a:gd name="T92" fmla="*/ 259 w 2997"/>
                <a:gd name="T93" fmla="*/ 23 h 896"/>
                <a:gd name="T94" fmla="*/ 238 w 2997"/>
                <a:gd name="T95" fmla="*/ 37 h 89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97" h="896">
                  <a:moveTo>
                    <a:pt x="1193" y="183"/>
                  </a:moveTo>
                  <a:lnTo>
                    <a:pt x="1035" y="193"/>
                  </a:lnTo>
                  <a:lnTo>
                    <a:pt x="914" y="289"/>
                  </a:lnTo>
                  <a:lnTo>
                    <a:pt x="727" y="308"/>
                  </a:lnTo>
                  <a:lnTo>
                    <a:pt x="587" y="385"/>
                  </a:lnTo>
                  <a:lnTo>
                    <a:pt x="457" y="443"/>
                  </a:lnTo>
                  <a:lnTo>
                    <a:pt x="298" y="482"/>
                  </a:lnTo>
                  <a:lnTo>
                    <a:pt x="121" y="443"/>
                  </a:lnTo>
                  <a:lnTo>
                    <a:pt x="0" y="453"/>
                  </a:lnTo>
                  <a:lnTo>
                    <a:pt x="0" y="568"/>
                  </a:lnTo>
                  <a:lnTo>
                    <a:pt x="19" y="674"/>
                  </a:lnTo>
                  <a:lnTo>
                    <a:pt x="112" y="761"/>
                  </a:lnTo>
                  <a:lnTo>
                    <a:pt x="177" y="819"/>
                  </a:lnTo>
                  <a:lnTo>
                    <a:pt x="297" y="823"/>
                  </a:lnTo>
                  <a:lnTo>
                    <a:pt x="438" y="896"/>
                  </a:lnTo>
                  <a:lnTo>
                    <a:pt x="578" y="848"/>
                  </a:lnTo>
                  <a:lnTo>
                    <a:pt x="746" y="771"/>
                  </a:lnTo>
                  <a:lnTo>
                    <a:pt x="951" y="751"/>
                  </a:lnTo>
                  <a:lnTo>
                    <a:pt x="1100" y="742"/>
                  </a:lnTo>
                  <a:lnTo>
                    <a:pt x="1268" y="819"/>
                  </a:lnTo>
                  <a:lnTo>
                    <a:pt x="1398" y="761"/>
                  </a:lnTo>
                  <a:lnTo>
                    <a:pt x="1538" y="722"/>
                  </a:lnTo>
                  <a:lnTo>
                    <a:pt x="1669" y="568"/>
                  </a:lnTo>
                  <a:lnTo>
                    <a:pt x="1808" y="568"/>
                  </a:lnTo>
                  <a:lnTo>
                    <a:pt x="1967" y="559"/>
                  </a:lnTo>
                  <a:lnTo>
                    <a:pt x="2023" y="482"/>
                  </a:lnTo>
                  <a:lnTo>
                    <a:pt x="2023" y="385"/>
                  </a:lnTo>
                  <a:lnTo>
                    <a:pt x="2153" y="356"/>
                  </a:lnTo>
                  <a:lnTo>
                    <a:pt x="2265" y="395"/>
                  </a:lnTo>
                  <a:lnTo>
                    <a:pt x="2331" y="491"/>
                  </a:lnTo>
                  <a:lnTo>
                    <a:pt x="2442" y="395"/>
                  </a:lnTo>
                  <a:lnTo>
                    <a:pt x="2545" y="356"/>
                  </a:lnTo>
                  <a:lnTo>
                    <a:pt x="2625" y="403"/>
                  </a:lnTo>
                  <a:lnTo>
                    <a:pt x="2655" y="325"/>
                  </a:lnTo>
                  <a:lnTo>
                    <a:pt x="2759" y="289"/>
                  </a:lnTo>
                  <a:lnTo>
                    <a:pt x="2787" y="397"/>
                  </a:lnTo>
                  <a:lnTo>
                    <a:pt x="2997" y="349"/>
                  </a:lnTo>
                  <a:lnTo>
                    <a:pt x="2895" y="163"/>
                  </a:lnTo>
                  <a:lnTo>
                    <a:pt x="2715" y="223"/>
                  </a:lnTo>
                  <a:lnTo>
                    <a:pt x="2545" y="144"/>
                  </a:lnTo>
                  <a:lnTo>
                    <a:pt x="2386" y="154"/>
                  </a:lnTo>
                  <a:lnTo>
                    <a:pt x="2284" y="87"/>
                  </a:lnTo>
                  <a:lnTo>
                    <a:pt x="2023" y="29"/>
                  </a:lnTo>
                  <a:lnTo>
                    <a:pt x="1827" y="10"/>
                  </a:lnTo>
                  <a:lnTo>
                    <a:pt x="1585" y="0"/>
                  </a:lnTo>
                  <a:lnTo>
                    <a:pt x="1380" y="19"/>
                  </a:lnTo>
                  <a:lnTo>
                    <a:pt x="1296" y="116"/>
                  </a:lnTo>
                  <a:lnTo>
                    <a:pt x="1193" y="183"/>
                  </a:lnTo>
                  <a:close/>
                </a:path>
              </a:pathLst>
            </a:custGeom>
            <a:grp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9pPr>
            </a:lstStyle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" name="Freeform 144"/>
            <p:cNvSpPr>
              <a:spLocks/>
            </p:cNvSpPr>
            <p:nvPr/>
          </p:nvSpPr>
          <p:spPr bwMode="auto">
            <a:xfrm>
              <a:off x="5296" y="2135"/>
              <a:ext cx="236" cy="176"/>
            </a:xfrm>
            <a:custGeom>
              <a:avLst/>
              <a:gdLst>
                <a:gd name="T0" fmla="*/ 97 w 900"/>
                <a:gd name="T1" fmla="*/ 23 h 709"/>
                <a:gd name="T2" fmla="*/ 77 w 900"/>
                <a:gd name="T3" fmla="*/ 27 h 709"/>
                <a:gd name="T4" fmla="*/ 61 w 900"/>
                <a:gd name="T5" fmla="*/ 24 h 709"/>
                <a:gd name="T6" fmla="*/ 48 w 900"/>
                <a:gd name="T7" fmla="*/ 32 h 709"/>
                <a:gd name="T8" fmla="*/ 39 w 900"/>
                <a:gd name="T9" fmla="*/ 21 h 709"/>
                <a:gd name="T10" fmla="*/ 25 w 900"/>
                <a:gd name="T11" fmla="*/ 16 h 709"/>
                <a:gd name="T12" fmla="*/ 5 w 900"/>
                <a:gd name="T13" fmla="*/ 0 h 709"/>
                <a:gd name="T14" fmla="*/ 0 w 900"/>
                <a:gd name="T15" fmla="*/ 11 h 709"/>
                <a:gd name="T16" fmla="*/ 16 w 900"/>
                <a:gd name="T17" fmla="*/ 43 h 709"/>
                <a:gd name="T18" fmla="*/ 32 w 900"/>
                <a:gd name="T19" fmla="*/ 63 h 709"/>
                <a:gd name="T20" fmla="*/ 45 w 900"/>
                <a:gd name="T21" fmla="*/ 91 h 709"/>
                <a:gd name="T22" fmla="*/ 60 w 900"/>
                <a:gd name="T23" fmla="*/ 104 h 709"/>
                <a:gd name="T24" fmla="*/ 74 w 900"/>
                <a:gd name="T25" fmla="*/ 122 h 709"/>
                <a:gd name="T26" fmla="*/ 93 w 900"/>
                <a:gd name="T27" fmla="*/ 141 h 709"/>
                <a:gd name="T28" fmla="*/ 111 w 900"/>
                <a:gd name="T29" fmla="*/ 128 h 709"/>
                <a:gd name="T30" fmla="*/ 106 w 900"/>
                <a:gd name="T31" fmla="*/ 107 h 709"/>
                <a:gd name="T32" fmla="*/ 78 w 900"/>
                <a:gd name="T33" fmla="*/ 92 h 709"/>
                <a:gd name="T34" fmla="*/ 76 w 900"/>
                <a:gd name="T35" fmla="*/ 75 h 709"/>
                <a:gd name="T36" fmla="*/ 94 w 900"/>
                <a:gd name="T37" fmla="*/ 74 h 709"/>
                <a:gd name="T38" fmla="*/ 116 w 900"/>
                <a:gd name="T39" fmla="*/ 78 h 709"/>
                <a:gd name="T40" fmla="*/ 124 w 900"/>
                <a:gd name="T41" fmla="*/ 106 h 709"/>
                <a:gd name="T42" fmla="*/ 139 w 900"/>
                <a:gd name="T43" fmla="*/ 99 h 709"/>
                <a:gd name="T44" fmla="*/ 155 w 900"/>
                <a:gd name="T45" fmla="*/ 112 h 709"/>
                <a:gd name="T46" fmla="*/ 161 w 900"/>
                <a:gd name="T47" fmla="*/ 98 h 709"/>
                <a:gd name="T48" fmla="*/ 155 w 900"/>
                <a:gd name="T49" fmla="*/ 79 h 709"/>
                <a:gd name="T50" fmla="*/ 180 w 900"/>
                <a:gd name="T51" fmla="*/ 85 h 709"/>
                <a:gd name="T52" fmla="*/ 175 w 900"/>
                <a:gd name="T53" fmla="*/ 61 h 709"/>
                <a:gd name="T54" fmla="*/ 167 w 900"/>
                <a:gd name="T55" fmla="*/ 50 h 709"/>
                <a:gd name="T56" fmla="*/ 155 w 900"/>
                <a:gd name="T57" fmla="*/ 49 h 709"/>
                <a:gd name="T58" fmla="*/ 143 w 900"/>
                <a:gd name="T59" fmla="*/ 37 h 709"/>
                <a:gd name="T60" fmla="*/ 119 w 900"/>
                <a:gd name="T61" fmla="*/ 26 h 709"/>
                <a:gd name="T62" fmla="*/ 97 w 900"/>
                <a:gd name="T63" fmla="*/ 23 h 70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00" h="709">
                  <a:moveTo>
                    <a:pt x="483" y="114"/>
                  </a:moveTo>
                  <a:lnTo>
                    <a:pt x="386" y="138"/>
                  </a:lnTo>
                  <a:lnTo>
                    <a:pt x="306" y="122"/>
                  </a:lnTo>
                  <a:lnTo>
                    <a:pt x="241" y="162"/>
                  </a:lnTo>
                  <a:lnTo>
                    <a:pt x="193" y="106"/>
                  </a:lnTo>
                  <a:lnTo>
                    <a:pt x="126" y="78"/>
                  </a:lnTo>
                  <a:lnTo>
                    <a:pt x="24" y="0"/>
                  </a:lnTo>
                  <a:lnTo>
                    <a:pt x="0" y="57"/>
                  </a:lnTo>
                  <a:lnTo>
                    <a:pt x="80" y="218"/>
                  </a:lnTo>
                  <a:lnTo>
                    <a:pt x="161" y="315"/>
                  </a:lnTo>
                  <a:lnTo>
                    <a:pt x="225" y="460"/>
                  </a:lnTo>
                  <a:lnTo>
                    <a:pt x="298" y="524"/>
                  </a:lnTo>
                  <a:lnTo>
                    <a:pt x="370" y="612"/>
                  </a:lnTo>
                  <a:lnTo>
                    <a:pt x="467" y="709"/>
                  </a:lnTo>
                  <a:lnTo>
                    <a:pt x="555" y="645"/>
                  </a:lnTo>
                  <a:lnTo>
                    <a:pt x="531" y="540"/>
                  </a:lnTo>
                  <a:lnTo>
                    <a:pt x="390" y="462"/>
                  </a:lnTo>
                  <a:lnTo>
                    <a:pt x="378" y="378"/>
                  </a:lnTo>
                  <a:lnTo>
                    <a:pt x="468" y="372"/>
                  </a:lnTo>
                  <a:lnTo>
                    <a:pt x="578" y="394"/>
                  </a:lnTo>
                  <a:lnTo>
                    <a:pt x="620" y="532"/>
                  </a:lnTo>
                  <a:lnTo>
                    <a:pt x="696" y="498"/>
                  </a:lnTo>
                  <a:lnTo>
                    <a:pt x="774" y="564"/>
                  </a:lnTo>
                  <a:lnTo>
                    <a:pt x="805" y="492"/>
                  </a:lnTo>
                  <a:lnTo>
                    <a:pt x="774" y="396"/>
                  </a:lnTo>
                  <a:lnTo>
                    <a:pt x="900" y="426"/>
                  </a:lnTo>
                  <a:lnTo>
                    <a:pt x="877" y="307"/>
                  </a:lnTo>
                  <a:lnTo>
                    <a:pt x="837" y="250"/>
                  </a:lnTo>
                  <a:lnTo>
                    <a:pt x="774" y="246"/>
                  </a:lnTo>
                  <a:lnTo>
                    <a:pt x="714" y="186"/>
                  </a:lnTo>
                  <a:lnTo>
                    <a:pt x="595" y="130"/>
                  </a:lnTo>
                  <a:lnTo>
                    <a:pt x="483" y="114"/>
                  </a:lnTo>
                  <a:close/>
                </a:path>
              </a:pathLst>
            </a:custGeom>
            <a:grp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5pPr>
              <a:lvl6pPr marL="22860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6pPr>
              <a:lvl7pPr marL="27432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7pPr>
              <a:lvl8pPr marL="32004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8pPr>
              <a:lvl9pPr marL="3657600" algn="l" defTabSz="914400" rtl="0" eaLnBrk="1" latinLnBrk="0" hangingPunct="1">
                <a:defRPr sz="800" kern="1200">
                  <a:solidFill>
                    <a:schemeClr val="tx1"/>
                  </a:solidFill>
                  <a:latin typeface="Verdana" pitchFamily="34" charset="0"/>
                  <a:ea typeface="宋体" charset="-122"/>
                  <a:cs typeface="+mn-cs"/>
                </a:defRPr>
              </a:lvl9pPr>
            </a:lstStyle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4531565" y="5729360"/>
            <a:ext cx="5467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solidFill>
                  <a:srgbClr val="000000"/>
                </a:solidFill>
                <a:cs typeface="Meta Offc Pro"/>
              </a:rPr>
              <a:t>PR</a:t>
            </a:r>
          </a:p>
        </p:txBody>
      </p:sp>
      <p:sp>
        <p:nvSpPr>
          <p:cNvPr id="149" name="Freeform 148"/>
          <p:cNvSpPr/>
          <p:nvPr/>
        </p:nvSpPr>
        <p:spPr>
          <a:xfrm>
            <a:off x="862974" y="5509392"/>
            <a:ext cx="115172" cy="109063"/>
          </a:xfrm>
          <a:custGeom>
            <a:avLst/>
            <a:gdLst>
              <a:gd name="connsiteX0" fmla="*/ 54244 w 123987"/>
              <a:gd name="connsiteY0" fmla="*/ 5826 h 160809"/>
              <a:gd name="connsiteX1" fmla="*/ 23248 w 123987"/>
              <a:gd name="connsiteY1" fmla="*/ 44571 h 160809"/>
              <a:gd name="connsiteX2" fmla="*/ 7749 w 123987"/>
              <a:gd name="connsiteY2" fmla="*/ 60070 h 160809"/>
              <a:gd name="connsiteX3" fmla="*/ 0 w 123987"/>
              <a:gd name="connsiteY3" fmla="*/ 83317 h 160809"/>
              <a:gd name="connsiteX4" fmla="*/ 7749 w 123987"/>
              <a:gd name="connsiteY4" fmla="*/ 122063 h 160809"/>
              <a:gd name="connsiteX5" fmla="*/ 61994 w 123987"/>
              <a:gd name="connsiteY5" fmla="*/ 145310 h 160809"/>
              <a:gd name="connsiteX6" fmla="*/ 85241 w 123987"/>
              <a:gd name="connsiteY6" fmla="*/ 160809 h 160809"/>
              <a:gd name="connsiteX7" fmla="*/ 108488 w 123987"/>
              <a:gd name="connsiteY7" fmla="*/ 106565 h 160809"/>
              <a:gd name="connsiteX8" fmla="*/ 123987 w 123987"/>
              <a:gd name="connsiteY8" fmla="*/ 91066 h 160809"/>
              <a:gd name="connsiteX9" fmla="*/ 116238 w 123987"/>
              <a:gd name="connsiteY9" fmla="*/ 60070 h 160809"/>
              <a:gd name="connsiteX10" fmla="*/ 100739 w 123987"/>
              <a:gd name="connsiteY10" fmla="*/ 44571 h 160809"/>
              <a:gd name="connsiteX11" fmla="*/ 85241 w 123987"/>
              <a:gd name="connsiteY11" fmla="*/ 21324 h 160809"/>
              <a:gd name="connsiteX12" fmla="*/ 54244 w 123987"/>
              <a:gd name="connsiteY12" fmla="*/ 5826 h 16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987" h="160809">
                <a:moveTo>
                  <a:pt x="54244" y="5826"/>
                </a:moveTo>
                <a:cubicBezTo>
                  <a:pt x="43912" y="9700"/>
                  <a:pt x="34012" y="32013"/>
                  <a:pt x="23248" y="44571"/>
                </a:cubicBezTo>
                <a:cubicBezTo>
                  <a:pt x="18493" y="50118"/>
                  <a:pt x="11508" y="53805"/>
                  <a:pt x="7749" y="60070"/>
                </a:cubicBezTo>
                <a:cubicBezTo>
                  <a:pt x="3546" y="67074"/>
                  <a:pt x="2583" y="75568"/>
                  <a:pt x="0" y="83317"/>
                </a:cubicBezTo>
                <a:cubicBezTo>
                  <a:pt x="2583" y="96232"/>
                  <a:pt x="93" y="111345"/>
                  <a:pt x="7749" y="122063"/>
                </a:cubicBezTo>
                <a:cubicBezTo>
                  <a:pt x="13734" y="130442"/>
                  <a:pt x="50640" y="141525"/>
                  <a:pt x="61994" y="145310"/>
                </a:cubicBezTo>
                <a:cubicBezTo>
                  <a:pt x="69743" y="150476"/>
                  <a:pt x="75928" y="160809"/>
                  <a:pt x="85241" y="160809"/>
                </a:cubicBezTo>
                <a:cubicBezTo>
                  <a:pt x="105239" y="160809"/>
                  <a:pt x="107983" y="107744"/>
                  <a:pt x="108488" y="106565"/>
                </a:cubicBezTo>
                <a:cubicBezTo>
                  <a:pt x="111366" y="99849"/>
                  <a:pt x="118821" y="96232"/>
                  <a:pt x="123987" y="91066"/>
                </a:cubicBezTo>
                <a:cubicBezTo>
                  <a:pt x="121404" y="80734"/>
                  <a:pt x="121001" y="69596"/>
                  <a:pt x="116238" y="60070"/>
                </a:cubicBezTo>
                <a:cubicBezTo>
                  <a:pt x="112970" y="53535"/>
                  <a:pt x="105303" y="50276"/>
                  <a:pt x="100739" y="44571"/>
                </a:cubicBezTo>
                <a:cubicBezTo>
                  <a:pt x="94921" y="37299"/>
                  <a:pt x="91203" y="28479"/>
                  <a:pt x="85241" y="21324"/>
                </a:cubicBezTo>
                <a:cubicBezTo>
                  <a:pt x="58341" y="-10956"/>
                  <a:pt x="64576" y="1952"/>
                  <a:pt x="54244" y="582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0" name="Freeform 149"/>
          <p:cNvSpPr/>
          <p:nvPr/>
        </p:nvSpPr>
        <p:spPr>
          <a:xfrm>
            <a:off x="383658" y="5537666"/>
            <a:ext cx="85807" cy="47463"/>
          </a:xfrm>
          <a:custGeom>
            <a:avLst/>
            <a:gdLst>
              <a:gd name="connsiteX0" fmla="*/ 391 w 85807"/>
              <a:gd name="connsiteY0" fmla="*/ 911 h 47463"/>
              <a:gd name="connsiteX1" fmla="*/ 8140 w 85807"/>
              <a:gd name="connsiteY1" fmla="*/ 39657 h 47463"/>
              <a:gd name="connsiteX2" fmla="*/ 70133 w 85807"/>
              <a:gd name="connsiteY2" fmla="*/ 39657 h 47463"/>
              <a:gd name="connsiteX3" fmla="*/ 85632 w 85807"/>
              <a:gd name="connsiteY3" fmla="*/ 24158 h 47463"/>
              <a:gd name="connsiteX4" fmla="*/ 39137 w 85807"/>
              <a:gd name="connsiteY4" fmla="*/ 911 h 47463"/>
              <a:gd name="connsiteX5" fmla="*/ 15889 w 85807"/>
              <a:gd name="connsiteY5" fmla="*/ 8660 h 47463"/>
              <a:gd name="connsiteX6" fmla="*/ 391 w 85807"/>
              <a:gd name="connsiteY6" fmla="*/ 911 h 4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07" h="47463">
                <a:moveTo>
                  <a:pt x="391" y="911"/>
                </a:moveTo>
                <a:cubicBezTo>
                  <a:pt x="-900" y="6077"/>
                  <a:pt x="834" y="28698"/>
                  <a:pt x="8140" y="39657"/>
                </a:cubicBezTo>
                <a:cubicBezTo>
                  <a:pt x="19353" y="56477"/>
                  <a:pt x="62930" y="41098"/>
                  <a:pt x="70133" y="39657"/>
                </a:cubicBezTo>
                <a:cubicBezTo>
                  <a:pt x="75299" y="34491"/>
                  <a:pt x="87404" y="31246"/>
                  <a:pt x="85632" y="24158"/>
                </a:cubicBezTo>
                <a:cubicBezTo>
                  <a:pt x="82901" y="13234"/>
                  <a:pt x="47265" y="3620"/>
                  <a:pt x="39137" y="911"/>
                </a:cubicBezTo>
                <a:cubicBezTo>
                  <a:pt x="31388" y="3494"/>
                  <a:pt x="22267" y="3557"/>
                  <a:pt x="15889" y="8660"/>
                </a:cubicBezTo>
                <a:cubicBezTo>
                  <a:pt x="8616" y="14478"/>
                  <a:pt x="1682" y="-4255"/>
                  <a:pt x="391" y="91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1" name="Freeform 150"/>
          <p:cNvSpPr/>
          <p:nvPr/>
        </p:nvSpPr>
        <p:spPr>
          <a:xfrm>
            <a:off x="323851" y="5478127"/>
            <a:ext cx="68548" cy="45719"/>
          </a:xfrm>
          <a:custGeom>
            <a:avLst/>
            <a:gdLst>
              <a:gd name="connsiteX0" fmla="*/ 2673 w 68548"/>
              <a:gd name="connsiteY0" fmla="*/ 40292 h 41608"/>
              <a:gd name="connsiteX1" fmla="*/ 64666 w 68548"/>
              <a:gd name="connsiteY1" fmla="*/ 32543 h 41608"/>
              <a:gd name="connsiteX2" fmla="*/ 56917 w 68548"/>
              <a:gd name="connsiteY2" fmla="*/ 1546 h 41608"/>
              <a:gd name="connsiteX3" fmla="*/ 25921 w 68548"/>
              <a:gd name="connsiteY3" fmla="*/ 9295 h 41608"/>
              <a:gd name="connsiteX4" fmla="*/ 10422 w 68548"/>
              <a:gd name="connsiteY4" fmla="*/ 24793 h 41608"/>
              <a:gd name="connsiteX5" fmla="*/ 2673 w 68548"/>
              <a:gd name="connsiteY5" fmla="*/ 40292 h 41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48" h="41608">
                <a:moveTo>
                  <a:pt x="2673" y="40292"/>
                </a:moveTo>
                <a:cubicBezTo>
                  <a:pt x="11714" y="41584"/>
                  <a:pt x="47720" y="44647"/>
                  <a:pt x="64666" y="32543"/>
                </a:cubicBezTo>
                <a:cubicBezTo>
                  <a:pt x="73332" y="26353"/>
                  <a:pt x="66049" y="7026"/>
                  <a:pt x="56917" y="1546"/>
                </a:cubicBezTo>
                <a:cubicBezTo>
                  <a:pt x="47785" y="-3934"/>
                  <a:pt x="36253" y="6712"/>
                  <a:pt x="25921" y="9295"/>
                </a:cubicBezTo>
                <a:cubicBezTo>
                  <a:pt x="20755" y="14461"/>
                  <a:pt x="10422" y="17487"/>
                  <a:pt x="10422" y="24793"/>
                </a:cubicBezTo>
                <a:cubicBezTo>
                  <a:pt x="10422" y="45771"/>
                  <a:pt x="-6368" y="39000"/>
                  <a:pt x="2673" y="4029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3" name="Freeform 152"/>
          <p:cNvSpPr/>
          <p:nvPr/>
        </p:nvSpPr>
        <p:spPr>
          <a:xfrm flipH="1">
            <a:off x="232413" y="5383180"/>
            <a:ext cx="45719" cy="45719"/>
          </a:xfrm>
          <a:custGeom>
            <a:avLst/>
            <a:gdLst>
              <a:gd name="connsiteX0" fmla="*/ 194 w 41356"/>
              <a:gd name="connsiteY0" fmla="*/ 8100 h 24355"/>
              <a:gd name="connsiteX1" fmla="*/ 38940 w 41356"/>
              <a:gd name="connsiteY1" fmla="*/ 23598 h 24355"/>
              <a:gd name="connsiteX2" fmla="*/ 23441 w 41356"/>
              <a:gd name="connsiteY2" fmla="*/ 351 h 24355"/>
              <a:gd name="connsiteX3" fmla="*/ 194 w 41356"/>
              <a:gd name="connsiteY3" fmla="*/ 8100 h 2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56" h="24355">
                <a:moveTo>
                  <a:pt x="194" y="8100"/>
                </a:moveTo>
                <a:cubicBezTo>
                  <a:pt x="2777" y="11974"/>
                  <a:pt x="25744" y="27997"/>
                  <a:pt x="38940" y="23598"/>
                </a:cubicBezTo>
                <a:cubicBezTo>
                  <a:pt x="47775" y="20653"/>
                  <a:pt x="30027" y="6936"/>
                  <a:pt x="23441" y="351"/>
                </a:cubicBezTo>
                <a:cubicBezTo>
                  <a:pt x="21615" y="-1475"/>
                  <a:pt x="-2389" y="4226"/>
                  <a:pt x="194" y="810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4" name="Freeform 153"/>
          <p:cNvSpPr/>
          <p:nvPr/>
        </p:nvSpPr>
        <p:spPr>
          <a:xfrm flipH="1">
            <a:off x="193787" y="5318835"/>
            <a:ext cx="45719" cy="45719"/>
          </a:xfrm>
          <a:custGeom>
            <a:avLst/>
            <a:gdLst>
              <a:gd name="connsiteX0" fmla="*/ 609 w 40351"/>
              <a:gd name="connsiteY0" fmla="*/ 15498 h 16155"/>
              <a:gd name="connsiteX1" fmla="*/ 39355 w 40351"/>
              <a:gd name="connsiteY1" fmla="*/ 7749 h 16155"/>
              <a:gd name="connsiteX2" fmla="*/ 16107 w 40351"/>
              <a:gd name="connsiteY2" fmla="*/ 0 h 16155"/>
              <a:gd name="connsiteX3" fmla="*/ 609 w 40351"/>
              <a:gd name="connsiteY3" fmla="*/ 15498 h 1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51" h="16155">
                <a:moveTo>
                  <a:pt x="609" y="15498"/>
                </a:moveTo>
                <a:cubicBezTo>
                  <a:pt x="4484" y="16789"/>
                  <a:pt x="30042" y="17062"/>
                  <a:pt x="39355" y="7749"/>
                </a:cubicBezTo>
                <a:cubicBezTo>
                  <a:pt x="45131" y="1973"/>
                  <a:pt x="24275" y="0"/>
                  <a:pt x="16107" y="0"/>
                </a:cubicBezTo>
                <a:cubicBezTo>
                  <a:pt x="12454" y="0"/>
                  <a:pt x="-3266" y="14207"/>
                  <a:pt x="609" y="1549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5" name="Freeform 154"/>
          <p:cNvSpPr/>
          <p:nvPr/>
        </p:nvSpPr>
        <p:spPr>
          <a:xfrm>
            <a:off x="278132" y="5431500"/>
            <a:ext cx="45719" cy="45719"/>
          </a:xfrm>
          <a:custGeom>
            <a:avLst/>
            <a:gdLst>
              <a:gd name="connsiteX0" fmla="*/ 570 w 62564"/>
              <a:gd name="connsiteY0" fmla="*/ 39740 h 48019"/>
              <a:gd name="connsiteX1" fmla="*/ 39316 w 62564"/>
              <a:gd name="connsiteY1" fmla="*/ 47489 h 48019"/>
              <a:gd name="connsiteX2" fmla="*/ 62564 w 62564"/>
              <a:gd name="connsiteY2" fmla="*/ 8743 h 48019"/>
              <a:gd name="connsiteX3" fmla="*/ 16069 w 62564"/>
              <a:gd name="connsiteY3" fmla="*/ 8743 h 48019"/>
              <a:gd name="connsiteX4" fmla="*/ 570 w 62564"/>
              <a:gd name="connsiteY4" fmla="*/ 39740 h 48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64" h="48019">
                <a:moveTo>
                  <a:pt x="570" y="39740"/>
                </a:moveTo>
                <a:cubicBezTo>
                  <a:pt x="4445" y="46198"/>
                  <a:pt x="26277" y="49352"/>
                  <a:pt x="39316" y="47489"/>
                </a:cubicBezTo>
                <a:cubicBezTo>
                  <a:pt x="54206" y="45362"/>
                  <a:pt x="59640" y="17514"/>
                  <a:pt x="62564" y="8743"/>
                </a:cubicBezTo>
                <a:cubicBezTo>
                  <a:pt x="56365" y="6677"/>
                  <a:pt x="22268" y="-9854"/>
                  <a:pt x="16069" y="8743"/>
                </a:cubicBezTo>
                <a:cubicBezTo>
                  <a:pt x="13759" y="15674"/>
                  <a:pt x="-3305" y="33282"/>
                  <a:pt x="570" y="3974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059758" y="5409364"/>
            <a:ext cx="327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rgbClr val="000000">
                    <a:lumMod val="50000"/>
                    <a:lumOff val="50000"/>
                  </a:srgbClr>
                </a:solidFill>
                <a:cs typeface="Meta Offc Pro"/>
              </a:rPr>
              <a:t>GU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521115" y="5422507"/>
            <a:ext cx="3418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rgbClr val="000000">
                    <a:lumMod val="50000"/>
                    <a:lumOff val="50000"/>
                  </a:srgbClr>
                </a:solidFill>
                <a:cs typeface="Meta Offc Pro"/>
              </a:rPr>
              <a:t>MP</a:t>
            </a:r>
          </a:p>
        </p:txBody>
      </p:sp>
      <p:cxnSp>
        <p:nvCxnSpPr>
          <p:cNvPr id="164" name="Straight Connector 163"/>
          <p:cNvCxnSpPr/>
          <p:nvPr/>
        </p:nvCxnSpPr>
        <p:spPr>
          <a:xfrm>
            <a:off x="5300332" y="5510344"/>
            <a:ext cx="5139" cy="650676"/>
          </a:xfrm>
          <a:prstGeom prst="line">
            <a:avLst/>
          </a:prstGeom>
          <a:ln w="635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Freeform 164"/>
          <p:cNvSpPr/>
          <p:nvPr/>
        </p:nvSpPr>
        <p:spPr>
          <a:xfrm>
            <a:off x="5478972" y="5852031"/>
            <a:ext cx="303595" cy="90347"/>
          </a:xfrm>
          <a:custGeom>
            <a:avLst/>
            <a:gdLst>
              <a:gd name="connsiteX0" fmla="*/ 22039 w 262546"/>
              <a:gd name="connsiteY0" fmla="*/ 42863 h 128636"/>
              <a:gd name="connsiteX1" fmla="*/ 24421 w 262546"/>
              <a:gd name="connsiteY1" fmla="*/ 57150 h 128636"/>
              <a:gd name="connsiteX2" fmla="*/ 17277 w 262546"/>
              <a:gd name="connsiteY2" fmla="*/ 85725 h 128636"/>
              <a:gd name="connsiteX3" fmla="*/ 12514 w 262546"/>
              <a:gd name="connsiteY3" fmla="*/ 100013 h 128636"/>
              <a:gd name="connsiteX4" fmla="*/ 5371 w 262546"/>
              <a:gd name="connsiteY4" fmla="*/ 104775 h 128636"/>
              <a:gd name="connsiteX5" fmla="*/ 7752 w 262546"/>
              <a:gd name="connsiteY5" fmla="*/ 121444 h 128636"/>
              <a:gd name="connsiteX6" fmla="*/ 22039 w 262546"/>
              <a:gd name="connsiteY6" fmla="*/ 128588 h 128636"/>
              <a:gd name="connsiteX7" fmla="*/ 29183 w 262546"/>
              <a:gd name="connsiteY7" fmla="*/ 123825 h 128636"/>
              <a:gd name="connsiteX8" fmla="*/ 43471 w 262546"/>
              <a:gd name="connsiteY8" fmla="*/ 119063 h 128636"/>
              <a:gd name="connsiteX9" fmla="*/ 50614 w 262546"/>
              <a:gd name="connsiteY9" fmla="*/ 116682 h 128636"/>
              <a:gd name="connsiteX10" fmla="*/ 64902 w 262546"/>
              <a:gd name="connsiteY10" fmla="*/ 121444 h 128636"/>
              <a:gd name="connsiteX11" fmla="*/ 72046 w 262546"/>
              <a:gd name="connsiteY11" fmla="*/ 123825 h 128636"/>
              <a:gd name="connsiteX12" fmla="*/ 91096 w 262546"/>
              <a:gd name="connsiteY12" fmla="*/ 121444 h 128636"/>
              <a:gd name="connsiteX13" fmla="*/ 124433 w 262546"/>
              <a:gd name="connsiteY13" fmla="*/ 119063 h 128636"/>
              <a:gd name="connsiteX14" fmla="*/ 136339 w 262546"/>
              <a:gd name="connsiteY14" fmla="*/ 116682 h 128636"/>
              <a:gd name="connsiteX15" fmla="*/ 160152 w 262546"/>
              <a:gd name="connsiteY15" fmla="*/ 111919 h 128636"/>
              <a:gd name="connsiteX16" fmla="*/ 167296 w 262546"/>
              <a:gd name="connsiteY16" fmla="*/ 107157 h 128636"/>
              <a:gd name="connsiteX17" fmla="*/ 191108 w 262546"/>
              <a:gd name="connsiteY17" fmla="*/ 104775 h 128636"/>
              <a:gd name="connsiteX18" fmla="*/ 205396 w 262546"/>
              <a:gd name="connsiteY18" fmla="*/ 102394 h 128636"/>
              <a:gd name="connsiteX19" fmla="*/ 219683 w 262546"/>
              <a:gd name="connsiteY19" fmla="*/ 97632 h 128636"/>
              <a:gd name="connsiteX20" fmla="*/ 233971 w 262546"/>
              <a:gd name="connsiteY20" fmla="*/ 102394 h 128636"/>
              <a:gd name="connsiteX21" fmla="*/ 241114 w 262546"/>
              <a:gd name="connsiteY21" fmla="*/ 104775 h 128636"/>
              <a:gd name="connsiteX22" fmla="*/ 253021 w 262546"/>
              <a:gd name="connsiteY22" fmla="*/ 107157 h 128636"/>
              <a:gd name="connsiteX23" fmla="*/ 262546 w 262546"/>
              <a:gd name="connsiteY23" fmla="*/ 92869 h 128636"/>
              <a:gd name="connsiteX24" fmla="*/ 260164 w 262546"/>
              <a:gd name="connsiteY24" fmla="*/ 85725 h 128636"/>
              <a:gd name="connsiteX25" fmla="*/ 255402 w 262546"/>
              <a:gd name="connsiteY25" fmla="*/ 78582 h 128636"/>
              <a:gd name="connsiteX26" fmla="*/ 248258 w 262546"/>
              <a:gd name="connsiteY26" fmla="*/ 76200 h 128636"/>
              <a:gd name="connsiteX27" fmla="*/ 241114 w 262546"/>
              <a:gd name="connsiteY27" fmla="*/ 71438 h 128636"/>
              <a:gd name="connsiteX28" fmla="*/ 226827 w 262546"/>
              <a:gd name="connsiteY28" fmla="*/ 66675 h 128636"/>
              <a:gd name="connsiteX29" fmla="*/ 224446 w 262546"/>
              <a:gd name="connsiteY29" fmla="*/ 59532 h 128636"/>
              <a:gd name="connsiteX30" fmla="*/ 195871 w 262546"/>
              <a:gd name="connsiteY30" fmla="*/ 52388 h 128636"/>
              <a:gd name="connsiteX31" fmla="*/ 174439 w 262546"/>
              <a:gd name="connsiteY31" fmla="*/ 57150 h 128636"/>
              <a:gd name="connsiteX32" fmla="*/ 167296 w 262546"/>
              <a:gd name="connsiteY32" fmla="*/ 52388 h 128636"/>
              <a:gd name="connsiteX33" fmla="*/ 160152 w 262546"/>
              <a:gd name="connsiteY33" fmla="*/ 50007 h 128636"/>
              <a:gd name="connsiteX34" fmla="*/ 148246 w 262546"/>
              <a:gd name="connsiteY34" fmla="*/ 35719 h 128636"/>
              <a:gd name="connsiteX35" fmla="*/ 150627 w 262546"/>
              <a:gd name="connsiteY35" fmla="*/ 28575 h 128636"/>
              <a:gd name="connsiteX36" fmla="*/ 143483 w 262546"/>
              <a:gd name="connsiteY36" fmla="*/ 14288 h 128636"/>
              <a:gd name="connsiteX37" fmla="*/ 136339 w 262546"/>
              <a:gd name="connsiteY37" fmla="*/ 0 h 128636"/>
              <a:gd name="connsiteX38" fmla="*/ 119671 w 262546"/>
              <a:gd name="connsiteY38" fmla="*/ 9525 h 128636"/>
              <a:gd name="connsiteX39" fmla="*/ 105383 w 262546"/>
              <a:gd name="connsiteY39" fmla="*/ 19050 h 128636"/>
              <a:gd name="connsiteX40" fmla="*/ 91096 w 262546"/>
              <a:gd name="connsiteY40" fmla="*/ 30957 h 128636"/>
              <a:gd name="connsiteX41" fmla="*/ 50614 w 262546"/>
              <a:gd name="connsiteY41" fmla="*/ 35719 h 128636"/>
              <a:gd name="connsiteX42" fmla="*/ 33946 w 262546"/>
              <a:gd name="connsiteY42" fmla="*/ 42863 h 128636"/>
              <a:gd name="connsiteX43" fmla="*/ 22039 w 262546"/>
              <a:gd name="connsiteY43" fmla="*/ 42863 h 12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62546" h="128636">
                <a:moveTo>
                  <a:pt x="22039" y="42863"/>
                </a:moveTo>
                <a:cubicBezTo>
                  <a:pt x="20451" y="45244"/>
                  <a:pt x="24421" y="52322"/>
                  <a:pt x="24421" y="57150"/>
                </a:cubicBezTo>
                <a:cubicBezTo>
                  <a:pt x="24421" y="66767"/>
                  <a:pt x="20231" y="76862"/>
                  <a:pt x="17277" y="85725"/>
                </a:cubicBezTo>
                <a:cubicBezTo>
                  <a:pt x="17276" y="85727"/>
                  <a:pt x="12516" y="100012"/>
                  <a:pt x="12514" y="100013"/>
                </a:cubicBezTo>
                <a:lnTo>
                  <a:pt x="5371" y="104775"/>
                </a:lnTo>
                <a:cubicBezTo>
                  <a:pt x="-186" y="121444"/>
                  <a:pt x="-4155" y="117476"/>
                  <a:pt x="7752" y="121444"/>
                </a:cubicBezTo>
                <a:cubicBezTo>
                  <a:pt x="10239" y="123102"/>
                  <a:pt x="18096" y="129245"/>
                  <a:pt x="22039" y="128588"/>
                </a:cubicBezTo>
                <a:cubicBezTo>
                  <a:pt x="24862" y="128117"/>
                  <a:pt x="26568" y="124987"/>
                  <a:pt x="29183" y="123825"/>
                </a:cubicBezTo>
                <a:cubicBezTo>
                  <a:pt x="33771" y="121786"/>
                  <a:pt x="38708" y="120650"/>
                  <a:pt x="43471" y="119063"/>
                </a:cubicBezTo>
                <a:lnTo>
                  <a:pt x="50614" y="116682"/>
                </a:lnTo>
                <a:lnTo>
                  <a:pt x="64902" y="121444"/>
                </a:lnTo>
                <a:lnTo>
                  <a:pt x="72046" y="123825"/>
                </a:lnTo>
                <a:cubicBezTo>
                  <a:pt x="78396" y="123031"/>
                  <a:pt x="84723" y="122023"/>
                  <a:pt x="91096" y="121444"/>
                </a:cubicBezTo>
                <a:cubicBezTo>
                  <a:pt x="102191" y="120435"/>
                  <a:pt x="113354" y="120229"/>
                  <a:pt x="124433" y="119063"/>
                </a:cubicBezTo>
                <a:cubicBezTo>
                  <a:pt x="128458" y="118639"/>
                  <a:pt x="132357" y="117406"/>
                  <a:pt x="136339" y="116682"/>
                </a:cubicBezTo>
                <a:cubicBezTo>
                  <a:pt x="157743" y="112790"/>
                  <a:pt x="143308" y="116130"/>
                  <a:pt x="160152" y="111919"/>
                </a:cubicBezTo>
                <a:cubicBezTo>
                  <a:pt x="162533" y="110332"/>
                  <a:pt x="164507" y="107801"/>
                  <a:pt x="167296" y="107157"/>
                </a:cubicBezTo>
                <a:cubicBezTo>
                  <a:pt x="175069" y="105363"/>
                  <a:pt x="183193" y="105765"/>
                  <a:pt x="191108" y="104775"/>
                </a:cubicBezTo>
                <a:cubicBezTo>
                  <a:pt x="195899" y="104176"/>
                  <a:pt x="200633" y="103188"/>
                  <a:pt x="205396" y="102394"/>
                </a:cubicBezTo>
                <a:cubicBezTo>
                  <a:pt x="210158" y="100807"/>
                  <a:pt x="214921" y="96045"/>
                  <a:pt x="219683" y="97632"/>
                </a:cubicBezTo>
                <a:lnTo>
                  <a:pt x="233971" y="102394"/>
                </a:lnTo>
                <a:cubicBezTo>
                  <a:pt x="236352" y="103188"/>
                  <a:pt x="238653" y="104283"/>
                  <a:pt x="241114" y="104775"/>
                </a:cubicBezTo>
                <a:lnTo>
                  <a:pt x="253021" y="107157"/>
                </a:lnTo>
                <a:cubicBezTo>
                  <a:pt x="257314" y="102863"/>
                  <a:pt x="262546" y="99760"/>
                  <a:pt x="262546" y="92869"/>
                </a:cubicBezTo>
                <a:cubicBezTo>
                  <a:pt x="262546" y="90359"/>
                  <a:pt x="261287" y="87970"/>
                  <a:pt x="260164" y="85725"/>
                </a:cubicBezTo>
                <a:cubicBezTo>
                  <a:pt x="258884" y="83166"/>
                  <a:pt x="257637" y="80370"/>
                  <a:pt x="255402" y="78582"/>
                </a:cubicBezTo>
                <a:cubicBezTo>
                  <a:pt x="253442" y="77014"/>
                  <a:pt x="250503" y="77323"/>
                  <a:pt x="248258" y="76200"/>
                </a:cubicBezTo>
                <a:cubicBezTo>
                  <a:pt x="245698" y="74920"/>
                  <a:pt x="243729" y="72600"/>
                  <a:pt x="241114" y="71438"/>
                </a:cubicBezTo>
                <a:cubicBezTo>
                  <a:pt x="236527" y="69399"/>
                  <a:pt x="226827" y="66675"/>
                  <a:pt x="226827" y="66675"/>
                </a:cubicBezTo>
                <a:cubicBezTo>
                  <a:pt x="226033" y="64294"/>
                  <a:pt x="226014" y="61492"/>
                  <a:pt x="224446" y="59532"/>
                </a:cubicBezTo>
                <a:cubicBezTo>
                  <a:pt x="218043" y="51529"/>
                  <a:pt x="203267" y="53210"/>
                  <a:pt x="195871" y="52388"/>
                </a:cubicBezTo>
                <a:cubicBezTo>
                  <a:pt x="189593" y="54480"/>
                  <a:pt x="180725" y="57848"/>
                  <a:pt x="174439" y="57150"/>
                </a:cubicBezTo>
                <a:cubicBezTo>
                  <a:pt x="171595" y="56834"/>
                  <a:pt x="169856" y="53668"/>
                  <a:pt x="167296" y="52388"/>
                </a:cubicBezTo>
                <a:cubicBezTo>
                  <a:pt x="165051" y="51266"/>
                  <a:pt x="162533" y="50801"/>
                  <a:pt x="160152" y="50007"/>
                </a:cubicBezTo>
                <a:cubicBezTo>
                  <a:pt x="153900" y="45839"/>
                  <a:pt x="149518" y="44624"/>
                  <a:pt x="148246" y="35719"/>
                </a:cubicBezTo>
                <a:cubicBezTo>
                  <a:pt x="147891" y="33234"/>
                  <a:pt x="149833" y="30956"/>
                  <a:pt x="150627" y="28575"/>
                </a:cubicBezTo>
                <a:cubicBezTo>
                  <a:pt x="144642" y="10619"/>
                  <a:pt x="152717" y="32755"/>
                  <a:pt x="143483" y="14288"/>
                </a:cubicBezTo>
                <a:cubicBezTo>
                  <a:pt x="133624" y="-5430"/>
                  <a:pt x="149989" y="20474"/>
                  <a:pt x="136339" y="0"/>
                </a:cubicBezTo>
                <a:cubicBezTo>
                  <a:pt x="119676" y="4167"/>
                  <a:pt x="133111" y="-928"/>
                  <a:pt x="119671" y="9525"/>
                </a:cubicBezTo>
                <a:cubicBezTo>
                  <a:pt x="115153" y="13039"/>
                  <a:pt x="109430" y="15003"/>
                  <a:pt x="105383" y="19050"/>
                </a:cubicBezTo>
                <a:cubicBezTo>
                  <a:pt x="100119" y="24314"/>
                  <a:pt x="97724" y="27643"/>
                  <a:pt x="91096" y="30957"/>
                </a:cubicBezTo>
                <a:cubicBezTo>
                  <a:pt x="80274" y="36368"/>
                  <a:pt x="55869" y="35344"/>
                  <a:pt x="50614" y="35719"/>
                </a:cubicBezTo>
                <a:cubicBezTo>
                  <a:pt x="25413" y="42019"/>
                  <a:pt x="55092" y="33465"/>
                  <a:pt x="33946" y="42863"/>
                </a:cubicBezTo>
                <a:cubicBezTo>
                  <a:pt x="29358" y="44902"/>
                  <a:pt x="23627" y="40482"/>
                  <a:pt x="22039" y="42863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6" name="Freeform 165"/>
          <p:cNvSpPr/>
          <p:nvPr/>
        </p:nvSpPr>
        <p:spPr>
          <a:xfrm>
            <a:off x="5469331" y="5742697"/>
            <a:ext cx="147525" cy="45719"/>
          </a:xfrm>
          <a:custGeom>
            <a:avLst/>
            <a:gdLst>
              <a:gd name="connsiteX0" fmla="*/ 16669 w 202407"/>
              <a:gd name="connsiteY0" fmla="*/ 23812 h 92868"/>
              <a:gd name="connsiteX1" fmla="*/ 28575 w 202407"/>
              <a:gd name="connsiteY1" fmla="*/ 21431 h 92868"/>
              <a:gd name="connsiteX2" fmla="*/ 35719 w 202407"/>
              <a:gd name="connsiteY2" fmla="*/ 19050 h 92868"/>
              <a:gd name="connsiteX3" fmla="*/ 40482 w 202407"/>
              <a:gd name="connsiteY3" fmla="*/ 26193 h 92868"/>
              <a:gd name="connsiteX4" fmla="*/ 50007 w 202407"/>
              <a:gd name="connsiteY4" fmla="*/ 23812 h 92868"/>
              <a:gd name="connsiteX5" fmla="*/ 57150 w 202407"/>
              <a:gd name="connsiteY5" fmla="*/ 21431 h 92868"/>
              <a:gd name="connsiteX6" fmla="*/ 69057 w 202407"/>
              <a:gd name="connsiteY6" fmla="*/ 19050 h 92868"/>
              <a:gd name="connsiteX7" fmla="*/ 78582 w 202407"/>
              <a:gd name="connsiteY7" fmla="*/ 16668 h 92868"/>
              <a:gd name="connsiteX8" fmla="*/ 102394 w 202407"/>
              <a:gd name="connsiteY8" fmla="*/ 14287 h 92868"/>
              <a:gd name="connsiteX9" fmla="*/ 116682 w 202407"/>
              <a:gd name="connsiteY9" fmla="*/ 11906 h 92868"/>
              <a:gd name="connsiteX10" fmla="*/ 138113 w 202407"/>
              <a:gd name="connsiteY10" fmla="*/ 14287 h 92868"/>
              <a:gd name="connsiteX11" fmla="*/ 157163 w 202407"/>
              <a:gd name="connsiteY11" fmla="*/ 16668 h 92868"/>
              <a:gd name="connsiteX12" fmla="*/ 164307 w 202407"/>
              <a:gd name="connsiteY12" fmla="*/ 11906 h 92868"/>
              <a:gd name="connsiteX13" fmla="*/ 171450 w 202407"/>
              <a:gd name="connsiteY13" fmla="*/ 9525 h 92868"/>
              <a:gd name="connsiteX14" fmla="*/ 180975 w 202407"/>
              <a:gd name="connsiteY14" fmla="*/ 0 h 92868"/>
              <a:gd name="connsiteX15" fmla="*/ 195263 w 202407"/>
              <a:gd name="connsiteY15" fmla="*/ 9525 h 92868"/>
              <a:gd name="connsiteX16" fmla="*/ 202407 w 202407"/>
              <a:gd name="connsiteY16" fmla="*/ 14287 h 92868"/>
              <a:gd name="connsiteX17" fmla="*/ 200025 w 202407"/>
              <a:gd name="connsiteY17" fmla="*/ 28575 h 92868"/>
              <a:gd name="connsiteX18" fmla="*/ 190500 w 202407"/>
              <a:gd name="connsiteY18" fmla="*/ 30956 h 92868"/>
              <a:gd name="connsiteX19" fmla="*/ 180975 w 202407"/>
              <a:gd name="connsiteY19" fmla="*/ 35718 h 92868"/>
              <a:gd name="connsiteX20" fmla="*/ 173832 w 202407"/>
              <a:gd name="connsiteY20" fmla="*/ 38100 h 92868"/>
              <a:gd name="connsiteX21" fmla="*/ 171450 w 202407"/>
              <a:gd name="connsiteY21" fmla="*/ 45243 h 92868"/>
              <a:gd name="connsiteX22" fmla="*/ 164307 w 202407"/>
              <a:gd name="connsiteY22" fmla="*/ 47625 h 92868"/>
              <a:gd name="connsiteX23" fmla="*/ 154782 w 202407"/>
              <a:gd name="connsiteY23" fmla="*/ 52387 h 92868"/>
              <a:gd name="connsiteX24" fmla="*/ 138113 w 202407"/>
              <a:gd name="connsiteY24" fmla="*/ 57150 h 92868"/>
              <a:gd name="connsiteX25" fmla="*/ 116682 w 202407"/>
              <a:gd name="connsiteY25" fmla="*/ 66675 h 92868"/>
              <a:gd name="connsiteX26" fmla="*/ 109538 w 202407"/>
              <a:gd name="connsiteY26" fmla="*/ 69056 h 92868"/>
              <a:gd name="connsiteX27" fmla="*/ 100013 w 202407"/>
              <a:gd name="connsiteY27" fmla="*/ 83343 h 92868"/>
              <a:gd name="connsiteX28" fmla="*/ 107157 w 202407"/>
              <a:gd name="connsiteY28" fmla="*/ 88106 h 92868"/>
              <a:gd name="connsiteX29" fmla="*/ 95250 w 202407"/>
              <a:gd name="connsiteY29" fmla="*/ 90487 h 92868"/>
              <a:gd name="connsiteX30" fmla="*/ 88107 w 202407"/>
              <a:gd name="connsiteY30" fmla="*/ 92868 h 92868"/>
              <a:gd name="connsiteX31" fmla="*/ 76200 w 202407"/>
              <a:gd name="connsiteY31" fmla="*/ 90487 h 92868"/>
              <a:gd name="connsiteX32" fmla="*/ 69057 w 202407"/>
              <a:gd name="connsiteY32" fmla="*/ 85725 h 92868"/>
              <a:gd name="connsiteX33" fmla="*/ 61913 w 202407"/>
              <a:gd name="connsiteY33" fmla="*/ 83343 h 92868"/>
              <a:gd name="connsiteX34" fmla="*/ 54769 w 202407"/>
              <a:gd name="connsiteY34" fmla="*/ 76200 h 92868"/>
              <a:gd name="connsiteX35" fmla="*/ 40482 w 202407"/>
              <a:gd name="connsiteY35" fmla="*/ 69056 h 92868"/>
              <a:gd name="connsiteX36" fmla="*/ 33338 w 202407"/>
              <a:gd name="connsiteY36" fmla="*/ 61912 h 92868"/>
              <a:gd name="connsiteX37" fmla="*/ 9525 w 202407"/>
              <a:gd name="connsiteY37" fmla="*/ 57150 h 92868"/>
              <a:gd name="connsiteX38" fmla="*/ 0 w 202407"/>
              <a:gd name="connsiteY38" fmla="*/ 54768 h 92868"/>
              <a:gd name="connsiteX39" fmla="*/ 2382 w 202407"/>
              <a:gd name="connsiteY39" fmla="*/ 38100 h 92868"/>
              <a:gd name="connsiteX40" fmla="*/ 9525 w 202407"/>
              <a:gd name="connsiteY40" fmla="*/ 33337 h 92868"/>
              <a:gd name="connsiteX41" fmla="*/ 16669 w 202407"/>
              <a:gd name="connsiteY41" fmla="*/ 23812 h 9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02407" h="92868">
                <a:moveTo>
                  <a:pt x="16669" y="23812"/>
                </a:moveTo>
                <a:cubicBezTo>
                  <a:pt x="19844" y="21828"/>
                  <a:pt x="24649" y="22413"/>
                  <a:pt x="28575" y="21431"/>
                </a:cubicBezTo>
                <a:cubicBezTo>
                  <a:pt x="31010" y="20822"/>
                  <a:pt x="33388" y="18118"/>
                  <a:pt x="35719" y="19050"/>
                </a:cubicBezTo>
                <a:cubicBezTo>
                  <a:pt x="38376" y="20113"/>
                  <a:pt x="38894" y="23812"/>
                  <a:pt x="40482" y="26193"/>
                </a:cubicBezTo>
                <a:cubicBezTo>
                  <a:pt x="43657" y="25399"/>
                  <a:pt x="46860" y="24711"/>
                  <a:pt x="50007" y="23812"/>
                </a:cubicBezTo>
                <a:cubicBezTo>
                  <a:pt x="52420" y="23123"/>
                  <a:pt x="54715" y="22040"/>
                  <a:pt x="57150" y="21431"/>
                </a:cubicBezTo>
                <a:cubicBezTo>
                  <a:pt x="61077" y="20449"/>
                  <a:pt x="65106" y="19928"/>
                  <a:pt x="69057" y="19050"/>
                </a:cubicBezTo>
                <a:cubicBezTo>
                  <a:pt x="72252" y="18340"/>
                  <a:pt x="75342" y="17131"/>
                  <a:pt x="78582" y="16668"/>
                </a:cubicBezTo>
                <a:cubicBezTo>
                  <a:pt x="86479" y="15540"/>
                  <a:pt x="94479" y="15276"/>
                  <a:pt x="102394" y="14287"/>
                </a:cubicBezTo>
                <a:cubicBezTo>
                  <a:pt x="107185" y="13688"/>
                  <a:pt x="111919" y="12700"/>
                  <a:pt x="116682" y="11906"/>
                </a:cubicBezTo>
                <a:cubicBezTo>
                  <a:pt x="123826" y="12700"/>
                  <a:pt x="131140" y="12544"/>
                  <a:pt x="138113" y="14287"/>
                </a:cubicBezTo>
                <a:cubicBezTo>
                  <a:pt x="158357" y="19348"/>
                  <a:pt x="128688" y="22365"/>
                  <a:pt x="157163" y="16668"/>
                </a:cubicBezTo>
                <a:cubicBezTo>
                  <a:pt x="159544" y="15081"/>
                  <a:pt x="161747" y="13186"/>
                  <a:pt x="164307" y="11906"/>
                </a:cubicBezTo>
                <a:cubicBezTo>
                  <a:pt x="166552" y="10784"/>
                  <a:pt x="169675" y="11300"/>
                  <a:pt x="171450" y="9525"/>
                </a:cubicBezTo>
                <a:cubicBezTo>
                  <a:pt x="184149" y="-3174"/>
                  <a:pt x="161929" y="6349"/>
                  <a:pt x="180975" y="0"/>
                </a:cubicBezTo>
                <a:lnTo>
                  <a:pt x="195263" y="9525"/>
                </a:lnTo>
                <a:lnTo>
                  <a:pt x="202407" y="14287"/>
                </a:lnTo>
                <a:cubicBezTo>
                  <a:pt x="201613" y="19050"/>
                  <a:pt x="202832" y="24646"/>
                  <a:pt x="200025" y="28575"/>
                </a:cubicBezTo>
                <a:cubicBezTo>
                  <a:pt x="198123" y="31238"/>
                  <a:pt x="193564" y="29807"/>
                  <a:pt x="190500" y="30956"/>
                </a:cubicBezTo>
                <a:cubicBezTo>
                  <a:pt x="187176" y="32202"/>
                  <a:pt x="184238" y="34320"/>
                  <a:pt x="180975" y="35718"/>
                </a:cubicBezTo>
                <a:cubicBezTo>
                  <a:pt x="178668" y="36707"/>
                  <a:pt x="176213" y="37306"/>
                  <a:pt x="173832" y="38100"/>
                </a:cubicBezTo>
                <a:cubicBezTo>
                  <a:pt x="173038" y="40481"/>
                  <a:pt x="173225" y="43468"/>
                  <a:pt x="171450" y="45243"/>
                </a:cubicBezTo>
                <a:cubicBezTo>
                  <a:pt x="169675" y="47018"/>
                  <a:pt x="166614" y="46636"/>
                  <a:pt x="164307" y="47625"/>
                </a:cubicBezTo>
                <a:cubicBezTo>
                  <a:pt x="161044" y="49023"/>
                  <a:pt x="158045" y="50989"/>
                  <a:pt x="154782" y="52387"/>
                </a:cubicBezTo>
                <a:cubicBezTo>
                  <a:pt x="150003" y="54435"/>
                  <a:pt x="142941" y="55943"/>
                  <a:pt x="138113" y="57150"/>
                </a:cubicBezTo>
                <a:cubicBezTo>
                  <a:pt x="126793" y="64696"/>
                  <a:pt x="133682" y="61008"/>
                  <a:pt x="116682" y="66675"/>
                </a:cubicBezTo>
                <a:lnTo>
                  <a:pt x="109538" y="69056"/>
                </a:lnTo>
                <a:cubicBezTo>
                  <a:pt x="107886" y="70708"/>
                  <a:pt x="98044" y="78420"/>
                  <a:pt x="100013" y="83343"/>
                </a:cubicBezTo>
                <a:cubicBezTo>
                  <a:pt x="101076" y="86000"/>
                  <a:pt x="104776" y="86518"/>
                  <a:pt x="107157" y="88106"/>
                </a:cubicBezTo>
                <a:cubicBezTo>
                  <a:pt x="103188" y="88900"/>
                  <a:pt x="99177" y="89505"/>
                  <a:pt x="95250" y="90487"/>
                </a:cubicBezTo>
                <a:cubicBezTo>
                  <a:pt x="92815" y="91096"/>
                  <a:pt x="90617" y="92868"/>
                  <a:pt x="88107" y="92868"/>
                </a:cubicBezTo>
                <a:cubicBezTo>
                  <a:pt x="84059" y="92868"/>
                  <a:pt x="80169" y="91281"/>
                  <a:pt x="76200" y="90487"/>
                </a:cubicBezTo>
                <a:cubicBezTo>
                  <a:pt x="73819" y="88900"/>
                  <a:pt x="71616" y="87005"/>
                  <a:pt x="69057" y="85725"/>
                </a:cubicBezTo>
                <a:cubicBezTo>
                  <a:pt x="66812" y="84602"/>
                  <a:pt x="64002" y="84735"/>
                  <a:pt x="61913" y="83343"/>
                </a:cubicBezTo>
                <a:cubicBezTo>
                  <a:pt x="59111" y="81475"/>
                  <a:pt x="57571" y="78068"/>
                  <a:pt x="54769" y="76200"/>
                </a:cubicBezTo>
                <a:cubicBezTo>
                  <a:pt x="33301" y="61888"/>
                  <a:pt x="62948" y="87778"/>
                  <a:pt x="40482" y="69056"/>
                </a:cubicBezTo>
                <a:cubicBezTo>
                  <a:pt x="37895" y="66900"/>
                  <a:pt x="36140" y="63780"/>
                  <a:pt x="33338" y="61912"/>
                </a:cubicBezTo>
                <a:cubicBezTo>
                  <a:pt x="28754" y="58856"/>
                  <a:pt x="11049" y="57427"/>
                  <a:pt x="9525" y="57150"/>
                </a:cubicBezTo>
                <a:cubicBezTo>
                  <a:pt x="6305" y="56564"/>
                  <a:pt x="3175" y="55562"/>
                  <a:pt x="0" y="54768"/>
                </a:cubicBezTo>
                <a:cubicBezTo>
                  <a:pt x="794" y="49212"/>
                  <a:pt x="103" y="43229"/>
                  <a:pt x="2382" y="38100"/>
                </a:cubicBezTo>
                <a:cubicBezTo>
                  <a:pt x="3544" y="35485"/>
                  <a:pt x="7327" y="35169"/>
                  <a:pt x="9525" y="33337"/>
                </a:cubicBezTo>
                <a:cubicBezTo>
                  <a:pt x="21464" y="23387"/>
                  <a:pt x="13494" y="25796"/>
                  <a:pt x="16669" y="23812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7" name="Freeform 166"/>
          <p:cNvSpPr/>
          <p:nvPr/>
        </p:nvSpPr>
        <p:spPr>
          <a:xfrm>
            <a:off x="5690116" y="5743822"/>
            <a:ext cx="96836" cy="46033"/>
          </a:xfrm>
          <a:custGeom>
            <a:avLst/>
            <a:gdLst>
              <a:gd name="connsiteX0" fmla="*/ 43450 w 167275"/>
              <a:gd name="connsiteY0" fmla="*/ 26194 h 78582"/>
              <a:gd name="connsiteX1" fmla="*/ 55357 w 167275"/>
              <a:gd name="connsiteY1" fmla="*/ 23813 h 78582"/>
              <a:gd name="connsiteX2" fmla="*/ 64882 w 167275"/>
              <a:gd name="connsiteY2" fmla="*/ 9525 h 78582"/>
              <a:gd name="connsiteX3" fmla="*/ 69644 w 167275"/>
              <a:gd name="connsiteY3" fmla="*/ 2382 h 78582"/>
              <a:gd name="connsiteX4" fmla="*/ 76788 w 167275"/>
              <a:gd name="connsiteY4" fmla="*/ 0 h 78582"/>
              <a:gd name="connsiteX5" fmla="*/ 100600 w 167275"/>
              <a:gd name="connsiteY5" fmla="*/ 7144 h 78582"/>
              <a:gd name="connsiteX6" fmla="*/ 112507 w 167275"/>
              <a:gd name="connsiteY6" fmla="*/ 23813 h 78582"/>
              <a:gd name="connsiteX7" fmla="*/ 129175 w 167275"/>
              <a:gd name="connsiteY7" fmla="*/ 19050 h 78582"/>
              <a:gd name="connsiteX8" fmla="*/ 143463 w 167275"/>
              <a:gd name="connsiteY8" fmla="*/ 9525 h 78582"/>
              <a:gd name="connsiteX9" fmla="*/ 164894 w 167275"/>
              <a:gd name="connsiteY9" fmla="*/ 16669 h 78582"/>
              <a:gd name="connsiteX10" fmla="*/ 167275 w 167275"/>
              <a:gd name="connsiteY10" fmla="*/ 26194 h 78582"/>
              <a:gd name="connsiteX11" fmla="*/ 164894 w 167275"/>
              <a:gd name="connsiteY11" fmla="*/ 35719 h 78582"/>
              <a:gd name="connsiteX12" fmla="*/ 150607 w 167275"/>
              <a:gd name="connsiteY12" fmla="*/ 45244 h 78582"/>
              <a:gd name="connsiteX13" fmla="*/ 136319 w 167275"/>
              <a:gd name="connsiteY13" fmla="*/ 52388 h 78582"/>
              <a:gd name="connsiteX14" fmla="*/ 129175 w 167275"/>
              <a:gd name="connsiteY14" fmla="*/ 57150 h 78582"/>
              <a:gd name="connsiteX15" fmla="*/ 107744 w 167275"/>
              <a:gd name="connsiteY15" fmla="*/ 66675 h 78582"/>
              <a:gd name="connsiteX16" fmla="*/ 102982 w 167275"/>
              <a:gd name="connsiteY16" fmla="*/ 73819 h 78582"/>
              <a:gd name="connsiteX17" fmla="*/ 88694 w 167275"/>
              <a:gd name="connsiteY17" fmla="*/ 78582 h 78582"/>
              <a:gd name="connsiteX18" fmla="*/ 62500 w 167275"/>
              <a:gd name="connsiteY18" fmla="*/ 76200 h 78582"/>
              <a:gd name="connsiteX19" fmla="*/ 55357 w 167275"/>
              <a:gd name="connsiteY19" fmla="*/ 73819 h 78582"/>
              <a:gd name="connsiteX20" fmla="*/ 43450 w 167275"/>
              <a:gd name="connsiteY20" fmla="*/ 64294 h 78582"/>
              <a:gd name="connsiteX21" fmla="*/ 5350 w 167275"/>
              <a:gd name="connsiteY21" fmla="*/ 61913 h 78582"/>
              <a:gd name="connsiteX22" fmla="*/ 588 w 167275"/>
              <a:gd name="connsiteY22" fmla="*/ 54769 h 78582"/>
              <a:gd name="connsiteX23" fmla="*/ 10113 w 167275"/>
              <a:gd name="connsiteY23" fmla="*/ 30957 h 78582"/>
              <a:gd name="connsiteX24" fmla="*/ 17257 w 167275"/>
              <a:gd name="connsiteY24" fmla="*/ 28575 h 78582"/>
              <a:gd name="connsiteX25" fmla="*/ 41069 w 167275"/>
              <a:gd name="connsiteY25" fmla="*/ 30957 h 78582"/>
              <a:gd name="connsiteX26" fmla="*/ 43450 w 167275"/>
              <a:gd name="connsiteY26" fmla="*/ 26194 h 7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7275" h="78582">
                <a:moveTo>
                  <a:pt x="43450" y="26194"/>
                </a:moveTo>
                <a:cubicBezTo>
                  <a:pt x="45831" y="25003"/>
                  <a:pt x="52162" y="26298"/>
                  <a:pt x="55357" y="23813"/>
                </a:cubicBezTo>
                <a:cubicBezTo>
                  <a:pt x="59875" y="20299"/>
                  <a:pt x="61707" y="14288"/>
                  <a:pt x="64882" y="9525"/>
                </a:cubicBezTo>
                <a:cubicBezTo>
                  <a:pt x="66469" y="7144"/>
                  <a:pt x="66929" y="3287"/>
                  <a:pt x="69644" y="2382"/>
                </a:cubicBezTo>
                <a:lnTo>
                  <a:pt x="76788" y="0"/>
                </a:lnTo>
                <a:cubicBezTo>
                  <a:pt x="81448" y="666"/>
                  <a:pt x="96354" y="350"/>
                  <a:pt x="100600" y="7144"/>
                </a:cubicBezTo>
                <a:cubicBezTo>
                  <a:pt x="112297" y="25860"/>
                  <a:pt x="97530" y="18821"/>
                  <a:pt x="112507" y="23813"/>
                </a:cubicBezTo>
                <a:cubicBezTo>
                  <a:pt x="114756" y="23251"/>
                  <a:pt x="126375" y="20606"/>
                  <a:pt x="129175" y="19050"/>
                </a:cubicBezTo>
                <a:cubicBezTo>
                  <a:pt x="134179" y="16270"/>
                  <a:pt x="143463" y="9525"/>
                  <a:pt x="143463" y="9525"/>
                </a:cubicBezTo>
                <a:cubicBezTo>
                  <a:pt x="148803" y="10415"/>
                  <a:pt x="160709" y="10392"/>
                  <a:pt x="164894" y="16669"/>
                </a:cubicBezTo>
                <a:cubicBezTo>
                  <a:pt x="166709" y="19392"/>
                  <a:pt x="166481" y="23019"/>
                  <a:pt x="167275" y="26194"/>
                </a:cubicBezTo>
                <a:cubicBezTo>
                  <a:pt x="166481" y="29369"/>
                  <a:pt x="166518" y="32877"/>
                  <a:pt x="164894" y="35719"/>
                </a:cubicBezTo>
                <a:cubicBezTo>
                  <a:pt x="160697" y="43064"/>
                  <a:pt x="157426" y="42971"/>
                  <a:pt x="150607" y="45244"/>
                </a:cubicBezTo>
                <a:cubicBezTo>
                  <a:pt x="130142" y="58888"/>
                  <a:pt x="156029" y="42534"/>
                  <a:pt x="136319" y="52388"/>
                </a:cubicBezTo>
                <a:cubicBezTo>
                  <a:pt x="133759" y="53668"/>
                  <a:pt x="131790" y="55988"/>
                  <a:pt x="129175" y="57150"/>
                </a:cubicBezTo>
                <a:cubicBezTo>
                  <a:pt x="103671" y="68485"/>
                  <a:pt x="123912" y="55898"/>
                  <a:pt x="107744" y="66675"/>
                </a:cubicBezTo>
                <a:cubicBezTo>
                  <a:pt x="106157" y="69056"/>
                  <a:pt x="105409" y="72302"/>
                  <a:pt x="102982" y="73819"/>
                </a:cubicBezTo>
                <a:cubicBezTo>
                  <a:pt x="98725" y="76480"/>
                  <a:pt x="88694" y="78582"/>
                  <a:pt x="88694" y="78582"/>
                </a:cubicBezTo>
                <a:cubicBezTo>
                  <a:pt x="79963" y="77788"/>
                  <a:pt x="71179" y="77440"/>
                  <a:pt x="62500" y="76200"/>
                </a:cubicBezTo>
                <a:cubicBezTo>
                  <a:pt x="60015" y="75845"/>
                  <a:pt x="57317" y="75387"/>
                  <a:pt x="55357" y="73819"/>
                </a:cubicBezTo>
                <a:cubicBezTo>
                  <a:pt x="46691" y="66886"/>
                  <a:pt x="55511" y="65563"/>
                  <a:pt x="43450" y="64294"/>
                </a:cubicBezTo>
                <a:cubicBezTo>
                  <a:pt x="30795" y="62962"/>
                  <a:pt x="18050" y="62707"/>
                  <a:pt x="5350" y="61913"/>
                </a:cubicBezTo>
                <a:cubicBezTo>
                  <a:pt x="3763" y="59532"/>
                  <a:pt x="847" y="57619"/>
                  <a:pt x="588" y="54769"/>
                </a:cubicBezTo>
                <a:cubicBezTo>
                  <a:pt x="-793" y="39582"/>
                  <a:pt x="-515" y="36271"/>
                  <a:pt x="10113" y="30957"/>
                </a:cubicBezTo>
                <a:cubicBezTo>
                  <a:pt x="12358" y="29834"/>
                  <a:pt x="14876" y="29369"/>
                  <a:pt x="17257" y="28575"/>
                </a:cubicBezTo>
                <a:cubicBezTo>
                  <a:pt x="25194" y="29369"/>
                  <a:pt x="33296" y="29163"/>
                  <a:pt x="41069" y="30957"/>
                </a:cubicBezTo>
                <a:cubicBezTo>
                  <a:pt x="63611" y="36159"/>
                  <a:pt x="41069" y="27385"/>
                  <a:pt x="43450" y="26194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9" name="Straight Connector 168"/>
          <p:cNvCxnSpPr/>
          <p:nvPr/>
        </p:nvCxnSpPr>
        <p:spPr>
          <a:xfrm flipV="1">
            <a:off x="5786952" y="5917270"/>
            <a:ext cx="222603" cy="13354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5925570" y="5797176"/>
            <a:ext cx="2768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solidFill>
                  <a:srgbClr val="000000"/>
                </a:solidFill>
                <a:cs typeface="Meta Offc Pro"/>
              </a:rPr>
              <a:t>VI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663769" y="2960225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9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1901035" y="3227784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10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871797" y="2273793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8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3281814" y="3949643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5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4236609" y="3673487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11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3843763" y="2802449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176245" y="3086651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6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4905128" y="3060107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4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4940734" y="2470639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3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5037279" y="2055983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2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5433976" y="1753391"/>
            <a:ext cx="182880" cy="182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FFFF"/>
                </a:solidFill>
                <a:cs typeface="Meta Offc Pro"/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90456" y="4857170"/>
            <a:ext cx="261594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5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th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</a:t>
            </a:r>
            <a:r>
              <a:rPr lang="en-US" sz="1200" u="sng" dirty="0">
                <a:solidFill>
                  <a:srgbClr val="000000"/>
                </a:solidFill>
                <a:cs typeface="Meta Offc Pro"/>
              </a:rPr>
              <a:t>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East Texas Baptist University v. Burwell</a:t>
            </a:r>
          </a:p>
        </p:txBody>
      </p:sp>
      <p:cxnSp>
        <p:nvCxnSpPr>
          <p:cNvPr id="146" name="Straight Connector 145"/>
          <p:cNvCxnSpPr>
            <a:stCxn id="177" idx="2"/>
            <a:endCxn id="2" idx="0"/>
          </p:cNvCxnSpPr>
          <p:nvPr/>
        </p:nvCxnSpPr>
        <p:spPr>
          <a:xfrm>
            <a:off x="3373254" y="4132523"/>
            <a:ext cx="725173" cy="724647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1344226" y="5477219"/>
            <a:ext cx="273913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10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th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 Ruling </a:t>
            </a:r>
            <a:r>
              <a:rPr lang="en-US" sz="1200" u="sng" dirty="0">
                <a:solidFill>
                  <a:srgbClr val="000000"/>
                </a:solidFill>
                <a:cs typeface="Meta Offc Pro"/>
              </a:rPr>
              <a:t>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Southern Nazarene University v. Burwell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Little Sisters of the Poor v. Burwell</a:t>
            </a:r>
          </a:p>
        </p:txBody>
      </p:sp>
      <p:cxnSp>
        <p:nvCxnSpPr>
          <p:cNvPr id="190" name="Straight Connector 189"/>
          <p:cNvCxnSpPr>
            <a:stCxn id="191" idx="2"/>
            <a:endCxn id="179" idx="0"/>
          </p:cNvCxnSpPr>
          <p:nvPr/>
        </p:nvCxnSpPr>
        <p:spPr>
          <a:xfrm flipH="1">
            <a:off x="3935203" y="1467357"/>
            <a:ext cx="1913385" cy="1335092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75" idx="2"/>
            <a:endCxn id="186" idx="0"/>
          </p:cNvCxnSpPr>
          <p:nvPr/>
        </p:nvCxnSpPr>
        <p:spPr>
          <a:xfrm>
            <a:off x="1992475" y="3410664"/>
            <a:ext cx="721320" cy="2066555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3314569" y="636360"/>
            <a:ext cx="506803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7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th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Wheaton College v. Burwell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Grace Schools et al., and Diocese of Fort Wayne-South Bend, Inc et al. v. Burwell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University of Notre Dame v. </a:t>
            </a:r>
            <a:r>
              <a:rPr lang="en-US" sz="1200" dirty="0" err="1" smtClean="0">
                <a:solidFill>
                  <a:srgbClr val="000000"/>
                </a:solidFill>
                <a:cs typeface="Meta Offc Pro"/>
              </a:rPr>
              <a:t>Sebelius</a:t>
            </a:r>
            <a:endParaRPr lang="en-US" sz="12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585226" y="744047"/>
            <a:ext cx="2560573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 anchor="ctr" anchorCtr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8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th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in Favor of the Plaintiff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Sharpe Holdings, Inc et al. v. Burwell</a:t>
            </a:r>
          </a:p>
          <a:p>
            <a:pPr algn="ctr"/>
            <a:r>
              <a:rPr lang="en-US" sz="1200" dirty="0" err="1" smtClean="0">
                <a:solidFill>
                  <a:srgbClr val="000000"/>
                </a:solidFill>
                <a:cs typeface="Meta Offc Pro"/>
              </a:rPr>
              <a:t>Dordt</a:t>
            </a:r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 College et al. v. Burwell</a:t>
            </a:r>
          </a:p>
        </p:txBody>
      </p:sp>
      <p:cxnSp>
        <p:nvCxnSpPr>
          <p:cNvPr id="193" name="Straight Connector 192"/>
          <p:cNvCxnSpPr>
            <a:stCxn id="192" idx="2"/>
            <a:endCxn id="176" idx="0"/>
          </p:cNvCxnSpPr>
          <p:nvPr/>
        </p:nvCxnSpPr>
        <p:spPr>
          <a:xfrm>
            <a:off x="1865513" y="1390378"/>
            <a:ext cx="1097724" cy="883415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6280372" y="2274827"/>
            <a:ext cx="2698395" cy="646331"/>
          </a:xfrm>
          <a:prstGeom prst="rect">
            <a:avLst/>
          </a:prstGeom>
          <a:solidFill>
            <a:srgbClr val="BDD6F1"/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3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rd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</a:t>
            </a:r>
            <a:r>
              <a:rPr lang="en-US" sz="1200" u="sng" dirty="0">
                <a:solidFill>
                  <a:srgbClr val="000000"/>
                </a:solidFill>
                <a:cs typeface="Meta Offc Pro"/>
              </a:rPr>
              <a:t>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Geneva College v. Burwell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Zubik v. Burwell</a:t>
            </a:r>
          </a:p>
        </p:txBody>
      </p:sp>
      <p:cxnSp>
        <p:nvCxnSpPr>
          <p:cNvPr id="195" name="Straight Connector 194"/>
          <p:cNvCxnSpPr>
            <a:stCxn id="182" idx="3"/>
            <a:endCxn id="194" idx="1"/>
          </p:cNvCxnSpPr>
          <p:nvPr/>
        </p:nvCxnSpPr>
        <p:spPr>
          <a:xfrm>
            <a:off x="5123614" y="2562079"/>
            <a:ext cx="1156758" cy="35914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5649838" y="3054570"/>
            <a:ext cx="3424539" cy="646331"/>
          </a:xfrm>
          <a:prstGeom prst="rect">
            <a:avLst/>
          </a:prstGeom>
          <a:solidFill>
            <a:srgbClr val="BDD6F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DC  Circuit Ruling </a:t>
            </a:r>
            <a:r>
              <a:rPr lang="en-US" sz="1200" u="sng" dirty="0">
                <a:solidFill>
                  <a:srgbClr val="000000"/>
                </a:solidFill>
                <a:cs typeface="Meta Offc Pro"/>
              </a:rPr>
              <a:t>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Priests for Life v. HHS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Roman Catholic Archbishop of Washington v. Burwell</a:t>
            </a:r>
          </a:p>
        </p:txBody>
      </p:sp>
      <p:cxnSp>
        <p:nvCxnSpPr>
          <p:cNvPr id="198" name="Straight Connector 197"/>
          <p:cNvCxnSpPr>
            <a:stCxn id="178" idx="2"/>
            <a:endCxn id="199" idx="1"/>
          </p:cNvCxnSpPr>
          <p:nvPr/>
        </p:nvCxnSpPr>
        <p:spPr>
          <a:xfrm>
            <a:off x="4328049" y="3856367"/>
            <a:ext cx="1477884" cy="1245485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5805933" y="4686353"/>
            <a:ext cx="329434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  <a:prstDash val="solid"/>
          </a:ln>
        </p:spPr>
        <p:txBody>
          <a:bodyPr wrap="square" lIns="45720" rIns="45720" rtlCol="0" anchor="ctr" anchorCtr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11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th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in Favor of Government:</a:t>
            </a:r>
            <a:endParaRPr lang="en-US" sz="1200" u="sng" dirty="0">
              <a:solidFill>
                <a:srgbClr val="000000"/>
              </a:solidFill>
              <a:cs typeface="Meta Offc Pro"/>
            </a:endParaRP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Eternal World Television Network v. Burwell 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Roman Catholic Archdiocese of Atlanta v. Burwell 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Roman Catholic Archdiocese of Savannah v. Burwe</a:t>
            </a:r>
            <a:r>
              <a:rPr lang="en-US" sz="1100" dirty="0" smtClean="0">
                <a:solidFill>
                  <a:srgbClr val="000000"/>
                </a:solidFill>
                <a:cs typeface="Meta Offc Pro"/>
              </a:rPr>
              <a:t>ll 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6202463" y="1624377"/>
            <a:ext cx="2636737" cy="461665"/>
          </a:xfrm>
          <a:prstGeom prst="rect">
            <a:avLst/>
          </a:prstGeom>
          <a:solidFill>
            <a:srgbClr val="BDD6F1"/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2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nd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</a:t>
            </a:r>
            <a:r>
              <a:rPr lang="en-US" sz="1200" u="sng" dirty="0">
                <a:solidFill>
                  <a:srgbClr val="000000"/>
                </a:solidFill>
                <a:cs typeface="Meta Offc Pro"/>
              </a:rPr>
              <a:t>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Catholic Health Care System v. Burwell 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5954302" y="3917171"/>
            <a:ext cx="2656298" cy="646331"/>
          </a:xfrm>
          <a:prstGeom prst="rect">
            <a:avLst/>
          </a:prstGeom>
          <a:solidFill>
            <a:srgbClr val="BDD6F1"/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6</a:t>
            </a:r>
            <a:r>
              <a:rPr lang="en-US" sz="1200" u="sng" baseline="30000" dirty="0" smtClean="0">
                <a:solidFill>
                  <a:srgbClr val="000000"/>
                </a:solidFill>
                <a:cs typeface="Meta Offc Pro"/>
              </a:rPr>
              <a:t>th</a:t>
            </a:r>
            <a:r>
              <a:rPr lang="en-US" sz="1200" u="sng" dirty="0" smtClean="0">
                <a:solidFill>
                  <a:srgbClr val="000000"/>
                </a:solidFill>
                <a:cs typeface="Meta Offc Pro"/>
              </a:rPr>
              <a:t> Circuit Ruling </a:t>
            </a:r>
            <a:r>
              <a:rPr lang="en-US" sz="1200" u="sng" dirty="0">
                <a:solidFill>
                  <a:srgbClr val="000000"/>
                </a:solidFill>
                <a:cs typeface="Meta Offc Pro"/>
              </a:rPr>
              <a:t>in Favor of Government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Michigan Catholic Conference v. Burwell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cs typeface="Meta Offc Pro"/>
              </a:rPr>
              <a:t>Catholic Diocese of Nashville v. Bu</a:t>
            </a:r>
            <a:r>
              <a:rPr lang="en-US" sz="1100" dirty="0" smtClean="0">
                <a:solidFill>
                  <a:srgbClr val="000000"/>
                </a:solidFill>
                <a:cs typeface="Meta Offc Pro"/>
              </a:rPr>
              <a:t>rwel</a:t>
            </a:r>
            <a:r>
              <a:rPr lang="en-US" sz="1100" dirty="0">
                <a:solidFill>
                  <a:srgbClr val="000000"/>
                </a:solidFill>
                <a:cs typeface="Meta Offc Pro"/>
              </a:rPr>
              <a:t>l</a:t>
            </a:r>
            <a:endParaRPr lang="en-US" sz="1100" dirty="0" smtClean="0">
              <a:solidFill>
                <a:srgbClr val="000000"/>
              </a:solidFill>
              <a:cs typeface="Meta Offc Pro"/>
            </a:endParaRPr>
          </a:p>
        </p:txBody>
      </p:sp>
      <p:cxnSp>
        <p:nvCxnSpPr>
          <p:cNvPr id="218" name="Straight Connector 217"/>
          <p:cNvCxnSpPr>
            <a:stCxn id="217" idx="1"/>
            <a:endCxn id="180" idx="3"/>
          </p:cNvCxnSpPr>
          <p:nvPr/>
        </p:nvCxnSpPr>
        <p:spPr>
          <a:xfrm flipH="1" flipV="1">
            <a:off x="4359125" y="3178091"/>
            <a:ext cx="1595177" cy="1062246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endCxn id="197" idx="1"/>
          </p:cNvCxnSpPr>
          <p:nvPr/>
        </p:nvCxnSpPr>
        <p:spPr>
          <a:xfrm>
            <a:off x="5024420" y="2853658"/>
            <a:ext cx="625418" cy="524078"/>
          </a:xfrm>
          <a:prstGeom prst="line">
            <a:avLst/>
          </a:prstGeom>
          <a:ln w="19050" cap="flat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83" idx="3"/>
            <a:endCxn id="216" idx="1"/>
          </p:cNvCxnSpPr>
          <p:nvPr/>
        </p:nvCxnSpPr>
        <p:spPr>
          <a:xfrm flipV="1">
            <a:off x="5220159" y="1855210"/>
            <a:ext cx="982304" cy="292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Freeform 4"/>
          <p:cNvSpPr>
            <a:spLocks noChangeAspect="1"/>
          </p:cNvSpPr>
          <p:nvPr/>
        </p:nvSpPr>
        <p:spPr bwMode="auto">
          <a:xfrm>
            <a:off x="1118653" y="4476907"/>
            <a:ext cx="45719" cy="67228"/>
          </a:xfrm>
          <a:custGeom>
            <a:avLst/>
            <a:gdLst>
              <a:gd name="T0" fmla="*/ 0 w 66"/>
              <a:gd name="T1" fmla="*/ 96 h 96"/>
              <a:gd name="T2" fmla="*/ 0 w 66"/>
              <a:gd name="T3" fmla="*/ 68 h 96"/>
              <a:gd name="T4" fmla="*/ 37 w 66"/>
              <a:gd name="T5" fmla="*/ 0 h 96"/>
              <a:gd name="T6" fmla="*/ 66 w 66"/>
              <a:gd name="T7" fmla="*/ 20 h 96"/>
              <a:gd name="T8" fmla="*/ 34 w 66"/>
              <a:gd name="T9" fmla="*/ 96 h 96"/>
              <a:gd name="T10" fmla="*/ 0 w 66"/>
              <a:gd name="T11" fmla="*/ 96 h 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6"/>
              <a:gd name="T19" fmla="*/ 0 h 96"/>
              <a:gd name="T20" fmla="*/ 66 w 66"/>
              <a:gd name="T21" fmla="*/ 96 h 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6" h="96">
                <a:moveTo>
                  <a:pt x="0" y="96"/>
                </a:moveTo>
                <a:lnTo>
                  <a:pt x="0" y="68"/>
                </a:lnTo>
                <a:lnTo>
                  <a:pt x="37" y="0"/>
                </a:lnTo>
                <a:lnTo>
                  <a:pt x="66" y="20"/>
                </a:lnTo>
                <a:lnTo>
                  <a:pt x="34" y="96"/>
                </a:lnTo>
                <a:lnTo>
                  <a:pt x="0" y="9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35" name="Freeform 5"/>
          <p:cNvSpPr>
            <a:spLocks noChangeAspect="1"/>
          </p:cNvSpPr>
          <p:nvPr/>
        </p:nvSpPr>
        <p:spPr bwMode="auto">
          <a:xfrm>
            <a:off x="1208585" y="4426111"/>
            <a:ext cx="58160" cy="57373"/>
          </a:xfrm>
          <a:custGeom>
            <a:avLst/>
            <a:gdLst>
              <a:gd name="T0" fmla="*/ 27 w 124"/>
              <a:gd name="T1" fmla="*/ 13 h 121"/>
              <a:gd name="T2" fmla="*/ 0 w 124"/>
              <a:gd name="T3" fmla="*/ 72 h 121"/>
              <a:gd name="T4" fmla="*/ 48 w 124"/>
              <a:gd name="T5" fmla="*/ 110 h 121"/>
              <a:gd name="T6" fmla="*/ 103 w 124"/>
              <a:gd name="T7" fmla="*/ 121 h 121"/>
              <a:gd name="T8" fmla="*/ 124 w 124"/>
              <a:gd name="T9" fmla="*/ 73 h 121"/>
              <a:gd name="T10" fmla="*/ 110 w 124"/>
              <a:gd name="T11" fmla="*/ 0 h 121"/>
              <a:gd name="T12" fmla="*/ 27 w 124"/>
              <a:gd name="T13" fmla="*/ 13 h 1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"/>
              <a:gd name="T22" fmla="*/ 0 h 121"/>
              <a:gd name="T23" fmla="*/ 124 w 124"/>
              <a:gd name="T24" fmla="*/ 121 h 1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" h="121">
                <a:moveTo>
                  <a:pt x="27" y="13"/>
                </a:moveTo>
                <a:lnTo>
                  <a:pt x="0" y="72"/>
                </a:lnTo>
                <a:lnTo>
                  <a:pt x="48" y="110"/>
                </a:lnTo>
                <a:lnTo>
                  <a:pt x="103" y="121"/>
                </a:lnTo>
                <a:lnTo>
                  <a:pt x="124" y="73"/>
                </a:lnTo>
                <a:lnTo>
                  <a:pt x="110" y="0"/>
                </a:lnTo>
                <a:lnTo>
                  <a:pt x="27" y="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36" name="Freeform 6"/>
          <p:cNvSpPr>
            <a:spLocks noChangeAspect="1"/>
          </p:cNvSpPr>
          <p:nvPr/>
        </p:nvSpPr>
        <p:spPr bwMode="auto">
          <a:xfrm>
            <a:off x="1310150" y="4499018"/>
            <a:ext cx="86301" cy="64484"/>
          </a:xfrm>
          <a:custGeom>
            <a:avLst/>
            <a:gdLst>
              <a:gd name="T0" fmla="*/ 0 w 184"/>
              <a:gd name="T1" fmla="*/ 48 h 136"/>
              <a:gd name="T2" fmla="*/ 126 w 184"/>
              <a:gd name="T3" fmla="*/ 0 h 136"/>
              <a:gd name="T4" fmla="*/ 149 w 184"/>
              <a:gd name="T5" fmla="*/ 59 h 136"/>
              <a:gd name="T6" fmla="*/ 173 w 184"/>
              <a:gd name="T7" fmla="*/ 72 h 136"/>
              <a:gd name="T8" fmla="*/ 184 w 184"/>
              <a:gd name="T9" fmla="*/ 120 h 136"/>
              <a:gd name="T10" fmla="*/ 121 w 184"/>
              <a:gd name="T11" fmla="*/ 127 h 136"/>
              <a:gd name="T12" fmla="*/ 76 w 184"/>
              <a:gd name="T13" fmla="*/ 136 h 136"/>
              <a:gd name="T14" fmla="*/ 0 w 184"/>
              <a:gd name="T15" fmla="*/ 48 h 1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84"/>
              <a:gd name="T25" fmla="*/ 0 h 136"/>
              <a:gd name="T26" fmla="*/ 184 w 184"/>
              <a:gd name="T27" fmla="*/ 136 h 1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4" h="136">
                <a:moveTo>
                  <a:pt x="0" y="48"/>
                </a:moveTo>
                <a:lnTo>
                  <a:pt x="126" y="0"/>
                </a:lnTo>
                <a:lnTo>
                  <a:pt x="149" y="59"/>
                </a:lnTo>
                <a:lnTo>
                  <a:pt x="173" y="72"/>
                </a:lnTo>
                <a:lnTo>
                  <a:pt x="184" y="120"/>
                </a:lnTo>
                <a:lnTo>
                  <a:pt x="121" y="127"/>
                </a:lnTo>
                <a:lnTo>
                  <a:pt x="76" y="136"/>
                </a:lnTo>
                <a:lnTo>
                  <a:pt x="0" y="4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37" name="Freeform 7"/>
          <p:cNvSpPr>
            <a:spLocks noChangeAspect="1"/>
          </p:cNvSpPr>
          <p:nvPr/>
        </p:nvSpPr>
        <p:spPr bwMode="auto">
          <a:xfrm>
            <a:off x="1447929" y="4564158"/>
            <a:ext cx="91706" cy="45719"/>
          </a:xfrm>
          <a:custGeom>
            <a:avLst/>
            <a:gdLst>
              <a:gd name="T0" fmla="*/ 22 w 146"/>
              <a:gd name="T1" fmla="*/ 3 h 72"/>
              <a:gd name="T2" fmla="*/ 0 w 146"/>
              <a:gd name="T3" fmla="*/ 67 h 72"/>
              <a:gd name="T4" fmla="*/ 38 w 146"/>
              <a:gd name="T5" fmla="*/ 72 h 72"/>
              <a:gd name="T6" fmla="*/ 62 w 146"/>
              <a:gd name="T7" fmla="*/ 57 h 72"/>
              <a:gd name="T8" fmla="*/ 107 w 146"/>
              <a:gd name="T9" fmla="*/ 58 h 72"/>
              <a:gd name="T10" fmla="*/ 146 w 146"/>
              <a:gd name="T11" fmla="*/ 30 h 72"/>
              <a:gd name="T12" fmla="*/ 120 w 146"/>
              <a:gd name="T13" fmla="*/ 20 h 72"/>
              <a:gd name="T14" fmla="*/ 101 w 146"/>
              <a:gd name="T15" fmla="*/ 0 h 72"/>
              <a:gd name="T16" fmla="*/ 22 w 146"/>
              <a:gd name="T17" fmla="*/ 3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6"/>
              <a:gd name="T28" fmla="*/ 0 h 72"/>
              <a:gd name="T29" fmla="*/ 146 w 146"/>
              <a:gd name="T30" fmla="*/ 72 h 7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6" h="72">
                <a:moveTo>
                  <a:pt x="22" y="3"/>
                </a:moveTo>
                <a:lnTo>
                  <a:pt x="0" y="67"/>
                </a:lnTo>
                <a:lnTo>
                  <a:pt x="38" y="72"/>
                </a:lnTo>
                <a:lnTo>
                  <a:pt x="62" y="57"/>
                </a:lnTo>
                <a:lnTo>
                  <a:pt x="107" y="58"/>
                </a:lnTo>
                <a:lnTo>
                  <a:pt x="146" y="30"/>
                </a:lnTo>
                <a:lnTo>
                  <a:pt x="120" y="20"/>
                </a:lnTo>
                <a:lnTo>
                  <a:pt x="101" y="0"/>
                </a:lnTo>
                <a:lnTo>
                  <a:pt x="22" y="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38" name="Freeform 8"/>
          <p:cNvSpPr>
            <a:spLocks noChangeAspect="1"/>
          </p:cNvSpPr>
          <p:nvPr/>
        </p:nvSpPr>
        <p:spPr bwMode="auto">
          <a:xfrm>
            <a:off x="1483325" y="4634842"/>
            <a:ext cx="49391" cy="43273"/>
          </a:xfrm>
          <a:custGeom>
            <a:avLst/>
            <a:gdLst>
              <a:gd name="T0" fmla="*/ 52 w 60"/>
              <a:gd name="T1" fmla="*/ 0 h 52"/>
              <a:gd name="T2" fmla="*/ 0 w 60"/>
              <a:gd name="T3" fmla="*/ 4 h 52"/>
              <a:gd name="T4" fmla="*/ 9 w 60"/>
              <a:gd name="T5" fmla="*/ 52 h 52"/>
              <a:gd name="T6" fmla="*/ 60 w 60"/>
              <a:gd name="T7" fmla="*/ 40 h 52"/>
              <a:gd name="T8" fmla="*/ 52 w 60"/>
              <a:gd name="T9" fmla="*/ 0 h 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"/>
              <a:gd name="T16" fmla="*/ 0 h 52"/>
              <a:gd name="T17" fmla="*/ 60 w 60"/>
              <a:gd name="T18" fmla="*/ 52 h 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" h="52">
                <a:moveTo>
                  <a:pt x="52" y="0"/>
                </a:moveTo>
                <a:lnTo>
                  <a:pt x="0" y="4"/>
                </a:lnTo>
                <a:lnTo>
                  <a:pt x="9" y="52"/>
                </a:lnTo>
                <a:lnTo>
                  <a:pt x="60" y="40"/>
                </a:lnTo>
                <a:lnTo>
                  <a:pt x="52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39" name="Freeform 9"/>
          <p:cNvSpPr>
            <a:spLocks noChangeAspect="1"/>
          </p:cNvSpPr>
          <p:nvPr/>
        </p:nvSpPr>
        <p:spPr bwMode="auto">
          <a:xfrm>
            <a:off x="1536832" y="4681443"/>
            <a:ext cx="33751" cy="42441"/>
          </a:xfrm>
          <a:custGeom>
            <a:avLst/>
            <a:gdLst>
              <a:gd name="T0" fmla="*/ 0 w 41"/>
              <a:gd name="T1" fmla="*/ 20 h 51"/>
              <a:gd name="T2" fmla="*/ 41 w 41"/>
              <a:gd name="T3" fmla="*/ 0 h 51"/>
              <a:gd name="T4" fmla="*/ 41 w 41"/>
              <a:gd name="T5" fmla="*/ 45 h 51"/>
              <a:gd name="T6" fmla="*/ 14 w 41"/>
              <a:gd name="T7" fmla="*/ 51 h 51"/>
              <a:gd name="T8" fmla="*/ 0 w 41"/>
              <a:gd name="T9" fmla="*/ 20 h 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51"/>
              <a:gd name="T17" fmla="*/ 41 w 41"/>
              <a:gd name="T18" fmla="*/ 51 h 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51">
                <a:moveTo>
                  <a:pt x="0" y="20"/>
                </a:moveTo>
                <a:lnTo>
                  <a:pt x="41" y="0"/>
                </a:lnTo>
                <a:lnTo>
                  <a:pt x="41" y="45"/>
                </a:lnTo>
                <a:lnTo>
                  <a:pt x="14" y="51"/>
                </a:lnTo>
                <a:lnTo>
                  <a:pt x="0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42" name="Freeform"/>
          <p:cNvSpPr>
            <a:spLocks noChangeAspect="1"/>
          </p:cNvSpPr>
          <p:nvPr/>
        </p:nvSpPr>
        <p:spPr bwMode="auto">
          <a:xfrm>
            <a:off x="1612650" y="4702663"/>
            <a:ext cx="116789" cy="139401"/>
          </a:xfrm>
          <a:custGeom>
            <a:avLst/>
            <a:gdLst>
              <a:gd name="T0" fmla="*/ 42 w 249"/>
              <a:gd name="T1" fmla="*/ 0 h 294"/>
              <a:gd name="T2" fmla="*/ 0 w 249"/>
              <a:gd name="T3" fmla="*/ 112 h 294"/>
              <a:gd name="T4" fmla="*/ 30 w 249"/>
              <a:gd name="T5" fmla="*/ 167 h 294"/>
              <a:gd name="T6" fmla="*/ 30 w 249"/>
              <a:gd name="T7" fmla="*/ 267 h 294"/>
              <a:gd name="T8" fmla="*/ 90 w 249"/>
              <a:gd name="T9" fmla="*/ 294 h 294"/>
              <a:gd name="T10" fmla="*/ 117 w 249"/>
              <a:gd name="T11" fmla="*/ 235 h 294"/>
              <a:gd name="T12" fmla="*/ 193 w 249"/>
              <a:gd name="T13" fmla="*/ 222 h 294"/>
              <a:gd name="T14" fmla="*/ 249 w 249"/>
              <a:gd name="T15" fmla="*/ 158 h 294"/>
              <a:gd name="T16" fmla="*/ 190 w 249"/>
              <a:gd name="T17" fmla="*/ 58 h 294"/>
              <a:gd name="T18" fmla="*/ 42 w 249"/>
              <a:gd name="T19" fmla="*/ 0 h 29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9"/>
              <a:gd name="T31" fmla="*/ 0 h 294"/>
              <a:gd name="T32" fmla="*/ 249 w 249"/>
              <a:gd name="T33" fmla="*/ 294 h 29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9" h="294">
                <a:moveTo>
                  <a:pt x="42" y="0"/>
                </a:moveTo>
                <a:lnTo>
                  <a:pt x="0" y="112"/>
                </a:lnTo>
                <a:lnTo>
                  <a:pt x="30" y="167"/>
                </a:lnTo>
                <a:lnTo>
                  <a:pt x="30" y="267"/>
                </a:lnTo>
                <a:lnTo>
                  <a:pt x="90" y="294"/>
                </a:lnTo>
                <a:lnTo>
                  <a:pt x="117" y="235"/>
                </a:lnTo>
                <a:lnTo>
                  <a:pt x="193" y="222"/>
                </a:lnTo>
                <a:lnTo>
                  <a:pt x="249" y="158"/>
                </a:lnTo>
                <a:lnTo>
                  <a:pt x="190" y="58"/>
                </a:lnTo>
                <a:lnTo>
                  <a:pt x="42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47" name="Freeform"/>
          <p:cNvSpPr>
            <a:spLocks noChangeAspect="1"/>
          </p:cNvSpPr>
          <p:nvPr/>
        </p:nvSpPr>
        <p:spPr bwMode="auto">
          <a:xfrm>
            <a:off x="1563150" y="4616811"/>
            <a:ext cx="64726" cy="54527"/>
          </a:xfrm>
          <a:custGeom>
            <a:avLst/>
            <a:gdLst>
              <a:gd name="T0" fmla="*/ 29 w 138"/>
              <a:gd name="T1" fmla="*/ 0 h 115"/>
              <a:gd name="T2" fmla="*/ 0 w 138"/>
              <a:gd name="T3" fmla="*/ 34 h 115"/>
              <a:gd name="T4" fmla="*/ 12 w 138"/>
              <a:gd name="T5" fmla="*/ 61 h 115"/>
              <a:gd name="T6" fmla="*/ 38 w 138"/>
              <a:gd name="T7" fmla="*/ 70 h 115"/>
              <a:gd name="T8" fmla="*/ 64 w 138"/>
              <a:gd name="T9" fmla="*/ 115 h 115"/>
              <a:gd name="T10" fmla="*/ 136 w 138"/>
              <a:gd name="T11" fmla="*/ 97 h 115"/>
              <a:gd name="T12" fmla="*/ 138 w 138"/>
              <a:gd name="T13" fmla="*/ 49 h 115"/>
              <a:gd name="T14" fmla="*/ 85 w 138"/>
              <a:gd name="T15" fmla="*/ 9 h 115"/>
              <a:gd name="T16" fmla="*/ 29 w 138"/>
              <a:gd name="T17" fmla="*/ 0 h 1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8"/>
              <a:gd name="T28" fmla="*/ 0 h 115"/>
              <a:gd name="T29" fmla="*/ 138 w 138"/>
              <a:gd name="T30" fmla="*/ 115 h 1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8" h="115">
                <a:moveTo>
                  <a:pt x="29" y="0"/>
                </a:moveTo>
                <a:lnTo>
                  <a:pt x="0" y="34"/>
                </a:lnTo>
                <a:lnTo>
                  <a:pt x="12" y="61"/>
                </a:lnTo>
                <a:lnTo>
                  <a:pt x="38" y="70"/>
                </a:lnTo>
                <a:lnTo>
                  <a:pt x="64" y="115"/>
                </a:lnTo>
                <a:lnTo>
                  <a:pt x="136" y="97"/>
                </a:lnTo>
                <a:lnTo>
                  <a:pt x="138" y="49"/>
                </a:lnTo>
                <a:lnTo>
                  <a:pt x="85" y="9"/>
                </a:lnTo>
                <a:lnTo>
                  <a:pt x="2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0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1196</TotalTime>
  <Words>284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宋体</vt:lpstr>
      <vt:lpstr>Arial</vt:lpstr>
      <vt:lpstr>Calibri</vt:lpstr>
      <vt:lpstr>Meta Offc Pro</vt:lpstr>
      <vt:lpstr>MetaSerif-Book</vt:lpstr>
      <vt:lpstr>Tahoma</vt:lpstr>
      <vt:lpstr>Times New Roman</vt:lpstr>
      <vt:lpstr>Verdana</vt:lpstr>
      <vt:lpstr>Default with exhibit #</vt:lpstr>
      <vt:lpstr>Default with figure #</vt:lpstr>
      <vt:lpstr>Title page</vt:lpstr>
      <vt:lpstr>Blank</vt:lpstr>
      <vt:lpstr>1_Blank</vt:lpstr>
      <vt:lpstr>1_Default with exhibit #</vt:lpstr>
      <vt:lpstr>1_Default with figure #</vt:lpstr>
      <vt:lpstr>1_Title page</vt:lpstr>
      <vt:lpstr>US Appeals Court Rulings on Lawsuits by Nonprofits Objecting to Contraception</vt:lpstr>
    </vt:vector>
  </TitlesOfParts>
  <Company>Henry J. Kaiser Family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Analysis of Religious Freedom Restoration Act</dc:title>
  <dc:creator>Nisha Kurani</dc:creator>
  <cp:lastModifiedBy>Rakesh Singh</cp:lastModifiedBy>
  <cp:revision>76</cp:revision>
  <dcterms:created xsi:type="dcterms:W3CDTF">2013-11-18T23:24:51Z</dcterms:created>
  <dcterms:modified xsi:type="dcterms:W3CDTF">2016-02-19T00:40:13Z</dcterms:modified>
</cp:coreProperties>
</file>