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6.xml" ContentType="application/vnd.openxmlformats-officedocument.drawingml.chart+xml"/>
  <Override PartName="/ppt/drawings/drawing4.xml" ContentType="application/vnd.openxmlformats-officedocument.drawingml.chartshapes+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drawings/drawing5.xml" ContentType="application/vnd.openxmlformats-officedocument.drawingml.chartshapes+xml"/>
  <Override PartName="/ppt/charts/chart9.xml" ContentType="application/vnd.openxmlformats-officedocument.drawingml.chart+xml"/>
  <Override PartName="/ppt/charts/chart10.xml" ContentType="application/vnd.openxmlformats-officedocument.drawingml.chart+xml"/>
  <Override PartName="/ppt/notesSlides/notesSlide10.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11.xml" ContentType="application/vnd.openxmlformats-officedocument.presentationml.notesSlide+xml"/>
  <Override PartName="/ppt/charts/chart13.xml" ContentType="application/vnd.openxmlformats-officedocument.drawingml.chart+xml"/>
  <Override PartName="/ppt/notesSlides/notesSlide12.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8" r:id="rId1"/>
    <p:sldMasterId id="2147483673" r:id="rId2"/>
    <p:sldMasterId id="2147483666" r:id="rId3"/>
    <p:sldMasterId id="2147483678" r:id="rId4"/>
  </p:sldMasterIdLst>
  <p:notesMasterIdLst>
    <p:notesMasterId r:id="rId19"/>
  </p:notesMasterIdLst>
  <p:handoutMasterIdLst>
    <p:handoutMasterId r:id="rId20"/>
  </p:handoutMasterIdLst>
  <p:sldIdLst>
    <p:sldId id="326" r:id="rId5"/>
    <p:sldId id="301" r:id="rId6"/>
    <p:sldId id="334" r:id="rId7"/>
    <p:sldId id="323" r:id="rId8"/>
    <p:sldId id="302" r:id="rId9"/>
    <p:sldId id="303" r:id="rId10"/>
    <p:sldId id="339" r:id="rId11"/>
    <p:sldId id="337" r:id="rId12"/>
    <p:sldId id="338" r:id="rId13"/>
    <p:sldId id="340" r:id="rId14"/>
    <p:sldId id="341" r:id="rId15"/>
    <p:sldId id="342" r:id="rId16"/>
    <p:sldId id="333" r:id="rId17"/>
    <p:sldId id="314"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izabeth Hinton" initials="EH"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8" autoAdjust="0"/>
    <p:restoredTop sz="79429" autoAdjust="0"/>
  </p:normalViewPr>
  <p:slideViewPr>
    <p:cSldViewPr>
      <p:cViewPr varScale="1">
        <p:scale>
          <a:sx n="91" d="100"/>
          <a:sy n="91" d="100"/>
        </p:scale>
        <p:origin x="1548" y="90"/>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sorterViewPr>
    <p:cViewPr>
      <p:scale>
        <a:sx n="75" d="100"/>
        <a:sy n="75" d="100"/>
      </p:scale>
      <p:origin x="0" y="30"/>
    </p:cViewPr>
  </p:sorterViewPr>
  <p:notesViewPr>
    <p:cSldViewPr>
      <p:cViewPr varScale="1">
        <p:scale>
          <a:sx n="88" d="100"/>
          <a:sy n="88" d="100"/>
        </p:scale>
        <p:origin x="-3822"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217443973349488E-2"/>
          <c:y val="6.0598548228346455E-2"/>
          <c:w val="0.90437158469945356"/>
          <c:h val="0.8756613756613757"/>
        </c:manualLayout>
      </c:layout>
      <c:pieChart>
        <c:varyColors val="1"/>
        <c:ser>
          <c:idx val="0"/>
          <c:order val="0"/>
          <c:tx>
            <c:strRef>
              <c:f>Sheet1!$B$1</c:f>
              <c:strCache>
                <c:ptCount val="1"/>
                <c:pt idx="0">
                  <c:v>Column1</c:v>
                </c:pt>
              </c:strCache>
            </c:strRef>
          </c:tx>
          <c:spPr>
            <a:solidFill>
              <a:schemeClr val="accent3"/>
            </a:solidFill>
            <a:ln w="9525">
              <a:noFill/>
            </a:ln>
          </c:spPr>
          <c:dPt>
            <c:idx val="0"/>
            <c:bubble3D val="0"/>
            <c:spPr>
              <a:solidFill>
                <a:schemeClr val="accent3"/>
              </a:solidFill>
              <a:ln w="12700">
                <a:solidFill>
                  <a:schemeClr val="tx1"/>
                </a:solidFill>
              </a:ln>
            </c:spPr>
            <c:extLst>
              <c:ext xmlns:c16="http://schemas.microsoft.com/office/drawing/2014/chart" uri="{C3380CC4-5D6E-409C-BE32-E72D297353CC}">
                <c16:uniqueId val="{00000001-265F-4E5B-B78E-EFEF3FF93358}"/>
              </c:ext>
            </c:extLst>
          </c:dPt>
          <c:dPt>
            <c:idx val="1"/>
            <c:bubble3D val="0"/>
            <c:spPr>
              <a:solidFill>
                <a:schemeClr val="accent1"/>
              </a:solidFill>
              <a:ln w="12700">
                <a:solidFill>
                  <a:schemeClr val="tx1"/>
                </a:solidFill>
              </a:ln>
            </c:spPr>
            <c:extLst>
              <c:ext xmlns:c16="http://schemas.microsoft.com/office/drawing/2014/chart" uri="{C3380CC4-5D6E-409C-BE32-E72D297353CC}">
                <c16:uniqueId val="{00000003-265F-4E5B-B78E-EFEF3FF93358}"/>
              </c:ext>
            </c:extLst>
          </c:dPt>
          <c:dPt>
            <c:idx val="2"/>
            <c:bubble3D val="0"/>
            <c:spPr>
              <a:solidFill>
                <a:schemeClr val="tx2"/>
              </a:solidFill>
              <a:ln w="12700">
                <a:solidFill>
                  <a:schemeClr val="tx1"/>
                </a:solidFill>
              </a:ln>
            </c:spPr>
            <c:extLst>
              <c:ext xmlns:c16="http://schemas.microsoft.com/office/drawing/2014/chart" uri="{C3380CC4-5D6E-409C-BE32-E72D297353CC}">
                <c16:uniqueId val="{00000005-265F-4E5B-B78E-EFEF3FF93358}"/>
              </c:ext>
            </c:extLst>
          </c:dPt>
          <c:dPt>
            <c:idx val="3"/>
            <c:bubble3D val="0"/>
            <c:spPr>
              <a:solidFill>
                <a:schemeClr val="accent5"/>
              </a:solidFill>
              <a:ln w="12700">
                <a:solidFill>
                  <a:schemeClr val="tx1"/>
                </a:solidFill>
              </a:ln>
            </c:spPr>
            <c:extLst>
              <c:ext xmlns:c16="http://schemas.microsoft.com/office/drawing/2014/chart" uri="{C3380CC4-5D6E-409C-BE32-E72D297353CC}">
                <c16:uniqueId val="{00000007-265F-4E5B-B78E-EFEF3FF93358}"/>
              </c:ext>
            </c:extLst>
          </c:dPt>
          <c:cat>
            <c:strRef>
              <c:f>Sheet1!$A$2:$A$5</c:f>
              <c:strCache>
                <c:ptCount val="4"/>
                <c:pt idx="0">
                  <c:v>Employer-Sponsored </c:v>
                </c:pt>
                <c:pt idx="1">
                  <c:v>Medicaid/ Other Public </c:v>
                </c:pt>
                <c:pt idx="2">
                  <c:v>Uninsured </c:v>
                </c:pt>
                <c:pt idx="3">
                  <c:v>Private Non-Group</c:v>
                </c:pt>
              </c:strCache>
            </c:strRef>
          </c:cat>
          <c:val>
            <c:numRef>
              <c:f>Sheet1!$B$2:$B$5</c:f>
              <c:numCache>
                <c:formatCode>0.0%</c:formatCode>
                <c:ptCount val="4"/>
                <c:pt idx="0">
                  <c:v>0.56000000000000005</c:v>
                </c:pt>
                <c:pt idx="1">
                  <c:v>0.26</c:v>
                </c:pt>
                <c:pt idx="2">
                  <c:v>0.1</c:v>
                </c:pt>
                <c:pt idx="3">
                  <c:v>0.08</c:v>
                </c:pt>
              </c:numCache>
            </c:numRef>
          </c:val>
          <c:extLst>
            <c:ext xmlns:c16="http://schemas.microsoft.com/office/drawing/2014/chart" uri="{C3380CC4-5D6E-409C-BE32-E72D297353CC}">
              <c16:uniqueId val="{00000008-265F-4E5B-B78E-EFEF3FF93358}"/>
            </c:ext>
          </c:extLst>
        </c:ser>
        <c:dLbls>
          <c:showLegendKey val="0"/>
          <c:showVal val="0"/>
          <c:showCatName val="0"/>
          <c:showSerName val="0"/>
          <c:showPercent val="0"/>
          <c:showBubbleSize val="0"/>
          <c:showLeaderLines val="0"/>
        </c:dLbls>
        <c:firstSliceAng val="145"/>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337257580087177E-2"/>
          <c:y val="6.5398439351839491E-2"/>
          <c:w val="0.77511222094744403"/>
          <c:h val="0.72283404384377703"/>
        </c:manualLayout>
      </c:layout>
      <c:pieChart>
        <c:varyColors val="1"/>
        <c:ser>
          <c:idx val="0"/>
          <c:order val="0"/>
          <c:tx>
            <c:strRef>
              <c:f>Sheet1!$B$1</c:f>
              <c:strCache>
                <c:ptCount val="1"/>
                <c:pt idx="0">
                  <c:v>Column1</c:v>
                </c:pt>
              </c:strCache>
            </c:strRef>
          </c:tx>
          <c:spPr>
            <a:ln w="12700">
              <a:solidFill>
                <a:schemeClr val="tx1"/>
              </a:solidFill>
            </a:ln>
          </c:spPr>
          <c:dPt>
            <c:idx val="1"/>
            <c:bubble3D val="0"/>
            <c:spPr>
              <a:solidFill>
                <a:schemeClr val="tx2"/>
              </a:solidFill>
              <a:ln w="12700">
                <a:solidFill>
                  <a:schemeClr val="tx1"/>
                </a:solidFill>
              </a:ln>
            </c:spPr>
            <c:extLst>
              <c:ext xmlns:c16="http://schemas.microsoft.com/office/drawing/2014/chart" uri="{C3380CC4-5D6E-409C-BE32-E72D297353CC}">
                <c16:uniqueId val="{00000001-5822-4A06-BCCD-401DC997B05A}"/>
              </c:ext>
            </c:extLst>
          </c:dPt>
          <c:dLbls>
            <c:dLbl>
              <c:idx val="0"/>
              <c:layout/>
              <c:spPr/>
              <c:txPr>
                <a:bodyPr/>
                <a:lstStyle/>
                <a:p>
                  <a:pPr>
                    <a:defRPr sz="12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822-4A06-BCCD-401DC997B05A}"/>
                </c:ext>
              </c:extLst>
            </c:dLbl>
            <c:dLbl>
              <c:idx val="2"/>
              <c:layout>
                <c:manualLayout>
                  <c:x val="0.17386521609191735"/>
                  <c:y val="0.1630874561911572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5822-4A06-BCCD-401DC997B05A}"/>
                </c:ext>
              </c:extLst>
            </c:dLbl>
            <c:spPr>
              <a:noFill/>
              <a:ln>
                <a:noFill/>
              </a:ln>
              <a:effectLst/>
            </c:spPr>
            <c:txPr>
              <a:bodyPr/>
              <a:lstStyle/>
              <a:p>
                <a:pPr>
                  <a:defRPr sz="1200" b="1"/>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Excellent or Very Good</c:v>
                </c:pt>
                <c:pt idx="1">
                  <c:v>Good</c:v>
                </c:pt>
                <c:pt idx="2">
                  <c:v>Fair or Poor</c:v>
                </c:pt>
              </c:strCache>
            </c:strRef>
          </c:cat>
          <c:val>
            <c:numRef>
              <c:f>Sheet1!$B$2:$B$4</c:f>
              <c:numCache>
                <c:formatCode>0%</c:formatCode>
                <c:ptCount val="3"/>
                <c:pt idx="0">
                  <c:v>0.49</c:v>
                </c:pt>
                <c:pt idx="1">
                  <c:v>0.3</c:v>
                </c:pt>
                <c:pt idx="2">
                  <c:v>0.21</c:v>
                </c:pt>
              </c:numCache>
            </c:numRef>
          </c:val>
          <c:extLst>
            <c:ext xmlns:c16="http://schemas.microsoft.com/office/drawing/2014/chart" uri="{C3380CC4-5D6E-409C-BE32-E72D297353CC}">
              <c16:uniqueId val="{00000004-5822-4A06-BCCD-401DC997B05A}"/>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875922892053204"/>
          <c:y val="0.12950527735146217"/>
          <c:w val="0.74360493544266348"/>
          <c:h val="0.69345195341822174"/>
        </c:manualLayout>
      </c:layout>
      <c:pieChart>
        <c:varyColors val="1"/>
        <c:ser>
          <c:idx val="0"/>
          <c:order val="0"/>
          <c:tx>
            <c:strRef>
              <c:f>Sheet1!$B$1</c:f>
              <c:strCache>
                <c:ptCount val="1"/>
                <c:pt idx="0">
                  <c:v>Column2</c:v>
                </c:pt>
              </c:strCache>
            </c:strRef>
          </c:tx>
          <c:spPr>
            <a:ln w="12700">
              <a:solidFill>
                <a:schemeClr val="tx1"/>
              </a:solidFill>
            </a:ln>
          </c:spPr>
          <c:dPt>
            <c:idx val="1"/>
            <c:bubble3D val="0"/>
            <c:spPr>
              <a:solidFill>
                <a:schemeClr val="tx2"/>
              </a:solidFill>
              <a:ln w="12700">
                <a:solidFill>
                  <a:schemeClr val="tx1"/>
                </a:solidFill>
              </a:ln>
            </c:spPr>
            <c:extLst>
              <c:ext xmlns:c16="http://schemas.microsoft.com/office/drawing/2014/chart" uri="{C3380CC4-5D6E-409C-BE32-E72D297353CC}">
                <c16:uniqueId val="{00000001-2098-4256-9379-683ABE3F2379}"/>
              </c:ext>
            </c:extLst>
          </c:dPt>
          <c:dLbls>
            <c:dLbl>
              <c:idx val="0"/>
              <c:layout/>
              <c:spPr/>
              <c:txPr>
                <a:bodyPr/>
                <a:lstStyle/>
                <a:p>
                  <a:pPr>
                    <a:defRPr sz="14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098-4256-9379-683ABE3F2379}"/>
                </c:ext>
              </c:extLst>
            </c:dLbl>
            <c:dLbl>
              <c:idx val="1"/>
              <c:layout>
                <c:manualLayout>
                  <c:x val="-4.0378331613247789E-2"/>
                  <c:y val="-0.2185546810506033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2098-4256-9379-683ABE3F2379}"/>
                </c:ext>
              </c:extLst>
            </c:dLbl>
            <c:spPr>
              <a:noFill/>
              <a:ln>
                <a:noFill/>
              </a:ln>
              <a:effectLst/>
            </c:spPr>
            <c:txPr>
              <a:bodyPr/>
              <a:lstStyle/>
              <a:p>
                <a:pPr>
                  <a:defRPr sz="1400" b="1"/>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No worker</c:v>
                </c:pt>
                <c:pt idx="1">
                  <c:v>Part-time worker</c:v>
                </c:pt>
                <c:pt idx="2">
                  <c:v>Full-time worker</c:v>
                </c:pt>
              </c:strCache>
            </c:strRef>
          </c:cat>
          <c:val>
            <c:numRef>
              <c:f>Sheet1!$B$2:$B$4</c:f>
              <c:numCache>
                <c:formatCode>0%</c:formatCode>
                <c:ptCount val="3"/>
                <c:pt idx="0">
                  <c:v>0.38</c:v>
                </c:pt>
                <c:pt idx="1">
                  <c:v>0.21</c:v>
                </c:pt>
                <c:pt idx="2">
                  <c:v>0.41</c:v>
                </c:pt>
              </c:numCache>
            </c:numRef>
          </c:val>
          <c:extLst>
            <c:ext xmlns:c16="http://schemas.microsoft.com/office/drawing/2014/chart" uri="{C3380CC4-5D6E-409C-BE32-E72D297353CC}">
              <c16:uniqueId val="{00000003-2098-4256-9379-683ABE3F2379}"/>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758684422945376"/>
          <c:y val="0.12554255774926107"/>
          <c:w val="0.69065517456804826"/>
          <c:h val="0.71171525122287793"/>
        </c:manualLayout>
      </c:layout>
      <c:barChart>
        <c:barDir val="col"/>
        <c:grouping val="percentStacked"/>
        <c:varyColors val="0"/>
        <c:ser>
          <c:idx val="0"/>
          <c:order val="0"/>
          <c:tx>
            <c:strRef>
              <c:f>Sheet1!$B$1</c:f>
              <c:strCache>
                <c:ptCount val="1"/>
                <c:pt idx="0">
                  <c:v>Column1</c:v>
                </c:pt>
              </c:strCache>
            </c:strRef>
          </c:tx>
          <c:spPr>
            <a:ln w="12700">
              <a:solidFill>
                <a:schemeClr val="tx1"/>
              </a:solidFill>
            </a:ln>
          </c:spPr>
          <c:invertIfNegative val="0"/>
          <c:dLbls>
            <c:numFmt formatCode="0%" sourceLinked="0"/>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c:f>
              <c:numCache>
                <c:formatCode>General</c:formatCode>
                <c:ptCount val="2"/>
              </c:numCache>
            </c:numRef>
          </c:cat>
          <c:val>
            <c:numRef>
              <c:f>Sheet1!$B$2:$B$3</c:f>
              <c:numCache>
                <c:formatCode>General</c:formatCode>
                <c:ptCount val="2"/>
                <c:pt idx="0">
                  <c:v>0.47</c:v>
                </c:pt>
                <c:pt idx="1">
                  <c:v>0.54</c:v>
                </c:pt>
              </c:numCache>
            </c:numRef>
          </c:val>
          <c:extLst>
            <c:ext xmlns:c16="http://schemas.microsoft.com/office/drawing/2014/chart" uri="{C3380CC4-5D6E-409C-BE32-E72D297353CC}">
              <c16:uniqueId val="{00000000-D635-49D3-BCB9-78F19D08C469}"/>
            </c:ext>
          </c:extLst>
        </c:ser>
        <c:ser>
          <c:idx val="1"/>
          <c:order val="1"/>
          <c:tx>
            <c:strRef>
              <c:f>Sheet1!$C$1</c:f>
              <c:strCache>
                <c:ptCount val="1"/>
                <c:pt idx="0">
                  <c:v>Column2</c:v>
                </c:pt>
              </c:strCache>
            </c:strRef>
          </c:tx>
          <c:spPr>
            <a:solidFill>
              <a:schemeClr val="tx2"/>
            </a:solidFill>
            <a:ln w="12700">
              <a:solidFill>
                <a:schemeClr val="tx1"/>
              </a:solidFill>
            </a:ln>
          </c:spPr>
          <c:invertIfNegative val="0"/>
          <c:dLbls>
            <c:numFmt formatCode="0%" sourceLinked="0"/>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c:f>
              <c:numCache>
                <c:formatCode>General</c:formatCode>
                <c:ptCount val="2"/>
              </c:numCache>
            </c:numRef>
          </c:cat>
          <c:val>
            <c:numRef>
              <c:f>Sheet1!$C$2:$C$3</c:f>
              <c:numCache>
                <c:formatCode>General</c:formatCode>
                <c:ptCount val="2"/>
                <c:pt idx="0">
                  <c:v>0.05</c:v>
                </c:pt>
                <c:pt idx="1">
                  <c:v>0.16</c:v>
                </c:pt>
              </c:numCache>
            </c:numRef>
          </c:val>
          <c:extLst>
            <c:ext xmlns:c16="http://schemas.microsoft.com/office/drawing/2014/chart" uri="{C3380CC4-5D6E-409C-BE32-E72D297353CC}">
              <c16:uniqueId val="{00000001-D635-49D3-BCB9-78F19D08C469}"/>
            </c:ext>
          </c:extLst>
        </c:ser>
        <c:ser>
          <c:idx val="2"/>
          <c:order val="2"/>
          <c:tx>
            <c:strRef>
              <c:f>Sheet1!$D$1</c:f>
              <c:strCache>
                <c:ptCount val="1"/>
                <c:pt idx="0">
                  <c:v>Column3</c:v>
                </c:pt>
              </c:strCache>
            </c:strRef>
          </c:tx>
          <c:spPr>
            <a:ln w="12700">
              <a:solidFill>
                <a:schemeClr val="tx1"/>
              </a:solidFill>
            </a:ln>
          </c:spPr>
          <c:invertIfNegative val="0"/>
          <c:dLbls>
            <c:numFmt formatCode="0%" sourceLinked="0"/>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c:f>
              <c:numCache>
                <c:formatCode>General</c:formatCode>
                <c:ptCount val="2"/>
              </c:numCache>
            </c:numRef>
          </c:cat>
          <c:val>
            <c:numRef>
              <c:f>Sheet1!$D$2:$D$3</c:f>
              <c:numCache>
                <c:formatCode>General</c:formatCode>
                <c:ptCount val="2"/>
                <c:pt idx="0">
                  <c:v>0.48</c:v>
                </c:pt>
                <c:pt idx="1">
                  <c:v>0.12</c:v>
                </c:pt>
              </c:numCache>
            </c:numRef>
          </c:val>
          <c:extLst>
            <c:ext xmlns:c16="http://schemas.microsoft.com/office/drawing/2014/chart" uri="{C3380CC4-5D6E-409C-BE32-E72D297353CC}">
              <c16:uniqueId val="{00000002-D635-49D3-BCB9-78F19D08C469}"/>
            </c:ext>
          </c:extLst>
        </c:ser>
        <c:ser>
          <c:idx val="3"/>
          <c:order val="3"/>
          <c:tx>
            <c:strRef>
              <c:f>Sheet1!$E$1</c:f>
              <c:strCache>
                <c:ptCount val="1"/>
                <c:pt idx="0">
                  <c:v>Column4</c:v>
                </c:pt>
              </c:strCache>
            </c:strRef>
          </c:tx>
          <c:spPr>
            <a:solidFill>
              <a:schemeClr val="accent6"/>
            </a:solidFill>
            <a:ln w="12700">
              <a:solidFill>
                <a:schemeClr val="tx1"/>
              </a:solidFill>
            </a:ln>
          </c:spPr>
          <c:invertIfNegative val="0"/>
          <c:dLbls>
            <c:numFmt formatCode="0%" sourceLinked="0"/>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c:f>
              <c:numCache>
                <c:formatCode>General</c:formatCode>
                <c:ptCount val="2"/>
              </c:numCache>
            </c:numRef>
          </c:cat>
          <c:val>
            <c:numRef>
              <c:f>Sheet1!$E$2:$E$3</c:f>
              <c:numCache>
                <c:formatCode>General</c:formatCode>
                <c:ptCount val="2"/>
                <c:pt idx="1">
                  <c:v>0.11</c:v>
                </c:pt>
              </c:numCache>
            </c:numRef>
          </c:val>
          <c:extLst>
            <c:ext xmlns:c16="http://schemas.microsoft.com/office/drawing/2014/chart" uri="{C3380CC4-5D6E-409C-BE32-E72D297353CC}">
              <c16:uniqueId val="{00000003-D635-49D3-BCB9-78F19D08C469}"/>
            </c:ext>
          </c:extLst>
        </c:ser>
        <c:ser>
          <c:idx val="4"/>
          <c:order val="4"/>
          <c:tx>
            <c:strRef>
              <c:f>Sheet1!$F$1</c:f>
              <c:strCache>
                <c:ptCount val="1"/>
                <c:pt idx="0">
                  <c:v>Column5</c:v>
                </c:pt>
              </c:strCache>
            </c:strRef>
          </c:tx>
          <c:spPr>
            <a:ln w="12700">
              <a:solidFill>
                <a:schemeClr val="tx1"/>
              </a:solidFill>
            </a:ln>
          </c:spPr>
          <c:invertIfNegative val="0"/>
          <c:dLbls>
            <c:numFmt formatCode="0%" sourceLinked="0"/>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c:f>
              <c:numCache>
                <c:formatCode>General</c:formatCode>
                <c:ptCount val="2"/>
              </c:numCache>
            </c:numRef>
          </c:cat>
          <c:val>
            <c:numRef>
              <c:f>Sheet1!$F$2:$F$3</c:f>
              <c:numCache>
                <c:formatCode>General</c:formatCode>
                <c:ptCount val="2"/>
                <c:pt idx="1">
                  <c:v>0.06</c:v>
                </c:pt>
              </c:numCache>
            </c:numRef>
          </c:val>
          <c:extLst>
            <c:ext xmlns:c16="http://schemas.microsoft.com/office/drawing/2014/chart" uri="{C3380CC4-5D6E-409C-BE32-E72D297353CC}">
              <c16:uniqueId val="{00000004-D635-49D3-BCB9-78F19D08C469}"/>
            </c:ext>
          </c:extLst>
        </c:ser>
        <c:dLbls>
          <c:showLegendKey val="0"/>
          <c:showVal val="0"/>
          <c:showCatName val="0"/>
          <c:showSerName val="0"/>
          <c:showPercent val="0"/>
          <c:showBubbleSize val="0"/>
        </c:dLbls>
        <c:gapWidth val="150"/>
        <c:overlap val="100"/>
        <c:axId val="44076032"/>
        <c:axId val="44086016"/>
      </c:barChart>
      <c:catAx>
        <c:axId val="44076032"/>
        <c:scaling>
          <c:orientation val="minMax"/>
        </c:scaling>
        <c:delete val="0"/>
        <c:axPos val="b"/>
        <c:numFmt formatCode="General" sourceLinked="1"/>
        <c:majorTickMark val="out"/>
        <c:minorTickMark val="none"/>
        <c:tickLblPos val="nextTo"/>
        <c:crossAx val="44086016"/>
        <c:crosses val="autoZero"/>
        <c:auto val="1"/>
        <c:lblAlgn val="ctr"/>
        <c:lblOffset val="100"/>
        <c:noMultiLvlLbl val="0"/>
      </c:catAx>
      <c:valAx>
        <c:axId val="44086016"/>
        <c:scaling>
          <c:orientation val="minMax"/>
        </c:scaling>
        <c:delete val="1"/>
        <c:axPos val="l"/>
        <c:numFmt formatCode="0%" sourceLinked="1"/>
        <c:majorTickMark val="out"/>
        <c:minorTickMark val="none"/>
        <c:tickLblPos val="nextTo"/>
        <c:crossAx val="440760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610205527994333E-2"/>
          <c:y val="0"/>
          <c:w val="0.9425148858518837"/>
          <c:h val="0.81689000650532972"/>
        </c:manualLayout>
      </c:layout>
      <c:barChart>
        <c:barDir val="col"/>
        <c:grouping val="clustered"/>
        <c:varyColors val="0"/>
        <c:ser>
          <c:idx val="0"/>
          <c:order val="0"/>
          <c:spPr>
            <a:solidFill>
              <a:schemeClr val="accent1"/>
            </a:solidFill>
            <a:ln w="12700">
              <a:solidFill>
                <a:schemeClr val="tx1"/>
              </a:solidFill>
            </a:ln>
          </c:spPr>
          <c:invertIfNegative val="0"/>
          <c:dPt>
            <c:idx val="0"/>
            <c:invertIfNegative val="0"/>
            <c:bubble3D val="0"/>
            <c:spPr>
              <a:solidFill>
                <a:schemeClr val="accent4"/>
              </a:solidFill>
              <a:ln w="12700">
                <a:solidFill>
                  <a:schemeClr val="tx1"/>
                </a:solidFill>
              </a:ln>
            </c:spPr>
            <c:extLst>
              <c:ext xmlns:c16="http://schemas.microsoft.com/office/drawing/2014/chart" uri="{C3380CC4-5D6E-409C-BE32-E72D297353CC}">
                <c16:uniqueId val="{00000001-0492-47A4-9B8C-C92BB779F937}"/>
              </c:ext>
            </c:extLst>
          </c:dPt>
          <c:dPt>
            <c:idx val="5"/>
            <c:invertIfNegative val="0"/>
            <c:bubble3D val="0"/>
            <c:spPr>
              <a:solidFill>
                <a:schemeClr val="tx2"/>
              </a:solidFill>
              <a:ln w="12700">
                <a:solidFill>
                  <a:schemeClr val="tx1"/>
                </a:solidFill>
              </a:ln>
            </c:spPr>
            <c:extLst>
              <c:ext xmlns:c16="http://schemas.microsoft.com/office/drawing/2014/chart" uri="{C3380CC4-5D6E-409C-BE32-E72D297353CC}">
                <c16:uniqueId val="{00000003-0492-47A4-9B8C-C92BB779F937}"/>
              </c:ext>
            </c:extLst>
          </c:dPt>
          <c:dLbls>
            <c:spPr>
              <a:noFill/>
              <a:ln>
                <a:noFill/>
              </a:ln>
              <a:effectLst/>
            </c:spPr>
            <c:txPr>
              <a:bodyPr/>
              <a:lstStyle/>
              <a:p>
                <a:pPr>
                  <a:defRPr b="1">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Sheet1!$B$1:$G$1</c:f>
              <c:strCache>
                <c:ptCount val="6"/>
                <c:pt idx="0">
                  <c:v>Total</c:v>
                </c:pt>
                <c:pt idx="1">
                  <c:v>Whites</c:v>
                </c:pt>
                <c:pt idx="2">
                  <c:v>Blacks</c:v>
                </c:pt>
                <c:pt idx="3">
                  <c:v>Hispanics </c:v>
                </c:pt>
                <c:pt idx="4">
                  <c:v>Other</c:v>
                </c:pt>
                <c:pt idx="5">
                  <c:v>All People of Color</c:v>
                </c:pt>
              </c:strCache>
            </c:strRef>
          </c:cat>
          <c:val>
            <c:numRef>
              <c:f>Sheet1!$B$2:$G$2</c:f>
              <c:numCache>
                <c:formatCode>0%</c:formatCode>
                <c:ptCount val="6"/>
                <c:pt idx="0">
                  <c:v>0.11</c:v>
                </c:pt>
                <c:pt idx="1">
                  <c:v>0.11</c:v>
                </c:pt>
                <c:pt idx="2">
                  <c:v>0.23</c:v>
                </c:pt>
                <c:pt idx="3">
                  <c:v>0.06</c:v>
                </c:pt>
                <c:pt idx="4">
                  <c:v>7.0000000000000007E-2</c:v>
                </c:pt>
                <c:pt idx="5">
                  <c:v>0.11</c:v>
                </c:pt>
              </c:numCache>
            </c:numRef>
          </c:val>
          <c:extLst>
            <c:ext xmlns:c16="http://schemas.microsoft.com/office/drawing/2014/chart" uri="{C3380CC4-5D6E-409C-BE32-E72D297353CC}">
              <c16:uniqueId val="{00000004-0492-47A4-9B8C-C92BB779F937}"/>
            </c:ext>
          </c:extLst>
        </c:ser>
        <c:dLbls>
          <c:showLegendKey val="0"/>
          <c:showVal val="0"/>
          <c:showCatName val="0"/>
          <c:showSerName val="0"/>
          <c:showPercent val="0"/>
          <c:showBubbleSize val="0"/>
        </c:dLbls>
        <c:gapWidth val="61"/>
        <c:axId val="35758848"/>
        <c:axId val="35760384"/>
      </c:barChart>
      <c:catAx>
        <c:axId val="35758848"/>
        <c:scaling>
          <c:orientation val="minMax"/>
        </c:scaling>
        <c:delete val="0"/>
        <c:axPos val="b"/>
        <c:numFmt formatCode="General" sourceLinked="0"/>
        <c:majorTickMark val="none"/>
        <c:minorTickMark val="none"/>
        <c:tickLblPos val="nextTo"/>
        <c:txPr>
          <a:bodyPr/>
          <a:lstStyle/>
          <a:p>
            <a:pPr>
              <a:defRPr sz="1600" b="1"/>
            </a:pPr>
            <a:endParaRPr lang="en-US"/>
          </a:p>
        </c:txPr>
        <c:crossAx val="35760384"/>
        <c:crosses val="autoZero"/>
        <c:auto val="1"/>
        <c:lblAlgn val="ctr"/>
        <c:lblOffset val="0"/>
        <c:noMultiLvlLbl val="0"/>
      </c:catAx>
      <c:valAx>
        <c:axId val="35760384"/>
        <c:scaling>
          <c:orientation val="minMax"/>
          <c:max val="0.70000000000000007"/>
          <c:min val="0"/>
        </c:scaling>
        <c:delete val="1"/>
        <c:axPos val="l"/>
        <c:numFmt formatCode="0%" sourceLinked="1"/>
        <c:majorTickMark val="out"/>
        <c:minorTickMark val="none"/>
        <c:tickLblPos val="nextTo"/>
        <c:crossAx val="357588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064795502277008E-2"/>
          <c:y val="9.7900006321102767E-2"/>
          <c:w val="0.88542786827272135"/>
          <c:h val="0.85195668965389659"/>
        </c:manualLayout>
      </c:layout>
      <c:barChart>
        <c:barDir val="col"/>
        <c:grouping val="percentStacked"/>
        <c:varyColors val="0"/>
        <c:ser>
          <c:idx val="0"/>
          <c:order val="0"/>
          <c:tx>
            <c:strRef>
              <c:f>Sheet1!$B$1</c:f>
              <c:strCache>
                <c:ptCount val="1"/>
                <c:pt idx="0">
                  <c:v>Medicaid Eligible 
Adult </c:v>
                </c:pt>
              </c:strCache>
            </c:strRef>
          </c:tx>
          <c:spPr>
            <a:solidFill>
              <a:schemeClr val="accent1"/>
            </a:solidFill>
            <a:ln w="12700">
              <a:solidFill>
                <a:schemeClr val="tx1"/>
              </a:solidFill>
            </a:ln>
          </c:spPr>
          <c:invertIfNegative val="0"/>
          <c:cat>
            <c:numRef>
              <c:f>Sheet1!$A$2</c:f>
              <c:numCache>
                <c:formatCode>General</c:formatCode>
                <c:ptCount val="1"/>
              </c:numCache>
            </c:numRef>
          </c:cat>
          <c:val>
            <c:numRef>
              <c:f>Sheet1!$B$2</c:f>
              <c:numCache>
                <c:formatCode>0%</c:formatCode>
                <c:ptCount val="1"/>
                <c:pt idx="0">
                  <c:v>0.14000000000000001</c:v>
                </c:pt>
              </c:numCache>
            </c:numRef>
          </c:val>
          <c:extLst>
            <c:ext xmlns:c16="http://schemas.microsoft.com/office/drawing/2014/chart" uri="{C3380CC4-5D6E-409C-BE32-E72D297353CC}">
              <c16:uniqueId val="{00000000-76B6-4C6A-B96E-7813EF3ED4FE}"/>
            </c:ext>
          </c:extLst>
        </c:ser>
        <c:ser>
          <c:idx val="1"/>
          <c:order val="1"/>
          <c:tx>
            <c:strRef>
              <c:f>Sheet1!$C$1</c:f>
              <c:strCache>
                <c:ptCount val="1"/>
                <c:pt idx="0">
                  <c:v>Medicaid/CHIP 
Eligible Child</c:v>
                </c:pt>
              </c:strCache>
            </c:strRef>
          </c:tx>
          <c:spPr>
            <a:solidFill>
              <a:schemeClr val="accent2"/>
            </a:solidFill>
            <a:ln w="12700">
              <a:solidFill>
                <a:schemeClr val="tx1"/>
              </a:solidFill>
            </a:ln>
          </c:spPr>
          <c:invertIfNegative val="0"/>
          <c:cat>
            <c:numRef>
              <c:f>Sheet1!$A$2</c:f>
              <c:numCache>
                <c:formatCode>General</c:formatCode>
                <c:ptCount val="1"/>
              </c:numCache>
            </c:numRef>
          </c:cat>
          <c:val>
            <c:numRef>
              <c:f>Sheet1!$C$2</c:f>
              <c:numCache>
                <c:formatCode>0%</c:formatCode>
                <c:ptCount val="1"/>
                <c:pt idx="0">
                  <c:v>0.1</c:v>
                </c:pt>
              </c:numCache>
            </c:numRef>
          </c:val>
          <c:extLst>
            <c:ext xmlns:c16="http://schemas.microsoft.com/office/drawing/2014/chart" uri="{C3380CC4-5D6E-409C-BE32-E72D297353CC}">
              <c16:uniqueId val="{00000001-76B6-4C6A-B96E-7813EF3ED4FE}"/>
            </c:ext>
          </c:extLst>
        </c:ser>
        <c:ser>
          <c:idx val="2"/>
          <c:order val="2"/>
          <c:tx>
            <c:strRef>
              <c:f>Sheet1!$D$1</c:f>
              <c:strCache>
                <c:ptCount val="1"/>
                <c:pt idx="0">
                  <c:v>In the Coverage Gap</c:v>
                </c:pt>
              </c:strCache>
            </c:strRef>
          </c:tx>
          <c:spPr>
            <a:solidFill>
              <a:schemeClr val="tx2"/>
            </a:solidFill>
            <a:ln w="12700">
              <a:solidFill>
                <a:schemeClr val="tx1"/>
              </a:solidFill>
            </a:ln>
          </c:spPr>
          <c:invertIfNegative val="0"/>
          <c:cat>
            <c:numRef>
              <c:f>Sheet1!$A$2</c:f>
              <c:numCache>
                <c:formatCode>General</c:formatCode>
                <c:ptCount val="1"/>
              </c:numCache>
            </c:numRef>
          </c:cat>
          <c:val>
            <c:numRef>
              <c:f>Sheet1!$D$2</c:f>
              <c:numCache>
                <c:formatCode>0%</c:formatCode>
                <c:ptCount val="1"/>
                <c:pt idx="0">
                  <c:v>0.1</c:v>
                </c:pt>
              </c:numCache>
            </c:numRef>
          </c:val>
          <c:extLst>
            <c:ext xmlns:c16="http://schemas.microsoft.com/office/drawing/2014/chart" uri="{C3380CC4-5D6E-409C-BE32-E72D297353CC}">
              <c16:uniqueId val="{00000002-76B6-4C6A-B96E-7813EF3ED4FE}"/>
            </c:ext>
          </c:extLst>
        </c:ser>
        <c:ser>
          <c:idx val="3"/>
          <c:order val="3"/>
          <c:tx>
            <c:strRef>
              <c:f>Sheet1!$E$1</c:f>
              <c:strCache>
                <c:ptCount val="1"/>
                <c:pt idx="0">
                  <c:v>Tax Credit-Eligible</c:v>
                </c:pt>
              </c:strCache>
            </c:strRef>
          </c:tx>
          <c:spPr>
            <a:solidFill>
              <a:schemeClr val="accent4"/>
            </a:solidFill>
            <a:ln w="12700">
              <a:solidFill>
                <a:schemeClr val="tx1"/>
              </a:solidFill>
            </a:ln>
          </c:spPr>
          <c:invertIfNegative val="0"/>
          <c:dPt>
            <c:idx val="0"/>
            <c:invertIfNegative val="0"/>
            <c:bubble3D val="0"/>
            <c:extLst>
              <c:ext xmlns:c16="http://schemas.microsoft.com/office/drawing/2014/chart" uri="{C3380CC4-5D6E-409C-BE32-E72D297353CC}">
                <c16:uniqueId val="{00000003-76B6-4C6A-B96E-7813EF3ED4FE}"/>
              </c:ext>
            </c:extLst>
          </c:dPt>
          <c:dLbls>
            <c:dLbl>
              <c:idx val="0"/>
              <c:layout>
                <c:manualLayout>
                  <c:x val="0"/>
                  <c:y val="2.237714430196624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76B6-4C6A-B96E-7813EF3ED4FE}"/>
                </c:ext>
              </c:extLst>
            </c:dLbl>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0%</c:formatCode>
                <c:ptCount val="1"/>
                <c:pt idx="0">
                  <c:v>0.19</c:v>
                </c:pt>
              </c:numCache>
            </c:numRef>
          </c:val>
          <c:extLst>
            <c:ext xmlns:c16="http://schemas.microsoft.com/office/drawing/2014/chart" uri="{C3380CC4-5D6E-409C-BE32-E72D297353CC}">
              <c16:uniqueId val="{00000004-76B6-4C6A-B96E-7813EF3ED4FE}"/>
            </c:ext>
          </c:extLst>
        </c:ser>
        <c:ser>
          <c:idx val="4"/>
          <c:order val="4"/>
          <c:tx>
            <c:strRef>
              <c:f>Sheet1!$F$1</c:f>
              <c:strCache>
                <c:ptCount val="1"/>
                <c:pt idx="0">
                  <c:v>Unsubsidized Marketplace or ESI</c:v>
                </c:pt>
              </c:strCache>
            </c:strRef>
          </c:tx>
          <c:spPr>
            <a:solidFill>
              <a:schemeClr val="accent5">
                <a:lumMod val="60000"/>
                <a:lumOff val="40000"/>
              </a:schemeClr>
            </a:solidFill>
            <a:ln w="12700">
              <a:solidFill>
                <a:schemeClr val="tx1"/>
              </a:solidFill>
            </a:ln>
          </c:spPr>
          <c:invertIfNegative val="0"/>
          <c:dLbls>
            <c:dLbl>
              <c:idx val="0"/>
              <c:layout>
                <c:manualLayout>
                  <c:x val="2.864303293181966E-3"/>
                  <c:y val="4.2915001871002362E-2"/>
                </c:manualLayout>
              </c:layout>
              <c:showLegendKey val="0"/>
              <c:showVal val="1"/>
              <c:showCatName val="0"/>
              <c:showSerName val="0"/>
              <c:showPercent val="0"/>
              <c:showBubbleSize val="0"/>
              <c:extLst>
                <c:ext xmlns:c15="http://schemas.microsoft.com/office/drawing/2012/chart" uri="{CE6537A1-D6FC-4f65-9D91-7224C49458BB}">
                  <c15:layout>
                    <c:manualLayout>
                      <c:w val="8.2076498098283046E-2"/>
                      <c:h val="5.5579232160008901E-2"/>
                    </c:manualLayout>
                  </c15:layout>
                </c:ext>
                <c:ext xmlns:c16="http://schemas.microsoft.com/office/drawing/2014/chart" uri="{C3380CC4-5D6E-409C-BE32-E72D297353CC}">
                  <c16:uniqueId val="{00000005-76B6-4C6A-B96E-7813EF3ED4FE}"/>
                </c:ext>
              </c:extLst>
            </c:dLbl>
            <c:spPr>
              <a:noFill/>
              <a:ln>
                <a:noFill/>
              </a:ln>
              <a:effectLst/>
            </c:spPr>
            <c:txPr>
              <a:bodyPr/>
              <a:lstStyle/>
              <a:p>
                <a:pPr>
                  <a:defRPr sz="13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Sheet1!$F$2</c:f>
              <c:numCache>
                <c:formatCode>0%</c:formatCode>
                <c:ptCount val="1"/>
                <c:pt idx="0">
                  <c:v>0.27</c:v>
                </c:pt>
              </c:numCache>
            </c:numRef>
          </c:val>
          <c:extLst>
            <c:ext xmlns:c16="http://schemas.microsoft.com/office/drawing/2014/chart" uri="{C3380CC4-5D6E-409C-BE32-E72D297353CC}">
              <c16:uniqueId val="{00000006-76B6-4C6A-B96E-7813EF3ED4FE}"/>
            </c:ext>
          </c:extLst>
        </c:ser>
        <c:ser>
          <c:idx val="5"/>
          <c:order val="5"/>
          <c:tx>
            <c:strRef>
              <c:f>Sheet1!$G$1</c:f>
              <c:strCache>
                <c:ptCount val="1"/>
                <c:pt idx="0">
                  <c:v>Ineligible for Coverage Due to Immigration Status</c:v>
                </c:pt>
              </c:strCache>
            </c:strRef>
          </c:tx>
          <c:spPr>
            <a:solidFill>
              <a:schemeClr val="bg1">
                <a:lumMod val="75000"/>
              </a:schemeClr>
            </a:solidFill>
            <a:ln w="12700">
              <a:solidFill>
                <a:schemeClr val="tx1"/>
              </a:solidFill>
            </a:ln>
          </c:spPr>
          <c:invertIfNegative val="0"/>
          <c:cat>
            <c:numRef>
              <c:f>Sheet1!$A$2</c:f>
              <c:numCache>
                <c:formatCode>General</c:formatCode>
                <c:ptCount val="1"/>
              </c:numCache>
            </c:numRef>
          </c:cat>
          <c:val>
            <c:numRef>
              <c:f>Sheet1!$G$2</c:f>
              <c:numCache>
                <c:formatCode>0%</c:formatCode>
                <c:ptCount val="1"/>
                <c:pt idx="0">
                  <c:v>0.2</c:v>
                </c:pt>
              </c:numCache>
            </c:numRef>
          </c:val>
          <c:extLst>
            <c:ext xmlns:c16="http://schemas.microsoft.com/office/drawing/2014/chart" uri="{C3380CC4-5D6E-409C-BE32-E72D297353CC}">
              <c16:uniqueId val="{00000007-76B6-4C6A-B96E-7813EF3ED4FE}"/>
            </c:ext>
          </c:extLst>
        </c:ser>
        <c:dLbls>
          <c:showLegendKey val="0"/>
          <c:showVal val="0"/>
          <c:showCatName val="0"/>
          <c:showSerName val="0"/>
          <c:showPercent val="0"/>
          <c:showBubbleSize val="0"/>
        </c:dLbls>
        <c:gapWidth val="116"/>
        <c:overlap val="100"/>
        <c:axId val="35939456"/>
        <c:axId val="35940992"/>
      </c:barChart>
      <c:catAx>
        <c:axId val="35939456"/>
        <c:scaling>
          <c:orientation val="minMax"/>
        </c:scaling>
        <c:delete val="0"/>
        <c:axPos val="b"/>
        <c:numFmt formatCode="General" sourceLinked="1"/>
        <c:majorTickMark val="out"/>
        <c:minorTickMark val="none"/>
        <c:tickLblPos val="nextTo"/>
        <c:crossAx val="35940992"/>
        <c:crosses val="autoZero"/>
        <c:auto val="1"/>
        <c:lblAlgn val="ctr"/>
        <c:lblOffset val="100"/>
        <c:noMultiLvlLbl val="0"/>
      </c:catAx>
      <c:valAx>
        <c:axId val="35940992"/>
        <c:scaling>
          <c:orientation val="minMax"/>
        </c:scaling>
        <c:delete val="1"/>
        <c:axPos val="l"/>
        <c:numFmt formatCode="0%" sourceLinked="1"/>
        <c:majorTickMark val="out"/>
        <c:minorTickMark val="none"/>
        <c:tickLblPos val="nextTo"/>
        <c:crossAx val="3593945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4371647270216854E-2"/>
          <c:y val="9.6870129089252424E-2"/>
          <c:w val="0.90261366606771887"/>
          <c:h val="0.8532907286601662"/>
        </c:manualLayout>
      </c:layout>
      <c:barChart>
        <c:barDir val="col"/>
        <c:grouping val="percentStacked"/>
        <c:varyColors val="0"/>
        <c:ser>
          <c:idx val="0"/>
          <c:order val="0"/>
          <c:tx>
            <c:strRef>
              <c:f>Sheet1!$B$1</c:f>
              <c:strCache>
                <c:ptCount val="1"/>
                <c:pt idx="0">
                  <c:v>Medicaid Eligible 
Adult </c:v>
                </c:pt>
              </c:strCache>
            </c:strRef>
          </c:tx>
          <c:spPr>
            <a:ln w="12700">
              <a:solidFill>
                <a:schemeClr val="tx1"/>
              </a:solidFill>
            </a:ln>
          </c:spPr>
          <c:invertIfNegative val="0"/>
          <c:dLbls>
            <c:dLbl>
              <c:idx val="0"/>
              <c:layout>
                <c:manualLayout>
                  <c:x val="5.7286078783694754E-3"/>
                  <c:y val="5.6680249328960979E-2"/>
                </c:manualLayout>
              </c:layout>
              <c:spPr/>
              <c:txPr>
                <a:bodyPr/>
                <a:lstStyle/>
                <a:p>
                  <a:pPr>
                    <a:defRPr sz="1300" b="1">
                      <a:solidFill>
                        <a:schemeClr val="bg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148-4BEF-92DA-3D3CAD5F2B53}"/>
                </c:ext>
              </c:extLst>
            </c:dLbl>
            <c:spPr>
              <a:noFill/>
              <a:ln>
                <a:noFill/>
              </a:ln>
              <a:effectLst/>
            </c:spPr>
            <c:txPr>
              <a:bodyPr/>
              <a:lstStyle/>
              <a:p>
                <a:pPr>
                  <a:defRPr sz="13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0%</c:formatCode>
                <c:ptCount val="1"/>
                <c:pt idx="0">
                  <c:v>0.28999999999999998</c:v>
                </c:pt>
              </c:numCache>
            </c:numRef>
          </c:val>
          <c:extLst>
            <c:ext xmlns:c16="http://schemas.microsoft.com/office/drawing/2014/chart" uri="{C3380CC4-5D6E-409C-BE32-E72D297353CC}">
              <c16:uniqueId val="{00000001-3148-4BEF-92DA-3D3CAD5F2B53}"/>
            </c:ext>
          </c:extLst>
        </c:ser>
        <c:ser>
          <c:idx val="1"/>
          <c:order val="1"/>
          <c:tx>
            <c:strRef>
              <c:f>Sheet1!$C$1</c:f>
              <c:strCache>
                <c:ptCount val="1"/>
                <c:pt idx="0">
                  <c:v>Medicaid/CHIP 
Eligible Child</c:v>
                </c:pt>
              </c:strCache>
            </c:strRef>
          </c:tx>
          <c:spPr>
            <a:ln w="12700">
              <a:solidFill>
                <a:schemeClr val="tx1"/>
              </a:solidFill>
            </a:ln>
          </c:spPr>
          <c:invertIfNegative val="0"/>
          <c:cat>
            <c:numRef>
              <c:f>Sheet1!$A$2</c:f>
              <c:numCache>
                <c:formatCode>General</c:formatCode>
                <c:ptCount val="1"/>
              </c:numCache>
            </c:numRef>
          </c:cat>
          <c:val>
            <c:numRef>
              <c:f>Sheet1!$C$2</c:f>
              <c:numCache>
                <c:formatCode>0%</c:formatCode>
                <c:ptCount val="1"/>
                <c:pt idx="0">
                  <c:v>0.1</c:v>
                </c:pt>
              </c:numCache>
            </c:numRef>
          </c:val>
          <c:extLst>
            <c:ext xmlns:c16="http://schemas.microsoft.com/office/drawing/2014/chart" uri="{C3380CC4-5D6E-409C-BE32-E72D297353CC}">
              <c16:uniqueId val="{00000002-3148-4BEF-92DA-3D3CAD5F2B53}"/>
            </c:ext>
          </c:extLst>
        </c:ser>
        <c:ser>
          <c:idx val="2"/>
          <c:order val="2"/>
          <c:tx>
            <c:strRef>
              <c:f>Sheet1!$D$1</c:f>
              <c:strCache>
                <c:ptCount val="1"/>
                <c:pt idx="0">
                  <c:v>Eligible for Tax Credits</c:v>
                </c:pt>
              </c:strCache>
            </c:strRef>
          </c:tx>
          <c:spPr>
            <a:solidFill>
              <a:schemeClr val="accent4"/>
            </a:solidFill>
            <a:ln w="12700">
              <a:solidFill>
                <a:schemeClr val="tx1"/>
              </a:solidFill>
            </a:ln>
          </c:spPr>
          <c:invertIfNegative val="0"/>
          <c:dLbls>
            <c:dLbl>
              <c:idx val="0"/>
              <c:layout>
                <c:manualLayout>
                  <c:x val="2.8643039391847377E-3"/>
                  <c:y val="2.3849939222706885E-2"/>
                </c:manualLayout>
              </c:layout>
              <c:spPr/>
              <c:txPr>
                <a:bodyPr/>
                <a:lstStyle/>
                <a:p>
                  <a:pPr>
                    <a:defRPr sz="1300" b="1">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148-4BEF-92DA-3D3CAD5F2B53}"/>
                </c:ext>
              </c:extLst>
            </c:dLbl>
            <c:spPr>
              <a:noFill/>
              <a:ln>
                <a:noFill/>
              </a:ln>
              <a:effectLst/>
            </c:spPr>
            <c:txPr>
              <a:bodyPr/>
              <a:lstStyle/>
              <a:p>
                <a:pPr>
                  <a:defRPr sz="13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0%</c:formatCode>
                <c:ptCount val="1"/>
                <c:pt idx="0">
                  <c:v>0.16</c:v>
                </c:pt>
              </c:numCache>
            </c:numRef>
          </c:val>
          <c:extLst>
            <c:ext xmlns:c16="http://schemas.microsoft.com/office/drawing/2014/chart" uri="{C3380CC4-5D6E-409C-BE32-E72D297353CC}">
              <c16:uniqueId val="{00000004-3148-4BEF-92DA-3D3CAD5F2B53}"/>
            </c:ext>
          </c:extLst>
        </c:ser>
        <c:ser>
          <c:idx val="3"/>
          <c:order val="3"/>
          <c:tx>
            <c:strRef>
              <c:f>Sheet1!$E$1</c:f>
              <c:strCache>
                <c:ptCount val="1"/>
                <c:pt idx="0">
                  <c:v>In the Coverage Gap</c:v>
                </c:pt>
              </c:strCache>
            </c:strRef>
          </c:tx>
          <c:invertIfNegative val="0"/>
          <c:cat>
            <c:numRef>
              <c:f>Sheet1!$A$2</c:f>
              <c:numCache>
                <c:formatCode>General</c:formatCode>
                <c:ptCount val="1"/>
              </c:numCache>
            </c:numRef>
          </c:cat>
          <c:val>
            <c:numRef>
              <c:f>Sheet1!$E$2</c:f>
              <c:numCache>
                <c:formatCode>0%</c:formatCode>
                <c:ptCount val="1"/>
                <c:pt idx="0">
                  <c:v>0</c:v>
                </c:pt>
              </c:numCache>
            </c:numRef>
          </c:val>
          <c:extLst>
            <c:ext xmlns:c16="http://schemas.microsoft.com/office/drawing/2014/chart" uri="{C3380CC4-5D6E-409C-BE32-E72D297353CC}">
              <c16:uniqueId val="{00000005-3148-4BEF-92DA-3D3CAD5F2B53}"/>
            </c:ext>
          </c:extLst>
        </c:ser>
        <c:ser>
          <c:idx val="4"/>
          <c:order val="4"/>
          <c:tx>
            <c:strRef>
              <c:f>Sheet1!$F$1</c:f>
              <c:strCache>
                <c:ptCount val="1"/>
                <c:pt idx="0">
                  <c:v>Unsubsidized Marketplace or ESI</c:v>
                </c:pt>
              </c:strCache>
            </c:strRef>
          </c:tx>
          <c:spPr>
            <a:solidFill>
              <a:schemeClr val="accent5">
                <a:lumMod val="60000"/>
                <a:lumOff val="40000"/>
              </a:schemeClr>
            </a:solidFill>
            <a:ln w="12700">
              <a:solidFill>
                <a:schemeClr val="tx1"/>
              </a:solidFill>
            </a:ln>
          </c:spPr>
          <c:invertIfNegative val="0"/>
          <c:dLbls>
            <c:dLbl>
              <c:idx val="0"/>
              <c:layout>
                <c:manualLayout>
                  <c:x val="2.8643039391847377E-3"/>
                  <c:y val="3.81301252965907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148-4BEF-92DA-3D3CAD5F2B53}"/>
                </c:ext>
              </c:extLst>
            </c:dLbl>
            <c:spPr>
              <a:noFill/>
              <a:ln>
                <a:noFill/>
              </a:ln>
              <a:effectLst/>
            </c:spPr>
            <c:txPr>
              <a:bodyPr/>
              <a:lstStyle/>
              <a:p>
                <a:pPr>
                  <a:defRPr sz="13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Sheet1!$F$2</c:f>
              <c:numCache>
                <c:formatCode>0%</c:formatCode>
                <c:ptCount val="1"/>
                <c:pt idx="0">
                  <c:v>0.26</c:v>
                </c:pt>
              </c:numCache>
            </c:numRef>
          </c:val>
          <c:extLst>
            <c:ext xmlns:c16="http://schemas.microsoft.com/office/drawing/2014/chart" uri="{C3380CC4-5D6E-409C-BE32-E72D297353CC}">
              <c16:uniqueId val="{00000007-3148-4BEF-92DA-3D3CAD5F2B53}"/>
            </c:ext>
          </c:extLst>
        </c:ser>
        <c:ser>
          <c:idx val="5"/>
          <c:order val="5"/>
          <c:tx>
            <c:strRef>
              <c:f>Sheet1!$G$1</c:f>
              <c:strCache>
                <c:ptCount val="1"/>
                <c:pt idx="0">
                  <c:v>Ineligible for Coverage Due to Immigration Status</c:v>
                </c:pt>
              </c:strCache>
            </c:strRef>
          </c:tx>
          <c:spPr>
            <a:solidFill>
              <a:schemeClr val="bg1">
                <a:lumMod val="75000"/>
              </a:schemeClr>
            </a:solidFill>
            <a:ln w="12700">
              <a:solidFill>
                <a:schemeClr val="tx1"/>
              </a:solidFill>
            </a:ln>
          </c:spPr>
          <c:invertIfNegative val="0"/>
          <c:cat>
            <c:numRef>
              <c:f>Sheet1!$A$2</c:f>
              <c:numCache>
                <c:formatCode>General</c:formatCode>
                <c:ptCount val="1"/>
              </c:numCache>
            </c:numRef>
          </c:cat>
          <c:val>
            <c:numRef>
              <c:f>Sheet1!$G$2</c:f>
              <c:numCache>
                <c:formatCode>0%</c:formatCode>
                <c:ptCount val="1"/>
                <c:pt idx="0">
                  <c:v>0.2</c:v>
                </c:pt>
              </c:numCache>
            </c:numRef>
          </c:val>
          <c:extLst>
            <c:ext xmlns:c16="http://schemas.microsoft.com/office/drawing/2014/chart" uri="{C3380CC4-5D6E-409C-BE32-E72D297353CC}">
              <c16:uniqueId val="{00000008-3148-4BEF-92DA-3D3CAD5F2B53}"/>
            </c:ext>
          </c:extLst>
        </c:ser>
        <c:dLbls>
          <c:showLegendKey val="0"/>
          <c:showVal val="0"/>
          <c:showCatName val="0"/>
          <c:showSerName val="0"/>
          <c:showPercent val="0"/>
          <c:showBubbleSize val="0"/>
        </c:dLbls>
        <c:gapWidth val="116"/>
        <c:overlap val="100"/>
        <c:axId val="35868672"/>
        <c:axId val="35870208"/>
      </c:barChart>
      <c:catAx>
        <c:axId val="35868672"/>
        <c:scaling>
          <c:orientation val="minMax"/>
        </c:scaling>
        <c:delete val="0"/>
        <c:axPos val="b"/>
        <c:numFmt formatCode="General" sourceLinked="1"/>
        <c:majorTickMark val="out"/>
        <c:minorTickMark val="none"/>
        <c:tickLblPos val="nextTo"/>
        <c:crossAx val="35870208"/>
        <c:crosses val="autoZero"/>
        <c:auto val="1"/>
        <c:lblAlgn val="ctr"/>
        <c:lblOffset val="100"/>
        <c:noMultiLvlLbl val="0"/>
      </c:catAx>
      <c:valAx>
        <c:axId val="35870208"/>
        <c:scaling>
          <c:orientation val="minMax"/>
        </c:scaling>
        <c:delete val="1"/>
        <c:axPos val="l"/>
        <c:numFmt formatCode="0%" sourceLinked="1"/>
        <c:majorTickMark val="out"/>
        <c:minorTickMark val="none"/>
        <c:tickLblPos val="nextTo"/>
        <c:crossAx val="358686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manualLayout>
          <c:xMode val="edge"/>
          <c:yMode val="edge"/>
          <c:x val="0.20617626395185451"/>
          <c:y val="0"/>
        </c:manualLayout>
      </c:layout>
      <c:overlay val="0"/>
    </c:title>
    <c:autoTitleDeleted val="0"/>
    <c:plotArea>
      <c:layout>
        <c:manualLayout>
          <c:layoutTarget val="inner"/>
          <c:xMode val="edge"/>
          <c:yMode val="edge"/>
          <c:x val="8.8383838383838384E-2"/>
          <c:y val="0.21169354838709678"/>
          <c:w val="0.80218855218855223"/>
          <c:h val="0.64045698924731187"/>
        </c:manualLayout>
      </c:layout>
      <c:pieChart>
        <c:varyColors val="1"/>
        <c:ser>
          <c:idx val="0"/>
          <c:order val="0"/>
          <c:tx>
            <c:strRef>
              <c:f>Sheet1!$A$2</c:f>
              <c:strCache>
                <c:ptCount val="1"/>
                <c:pt idx="0">
                  <c:v>Family Income (%FPL)</c:v>
                </c:pt>
              </c:strCache>
            </c:strRef>
          </c:tx>
          <c:spPr>
            <a:ln w="12700">
              <a:solidFill>
                <a:srgbClr val="000000"/>
              </a:solidFill>
            </a:ln>
          </c:spPr>
          <c:dPt>
            <c:idx val="0"/>
            <c:bubble3D val="0"/>
            <c:spPr>
              <a:solidFill>
                <a:srgbClr val="133559"/>
              </a:solidFill>
              <a:ln w="12700">
                <a:solidFill>
                  <a:srgbClr val="000000"/>
                </a:solidFill>
              </a:ln>
            </c:spPr>
            <c:extLst>
              <c:ext xmlns:c16="http://schemas.microsoft.com/office/drawing/2014/chart" uri="{C3380CC4-5D6E-409C-BE32-E72D297353CC}">
                <c16:uniqueId val="{00000001-A25A-4297-833F-B039CA93A441}"/>
              </c:ext>
            </c:extLst>
          </c:dPt>
          <c:dPt>
            <c:idx val="1"/>
            <c:bubble3D val="0"/>
            <c:spPr>
              <a:solidFill>
                <a:srgbClr val="0072C0"/>
              </a:solidFill>
              <a:ln w="12700">
                <a:solidFill>
                  <a:srgbClr val="000000"/>
                </a:solidFill>
              </a:ln>
            </c:spPr>
            <c:extLst>
              <c:ext xmlns:c16="http://schemas.microsoft.com/office/drawing/2014/chart" uri="{C3380CC4-5D6E-409C-BE32-E72D297353CC}">
                <c16:uniqueId val="{00000003-A25A-4297-833F-B039CA93A441}"/>
              </c:ext>
            </c:extLst>
          </c:dPt>
          <c:dPt>
            <c:idx val="2"/>
            <c:bubble3D val="0"/>
            <c:spPr>
              <a:solidFill>
                <a:srgbClr val="31A3E3"/>
              </a:solidFill>
              <a:ln w="12700">
                <a:solidFill>
                  <a:srgbClr val="000000"/>
                </a:solidFill>
              </a:ln>
            </c:spPr>
            <c:extLst>
              <c:ext xmlns:c16="http://schemas.microsoft.com/office/drawing/2014/chart" uri="{C3380CC4-5D6E-409C-BE32-E72D297353CC}">
                <c16:uniqueId val="{00000004-A25A-4297-833F-B039CA93A441}"/>
              </c:ext>
            </c:extLst>
          </c:dPt>
          <c:dPt>
            <c:idx val="3"/>
            <c:bubble3D val="0"/>
            <c:spPr>
              <a:solidFill>
                <a:srgbClr val="B0DDF4"/>
              </a:solidFill>
              <a:ln w="12700">
                <a:solidFill>
                  <a:srgbClr val="000000"/>
                </a:solidFill>
              </a:ln>
            </c:spPr>
            <c:extLst>
              <c:ext xmlns:c16="http://schemas.microsoft.com/office/drawing/2014/chart" uri="{C3380CC4-5D6E-409C-BE32-E72D297353CC}">
                <c16:uniqueId val="{00000005-A25A-4297-833F-B039CA93A441}"/>
              </c:ext>
            </c:extLst>
          </c:dPt>
          <c:dLbls>
            <c:dLbl>
              <c:idx val="0"/>
              <c:layout>
                <c:manualLayout>
                  <c:x val="-0.16439857896550811"/>
                  <c:y val="0.17758498433663533"/>
                </c:manualLayout>
              </c:layout>
              <c:numFmt formatCode="0%" sourceLinked="0"/>
              <c:spPr/>
              <c:txPr>
                <a:bodyPr/>
                <a:lstStyle/>
                <a:p>
                  <a:pPr>
                    <a:defRPr sz="1400" b="1">
                      <a:solidFill>
                        <a:schemeClr val="bg1"/>
                      </a:solidFill>
                    </a:defRPr>
                  </a:pPr>
                  <a:endParaRPr lang="en-US"/>
                </a:p>
              </c:txPr>
              <c:dLblPos val="bestFit"/>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A25A-4297-833F-B039CA93A441}"/>
                </c:ext>
              </c:extLst>
            </c:dLbl>
            <c:dLbl>
              <c:idx val="1"/>
              <c:layout>
                <c:manualLayout>
                  <c:x val="-0.18063243988440839"/>
                  <c:y val="-0.11608616967233934"/>
                </c:manualLayout>
              </c:layout>
              <c:dLblPos val="bestFit"/>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A25A-4297-833F-B039CA93A441}"/>
                </c:ext>
              </c:extLst>
            </c:dLbl>
            <c:dLbl>
              <c:idx val="2"/>
              <c:layout>
                <c:manualLayout>
                  <c:x val="0.18165944219093824"/>
                  <c:y val="-5.0557478198289728E-2"/>
                </c:manualLayout>
              </c:layout>
              <c:tx>
                <c:rich>
                  <a:bodyPr anchor="ctr"/>
                  <a:lstStyle/>
                  <a:p>
                    <a:pPr algn="just">
                      <a:defRPr sz="1400" b="1"/>
                    </a:pPr>
                    <a:r>
                      <a:rPr lang="en-US" b="1" dirty="0" smtClean="0"/>
                      <a:t>28</a:t>
                    </a:r>
                    <a:r>
                      <a:rPr lang="en-US" b="1" dirty="0"/>
                      <a:t>%</a:t>
                    </a:r>
                    <a:endParaRPr lang="en-US" dirty="0"/>
                  </a:p>
                </c:rich>
              </c:tx>
              <c:numFmt formatCode="0%" sourceLinked="0"/>
              <c:spPr/>
              <c:dLblPos val="bestFit"/>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4-A25A-4297-833F-B039CA93A441}"/>
                </c:ext>
              </c:extLst>
            </c:dLbl>
            <c:dLbl>
              <c:idx val="3"/>
              <c:layout/>
              <c:tx>
                <c:rich>
                  <a:bodyPr/>
                  <a:lstStyle/>
                  <a:p>
                    <a:r>
                      <a:rPr lang="en-US" b="1" dirty="0"/>
                      <a:t>400</a:t>
                    </a:r>
                    <a:r>
                      <a:rPr lang="en-US" b="1" dirty="0" smtClean="0"/>
                      <a:t>%+ </a:t>
                    </a:r>
                    <a:r>
                      <a:rPr lang="en-US" b="1" dirty="0"/>
                      <a:t>FPL
</a:t>
                    </a:r>
                    <a:r>
                      <a:rPr lang="en-US" b="1" dirty="0" smtClean="0"/>
                      <a:t>19%</a:t>
                    </a:r>
                    <a:endParaRPr lang="en-US" dirty="0"/>
                  </a:p>
                </c:rich>
              </c:tx>
              <c:dLblPos val="inEnd"/>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A25A-4297-833F-B039CA93A441}"/>
                </c:ext>
              </c:extLst>
            </c:dLbl>
            <c:numFmt formatCode="0%" sourceLinked="0"/>
            <c:spPr>
              <a:noFill/>
              <a:ln>
                <a:noFill/>
              </a:ln>
              <a:effectLst/>
            </c:spPr>
            <c:txPr>
              <a:bodyPr/>
              <a:lstStyle/>
              <a:p>
                <a:pPr>
                  <a:defRPr sz="1400" b="1"/>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Sheet1!$B$1:$E$1</c:f>
              <c:strCache>
                <c:ptCount val="4"/>
                <c:pt idx="0">
                  <c:v>&lt;100% FPL</c:v>
                </c:pt>
                <c:pt idx="1">
                  <c:v>100-199% FPL</c:v>
                </c:pt>
                <c:pt idx="2">
                  <c:v>200-399% FPL</c:v>
                </c:pt>
                <c:pt idx="3">
                  <c:v>400% + FPL</c:v>
                </c:pt>
              </c:strCache>
            </c:strRef>
          </c:cat>
          <c:val>
            <c:numRef>
              <c:f>Sheet1!$B$2:$E$2</c:f>
              <c:numCache>
                <c:formatCode>0%</c:formatCode>
                <c:ptCount val="4"/>
                <c:pt idx="0">
                  <c:v>0.26</c:v>
                </c:pt>
                <c:pt idx="1">
                  <c:v>0.27039999999999997</c:v>
                </c:pt>
                <c:pt idx="2">
                  <c:v>0.28000000000000003</c:v>
                </c:pt>
                <c:pt idx="3">
                  <c:v>0.19</c:v>
                </c:pt>
              </c:numCache>
            </c:numRef>
          </c:val>
          <c:extLst>
            <c:ext xmlns:c16="http://schemas.microsoft.com/office/drawing/2014/chart" uri="{C3380CC4-5D6E-409C-BE32-E72D297353CC}">
              <c16:uniqueId val="{00000006-A25A-4297-833F-B039CA93A441}"/>
            </c:ext>
          </c:extLst>
        </c:ser>
        <c:dLbls>
          <c:showLegendKey val="0"/>
          <c:showVal val="1"/>
          <c:showCatName val="1"/>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solidFill>
                  <a:schemeClr val="tx1"/>
                </a:solidFill>
              </a:defRPr>
            </a:pPr>
            <a:r>
              <a:rPr lang="en-US" dirty="0" smtClean="0">
                <a:solidFill>
                  <a:schemeClr val="tx1"/>
                </a:solidFill>
              </a:rPr>
              <a:t>Parent Status</a:t>
            </a:r>
            <a:endParaRPr lang="en-US" dirty="0">
              <a:solidFill>
                <a:schemeClr val="tx1"/>
              </a:solidFill>
            </a:endParaRPr>
          </a:p>
        </c:rich>
      </c:tx>
      <c:layout/>
      <c:overlay val="0"/>
    </c:title>
    <c:autoTitleDeleted val="0"/>
    <c:plotArea>
      <c:layout/>
      <c:pieChart>
        <c:varyColors val="1"/>
        <c:ser>
          <c:idx val="0"/>
          <c:order val="0"/>
          <c:spPr>
            <a:ln>
              <a:solidFill>
                <a:schemeClr val="accent1"/>
              </a:solidFill>
            </a:ln>
          </c:spPr>
          <c:dPt>
            <c:idx val="1"/>
            <c:bubble3D val="0"/>
            <c:spPr>
              <a:solidFill>
                <a:srgbClr val="133559"/>
              </a:solidFill>
              <a:ln w="12700">
                <a:solidFill>
                  <a:srgbClr val="000000"/>
                </a:solidFill>
              </a:ln>
            </c:spPr>
            <c:extLst>
              <c:ext xmlns:c16="http://schemas.microsoft.com/office/drawing/2014/chart" uri="{C3380CC4-5D6E-409C-BE32-E72D297353CC}">
                <c16:uniqueId val="{00000001-8E1D-455E-AB26-63C32799F1DD}"/>
              </c:ext>
            </c:extLst>
          </c:dPt>
          <c:dPt>
            <c:idx val="2"/>
            <c:bubble3D val="0"/>
            <c:spPr>
              <a:solidFill>
                <a:srgbClr val="0072C0"/>
              </a:solidFill>
              <a:ln w="12700">
                <a:solidFill>
                  <a:srgbClr val="000000"/>
                </a:solidFill>
              </a:ln>
            </c:spPr>
            <c:extLst>
              <c:ext xmlns:c16="http://schemas.microsoft.com/office/drawing/2014/chart" uri="{C3380CC4-5D6E-409C-BE32-E72D297353CC}">
                <c16:uniqueId val="{00000003-8E1D-455E-AB26-63C32799F1DD}"/>
              </c:ext>
            </c:extLst>
          </c:dPt>
          <c:dPt>
            <c:idx val="3"/>
            <c:bubble3D val="0"/>
            <c:spPr>
              <a:solidFill>
                <a:srgbClr val="7BC7ED"/>
              </a:solidFill>
              <a:ln w="12700">
                <a:solidFill>
                  <a:srgbClr val="000000"/>
                </a:solidFill>
              </a:ln>
            </c:spPr>
            <c:extLst>
              <c:ext xmlns:c16="http://schemas.microsoft.com/office/drawing/2014/chart" uri="{C3380CC4-5D6E-409C-BE32-E72D297353CC}">
                <c16:uniqueId val="{00000004-8E1D-455E-AB26-63C32799F1DD}"/>
              </c:ext>
            </c:extLst>
          </c:dPt>
          <c:dLbls>
            <c:dLbl>
              <c:idx val="0"/>
              <c:delete val="1"/>
              <c:extLst>
                <c:ext xmlns:c15="http://schemas.microsoft.com/office/drawing/2012/chart" uri="{CE6537A1-D6FC-4f65-9D91-7224C49458BB}"/>
                <c:ext xmlns:c16="http://schemas.microsoft.com/office/drawing/2014/chart" uri="{C3380CC4-5D6E-409C-BE32-E72D297353CC}">
                  <c16:uniqueId val="{00000002-8E1D-455E-AB26-63C32799F1DD}"/>
                </c:ext>
              </c:extLst>
            </c:dLbl>
            <c:dLbl>
              <c:idx val="1"/>
              <c:layout>
                <c:manualLayout>
                  <c:x val="-0.27368468146027203"/>
                  <c:y val="-1.4310282787232242E-2"/>
                </c:manualLayout>
              </c:layout>
              <c:tx>
                <c:rich>
                  <a:bodyPr/>
                  <a:lstStyle/>
                  <a:p>
                    <a:pPr>
                      <a:defRPr sz="1400" b="1">
                        <a:solidFill>
                          <a:schemeClr val="bg1"/>
                        </a:solidFill>
                      </a:defRPr>
                    </a:pPr>
                    <a:r>
                      <a:rPr lang="en-US" dirty="0" smtClean="0"/>
                      <a:t>59%</a:t>
                    </a:r>
                    <a:endParaRPr lang="en-US" dirty="0"/>
                  </a:p>
                </c:rich>
              </c:tx>
              <c:sp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E1D-455E-AB26-63C32799F1DD}"/>
                </c:ext>
              </c:extLst>
            </c:dLbl>
            <c:dLbl>
              <c:idx val="2"/>
              <c:layout>
                <c:manualLayout>
                  <c:x val="0.22328501550942495"/>
                  <c:y val="-6.4402357971382607E-3"/>
                </c:manualLayout>
              </c:layout>
              <c:tx>
                <c:rich>
                  <a:bodyPr/>
                  <a:lstStyle/>
                  <a:p>
                    <a:r>
                      <a:rPr lang="en-US" dirty="0" smtClean="0"/>
                      <a:t>26%</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8E1D-455E-AB26-63C32799F1DD}"/>
                </c:ext>
              </c:extLst>
            </c:dLbl>
            <c:dLbl>
              <c:idx val="3"/>
              <c:layout>
                <c:manualLayout>
                  <c:x val="0.13622312362469843"/>
                  <c:y val="0.1598663322326644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8E1D-455E-AB26-63C32799F1DD}"/>
                </c:ext>
              </c:extLst>
            </c:dLbl>
            <c:spPr>
              <a:noFill/>
              <a:ln>
                <a:noFill/>
              </a:ln>
              <a:effectLst/>
            </c:spPr>
            <c:txPr>
              <a:bodyPr/>
              <a:lstStyle/>
              <a:p>
                <a:pPr>
                  <a:defRPr sz="1400" b="1"/>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Sheet1!$A$1:$D$1</c:f>
              <c:strCache>
                <c:ptCount val="4"/>
                <c:pt idx="0">
                  <c:v>Family Work Status</c:v>
                </c:pt>
                <c:pt idx="1">
                  <c:v>Childless Adults</c:v>
                </c:pt>
                <c:pt idx="2">
                  <c:v>Parents</c:v>
                </c:pt>
                <c:pt idx="3">
                  <c:v>Children</c:v>
                </c:pt>
              </c:strCache>
            </c:strRef>
          </c:cat>
          <c:val>
            <c:numRef>
              <c:f>Sheet1!$A$2:$D$2</c:f>
              <c:numCache>
                <c:formatCode>0%</c:formatCode>
                <c:ptCount val="4"/>
                <c:pt idx="1">
                  <c:v>0.59</c:v>
                </c:pt>
                <c:pt idx="2">
                  <c:v>0.26</c:v>
                </c:pt>
                <c:pt idx="3">
                  <c:v>0.15</c:v>
                </c:pt>
              </c:numCache>
            </c:numRef>
          </c:val>
          <c:extLst>
            <c:ext xmlns:c16="http://schemas.microsoft.com/office/drawing/2014/chart" uri="{C3380CC4-5D6E-409C-BE32-E72D297353CC}">
              <c16:uniqueId val="{00000005-8E1D-455E-AB26-63C32799F1DD}"/>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smtClean="0"/>
              <a:t>Race</a:t>
            </a:r>
            <a:endParaRPr lang="en-US" dirty="0"/>
          </a:p>
        </c:rich>
      </c:tx>
      <c:layout/>
      <c:overlay val="0"/>
    </c:title>
    <c:autoTitleDeleted val="0"/>
    <c:plotArea>
      <c:layout/>
      <c:pieChart>
        <c:varyColors val="1"/>
        <c:ser>
          <c:idx val="0"/>
          <c:order val="0"/>
          <c:tx>
            <c:strRef>
              <c:f>Sheet1!$A$2</c:f>
              <c:strCache>
                <c:ptCount val="1"/>
                <c:pt idx="0">
                  <c:v>East</c:v>
                </c:pt>
              </c:strCache>
            </c:strRef>
          </c:tx>
          <c:spPr>
            <a:ln>
              <a:solidFill>
                <a:srgbClr val="003466"/>
              </a:solidFill>
            </a:ln>
          </c:spPr>
          <c:dPt>
            <c:idx val="0"/>
            <c:bubble3D val="0"/>
            <c:spPr>
              <a:solidFill>
                <a:srgbClr val="0072C0"/>
              </a:solidFill>
              <a:ln w="12700">
                <a:solidFill>
                  <a:srgbClr val="000000"/>
                </a:solidFill>
              </a:ln>
            </c:spPr>
            <c:extLst>
              <c:ext xmlns:c16="http://schemas.microsoft.com/office/drawing/2014/chart" uri="{C3380CC4-5D6E-409C-BE32-E72D297353CC}">
                <c16:uniqueId val="{00000001-C594-4B37-9325-04541E737B21}"/>
              </c:ext>
            </c:extLst>
          </c:dPt>
          <c:dPt>
            <c:idx val="1"/>
            <c:bubble3D val="0"/>
            <c:spPr>
              <a:solidFill>
                <a:srgbClr val="133559"/>
              </a:solidFill>
              <a:ln w="12700">
                <a:solidFill>
                  <a:srgbClr val="000000"/>
                </a:solidFill>
              </a:ln>
            </c:spPr>
            <c:extLst>
              <c:ext xmlns:c16="http://schemas.microsoft.com/office/drawing/2014/chart" uri="{C3380CC4-5D6E-409C-BE32-E72D297353CC}">
                <c16:uniqueId val="{00000003-C594-4B37-9325-04541E737B21}"/>
              </c:ext>
            </c:extLst>
          </c:dPt>
          <c:dPt>
            <c:idx val="2"/>
            <c:bubble3D val="0"/>
            <c:spPr>
              <a:solidFill>
                <a:srgbClr val="B0DDF4"/>
              </a:solidFill>
              <a:ln w="12700">
                <a:solidFill>
                  <a:srgbClr val="000000"/>
                </a:solidFill>
              </a:ln>
            </c:spPr>
            <c:extLst>
              <c:ext xmlns:c16="http://schemas.microsoft.com/office/drawing/2014/chart" uri="{C3380CC4-5D6E-409C-BE32-E72D297353CC}">
                <c16:uniqueId val="{00000005-C594-4B37-9325-04541E737B21}"/>
              </c:ext>
            </c:extLst>
          </c:dPt>
          <c:dPt>
            <c:idx val="3"/>
            <c:bubble3D val="0"/>
            <c:spPr>
              <a:solidFill>
                <a:srgbClr val="31A3E3"/>
              </a:solidFill>
              <a:ln w="12700">
                <a:solidFill>
                  <a:srgbClr val="000000"/>
                </a:solidFill>
              </a:ln>
            </c:spPr>
            <c:extLst>
              <c:ext xmlns:c16="http://schemas.microsoft.com/office/drawing/2014/chart" uri="{C3380CC4-5D6E-409C-BE32-E72D297353CC}">
                <c16:uniqueId val="{00000007-C594-4B37-9325-04541E737B21}"/>
              </c:ext>
            </c:extLst>
          </c:dPt>
          <c:dPt>
            <c:idx val="4"/>
            <c:bubble3D val="0"/>
            <c:spPr>
              <a:solidFill>
                <a:srgbClr val="FFFFFF"/>
              </a:solidFill>
              <a:ln w="12700">
                <a:solidFill>
                  <a:srgbClr val="000000"/>
                </a:solidFill>
              </a:ln>
            </c:spPr>
            <c:extLst>
              <c:ext xmlns:c16="http://schemas.microsoft.com/office/drawing/2014/chart" uri="{C3380CC4-5D6E-409C-BE32-E72D297353CC}">
                <c16:uniqueId val="{00000009-C594-4B37-9325-04541E737B21}"/>
              </c:ext>
            </c:extLst>
          </c:dPt>
          <c:dLbls>
            <c:dLbl>
              <c:idx val="0"/>
              <c:layout>
                <c:manualLayout>
                  <c:x val="-0.23154179591187457"/>
                  <c:y val="0.1404530204893743"/>
                </c:manualLayout>
              </c:layout>
              <c:spPr/>
              <c:txPr>
                <a:bodyPr/>
                <a:lstStyle/>
                <a:p>
                  <a:pPr>
                    <a:defRPr sz="1350" b="1">
                      <a:solidFill>
                        <a:schemeClr val="bg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594-4B37-9325-04541E737B21}"/>
                </c:ext>
              </c:extLst>
            </c:dLbl>
            <c:dLbl>
              <c:idx val="1"/>
              <c:layout>
                <c:manualLayout>
                  <c:x val="4.2497812773403323E-2"/>
                  <c:y val="-0.11175651934637203"/>
                </c:manualLayout>
              </c:layout>
              <c:spPr/>
              <c:txPr>
                <a:bodyPr/>
                <a:lstStyle/>
                <a:p>
                  <a:pPr>
                    <a:defRPr sz="1350" b="1">
                      <a:solidFill>
                        <a:schemeClr val="bg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594-4B37-9325-04541E737B21}"/>
                </c:ext>
              </c:extLst>
            </c:dLbl>
            <c:dLbl>
              <c:idx val="2"/>
              <c:layout>
                <c:manualLayout>
                  <c:x val="0.24157553222513853"/>
                  <c:y val="4.707581915163836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594-4B37-9325-04541E737B21}"/>
                </c:ext>
              </c:extLst>
            </c:dLbl>
            <c:dLbl>
              <c:idx val="3"/>
              <c:layout>
                <c:manualLayout>
                  <c:x val="-0.16104980248681036"/>
                  <c:y val="7.120586741173481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594-4B37-9325-04541E737B21}"/>
                </c:ext>
              </c:extLst>
            </c:dLbl>
            <c:dLbl>
              <c:idx val="4"/>
              <c:layout>
                <c:manualLayout>
                  <c:x val="0.13876428325247223"/>
                  <c:y val="1.147182711032088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C594-4B37-9325-04541E737B21}"/>
                </c:ext>
              </c:extLst>
            </c:dLbl>
            <c:spPr>
              <a:noFill/>
              <a:ln>
                <a:noFill/>
              </a:ln>
              <a:effectLst/>
            </c:spPr>
            <c:txPr>
              <a:bodyPr/>
              <a:lstStyle/>
              <a:p>
                <a:pPr>
                  <a:defRPr sz="1350" b="1"/>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Sheet1!$B$1:$F$1</c:f>
              <c:strCache>
                <c:ptCount val="5"/>
                <c:pt idx="0">
                  <c:v>White</c:v>
                </c:pt>
                <c:pt idx="1">
                  <c:v>Black</c:v>
                </c:pt>
                <c:pt idx="2">
                  <c:v>Hispanic</c:v>
                </c:pt>
                <c:pt idx="3">
                  <c:v>Asian/Pacific Islander</c:v>
                </c:pt>
                <c:pt idx="4">
                  <c:v>Other</c:v>
                </c:pt>
              </c:strCache>
            </c:strRef>
          </c:cat>
          <c:val>
            <c:numRef>
              <c:f>Sheet1!$B$2:$F$2</c:f>
              <c:numCache>
                <c:formatCode>0%</c:formatCode>
                <c:ptCount val="5"/>
                <c:pt idx="0">
                  <c:v>0.44864064726221697</c:v>
                </c:pt>
                <c:pt idx="1">
                  <c:v>0.15</c:v>
                </c:pt>
                <c:pt idx="2">
                  <c:v>0.32</c:v>
                </c:pt>
                <c:pt idx="3">
                  <c:v>5.0394140484274069E-2</c:v>
                </c:pt>
                <c:pt idx="4">
                  <c:v>2.9100000000000001E-2</c:v>
                </c:pt>
              </c:numCache>
            </c:numRef>
          </c:val>
          <c:extLst>
            <c:ext xmlns:c16="http://schemas.microsoft.com/office/drawing/2014/chart" uri="{C3380CC4-5D6E-409C-BE32-E72D297353CC}">
              <c16:uniqueId val="{0000000A-C594-4B37-9325-04541E737B21}"/>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59177888022679E-2"/>
          <c:y val="0.20851202018910286"/>
          <c:w val="0.96881644223954644"/>
          <c:h val="0.65098709066734295"/>
        </c:manualLayout>
      </c:layout>
      <c:barChart>
        <c:barDir val="col"/>
        <c:grouping val="clustered"/>
        <c:varyColors val="0"/>
        <c:ser>
          <c:idx val="0"/>
          <c:order val="0"/>
          <c:tx>
            <c:strRef>
              <c:f>Sheet1!$B$1</c:f>
              <c:strCache>
                <c:ptCount val="1"/>
                <c:pt idx="0">
                  <c:v>Adopted the Medicaid Expansion (32 states, including DC)</c:v>
                </c:pt>
              </c:strCache>
            </c:strRef>
          </c:tx>
          <c:spPr>
            <a:solidFill>
              <a:schemeClr val="accent1"/>
            </a:solidFill>
            <a:ln>
              <a:solidFill>
                <a:schemeClr val="accent1"/>
              </a:solidFill>
            </a:ln>
          </c:spPr>
          <c:invertIfNegative val="0"/>
          <c:dPt>
            <c:idx val="0"/>
            <c:invertIfNegative val="0"/>
            <c:bubble3D val="0"/>
            <c:extLst>
              <c:ext xmlns:c16="http://schemas.microsoft.com/office/drawing/2014/chart" uri="{C3380CC4-5D6E-409C-BE32-E72D297353CC}">
                <c16:uniqueId val="{00000000-21D9-45D9-BF74-AF1FE49B2DB7}"/>
              </c:ext>
            </c:extLst>
          </c:dPt>
          <c:dLbls>
            <c:spPr>
              <a:noFill/>
              <a:ln>
                <a:noFill/>
              </a:ln>
              <a:effectLst/>
            </c:spPr>
            <c:txPr>
              <a:bodyPr/>
              <a:lstStyle/>
              <a:p>
                <a:pPr>
                  <a:defRPr sz="16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Children</c:v>
                </c:pt>
                <c:pt idx="1">
                  <c:v>Pregnant Women</c:v>
                </c:pt>
                <c:pt idx="2">
                  <c:v>Parents</c:v>
                </c:pt>
                <c:pt idx="3">
                  <c:v>Childless Adults</c:v>
                </c:pt>
              </c:strCache>
            </c:strRef>
          </c:cat>
          <c:val>
            <c:numRef>
              <c:f>Sheet1!$B$2:$B$5</c:f>
              <c:numCache>
                <c:formatCode>0%</c:formatCode>
                <c:ptCount val="4"/>
                <c:pt idx="0">
                  <c:v>2.97</c:v>
                </c:pt>
                <c:pt idx="1">
                  <c:v>2.13</c:v>
                </c:pt>
                <c:pt idx="2">
                  <c:v>1.38</c:v>
                </c:pt>
                <c:pt idx="3">
                  <c:v>1.38</c:v>
                </c:pt>
              </c:numCache>
            </c:numRef>
          </c:val>
          <c:extLst>
            <c:ext xmlns:c16="http://schemas.microsoft.com/office/drawing/2014/chart" uri="{C3380CC4-5D6E-409C-BE32-E72D297353CC}">
              <c16:uniqueId val="{00000001-21D9-45D9-BF74-AF1FE49B2DB7}"/>
            </c:ext>
          </c:extLst>
        </c:ser>
        <c:ser>
          <c:idx val="1"/>
          <c:order val="1"/>
          <c:tx>
            <c:strRef>
              <c:f>Sheet1!$C$1</c:f>
              <c:strCache>
                <c:ptCount val="1"/>
                <c:pt idx="0">
                  <c:v>Not Adopting at this Time (19 states)</c:v>
                </c:pt>
              </c:strCache>
            </c:strRef>
          </c:tx>
          <c:spPr>
            <a:solidFill>
              <a:schemeClr val="accent5"/>
            </a:solidFill>
            <a:ln>
              <a:solidFill>
                <a:schemeClr val="tx1"/>
              </a:solidFill>
            </a:ln>
          </c:spPr>
          <c:invertIfNegative val="0"/>
          <c:dPt>
            <c:idx val="2"/>
            <c:invertIfNegative val="0"/>
            <c:bubble3D val="0"/>
            <c:extLst>
              <c:ext xmlns:c16="http://schemas.microsoft.com/office/drawing/2014/chart" uri="{C3380CC4-5D6E-409C-BE32-E72D297353CC}">
                <c16:uniqueId val="{00000002-21D9-45D9-BF74-AF1FE49B2DB7}"/>
              </c:ext>
            </c:extLst>
          </c:dPt>
          <c:dLbls>
            <c:spPr>
              <a:noFill/>
              <a:ln>
                <a:noFill/>
              </a:ln>
              <a:effectLst/>
            </c:spPr>
            <c:txPr>
              <a:bodyPr/>
              <a:lstStyle/>
              <a:p>
                <a:pPr>
                  <a:defRPr sz="16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Children</c:v>
                </c:pt>
                <c:pt idx="1">
                  <c:v>Pregnant Women</c:v>
                </c:pt>
                <c:pt idx="2">
                  <c:v>Parents</c:v>
                </c:pt>
                <c:pt idx="3">
                  <c:v>Childless Adults</c:v>
                </c:pt>
              </c:strCache>
            </c:strRef>
          </c:cat>
          <c:val>
            <c:numRef>
              <c:f>Sheet1!$C$2:$C$5</c:f>
              <c:numCache>
                <c:formatCode>0%</c:formatCode>
                <c:ptCount val="4"/>
                <c:pt idx="0">
                  <c:v>2.14</c:v>
                </c:pt>
                <c:pt idx="1">
                  <c:v>1.99</c:v>
                </c:pt>
                <c:pt idx="2">
                  <c:v>0.44</c:v>
                </c:pt>
                <c:pt idx="3">
                  <c:v>0</c:v>
                </c:pt>
              </c:numCache>
            </c:numRef>
          </c:val>
          <c:extLst>
            <c:ext xmlns:c16="http://schemas.microsoft.com/office/drawing/2014/chart" uri="{C3380CC4-5D6E-409C-BE32-E72D297353CC}">
              <c16:uniqueId val="{00000003-21D9-45D9-BF74-AF1FE49B2DB7}"/>
            </c:ext>
          </c:extLst>
        </c:ser>
        <c:dLbls>
          <c:showLegendKey val="0"/>
          <c:showVal val="0"/>
          <c:showCatName val="0"/>
          <c:showSerName val="0"/>
          <c:showPercent val="0"/>
          <c:showBubbleSize val="0"/>
        </c:dLbls>
        <c:gapWidth val="47"/>
        <c:axId val="32261248"/>
        <c:axId val="32262784"/>
      </c:barChart>
      <c:catAx>
        <c:axId val="32261248"/>
        <c:scaling>
          <c:orientation val="minMax"/>
        </c:scaling>
        <c:delete val="0"/>
        <c:axPos val="b"/>
        <c:numFmt formatCode="General" sourceLinked="0"/>
        <c:majorTickMark val="none"/>
        <c:minorTickMark val="none"/>
        <c:tickLblPos val="nextTo"/>
        <c:spPr>
          <a:ln w="12700">
            <a:solidFill>
              <a:schemeClr val="accent1"/>
            </a:solidFill>
          </a:ln>
        </c:spPr>
        <c:txPr>
          <a:bodyPr/>
          <a:lstStyle/>
          <a:p>
            <a:pPr>
              <a:defRPr b="1"/>
            </a:pPr>
            <a:endParaRPr lang="en-US"/>
          </a:p>
        </c:txPr>
        <c:crossAx val="32262784"/>
        <c:crosses val="autoZero"/>
        <c:auto val="1"/>
        <c:lblAlgn val="ctr"/>
        <c:lblOffset val="100"/>
        <c:noMultiLvlLbl val="0"/>
      </c:catAx>
      <c:valAx>
        <c:axId val="32262784"/>
        <c:scaling>
          <c:orientation val="minMax"/>
        </c:scaling>
        <c:delete val="1"/>
        <c:axPos val="l"/>
        <c:numFmt formatCode="0%" sourceLinked="1"/>
        <c:majorTickMark val="out"/>
        <c:minorTickMark val="none"/>
        <c:tickLblPos val="nextTo"/>
        <c:crossAx val="32261248"/>
        <c:crosses val="autoZero"/>
        <c:crossBetween val="between"/>
      </c:valAx>
      <c:spPr>
        <a:noFill/>
        <a:ln>
          <a:noFill/>
        </a:ln>
      </c:spPr>
    </c:plotArea>
    <c:legend>
      <c:legendPos val="t"/>
      <c:layout>
        <c:manualLayout>
          <c:xMode val="edge"/>
          <c:yMode val="edge"/>
          <c:x val="0"/>
          <c:y val="0.11763163091960292"/>
          <c:w val="1"/>
          <c:h val="0.12568199136398273"/>
        </c:manualLayout>
      </c:layout>
      <c:overlay val="0"/>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599097676801941"/>
          <c:y val="6.5178019515147886E-2"/>
          <c:w val="0.77350645753794411"/>
          <c:h val="0.72133674535388426"/>
        </c:manualLayout>
      </c:layout>
      <c:pieChart>
        <c:varyColors val="1"/>
        <c:ser>
          <c:idx val="0"/>
          <c:order val="0"/>
          <c:spPr>
            <a:solidFill>
              <a:schemeClr val="tx2"/>
            </a:solidFill>
            <a:ln w="12700">
              <a:solidFill>
                <a:schemeClr val="tx1"/>
              </a:solidFill>
            </a:ln>
          </c:spPr>
          <c:dPt>
            <c:idx val="0"/>
            <c:bubble3D val="0"/>
            <c:spPr>
              <a:solidFill>
                <a:schemeClr val="accent1"/>
              </a:solidFill>
              <a:ln w="12700">
                <a:solidFill>
                  <a:schemeClr val="tx1"/>
                </a:solidFill>
              </a:ln>
            </c:spPr>
            <c:extLst>
              <c:ext xmlns:c16="http://schemas.microsoft.com/office/drawing/2014/chart" uri="{C3380CC4-5D6E-409C-BE32-E72D297353CC}">
                <c16:uniqueId val="{00000001-AC0A-41E2-8862-A3F2BFE3388D}"/>
              </c:ext>
            </c:extLst>
          </c:dPt>
          <c:dPt>
            <c:idx val="1"/>
            <c:bubble3D val="0"/>
            <c:spPr>
              <a:solidFill>
                <a:schemeClr val="accent5"/>
              </a:solidFill>
              <a:ln w="12700">
                <a:solidFill>
                  <a:schemeClr val="tx1"/>
                </a:solidFill>
              </a:ln>
            </c:spPr>
            <c:extLst>
              <c:ext xmlns:c16="http://schemas.microsoft.com/office/drawing/2014/chart" uri="{C3380CC4-5D6E-409C-BE32-E72D297353CC}">
                <c16:uniqueId val="{00000003-AC0A-41E2-8862-A3F2BFE3388D}"/>
              </c:ext>
            </c:extLst>
          </c:dPt>
          <c:dPt>
            <c:idx val="2"/>
            <c:bubble3D val="0"/>
            <c:spPr>
              <a:solidFill>
                <a:schemeClr val="accent2"/>
              </a:solidFill>
              <a:ln w="12700">
                <a:solidFill>
                  <a:schemeClr val="tx1"/>
                </a:solidFill>
              </a:ln>
            </c:spPr>
            <c:extLst>
              <c:ext xmlns:c16="http://schemas.microsoft.com/office/drawing/2014/chart" uri="{C3380CC4-5D6E-409C-BE32-E72D297353CC}">
                <c16:uniqueId val="{00000005-AC0A-41E2-8862-A3F2BFE3388D}"/>
              </c:ext>
            </c:extLst>
          </c:dPt>
          <c:dPt>
            <c:idx val="3"/>
            <c:bubble3D val="0"/>
            <c:spPr>
              <a:solidFill>
                <a:schemeClr val="accent4"/>
              </a:solidFill>
              <a:ln w="12700">
                <a:solidFill>
                  <a:schemeClr val="tx1"/>
                </a:solidFill>
              </a:ln>
            </c:spPr>
            <c:extLst>
              <c:ext xmlns:c16="http://schemas.microsoft.com/office/drawing/2014/chart" uri="{C3380CC4-5D6E-409C-BE32-E72D297353CC}">
                <c16:uniqueId val="{00000007-AC0A-41E2-8862-A3F2BFE3388D}"/>
              </c:ext>
            </c:extLst>
          </c:dPt>
          <c:dPt>
            <c:idx val="4"/>
            <c:bubble3D val="0"/>
            <c:extLst>
              <c:ext xmlns:c16="http://schemas.microsoft.com/office/drawing/2014/chart" uri="{C3380CC4-5D6E-409C-BE32-E72D297353CC}">
                <c16:uniqueId val="{00000008-AC0A-41E2-8862-A3F2BFE3388D}"/>
              </c:ext>
            </c:extLst>
          </c:dPt>
          <c:dPt>
            <c:idx val="5"/>
            <c:bubble3D val="0"/>
            <c:extLst>
              <c:ext xmlns:c16="http://schemas.microsoft.com/office/drawing/2014/chart" uri="{C3380CC4-5D6E-409C-BE32-E72D297353CC}">
                <c16:uniqueId val="{00000009-AC0A-41E2-8862-A3F2BFE3388D}"/>
              </c:ext>
            </c:extLst>
          </c:dPt>
          <c:dPt>
            <c:idx val="6"/>
            <c:bubble3D val="0"/>
            <c:extLst>
              <c:ext xmlns:c16="http://schemas.microsoft.com/office/drawing/2014/chart" uri="{C3380CC4-5D6E-409C-BE32-E72D297353CC}">
                <c16:uniqueId val="{0000000A-AC0A-41E2-8862-A3F2BFE3388D}"/>
              </c:ext>
            </c:extLst>
          </c:dPt>
          <c:dLbls>
            <c:dLbl>
              <c:idx val="0"/>
              <c:layout/>
              <c:spPr/>
              <c:txPr>
                <a:bodyPr/>
                <a:lstStyle/>
                <a:p>
                  <a:pPr>
                    <a:defRPr sz="14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C0A-41E2-8862-A3F2BFE3388D}"/>
                </c:ext>
              </c:extLst>
            </c:dLbl>
            <c:dLbl>
              <c:idx val="2"/>
              <c:layout/>
              <c:spPr/>
              <c:txPr>
                <a:bodyPr/>
                <a:lstStyle/>
                <a:p>
                  <a:pPr>
                    <a:defRPr sz="14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AC0A-41E2-8862-A3F2BFE3388D}"/>
                </c:ext>
              </c:extLst>
            </c:dLbl>
            <c:spPr>
              <a:noFill/>
              <a:ln>
                <a:noFill/>
              </a:ln>
              <a:effectLst/>
            </c:spPr>
            <c:txPr>
              <a:bodyPr/>
              <a:lstStyle/>
              <a:p>
                <a:pPr>
                  <a:defRPr sz="1400" b="1"/>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Sheet1!$B$1:$F$1</c:f>
              <c:strCache>
                <c:ptCount val="5"/>
                <c:pt idx="0">
                  <c:v>TX</c:v>
                </c:pt>
                <c:pt idx="1">
                  <c:v>FL</c:v>
                </c:pt>
                <c:pt idx="2">
                  <c:v>GA</c:v>
                </c:pt>
                <c:pt idx="3">
                  <c:v>NC</c:v>
                </c:pt>
                <c:pt idx="4">
                  <c:v>Other States that Have Not Expanded Medicaid</c:v>
                </c:pt>
              </c:strCache>
            </c:strRef>
          </c:cat>
          <c:val>
            <c:numRef>
              <c:f>Sheet1!$B$2:$F$2</c:f>
              <c:numCache>
                <c:formatCode>0%</c:formatCode>
                <c:ptCount val="5"/>
                <c:pt idx="0">
                  <c:v>0.26</c:v>
                </c:pt>
                <c:pt idx="1">
                  <c:v>0.18</c:v>
                </c:pt>
                <c:pt idx="2">
                  <c:v>0.12</c:v>
                </c:pt>
                <c:pt idx="3">
                  <c:v>0.08</c:v>
                </c:pt>
                <c:pt idx="4">
                  <c:v>0.3600000000000001</c:v>
                </c:pt>
              </c:numCache>
            </c:numRef>
          </c:val>
          <c:extLst>
            <c:ext xmlns:c16="http://schemas.microsoft.com/office/drawing/2014/chart" uri="{C3380CC4-5D6E-409C-BE32-E72D297353CC}">
              <c16:uniqueId val="{0000000B-AC0A-41E2-8862-A3F2BFE3388D}"/>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337257580087177E-2"/>
          <c:y val="6.5398439351839491E-2"/>
          <c:w val="0.77511222094744403"/>
          <c:h val="0.72283404384377703"/>
        </c:manualLayout>
      </c:layout>
      <c:pieChart>
        <c:varyColors val="1"/>
        <c:ser>
          <c:idx val="0"/>
          <c:order val="0"/>
          <c:tx>
            <c:strRef>
              <c:f>Sheet1!$B$1</c:f>
              <c:strCache>
                <c:ptCount val="1"/>
                <c:pt idx="0">
                  <c:v>All POC</c:v>
                </c:pt>
              </c:strCache>
            </c:strRef>
          </c:tx>
          <c:spPr>
            <a:ln w="12700">
              <a:solidFill>
                <a:schemeClr val="tx1"/>
              </a:solidFill>
            </a:ln>
          </c:spPr>
          <c:dPt>
            <c:idx val="1"/>
            <c:bubble3D val="0"/>
            <c:spPr>
              <a:solidFill>
                <a:schemeClr val="tx2"/>
              </a:solidFill>
              <a:ln w="12700">
                <a:solidFill>
                  <a:schemeClr val="tx1"/>
                </a:solidFill>
              </a:ln>
            </c:spPr>
            <c:extLst>
              <c:ext xmlns:c16="http://schemas.microsoft.com/office/drawing/2014/chart" uri="{C3380CC4-5D6E-409C-BE32-E72D297353CC}">
                <c16:uniqueId val="{00000001-E958-4924-876D-79D0EC8E0C7C}"/>
              </c:ext>
            </c:extLst>
          </c:dPt>
          <c:dLbls>
            <c:dLbl>
              <c:idx val="0"/>
              <c:layout>
                <c:manualLayout>
                  <c:x val="0.26780677992019192"/>
                  <c:y val="0.1272142150603536"/>
                </c:manualLayout>
              </c:layout>
              <c:spPr/>
              <c:txPr>
                <a:bodyPr/>
                <a:lstStyle/>
                <a:p>
                  <a:pPr>
                    <a:defRPr sz="1400" b="1">
                      <a:solidFill>
                        <a:schemeClr val="bg1"/>
                      </a:solidFill>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E958-4924-876D-79D0EC8E0C7C}"/>
                </c:ext>
              </c:extLst>
            </c:dLbl>
            <c:dLbl>
              <c:idx val="1"/>
              <c:layout>
                <c:manualLayout>
                  <c:x val="-0.17315416473175793"/>
                  <c:y val="-3.7496821474444657E-2"/>
                </c:manualLayout>
              </c:layou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E958-4924-876D-79D0EC8E0C7C}"/>
                </c:ext>
              </c:extLst>
            </c:dLbl>
            <c:dLbl>
              <c:idx val="2"/>
              <c:layout>
                <c:manualLayout>
                  <c:x val="0"/>
                  <c:y val="1.5909558880595337E-2"/>
                </c:manualLayout>
              </c:layout>
              <c:tx>
                <c:rich>
                  <a:bodyPr/>
                  <a:lstStyle/>
                  <a:p>
                    <a:r>
                      <a:rPr lang="en-US" dirty="0"/>
                      <a:t>Northeast
</a:t>
                    </a:r>
                    <a:r>
                      <a:rPr lang="en-US" dirty="0" smtClean="0"/>
                      <a:t>&lt;1</a:t>
                    </a:r>
                    <a:r>
                      <a:rPr lang="en-US" dirty="0"/>
                      <a:t>%</a:t>
                    </a:r>
                  </a:p>
                </c:rich>
              </c:tx>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E958-4924-876D-79D0EC8E0C7C}"/>
                </c:ext>
              </c:extLst>
            </c:dLbl>
            <c:dLbl>
              <c:idx val="3"/>
              <c:layout>
                <c:manualLayout>
                  <c:x val="3.2057199473058288E-2"/>
                  <c:y val="5.3487986172441083E-2"/>
                </c:manualLayout>
              </c:layou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4-E958-4924-876D-79D0EC8E0C7C}"/>
                </c:ext>
              </c:extLst>
            </c:dLbl>
            <c:spPr>
              <a:noFill/>
              <a:ln>
                <a:noFill/>
              </a:ln>
              <a:effectLst/>
            </c:spPr>
            <c:txPr>
              <a:bodyPr/>
              <a:lstStyle/>
              <a:p>
                <a:pPr>
                  <a:defRPr sz="1400" b="1"/>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Sheet1!$A$2:$A$5</c:f>
              <c:strCache>
                <c:ptCount val="4"/>
                <c:pt idx="0">
                  <c:v>South</c:v>
                </c:pt>
                <c:pt idx="1">
                  <c:v>Midwest</c:v>
                </c:pt>
                <c:pt idx="2">
                  <c:v>Northeast</c:v>
                </c:pt>
                <c:pt idx="3">
                  <c:v>West</c:v>
                </c:pt>
              </c:strCache>
            </c:strRef>
          </c:cat>
          <c:val>
            <c:numRef>
              <c:f>Sheet1!$B$2:$B$5</c:f>
              <c:numCache>
                <c:formatCode>0%</c:formatCode>
                <c:ptCount val="4"/>
                <c:pt idx="0">
                  <c:v>0.91</c:v>
                </c:pt>
                <c:pt idx="1">
                  <c:v>0.06</c:v>
                </c:pt>
                <c:pt idx="2">
                  <c:v>0</c:v>
                </c:pt>
                <c:pt idx="3">
                  <c:v>0.03</c:v>
                </c:pt>
              </c:numCache>
            </c:numRef>
          </c:val>
          <c:extLst>
            <c:ext xmlns:c16="http://schemas.microsoft.com/office/drawing/2014/chart" uri="{C3380CC4-5D6E-409C-BE32-E72D297353CC}">
              <c16:uniqueId val="{00000005-E958-4924-876D-79D0EC8E0C7C}"/>
            </c:ext>
          </c:extLst>
        </c:ser>
        <c:dLbls>
          <c:showLegendKey val="0"/>
          <c:showVal val="0"/>
          <c:showCatName val="0"/>
          <c:showSerName val="0"/>
          <c:showPercent val="0"/>
          <c:showBubbleSize val="0"/>
          <c:showLeaderLines val="1"/>
        </c:dLbls>
        <c:firstSliceAng val="129"/>
      </c:pieChart>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599097676801941"/>
          <c:y val="6.5178019515147886E-2"/>
          <c:w val="0.77350645753794411"/>
          <c:h val="0.72133674535388426"/>
        </c:manualLayout>
      </c:layout>
      <c:pieChart>
        <c:varyColors val="1"/>
        <c:ser>
          <c:idx val="0"/>
          <c:order val="0"/>
          <c:spPr>
            <a:solidFill>
              <a:schemeClr val="tx2"/>
            </a:solidFill>
            <a:ln w="12700">
              <a:solidFill>
                <a:schemeClr val="tx1"/>
              </a:solidFill>
            </a:ln>
          </c:spPr>
          <c:dPt>
            <c:idx val="0"/>
            <c:bubble3D val="0"/>
            <c:spPr>
              <a:solidFill>
                <a:schemeClr val="accent1"/>
              </a:solidFill>
              <a:ln w="12700">
                <a:solidFill>
                  <a:schemeClr val="tx1"/>
                </a:solidFill>
              </a:ln>
            </c:spPr>
            <c:extLst>
              <c:ext xmlns:c16="http://schemas.microsoft.com/office/drawing/2014/chart" uri="{C3380CC4-5D6E-409C-BE32-E72D297353CC}">
                <c16:uniqueId val="{00000001-54A8-4588-8514-46736CA55BAE}"/>
              </c:ext>
            </c:extLst>
          </c:dPt>
          <c:dPt>
            <c:idx val="1"/>
            <c:bubble3D val="0"/>
            <c:spPr>
              <a:solidFill>
                <a:schemeClr val="accent5"/>
              </a:solidFill>
              <a:ln w="12700">
                <a:solidFill>
                  <a:schemeClr val="tx1"/>
                </a:solidFill>
              </a:ln>
            </c:spPr>
            <c:extLst>
              <c:ext xmlns:c16="http://schemas.microsoft.com/office/drawing/2014/chart" uri="{C3380CC4-5D6E-409C-BE32-E72D297353CC}">
                <c16:uniqueId val="{00000003-54A8-4588-8514-46736CA55BAE}"/>
              </c:ext>
            </c:extLst>
          </c:dPt>
          <c:dPt>
            <c:idx val="2"/>
            <c:bubble3D val="0"/>
            <c:spPr>
              <a:solidFill>
                <a:schemeClr val="accent3"/>
              </a:solidFill>
              <a:ln w="12700">
                <a:solidFill>
                  <a:schemeClr val="tx1"/>
                </a:solidFill>
              </a:ln>
            </c:spPr>
            <c:extLst>
              <c:ext xmlns:c16="http://schemas.microsoft.com/office/drawing/2014/chart" uri="{C3380CC4-5D6E-409C-BE32-E72D297353CC}">
                <c16:uniqueId val="{00000005-54A8-4588-8514-46736CA55BAE}"/>
              </c:ext>
            </c:extLst>
          </c:dPt>
          <c:dPt>
            <c:idx val="3"/>
            <c:bubble3D val="0"/>
            <c:extLst>
              <c:ext xmlns:c16="http://schemas.microsoft.com/office/drawing/2014/chart" uri="{C3380CC4-5D6E-409C-BE32-E72D297353CC}">
                <c16:uniqueId val="{00000006-54A8-4588-8514-46736CA55BAE}"/>
              </c:ext>
            </c:extLst>
          </c:dPt>
          <c:dPt>
            <c:idx val="4"/>
            <c:bubble3D val="0"/>
            <c:extLst>
              <c:ext xmlns:c16="http://schemas.microsoft.com/office/drawing/2014/chart" uri="{C3380CC4-5D6E-409C-BE32-E72D297353CC}">
                <c16:uniqueId val="{00000007-54A8-4588-8514-46736CA55BAE}"/>
              </c:ext>
            </c:extLst>
          </c:dPt>
          <c:dPt>
            <c:idx val="5"/>
            <c:bubble3D val="0"/>
            <c:extLst>
              <c:ext xmlns:c16="http://schemas.microsoft.com/office/drawing/2014/chart" uri="{C3380CC4-5D6E-409C-BE32-E72D297353CC}">
                <c16:uniqueId val="{00000008-54A8-4588-8514-46736CA55BAE}"/>
              </c:ext>
            </c:extLst>
          </c:dPt>
          <c:dPt>
            <c:idx val="6"/>
            <c:bubble3D val="0"/>
            <c:extLst>
              <c:ext xmlns:c16="http://schemas.microsoft.com/office/drawing/2014/chart" uri="{C3380CC4-5D6E-409C-BE32-E72D297353CC}">
                <c16:uniqueId val="{00000009-54A8-4588-8514-46736CA55BAE}"/>
              </c:ext>
            </c:extLst>
          </c:dPt>
          <c:dLbls>
            <c:dLbl>
              <c:idx val="0"/>
              <c:layout/>
              <c:spPr/>
              <c:txPr>
                <a:bodyPr/>
                <a:lstStyle/>
                <a:p>
                  <a:pPr>
                    <a:defRPr sz="13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4A8-4588-8514-46736CA55BAE}"/>
                </c:ext>
              </c:extLst>
            </c:dLbl>
            <c:dLbl>
              <c:idx val="2"/>
              <c:layout>
                <c:manualLayout>
                  <c:x val="0.2"/>
                  <c:y val="8.707153666097092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54A8-4588-8514-46736CA55BAE}"/>
                </c:ext>
              </c:extLst>
            </c:dLbl>
            <c:dLbl>
              <c:idx val="3"/>
              <c:layout>
                <c:manualLayout>
                  <c:x val="-0.1351869349664625"/>
                  <c:y val="1.146749762586963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6-54A8-4588-8514-46736CA55BAE}"/>
                </c:ext>
              </c:extLst>
            </c:dLbl>
            <c:spPr>
              <a:noFill/>
              <a:ln>
                <a:noFill/>
              </a:ln>
              <a:effectLst/>
            </c:spPr>
            <c:txPr>
              <a:bodyPr/>
              <a:lstStyle/>
              <a:p>
                <a:pPr>
                  <a:defRPr sz="1300" b="1"/>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Sheet1!$B$1:$E$1</c:f>
              <c:strCache>
                <c:ptCount val="4"/>
                <c:pt idx="0">
                  <c:v>White</c:v>
                </c:pt>
                <c:pt idx="1">
                  <c:v>Black</c:v>
                </c:pt>
                <c:pt idx="2">
                  <c:v>Hispanic</c:v>
                </c:pt>
                <c:pt idx="3">
                  <c:v>Other</c:v>
                </c:pt>
              </c:strCache>
            </c:strRef>
          </c:cat>
          <c:val>
            <c:numRef>
              <c:f>Sheet1!$B$2:$E$2</c:f>
              <c:numCache>
                <c:formatCode>0%</c:formatCode>
                <c:ptCount val="4"/>
                <c:pt idx="0">
                  <c:v>0.46</c:v>
                </c:pt>
                <c:pt idx="1">
                  <c:v>0.31</c:v>
                </c:pt>
                <c:pt idx="2">
                  <c:v>0.18</c:v>
                </c:pt>
                <c:pt idx="3">
                  <c:v>0.05</c:v>
                </c:pt>
              </c:numCache>
            </c:numRef>
          </c:val>
          <c:extLst>
            <c:ext xmlns:c16="http://schemas.microsoft.com/office/drawing/2014/chart" uri="{C3380CC4-5D6E-409C-BE32-E72D297353CC}">
              <c16:uniqueId val="{0000000A-54A8-4588-8514-46736CA55BAE}"/>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337257580087177E-2"/>
          <c:y val="6.5398439351839491E-2"/>
          <c:w val="0.77511222094744403"/>
          <c:h val="0.72283404384377703"/>
        </c:manualLayout>
      </c:layout>
      <c:pieChart>
        <c:varyColors val="1"/>
        <c:ser>
          <c:idx val="0"/>
          <c:order val="0"/>
          <c:tx>
            <c:strRef>
              <c:f>Sheet1!$B$1</c:f>
              <c:strCache>
                <c:ptCount val="1"/>
                <c:pt idx="0">
                  <c:v>Age</c:v>
                </c:pt>
              </c:strCache>
            </c:strRef>
          </c:tx>
          <c:spPr>
            <a:ln w="12700">
              <a:solidFill>
                <a:schemeClr val="tx1"/>
              </a:solidFill>
            </a:ln>
          </c:spPr>
          <c:dPt>
            <c:idx val="1"/>
            <c:bubble3D val="0"/>
            <c:spPr>
              <a:solidFill>
                <a:schemeClr val="tx2"/>
              </a:solidFill>
              <a:ln w="12700">
                <a:solidFill>
                  <a:schemeClr val="tx1"/>
                </a:solidFill>
              </a:ln>
            </c:spPr>
            <c:extLst>
              <c:ext xmlns:c16="http://schemas.microsoft.com/office/drawing/2014/chart" uri="{C3380CC4-5D6E-409C-BE32-E72D297353CC}">
                <c16:uniqueId val="{00000001-C7CD-47B9-B048-428A333F68EB}"/>
              </c:ext>
            </c:extLst>
          </c:dPt>
          <c:dLbls>
            <c:dLbl>
              <c:idx val="0"/>
              <c:layout/>
              <c:spPr/>
              <c:txPr>
                <a:bodyPr/>
                <a:lstStyle/>
                <a:p>
                  <a:pPr>
                    <a:defRPr sz="1300" b="1">
                      <a:solidFill>
                        <a:schemeClr val="bg1"/>
                      </a:solidFill>
                    </a:defRPr>
                  </a:pPr>
                  <a:endParaRPr lang="en-US"/>
                </a:p>
              </c:txPr>
              <c:dLblPos val="ct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7CD-47B9-B048-428A333F68EB}"/>
                </c:ext>
              </c:extLst>
            </c:dLbl>
            <c:spPr>
              <a:noFill/>
              <a:ln>
                <a:noFill/>
              </a:ln>
              <a:effectLst/>
            </c:spPr>
            <c:txPr>
              <a:bodyPr/>
              <a:lstStyle/>
              <a:p>
                <a:pPr>
                  <a:defRPr sz="1300" b="1"/>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19-24 years</c:v>
                </c:pt>
                <c:pt idx="1">
                  <c:v>25-34 years</c:v>
                </c:pt>
                <c:pt idx="2">
                  <c:v>35-54 years</c:v>
                </c:pt>
                <c:pt idx="3">
                  <c:v>55-64 years</c:v>
                </c:pt>
              </c:strCache>
            </c:strRef>
          </c:cat>
          <c:val>
            <c:numRef>
              <c:f>Sheet1!$B$2:$B$5</c:f>
              <c:numCache>
                <c:formatCode>0%</c:formatCode>
                <c:ptCount val="4"/>
                <c:pt idx="0">
                  <c:v>0.23830123305232692</c:v>
                </c:pt>
                <c:pt idx="1">
                  <c:v>0.21</c:v>
                </c:pt>
                <c:pt idx="2">
                  <c:v>0.38</c:v>
                </c:pt>
                <c:pt idx="3">
                  <c:v>0.16736461648151585</c:v>
                </c:pt>
              </c:numCache>
            </c:numRef>
          </c:val>
          <c:extLst>
            <c:ext xmlns:c16="http://schemas.microsoft.com/office/drawing/2014/chart" uri="{C3380CC4-5D6E-409C-BE32-E72D297353CC}">
              <c16:uniqueId val="{00000003-C7CD-47B9-B048-428A333F68EB}"/>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0.16923</cdr:x>
      <cdr:y>0.46875</cdr:y>
    </cdr:from>
    <cdr:to>
      <cdr:x>0.44993</cdr:x>
      <cdr:y>0.64504</cdr:y>
    </cdr:to>
    <cdr:sp macro="" textlink="">
      <cdr:nvSpPr>
        <cdr:cNvPr id="2" name="TextBox 1"/>
        <cdr:cNvSpPr txBox="1"/>
      </cdr:nvSpPr>
      <cdr:spPr>
        <a:xfrm xmlns:a="http://schemas.openxmlformats.org/drawingml/2006/main">
          <a:off x="838200" y="2286000"/>
          <a:ext cx="1390316" cy="8597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chemeClr val="bg1"/>
              </a:solidFill>
            </a:rPr>
            <a:t>Employer-Sponsored,</a:t>
          </a:r>
        </a:p>
        <a:p xmlns:a="http://schemas.openxmlformats.org/drawingml/2006/main">
          <a:pPr algn="ctr"/>
          <a:r>
            <a:rPr lang="en-US" sz="1600" b="1" dirty="0" smtClean="0">
              <a:solidFill>
                <a:schemeClr val="bg1"/>
              </a:solidFill>
            </a:rPr>
            <a:t>56%</a:t>
          </a:r>
          <a:endParaRPr lang="en-US" sz="1600" b="1" dirty="0">
            <a:solidFill>
              <a:schemeClr val="bg1"/>
            </a:solidFill>
          </a:endParaRPr>
        </a:p>
      </cdr:txBody>
    </cdr:sp>
  </cdr:relSizeAnchor>
  <cdr:relSizeAnchor xmlns:cdr="http://schemas.openxmlformats.org/drawingml/2006/chartDrawing">
    <cdr:from>
      <cdr:x>0.47692</cdr:x>
      <cdr:y>0.14063</cdr:y>
    </cdr:from>
    <cdr:to>
      <cdr:x>0.72254</cdr:x>
      <cdr:y>0.37219</cdr:y>
    </cdr:to>
    <cdr:sp macro="" textlink="">
      <cdr:nvSpPr>
        <cdr:cNvPr id="3" name="TextBox 2"/>
        <cdr:cNvSpPr txBox="1"/>
      </cdr:nvSpPr>
      <cdr:spPr>
        <a:xfrm xmlns:a="http://schemas.openxmlformats.org/drawingml/2006/main">
          <a:off x="2362200" y="685800"/>
          <a:ext cx="1216527" cy="11292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chemeClr val="bg1"/>
              </a:solidFill>
            </a:rPr>
            <a:t>Medicaid/ Other Public,</a:t>
          </a:r>
        </a:p>
        <a:p xmlns:a="http://schemas.openxmlformats.org/drawingml/2006/main">
          <a:pPr algn="ctr"/>
          <a:r>
            <a:rPr lang="en-US" sz="1600" b="1" dirty="0" smtClean="0">
              <a:solidFill>
                <a:schemeClr val="bg1"/>
              </a:solidFill>
            </a:rPr>
            <a:t>26%</a:t>
          </a:r>
          <a:endParaRPr lang="en-US" sz="1600" b="1" dirty="0">
            <a:solidFill>
              <a:schemeClr val="bg1"/>
            </a:solidFill>
          </a:endParaRPr>
        </a:p>
      </cdr:txBody>
    </cdr:sp>
  </cdr:relSizeAnchor>
  <cdr:relSizeAnchor xmlns:cdr="http://schemas.openxmlformats.org/drawingml/2006/chartDrawing">
    <cdr:from>
      <cdr:x>0.63411</cdr:x>
      <cdr:y>0.46758</cdr:y>
    </cdr:from>
    <cdr:to>
      <cdr:x>0.91481</cdr:x>
      <cdr:y>0.59856</cdr:y>
    </cdr:to>
    <cdr:sp macro="" textlink="">
      <cdr:nvSpPr>
        <cdr:cNvPr id="4" name="TextBox 3"/>
        <cdr:cNvSpPr txBox="1"/>
      </cdr:nvSpPr>
      <cdr:spPr>
        <a:xfrm xmlns:a="http://schemas.openxmlformats.org/drawingml/2006/main">
          <a:off x="2869981" y="2223140"/>
          <a:ext cx="1270437" cy="6227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chemeClr val="tx1"/>
              </a:solidFill>
            </a:rPr>
            <a:t>Uninsured,</a:t>
          </a:r>
        </a:p>
        <a:p xmlns:a="http://schemas.openxmlformats.org/drawingml/2006/main">
          <a:pPr algn="ctr"/>
          <a:r>
            <a:rPr lang="en-US" sz="1600" b="1" dirty="0">
              <a:solidFill>
                <a:schemeClr val="tx1"/>
              </a:solidFill>
            </a:rPr>
            <a:t> </a:t>
          </a:r>
          <a:r>
            <a:rPr lang="en-US" sz="1600" b="1" dirty="0" smtClean="0">
              <a:solidFill>
                <a:schemeClr val="tx1"/>
              </a:solidFill>
            </a:rPr>
            <a:t>10%</a:t>
          </a:r>
          <a:endParaRPr lang="en-US" sz="1600" b="1" dirty="0">
            <a:solidFill>
              <a:schemeClr val="tx1"/>
            </a:solidFill>
          </a:endParaRPr>
        </a:p>
      </cdr:txBody>
    </cdr:sp>
  </cdr:relSizeAnchor>
  <cdr:relSizeAnchor xmlns:cdr="http://schemas.openxmlformats.org/drawingml/2006/chartDrawing">
    <cdr:from>
      <cdr:x>0.7913</cdr:x>
      <cdr:y>0.76928</cdr:y>
    </cdr:from>
    <cdr:to>
      <cdr:x>0.99789</cdr:x>
      <cdr:y>1</cdr:y>
    </cdr:to>
    <cdr:sp macro="" textlink="">
      <cdr:nvSpPr>
        <cdr:cNvPr id="5" name="TextBox 4"/>
        <cdr:cNvSpPr txBox="1"/>
      </cdr:nvSpPr>
      <cdr:spPr>
        <a:xfrm xmlns:a="http://schemas.openxmlformats.org/drawingml/2006/main">
          <a:off x="3581400" y="3657590"/>
          <a:ext cx="935019" cy="109697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t>Private Non-Group,</a:t>
          </a:r>
        </a:p>
        <a:p xmlns:a="http://schemas.openxmlformats.org/drawingml/2006/main">
          <a:pPr algn="ctr"/>
          <a:r>
            <a:rPr lang="en-US" sz="1600" b="1" dirty="0"/>
            <a:t>8</a:t>
          </a:r>
          <a:r>
            <a:rPr lang="en-US" sz="1600" b="1" dirty="0" smtClean="0"/>
            <a:t>%</a:t>
          </a:r>
          <a:endParaRPr lang="en-US" sz="16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0.53283</cdr:x>
      <cdr:y>0.29042</cdr:y>
    </cdr:from>
    <cdr:to>
      <cdr:x>0.81061</cdr:x>
      <cdr:y>0.42885</cdr:y>
    </cdr:to>
    <cdr:sp macro="" textlink="">
      <cdr:nvSpPr>
        <cdr:cNvPr id="2" name="TextBox 1"/>
        <cdr:cNvSpPr txBox="1"/>
      </cdr:nvSpPr>
      <cdr:spPr>
        <a:xfrm xmlns:a="http://schemas.openxmlformats.org/drawingml/2006/main">
          <a:off x="1607820" y="1097637"/>
          <a:ext cx="838200" cy="523220"/>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ctr"/>
          <a:r>
            <a:rPr lang="en-US" sz="1400" b="1" dirty="0" smtClean="0">
              <a:solidFill>
                <a:schemeClr val="bg1"/>
              </a:solidFill>
              <a:latin typeface="Calibri" pitchFamily="34" charset="0"/>
              <a:cs typeface="Meta Offc Pro"/>
            </a:rPr>
            <a:t>&lt;100% FPL</a:t>
          </a:r>
        </a:p>
      </cdr:txBody>
    </cdr:sp>
  </cdr:relSizeAnchor>
  <cdr:relSizeAnchor xmlns:cdr="http://schemas.openxmlformats.org/drawingml/2006/chartDrawing">
    <cdr:from>
      <cdr:x>0.45315</cdr:x>
      <cdr:y>0.55846</cdr:y>
    </cdr:from>
    <cdr:to>
      <cdr:x>0.80668</cdr:x>
      <cdr:y>0.6969</cdr:y>
    </cdr:to>
    <cdr:sp macro="" textlink="">
      <cdr:nvSpPr>
        <cdr:cNvPr id="3" name="TextBox 1"/>
        <cdr:cNvSpPr txBox="1"/>
      </cdr:nvSpPr>
      <cdr:spPr>
        <a:xfrm xmlns:a="http://schemas.openxmlformats.org/drawingml/2006/main">
          <a:off x="1367396" y="2110703"/>
          <a:ext cx="1066784" cy="52323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smtClean="0">
              <a:solidFill>
                <a:schemeClr val="tx1"/>
              </a:solidFill>
              <a:latin typeface="Calibri" pitchFamily="34" charset="0"/>
              <a:cs typeface="Meta Offc Pro"/>
            </a:rPr>
            <a:t>100-199% FPL</a:t>
          </a:r>
        </a:p>
      </cdr:txBody>
    </cdr:sp>
  </cdr:relSizeAnchor>
  <cdr:relSizeAnchor xmlns:cdr="http://schemas.openxmlformats.org/drawingml/2006/chartDrawing">
    <cdr:from>
      <cdr:x>0.07828</cdr:x>
      <cdr:y>0.50274</cdr:y>
    </cdr:from>
    <cdr:to>
      <cdr:x>0.40657</cdr:x>
      <cdr:y>0.64118</cdr:y>
    </cdr:to>
    <cdr:sp macro="" textlink="">
      <cdr:nvSpPr>
        <cdr:cNvPr id="4" name="TextBox 3"/>
        <cdr:cNvSpPr txBox="1"/>
      </cdr:nvSpPr>
      <cdr:spPr>
        <a:xfrm xmlns:a="http://schemas.openxmlformats.org/drawingml/2006/main">
          <a:off x="236220" y="1900118"/>
          <a:ext cx="990622" cy="523237"/>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ctr"/>
          <a:r>
            <a:rPr lang="en-US" sz="1400" b="1" dirty="0" smtClean="0"/>
            <a:t>200-399% FPL</a:t>
          </a:r>
          <a:endParaRPr lang="en-US" sz="1400" dirty="0" smtClean="0">
            <a:latin typeface="Calibri" pitchFamily="34" charset="0"/>
            <a:cs typeface="Meta Offc Pro"/>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0.01152</cdr:y>
    </cdr:from>
    <cdr:to>
      <cdr:x>1</cdr:x>
      <cdr:y>0.11516</cdr:y>
    </cdr:to>
    <cdr:sp macro="" textlink="">
      <cdr:nvSpPr>
        <cdr:cNvPr id="4" name="Title 19"/>
        <cdr:cNvSpPr txBox="1">
          <a:spLocks xmlns:a="http://schemas.openxmlformats.org/drawingml/2006/main"/>
        </cdr:cNvSpPr>
      </cdr:nvSpPr>
      <cdr:spPr bwMode="auto">
        <a:xfrm xmlns:a="http://schemas.openxmlformats.org/drawingml/2006/main">
          <a:off x="50800" y="50800"/>
          <a:ext cx="8959850" cy="457218"/>
        </a:xfrm>
        <a:prstGeom xmlns:a="http://schemas.openxmlformats.org/drawingml/2006/main" prst="rect">
          <a:avLst/>
        </a:prstGeom>
        <a:noFill xmlns:a="http://schemas.openxmlformats.org/drawingml/2006/main"/>
        <a:ln xmlns:a="http://schemas.openxmlformats.org/drawingml/2006/main" w="9525">
          <a:noFill/>
          <a:miter lim="800000"/>
          <a:headEnd/>
          <a:tailEnd/>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a:t>Median Medicaid/CHIP Income Eligibility Thresholds, </a:t>
          </a:r>
          <a:r>
            <a:rPr lang="en-US" sz="1800" b="1" dirty="0" smtClean="0"/>
            <a:t>January 2016</a:t>
          </a:r>
          <a:endParaRPr lang="en-US" sz="18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0.10049</cdr:x>
      <cdr:y>0.08013</cdr:y>
    </cdr:from>
    <cdr:to>
      <cdr:x>0.12111</cdr:x>
      <cdr:y>0.13516</cdr:y>
    </cdr:to>
    <cdr:sp macro="" textlink="">
      <cdr:nvSpPr>
        <cdr:cNvPr id="9" name="TextBox 8"/>
        <cdr:cNvSpPr txBox="1"/>
      </cdr:nvSpPr>
      <cdr:spPr>
        <a:xfrm xmlns:a="http://schemas.openxmlformats.org/drawingml/2006/main">
          <a:off x="900371" y="381000"/>
          <a:ext cx="184731" cy="261610"/>
        </a:xfrm>
        <a:prstGeom xmlns:a="http://schemas.openxmlformats.org/drawingml/2006/main" prst="rect">
          <a:avLst/>
        </a:prstGeom>
        <a:noFill xmlns:a="http://schemas.openxmlformats.org/drawingml/2006/main"/>
      </cdr:spPr>
      <cdr:txBody>
        <a:bodyPr xmlns:a="http://schemas.openxmlformats.org/drawingml/2006/main" vertOverflow="clip" wrap="none" rtlCol="0">
          <a:spAutoFit/>
        </a:bodyPr>
        <a:lstStyle xmlns:a="http://schemas.openxmlformats.org/drawingml/2006/main"/>
        <a:p xmlns:a="http://schemas.openxmlformats.org/drawingml/2006/main">
          <a:pPr algn="ctr"/>
          <a:endParaRPr lang="en-US" sz="1100" dirty="0" smtClean="0">
            <a:latin typeface="Calibri" pitchFamily="34" charset="0"/>
            <a:cs typeface="Meta Offc Pro"/>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0.10049</cdr:x>
      <cdr:y>0.08013</cdr:y>
    </cdr:from>
    <cdr:to>
      <cdr:x>0.12111</cdr:x>
      <cdr:y>0.13516</cdr:y>
    </cdr:to>
    <cdr:sp macro="" textlink="">
      <cdr:nvSpPr>
        <cdr:cNvPr id="9" name="TextBox 8"/>
        <cdr:cNvSpPr txBox="1"/>
      </cdr:nvSpPr>
      <cdr:spPr>
        <a:xfrm xmlns:a="http://schemas.openxmlformats.org/drawingml/2006/main">
          <a:off x="900371" y="381000"/>
          <a:ext cx="184731" cy="261610"/>
        </a:xfrm>
        <a:prstGeom xmlns:a="http://schemas.openxmlformats.org/drawingml/2006/main" prst="rect">
          <a:avLst/>
        </a:prstGeom>
        <a:noFill xmlns:a="http://schemas.openxmlformats.org/drawingml/2006/main"/>
      </cdr:spPr>
      <cdr:txBody>
        <a:bodyPr xmlns:a="http://schemas.openxmlformats.org/drawingml/2006/main" vertOverflow="clip" wrap="none" rtlCol="0">
          <a:spAutoFit/>
        </a:bodyPr>
        <a:lstStyle xmlns:a="http://schemas.openxmlformats.org/drawingml/2006/main"/>
        <a:p xmlns:a="http://schemas.openxmlformats.org/drawingml/2006/main">
          <a:pPr algn="ctr"/>
          <a:endParaRPr lang="en-US" sz="1100" dirty="0" smtClean="0">
            <a:latin typeface="Calibri" pitchFamily="34" charset="0"/>
            <a:cs typeface="Meta Offc Pro"/>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82A4F56-AF36-41DD-B983-8BF3CA5772C5}" type="datetimeFigureOut">
              <a:rPr lang="en-US" smtClean="0"/>
              <a:t>11/9/2016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36AAAA0-6DCF-4F5A-8F85-D4B423518AA7}" type="slidenum">
              <a:rPr lang="en-US" smtClean="0"/>
              <a:t>‹#›</a:t>
            </a:fld>
            <a:endParaRPr lang="en-US"/>
          </a:p>
        </p:txBody>
      </p:sp>
    </p:spTree>
    <p:extLst>
      <p:ext uri="{BB962C8B-B14F-4D97-AF65-F5344CB8AC3E}">
        <p14:creationId xmlns:p14="http://schemas.microsoft.com/office/powerpoint/2010/main" val="3255702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4D92E5-9FFA-458A-9BEA-BDF5C2EF3530}" type="datetimeFigureOut">
              <a:rPr lang="en-US" smtClean="0"/>
              <a:t>11/9/2016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3E76084-7007-4F9A-9BF5-85CA96B02EE7}" type="slidenum">
              <a:rPr lang="en-US" smtClean="0"/>
              <a:t>‹#›</a:t>
            </a:fld>
            <a:endParaRPr lang="en-US"/>
          </a:p>
        </p:txBody>
      </p:sp>
    </p:spTree>
    <p:extLst>
      <p:ext uri="{BB962C8B-B14F-4D97-AF65-F5344CB8AC3E}">
        <p14:creationId xmlns:p14="http://schemas.microsoft.com/office/powerpoint/2010/main" val="277509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Tree>
    <p:extLst>
      <p:ext uri="{BB962C8B-B14F-4D97-AF65-F5344CB8AC3E}">
        <p14:creationId xmlns:p14="http://schemas.microsoft.com/office/powerpoint/2010/main" val="3448865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11</a:t>
            </a:fld>
            <a:endParaRPr lang="en-US"/>
          </a:p>
        </p:txBody>
      </p:sp>
    </p:spTree>
    <p:extLst>
      <p:ext uri="{BB962C8B-B14F-4D97-AF65-F5344CB8AC3E}">
        <p14:creationId xmlns:p14="http://schemas.microsoft.com/office/powerpoint/2010/main" val="2697402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12</a:t>
            </a:fld>
            <a:endParaRPr lang="en-US"/>
          </a:p>
        </p:txBody>
      </p:sp>
    </p:spTree>
    <p:extLst>
      <p:ext uri="{BB962C8B-B14F-4D97-AF65-F5344CB8AC3E}">
        <p14:creationId xmlns:p14="http://schemas.microsoft.com/office/powerpoint/2010/main" val="2336194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F3E76084-7007-4F9A-9BF5-85CA96B02EE7}" type="slidenum">
              <a:rPr lang="en-US" smtClean="0"/>
              <a:t>13</a:t>
            </a:fld>
            <a:endParaRPr lang="en-US"/>
          </a:p>
        </p:txBody>
      </p:sp>
    </p:spTree>
    <p:extLst>
      <p:ext uri="{BB962C8B-B14F-4D97-AF65-F5344CB8AC3E}">
        <p14:creationId xmlns:p14="http://schemas.microsoft.com/office/powerpoint/2010/main" val="3297268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t>
            </a:r>
            <a:r>
              <a:rPr lang="en-US" dirty="0" smtClean="0"/>
              <a:t>color pattern also doesn’t seem to match the template.</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2</a:t>
            </a:fld>
            <a:endParaRPr lang="en-US"/>
          </a:p>
        </p:txBody>
      </p:sp>
    </p:spTree>
    <p:extLst>
      <p:ext uri="{BB962C8B-B14F-4D97-AF65-F5344CB8AC3E}">
        <p14:creationId xmlns:p14="http://schemas.microsoft.com/office/powerpoint/2010/main" val="4130991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4</a:t>
            </a:fld>
            <a:endParaRPr lang="en-US"/>
          </a:p>
        </p:txBody>
      </p:sp>
    </p:spTree>
    <p:extLst>
      <p:ext uri="{BB962C8B-B14F-4D97-AF65-F5344CB8AC3E}">
        <p14:creationId xmlns:p14="http://schemas.microsoft.com/office/powerpoint/2010/main" val="4215500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0">
              <a:defRPr/>
            </a:pPr>
            <a:endParaRPr lang="en-US" baseline="0" dirty="0" smtClean="0"/>
          </a:p>
          <a:p>
            <a:pPr defTabSz="914300">
              <a:defRPr/>
            </a:pPr>
            <a:endParaRPr lang="en-US" baseline="0" dirty="0" smtClean="0"/>
          </a:p>
        </p:txBody>
      </p:sp>
      <p:sp>
        <p:nvSpPr>
          <p:cNvPr id="4" name="Slide Number Placeholder 3"/>
          <p:cNvSpPr>
            <a:spLocks noGrp="1"/>
          </p:cNvSpPr>
          <p:nvPr>
            <p:ph type="sldNum" sz="quarter" idx="10"/>
          </p:nvPr>
        </p:nvSpPr>
        <p:spPr/>
        <p:txBody>
          <a:bodyPr/>
          <a:lstStyle/>
          <a:p>
            <a:fld id="{F3E76084-7007-4F9A-9BF5-85CA96B02EE7}" type="slidenum">
              <a:rPr lang="en-US" smtClean="0"/>
              <a:t>5</a:t>
            </a:fld>
            <a:endParaRPr lang="en-US"/>
          </a:p>
        </p:txBody>
      </p:sp>
    </p:spTree>
    <p:extLst>
      <p:ext uri="{BB962C8B-B14F-4D97-AF65-F5344CB8AC3E}">
        <p14:creationId xmlns:p14="http://schemas.microsoft.com/office/powerpoint/2010/main" val="2892883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baseline="0" dirty="0" smtClean="0"/>
          </a:p>
        </p:txBody>
      </p:sp>
      <p:sp>
        <p:nvSpPr>
          <p:cNvPr id="4" name="Slide Number Placeholder 3"/>
          <p:cNvSpPr>
            <a:spLocks noGrp="1"/>
          </p:cNvSpPr>
          <p:nvPr>
            <p:ph type="sldNum" sz="quarter" idx="10"/>
          </p:nvPr>
        </p:nvSpPr>
        <p:spPr/>
        <p:txBody>
          <a:bodyPr/>
          <a:lstStyle/>
          <a:p>
            <a:fld id="{F3E76084-7007-4F9A-9BF5-85CA96B02EE7}"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85411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7</a:t>
            </a:fld>
            <a:endParaRPr lang="en-US"/>
          </a:p>
        </p:txBody>
      </p:sp>
    </p:spTree>
    <p:extLst>
      <p:ext uri="{BB962C8B-B14F-4D97-AF65-F5344CB8AC3E}">
        <p14:creationId xmlns:p14="http://schemas.microsoft.com/office/powerpoint/2010/main" val="2637297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8</a:t>
            </a:fld>
            <a:endParaRPr lang="en-US"/>
          </a:p>
        </p:txBody>
      </p:sp>
    </p:spTree>
    <p:extLst>
      <p:ext uri="{BB962C8B-B14F-4D97-AF65-F5344CB8AC3E}">
        <p14:creationId xmlns:p14="http://schemas.microsoft.com/office/powerpoint/2010/main" val="1348730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3E76084-7007-4F9A-9BF5-85CA96B02EE7}" type="slidenum">
              <a:rPr lang="en-US" smtClean="0"/>
              <a:t>9</a:t>
            </a:fld>
            <a:endParaRPr lang="en-US" dirty="0"/>
          </a:p>
        </p:txBody>
      </p:sp>
    </p:spTree>
    <p:extLst>
      <p:ext uri="{BB962C8B-B14F-4D97-AF65-F5344CB8AC3E}">
        <p14:creationId xmlns:p14="http://schemas.microsoft.com/office/powerpoint/2010/main" val="1925082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3E76084-7007-4F9A-9BF5-85CA96B02EE7}" type="slidenum">
              <a:rPr lang="en-US" smtClean="0"/>
              <a:t>10</a:t>
            </a:fld>
            <a:endParaRPr lang="en-US" dirty="0"/>
          </a:p>
        </p:txBody>
      </p:sp>
    </p:spTree>
    <p:extLst>
      <p:ext uri="{BB962C8B-B14F-4D97-AF65-F5344CB8AC3E}">
        <p14:creationId xmlns:p14="http://schemas.microsoft.com/office/powerpoint/2010/main" val="1925082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3751173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1"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1" i="0" baseline="0">
                <a:solidFill>
                  <a:schemeClr val="bg1"/>
                </a:solidFill>
                <a:latin typeface="Calibri" pitchFamily="34" charset="0"/>
                <a:cs typeface="Calibri" pitchFamily="34" charset="0"/>
              </a:defRPr>
            </a:lvl1pPr>
          </a:lstStyle>
          <a:p>
            <a:pPr lvl="0"/>
            <a:r>
              <a:rPr lang="en-US" dirty="0" smtClean="0"/>
              <a:t>Group</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1" baseline="0">
                <a:solidFill>
                  <a:schemeClr val="bg1"/>
                </a:solidFill>
                <a:latin typeface="Calibri" pitchFamily="34" charset="0"/>
                <a:cs typeface="Calibri" pitchFamily="34" charset="0"/>
              </a:defRPr>
            </a:lvl1pPr>
          </a:lstStyle>
          <a:p>
            <a:pPr lvl="0"/>
            <a:r>
              <a:rPr lang="en-US" dirty="0" smtClean="0"/>
              <a:t>Date</a:t>
            </a:r>
            <a:endParaRPr lang="en-US" dirty="0"/>
          </a:p>
        </p:txBody>
      </p:sp>
    </p:spTree>
    <p:extLst>
      <p:ext uri="{BB962C8B-B14F-4D97-AF65-F5344CB8AC3E}">
        <p14:creationId xmlns:p14="http://schemas.microsoft.com/office/powerpoint/2010/main" val="3766528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212497984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26881671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3147119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157723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3653234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7708896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4240752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0"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0" i="0" baseline="0">
                <a:solidFill>
                  <a:schemeClr val="bg1"/>
                </a:solidFill>
                <a:latin typeface="Calibri" pitchFamily="34" charset="0"/>
                <a:cs typeface="Calibri" pitchFamily="34" charset="0"/>
              </a:defRPr>
            </a:lvl1pPr>
          </a:lstStyle>
          <a:p>
            <a:pPr lvl="0"/>
            <a:r>
              <a:rPr lang="en-US" dirty="0" smtClean="0"/>
              <a:t>Authors</a:t>
            </a:r>
            <a:endParaRPr lang="en-US" dirty="0"/>
          </a:p>
        </p:txBody>
      </p:sp>
      <p:sp>
        <p:nvSpPr>
          <p:cNvPr id="24" name="Content Placeholder 23"/>
          <p:cNvSpPr>
            <a:spLocks noGrp="1"/>
          </p:cNvSpPr>
          <p:nvPr>
            <p:ph sz="quarter" idx="14" hasCustomPrompt="1"/>
          </p:nvPr>
        </p:nvSpPr>
        <p:spPr>
          <a:xfrm>
            <a:off x="4480280" y="6174160"/>
            <a:ext cx="4416425" cy="531440"/>
          </a:xfrm>
          <a:prstGeom prst="rect">
            <a:avLst/>
          </a:prstGeom>
        </p:spPr>
        <p:txBody>
          <a:bodyPr vert="horz"/>
          <a:lstStyle>
            <a:lvl1pPr marL="0" indent="0" algn="r">
              <a:buFontTx/>
              <a:buNone/>
              <a:defRPr sz="1200" b="0" i="0" baseline="0">
                <a:solidFill>
                  <a:schemeClr val="tx1"/>
                </a:solidFill>
                <a:latin typeface="Calibri" pitchFamily="34" charset="0"/>
                <a:cs typeface="Calibri" pitchFamily="34" charset="0"/>
              </a:defRPr>
            </a:lvl1pPr>
          </a:lstStyle>
          <a:p>
            <a:pPr lvl="0"/>
            <a:r>
              <a:rPr lang="en-US" dirty="0" smtClean="0"/>
              <a:t>Date: January 23, 2013</a:t>
            </a:r>
          </a:p>
          <a:p>
            <a:pPr lvl="0"/>
            <a:r>
              <a:rPr lang="en-US" dirty="0" smtClean="0"/>
              <a:t>Location: Washington D.C.</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aseline="0">
                <a:solidFill>
                  <a:schemeClr val="bg1"/>
                </a:solidFill>
                <a:latin typeface="Calibri" pitchFamily="34" charset="0"/>
                <a:cs typeface="Calibri"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27847948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0.xml"/><Relationship Id="rId4" Type="http://schemas.openxmlformats.org/officeDocument/2006/relationships/image" Target="../media/image2.tif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Exhibit </a:t>
            </a:r>
            <a:fld id="{0C16F13B-3659-4888-B784-82F22626CC5F}" type="slidenum">
              <a:rPr lang="en-US" sz="1400" b="1" smtClean="0">
                <a:latin typeface="Calibri" pitchFamily="34" charset="0"/>
                <a:cs typeface="Meta Offc Pro"/>
              </a:rPr>
              <a:pPr algn="l"/>
              <a:t>‹#›</a:t>
            </a:fld>
            <a:endParaRPr lang="en-US" sz="1400" b="1" dirty="0" err="1" smtClean="0">
              <a:latin typeface="Calibri" pitchFamily="34" charset="0"/>
              <a:cs typeface="Meta Offc Pro"/>
            </a:endParaRPr>
          </a:p>
        </p:txBody>
      </p:sp>
    </p:spTree>
    <p:extLst>
      <p:ext uri="{BB962C8B-B14F-4D97-AF65-F5344CB8AC3E}">
        <p14:creationId xmlns:p14="http://schemas.microsoft.com/office/powerpoint/2010/main" val="6482460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Figure </a:t>
            </a:r>
            <a:fld id="{0C16F13B-3659-4888-B784-82F22626CC5F}" type="slidenum">
              <a:rPr lang="en-US" sz="1400" b="1" smtClean="0">
                <a:latin typeface="Calibri" pitchFamily="34" charset="0"/>
                <a:cs typeface="Meta Offc Pro"/>
              </a:rPr>
              <a:pPr algn="l"/>
              <a:t>‹#›</a:t>
            </a:fld>
            <a:endParaRPr lang="en-US" sz="1400" b="1" dirty="0" err="1" smtClean="0">
              <a:latin typeface="Calibri" pitchFamily="34" charset="0"/>
              <a:cs typeface="Meta Offc Pro"/>
            </a:endParaRPr>
          </a:p>
        </p:txBody>
      </p:sp>
    </p:spTree>
    <p:extLst>
      <p:ext uri="{BB962C8B-B14F-4D97-AF65-F5344CB8AC3E}">
        <p14:creationId xmlns:p14="http://schemas.microsoft.com/office/powerpoint/2010/main" val="188278977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30541" y="1554480"/>
            <a:ext cx="8682918" cy="4481320"/>
          </a:xfrm>
          <a:prstGeom prst="rect">
            <a:avLst/>
          </a:prstGeom>
          <a:solidFill>
            <a:srgbClr val="0B78B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pic>
        <p:nvPicPr>
          <p:cNvPr id="7" name="Picture 6"/>
          <p:cNvPicPr>
            <a:picLocks noChangeAspect="1" noChangeArrowheads="1"/>
          </p:cNvPicPr>
          <p:nvPr/>
        </p:nvPicPr>
        <p:blipFill>
          <a:blip r:embed="rId3" cstate="print"/>
          <a:srcRect/>
          <a:stretch>
            <a:fillRect/>
          </a:stretch>
        </p:blipFill>
        <p:spPr bwMode="auto">
          <a:xfrm>
            <a:off x="230541" y="228600"/>
            <a:ext cx="1087719" cy="1093258"/>
          </a:xfrm>
          <a:prstGeom prst="rect">
            <a:avLst/>
          </a:prstGeom>
          <a:noFill/>
        </p:spPr>
      </p:pic>
    </p:spTree>
    <p:extLst>
      <p:ext uri="{BB962C8B-B14F-4D97-AF65-F5344CB8AC3E}">
        <p14:creationId xmlns:p14="http://schemas.microsoft.com/office/powerpoint/2010/main" val="406593133"/>
      </p:ext>
    </p:extLst>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txStyles>
    <p:titleStyle>
      <a:lvl1pPr algn="l" defTabSz="457200" rtl="0" eaLnBrk="1" latinLnBrk="0" hangingPunct="1">
        <a:spcBef>
          <a:spcPct val="0"/>
        </a:spcBef>
        <a:buNone/>
        <a:defRPr sz="3200" kern="1200" baseline="0">
          <a:solidFill>
            <a:schemeClr val="bg1"/>
          </a:solidFill>
          <a:latin typeface="MetaSerif-Book"/>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30541" y="1554480"/>
            <a:ext cx="8682918" cy="448132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pic>
        <p:nvPicPr>
          <p:cNvPr id="7" name="Picture 6"/>
          <p:cNvPicPr>
            <a:picLocks noChangeAspect="1" noChangeArrowheads="1"/>
          </p:cNvPicPr>
          <p:nvPr/>
        </p:nvPicPr>
        <p:blipFill>
          <a:blip r:embed="rId3" cstate="print"/>
          <a:srcRect/>
          <a:stretch>
            <a:fillRect/>
          </a:stretch>
        </p:blipFill>
        <p:spPr bwMode="auto">
          <a:xfrm>
            <a:off x="230541" y="228600"/>
            <a:ext cx="1087719" cy="1093258"/>
          </a:xfrm>
          <a:prstGeom prst="rect">
            <a:avLst/>
          </a:prstGeom>
          <a:noFill/>
        </p:spPr>
      </p:pic>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l="20018" t="28742"/>
          <a:stretch/>
        </p:blipFill>
        <p:spPr>
          <a:xfrm>
            <a:off x="1371600" y="533400"/>
            <a:ext cx="4549140" cy="569755"/>
          </a:xfrm>
          <a:prstGeom prst="rect">
            <a:avLst/>
          </a:prstGeom>
        </p:spPr>
      </p:pic>
    </p:spTree>
    <p:extLst>
      <p:ext uri="{BB962C8B-B14F-4D97-AF65-F5344CB8AC3E}">
        <p14:creationId xmlns:p14="http://schemas.microsoft.com/office/powerpoint/2010/main" val="2256046967"/>
      </p:ext>
    </p:extLst>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txStyles>
    <p:titleStyle>
      <a:lvl1pPr algn="l" defTabSz="457200" rtl="0" eaLnBrk="1" latinLnBrk="0" hangingPunct="1">
        <a:spcBef>
          <a:spcPct val="0"/>
        </a:spcBef>
        <a:buNone/>
        <a:defRPr sz="3200" kern="1200" baseline="0">
          <a:solidFill>
            <a:schemeClr val="bg1"/>
          </a:solidFill>
          <a:latin typeface="MetaSerif-Book"/>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chart" Target="../charts/chart10.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chart" Target="../charts/char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chart" Target="../charts/chart1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http://kff.org/health-reform/state-indicator/state-activity-around-expanding-medicaid-under-the-affordable-care-act/"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smtClean="0"/>
              <a:t>Who </a:t>
            </a:r>
            <a:r>
              <a:rPr lang="en-US" dirty="0"/>
              <a:t>is Impacted by the Coverage </a:t>
            </a:r>
            <a:r>
              <a:rPr lang="en-US" dirty="0" smtClean="0"/>
              <a:t>Gap</a:t>
            </a:r>
            <a:r>
              <a:rPr lang="en-US" dirty="0"/>
              <a:t> </a:t>
            </a:r>
            <a:r>
              <a:rPr lang="en-US" dirty="0" smtClean="0"/>
              <a:t>in States that Have </a:t>
            </a:r>
            <a:r>
              <a:rPr lang="en-US" dirty="0"/>
              <a:t>N</a:t>
            </a:r>
            <a:r>
              <a:rPr lang="en-US" dirty="0" smtClean="0"/>
              <a:t>ot Adopted the Medicaid Expansion?</a:t>
            </a:r>
            <a:endParaRPr lang="en-US" dirty="0"/>
          </a:p>
        </p:txBody>
      </p:sp>
      <p:sp>
        <p:nvSpPr>
          <p:cNvPr id="9" name="Content Placeholder 8"/>
          <p:cNvSpPr>
            <a:spLocks noGrp="1"/>
          </p:cNvSpPr>
          <p:nvPr>
            <p:ph sz="quarter" idx="16"/>
          </p:nvPr>
        </p:nvSpPr>
        <p:spPr/>
        <p:txBody>
          <a:bodyPr/>
          <a:lstStyle/>
          <a:p>
            <a:r>
              <a:rPr lang="en-US" sz="1600" dirty="0" smtClean="0"/>
              <a:t>Updated November 2016</a:t>
            </a:r>
            <a:endParaRPr lang="en-US" sz="1600" dirty="0"/>
          </a:p>
        </p:txBody>
      </p:sp>
    </p:spTree>
    <p:extLst>
      <p:ext uri="{BB962C8B-B14F-4D97-AF65-F5344CB8AC3E}">
        <p14:creationId xmlns:p14="http://schemas.microsoft.com/office/powerpoint/2010/main" val="412649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553479832"/>
              </p:ext>
            </p:extLst>
          </p:nvPr>
        </p:nvGraphicFramePr>
        <p:xfrm>
          <a:off x="76200" y="1524000"/>
          <a:ext cx="4433888"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p:cNvSpPr>
            <a:spLocks noGrp="1"/>
          </p:cNvSpPr>
          <p:nvPr>
            <p:ph type="body" sz="quarter" idx="11"/>
          </p:nvPr>
        </p:nvSpPr>
        <p:spPr>
          <a:xfrm>
            <a:off x="-15240" y="6309360"/>
            <a:ext cx="8321040" cy="548640"/>
          </a:xfrm>
        </p:spPr>
        <p:txBody>
          <a:bodyPr anchor="b" anchorCtr="0">
            <a:normAutofit/>
          </a:bodyPr>
          <a:lstStyle/>
          <a:p>
            <a:r>
              <a:rPr lang="en-US" dirty="0"/>
              <a:t>Note: Totals may not sum to 100% due to rounding.</a:t>
            </a:r>
          </a:p>
          <a:p>
            <a:r>
              <a:rPr lang="en-US" dirty="0"/>
              <a:t>Source:  Kaiser Family Foundation analysis based on </a:t>
            </a:r>
            <a:r>
              <a:rPr lang="en-US" dirty="0" smtClean="0"/>
              <a:t>2016 </a:t>
            </a:r>
            <a:r>
              <a:rPr lang="en-US" dirty="0"/>
              <a:t>Medicaid eligibility levels </a:t>
            </a:r>
            <a:r>
              <a:rPr lang="en-US" dirty="0" smtClean="0"/>
              <a:t>and 2016 </a:t>
            </a:r>
            <a:r>
              <a:rPr lang="en-US" dirty="0"/>
              <a:t>Current Population Survey data.</a:t>
            </a:r>
          </a:p>
        </p:txBody>
      </p:sp>
      <p:graphicFrame>
        <p:nvGraphicFramePr>
          <p:cNvPr id="6" name="Content Placeholder 8"/>
          <p:cNvGraphicFramePr>
            <a:graphicFrameLocks noGrp="1"/>
          </p:cNvGraphicFramePr>
          <p:nvPr>
            <p:ph idx="12"/>
            <p:extLst>
              <p:ext uri="{D42A27DB-BD31-4B8C-83A1-F6EECF244321}">
                <p14:modId xmlns:p14="http://schemas.microsoft.com/office/powerpoint/2010/main" val="1369822233"/>
              </p:ext>
            </p:extLst>
          </p:nvPr>
        </p:nvGraphicFramePr>
        <p:xfrm>
          <a:off x="4602163" y="1524000"/>
          <a:ext cx="4433887" cy="4754563"/>
        </p:xfrm>
        <a:graphic>
          <a:graphicData uri="http://schemas.openxmlformats.org/drawingml/2006/chart">
            <c:chart xmlns:c="http://schemas.openxmlformats.org/drawingml/2006/chart" xmlns:r="http://schemas.openxmlformats.org/officeDocument/2006/relationships" r:id="rId4"/>
          </a:graphicData>
        </a:graphic>
      </p:graphicFrame>
      <p:sp>
        <p:nvSpPr>
          <p:cNvPr id="4" name="Title 3"/>
          <p:cNvSpPr>
            <a:spLocks noGrp="1"/>
          </p:cNvSpPr>
          <p:nvPr>
            <p:ph type="title"/>
          </p:nvPr>
        </p:nvSpPr>
        <p:spPr>
          <a:xfrm>
            <a:off x="91440" y="365760"/>
            <a:ext cx="9052560" cy="914400"/>
          </a:xfrm>
          <a:noFill/>
          <a:ln w="9525">
            <a:noFill/>
            <a:miter lim="800000"/>
            <a:headEnd/>
            <a:tailEnd/>
          </a:ln>
          <a:effectLst/>
        </p:spPr>
        <p:txBody>
          <a:bodyPr vert="horz" wrap="square" lIns="91440" tIns="45720" rIns="91440" bIns="45720" numCol="1" anchor="t" anchorCtr="0" compatLnSpc="1">
            <a:prstTxWarp prst="textNoShape">
              <a:avLst/>
            </a:prstTxWarp>
            <a:normAutofit fontScale="90000"/>
          </a:bodyPr>
          <a:lstStyle/>
          <a:p>
            <a:r>
              <a:rPr lang="en-US" dirty="0" smtClean="0"/>
              <a:t>In 2016, an </a:t>
            </a:r>
            <a:r>
              <a:rPr lang="en-US" dirty="0"/>
              <a:t>estimated </a:t>
            </a:r>
            <a:r>
              <a:rPr lang="en-US" dirty="0" smtClean="0"/>
              <a:t>2.6 </a:t>
            </a:r>
            <a:r>
              <a:rPr lang="en-US" dirty="0"/>
              <a:t>million nonelderly adults fall into the coverage gap, most of whom reside in the South.</a:t>
            </a:r>
            <a:endParaRPr lang="en-US" dirty="0">
              <a:solidFill>
                <a:schemeClr val="tx1"/>
              </a:solidFill>
            </a:endParaRPr>
          </a:p>
        </p:txBody>
      </p:sp>
      <p:sp>
        <p:nvSpPr>
          <p:cNvPr id="7" name="TextBox 6"/>
          <p:cNvSpPr txBox="1"/>
          <p:nvPr/>
        </p:nvSpPr>
        <p:spPr>
          <a:xfrm>
            <a:off x="2286000" y="5334000"/>
            <a:ext cx="4114800" cy="369332"/>
          </a:xfrm>
          <a:prstGeom prst="rect">
            <a:avLst/>
          </a:prstGeom>
          <a:noFill/>
        </p:spPr>
        <p:txBody>
          <a:bodyPr wrap="square" rtlCol="0">
            <a:spAutoFit/>
          </a:bodyPr>
          <a:lstStyle/>
          <a:p>
            <a:pPr algn="ctr"/>
            <a:r>
              <a:rPr lang="en-US" b="1" dirty="0" smtClean="0">
                <a:latin typeface="Calibri" pitchFamily="34" charset="0"/>
                <a:cs typeface="Meta Offc Pro"/>
              </a:rPr>
              <a:t>Total = 2.6 Million in the Coverage Gap</a:t>
            </a:r>
          </a:p>
        </p:txBody>
      </p:sp>
      <p:sp>
        <p:nvSpPr>
          <p:cNvPr id="8" name="TextBox 7"/>
          <p:cNvSpPr txBox="1"/>
          <p:nvPr/>
        </p:nvSpPr>
        <p:spPr>
          <a:xfrm>
            <a:off x="4648200" y="1295400"/>
            <a:ext cx="4114800" cy="369332"/>
          </a:xfrm>
          <a:prstGeom prst="rect">
            <a:avLst/>
          </a:prstGeom>
          <a:noFill/>
        </p:spPr>
        <p:txBody>
          <a:bodyPr wrap="square" rtlCol="0">
            <a:spAutoFit/>
          </a:bodyPr>
          <a:lstStyle/>
          <a:p>
            <a:pPr algn="ctr"/>
            <a:r>
              <a:rPr lang="en-US" b="1" dirty="0" smtClean="0">
                <a:latin typeface="Calibri" pitchFamily="34" charset="0"/>
                <a:cs typeface="Meta Offc Pro"/>
              </a:rPr>
              <a:t>Distribution By Geographic Region: </a:t>
            </a:r>
          </a:p>
        </p:txBody>
      </p:sp>
      <p:sp>
        <p:nvSpPr>
          <p:cNvPr id="9" name="TextBox 8"/>
          <p:cNvSpPr txBox="1"/>
          <p:nvPr/>
        </p:nvSpPr>
        <p:spPr>
          <a:xfrm>
            <a:off x="228600" y="1295400"/>
            <a:ext cx="4114800" cy="369332"/>
          </a:xfrm>
          <a:prstGeom prst="rect">
            <a:avLst/>
          </a:prstGeom>
          <a:noFill/>
        </p:spPr>
        <p:txBody>
          <a:bodyPr wrap="square" rtlCol="0">
            <a:spAutoFit/>
          </a:bodyPr>
          <a:lstStyle/>
          <a:p>
            <a:pPr algn="ctr"/>
            <a:r>
              <a:rPr lang="en-US" b="1" dirty="0" smtClean="0">
                <a:latin typeface="Calibri" pitchFamily="34" charset="0"/>
                <a:cs typeface="Meta Offc Pro"/>
              </a:rPr>
              <a:t>Distribution By State: </a:t>
            </a:r>
          </a:p>
        </p:txBody>
      </p:sp>
    </p:spTree>
    <p:extLst>
      <p:ext uri="{BB962C8B-B14F-4D97-AF65-F5344CB8AC3E}">
        <p14:creationId xmlns:p14="http://schemas.microsoft.com/office/powerpoint/2010/main" val="3414480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40174332"/>
              </p:ext>
            </p:extLst>
          </p:nvPr>
        </p:nvGraphicFramePr>
        <p:xfrm>
          <a:off x="-152400" y="1905000"/>
          <a:ext cx="3429000" cy="42973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8"/>
          <p:cNvGraphicFramePr>
            <a:graphicFrameLocks noGrp="1"/>
          </p:cNvGraphicFramePr>
          <p:nvPr>
            <p:ph idx="12"/>
            <p:extLst>
              <p:ext uri="{D42A27DB-BD31-4B8C-83A1-F6EECF244321}">
                <p14:modId xmlns:p14="http://schemas.microsoft.com/office/powerpoint/2010/main" val="1458475483"/>
              </p:ext>
            </p:extLst>
          </p:nvPr>
        </p:nvGraphicFramePr>
        <p:xfrm>
          <a:off x="3091521" y="1905000"/>
          <a:ext cx="3322637" cy="4297363"/>
        </p:xfrm>
        <a:graphic>
          <a:graphicData uri="http://schemas.openxmlformats.org/drawingml/2006/chart">
            <c:chart xmlns:c="http://schemas.openxmlformats.org/drawingml/2006/chart" xmlns:r="http://schemas.openxmlformats.org/officeDocument/2006/relationships" r:id="rId4"/>
          </a:graphicData>
        </a:graphic>
      </p:graphicFrame>
      <p:sp>
        <p:nvSpPr>
          <p:cNvPr id="4" name="Title 3"/>
          <p:cNvSpPr>
            <a:spLocks noGrp="1"/>
          </p:cNvSpPr>
          <p:nvPr>
            <p:ph type="title"/>
          </p:nvPr>
        </p:nvSpPr>
        <p:spPr>
          <a:xfrm>
            <a:off x="91440" y="365760"/>
            <a:ext cx="9052560" cy="914400"/>
          </a:xfrm>
          <a:noFill/>
          <a:ln w="9525">
            <a:noFill/>
            <a:miter lim="800000"/>
            <a:headEnd/>
            <a:tailEnd/>
          </a:ln>
          <a:effectLst/>
        </p:spPr>
        <p:txBody>
          <a:bodyPr vert="horz" wrap="square" lIns="91440" tIns="45720" rIns="91440" bIns="45720" numCol="1" anchor="t" anchorCtr="0" compatLnSpc="1">
            <a:prstTxWarp prst="textNoShape">
              <a:avLst/>
            </a:prstTxWarp>
            <a:normAutofit fontScale="90000"/>
          </a:bodyPr>
          <a:lstStyle/>
          <a:p>
            <a:r>
              <a:rPr lang="en-US" dirty="0">
                <a:solidFill>
                  <a:schemeClr val="tx1"/>
                </a:solidFill>
              </a:rPr>
              <a:t>M</a:t>
            </a:r>
            <a:r>
              <a:rPr lang="en-US" dirty="0" smtClean="0">
                <a:solidFill>
                  <a:schemeClr val="tx1"/>
                </a:solidFill>
              </a:rPr>
              <a:t>ore </a:t>
            </a:r>
            <a:r>
              <a:rPr lang="en-US" dirty="0">
                <a:solidFill>
                  <a:schemeClr val="tx1"/>
                </a:solidFill>
              </a:rPr>
              <a:t>than half of adults in the coverage gap are adults of color.  Adults in the coverage gap are of varying age and health status.</a:t>
            </a:r>
          </a:p>
        </p:txBody>
      </p:sp>
      <p:sp>
        <p:nvSpPr>
          <p:cNvPr id="7" name="TextBox 6"/>
          <p:cNvSpPr txBox="1"/>
          <p:nvPr/>
        </p:nvSpPr>
        <p:spPr>
          <a:xfrm>
            <a:off x="2590800" y="5334000"/>
            <a:ext cx="4114800" cy="369332"/>
          </a:xfrm>
          <a:prstGeom prst="rect">
            <a:avLst/>
          </a:prstGeom>
          <a:noFill/>
        </p:spPr>
        <p:txBody>
          <a:bodyPr wrap="square" rtlCol="0">
            <a:spAutoFit/>
          </a:bodyPr>
          <a:lstStyle/>
          <a:p>
            <a:pPr algn="ctr"/>
            <a:r>
              <a:rPr lang="en-US" b="1" dirty="0" smtClean="0">
                <a:latin typeface="Calibri" pitchFamily="34" charset="0"/>
                <a:cs typeface="Meta Offc Pro"/>
              </a:rPr>
              <a:t>Total = 2.6 Million in the Coverage Gap</a:t>
            </a:r>
          </a:p>
        </p:txBody>
      </p:sp>
      <p:sp>
        <p:nvSpPr>
          <p:cNvPr id="8" name="TextBox 7"/>
          <p:cNvSpPr txBox="1"/>
          <p:nvPr/>
        </p:nvSpPr>
        <p:spPr>
          <a:xfrm>
            <a:off x="3810000" y="1337462"/>
            <a:ext cx="1676400" cy="646331"/>
          </a:xfrm>
          <a:prstGeom prst="rect">
            <a:avLst/>
          </a:prstGeom>
          <a:noFill/>
        </p:spPr>
        <p:txBody>
          <a:bodyPr wrap="square" rtlCol="0">
            <a:spAutoFit/>
          </a:bodyPr>
          <a:lstStyle/>
          <a:p>
            <a:pPr algn="ctr"/>
            <a:r>
              <a:rPr lang="en-US" b="1" i="1" dirty="0" smtClean="0">
                <a:latin typeface="Calibri" pitchFamily="34" charset="0"/>
                <a:cs typeface="Meta Offc Pro"/>
              </a:rPr>
              <a:t>Distribution By Age: </a:t>
            </a:r>
          </a:p>
        </p:txBody>
      </p:sp>
      <p:sp>
        <p:nvSpPr>
          <p:cNvPr id="9" name="TextBox 8"/>
          <p:cNvSpPr txBox="1"/>
          <p:nvPr/>
        </p:nvSpPr>
        <p:spPr>
          <a:xfrm>
            <a:off x="381000" y="1326432"/>
            <a:ext cx="2438400" cy="646331"/>
          </a:xfrm>
          <a:prstGeom prst="rect">
            <a:avLst/>
          </a:prstGeom>
          <a:noFill/>
        </p:spPr>
        <p:txBody>
          <a:bodyPr wrap="square" rtlCol="0">
            <a:spAutoFit/>
          </a:bodyPr>
          <a:lstStyle/>
          <a:p>
            <a:pPr algn="ctr"/>
            <a:r>
              <a:rPr lang="en-US" b="1" i="1" dirty="0" smtClean="0">
                <a:latin typeface="Calibri" pitchFamily="34" charset="0"/>
                <a:cs typeface="Meta Offc Pro"/>
              </a:rPr>
              <a:t>Distribution By Race/Ethnicity: </a:t>
            </a:r>
          </a:p>
        </p:txBody>
      </p:sp>
      <p:graphicFrame>
        <p:nvGraphicFramePr>
          <p:cNvPr id="10" name="Content Placeholder 8"/>
          <p:cNvGraphicFramePr>
            <a:graphicFrameLocks/>
          </p:cNvGraphicFramePr>
          <p:nvPr>
            <p:extLst>
              <p:ext uri="{D42A27DB-BD31-4B8C-83A1-F6EECF244321}">
                <p14:modId xmlns:p14="http://schemas.microsoft.com/office/powerpoint/2010/main" val="4216525438"/>
              </p:ext>
            </p:extLst>
          </p:nvPr>
        </p:nvGraphicFramePr>
        <p:xfrm>
          <a:off x="5943600" y="1905000"/>
          <a:ext cx="3322637" cy="4297363"/>
        </p:xfrm>
        <a:graphic>
          <a:graphicData uri="http://schemas.openxmlformats.org/drawingml/2006/chart">
            <c:chart xmlns:c="http://schemas.openxmlformats.org/drawingml/2006/chart" xmlns:r="http://schemas.openxmlformats.org/officeDocument/2006/relationships" r:id="rId5"/>
          </a:graphicData>
        </a:graphic>
      </p:graphicFrame>
      <p:sp>
        <p:nvSpPr>
          <p:cNvPr id="11" name="TextBox 10"/>
          <p:cNvSpPr txBox="1"/>
          <p:nvPr/>
        </p:nvSpPr>
        <p:spPr>
          <a:xfrm>
            <a:off x="6400800" y="1295400"/>
            <a:ext cx="2022206" cy="646331"/>
          </a:xfrm>
          <a:prstGeom prst="rect">
            <a:avLst/>
          </a:prstGeom>
          <a:noFill/>
        </p:spPr>
        <p:txBody>
          <a:bodyPr wrap="square" rtlCol="0">
            <a:spAutoFit/>
          </a:bodyPr>
          <a:lstStyle/>
          <a:p>
            <a:pPr algn="ctr"/>
            <a:r>
              <a:rPr lang="en-US" b="1" i="1" dirty="0" smtClean="0">
                <a:latin typeface="Calibri" pitchFamily="34" charset="0"/>
                <a:cs typeface="Meta Offc Pro"/>
              </a:rPr>
              <a:t>Distribution By Health Status: </a:t>
            </a:r>
          </a:p>
        </p:txBody>
      </p:sp>
      <p:sp>
        <p:nvSpPr>
          <p:cNvPr id="13" name="Text Placeholder 2"/>
          <p:cNvSpPr>
            <a:spLocks noGrp="1"/>
          </p:cNvSpPr>
          <p:nvPr>
            <p:ph type="body" sz="quarter" idx="11"/>
          </p:nvPr>
        </p:nvSpPr>
        <p:spPr>
          <a:xfrm>
            <a:off x="-15875" y="6308725"/>
            <a:ext cx="8321675" cy="549275"/>
          </a:xfrm>
        </p:spPr>
        <p:txBody>
          <a:bodyPr anchor="b" anchorCtr="0">
            <a:normAutofit/>
          </a:bodyPr>
          <a:lstStyle/>
          <a:p>
            <a:r>
              <a:rPr lang="en-US" dirty="0"/>
              <a:t>Note: Totals may not sum to 100% due to rounding.</a:t>
            </a:r>
          </a:p>
          <a:p>
            <a:r>
              <a:rPr lang="en-US" dirty="0"/>
              <a:t>Source:  Kaiser Family Foundation analysis based on </a:t>
            </a:r>
            <a:r>
              <a:rPr lang="en-US" dirty="0" smtClean="0"/>
              <a:t>2016 </a:t>
            </a:r>
            <a:r>
              <a:rPr lang="en-US" dirty="0"/>
              <a:t>Medicaid eligibility levels </a:t>
            </a:r>
            <a:r>
              <a:rPr lang="en-US" dirty="0" smtClean="0"/>
              <a:t>and 2016 </a:t>
            </a:r>
            <a:r>
              <a:rPr lang="en-US" dirty="0"/>
              <a:t>Current Population Survey data</a:t>
            </a:r>
            <a:r>
              <a:rPr lang="en-US" dirty="0" smtClean="0"/>
              <a:t>.  </a:t>
            </a:r>
            <a:endParaRPr lang="en-US" dirty="0"/>
          </a:p>
        </p:txBody>
      </p:sp>
    </p:spTree>
    <p:extLst>
      <p:ext uri="{BB962C8B-B14F-4D97-AF65-F5344CB8AC3E}">
        <p14:creationId xmlns:p14="http://schemas.microsoft.com/office/powerpoint/2010/main" val="1387152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4255758248"/>
              </p:ext>
            </p:extLst>
          </p:nvPr>
        </p:nvGraphicFramePr>
        <p:xfrm>
          <a:off x="92075" y="1371600"/>
          <a:ext cx="4433888"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2"/>
          <p:cNvSpPr>
            <a:spLocks noGrp="1"/>
          </p:cNvSpPr>
          <p:nvPr>
            <p:ph type="body" sz="quarter" idx="11"/>
          </p:nvPr>
        </p:nvSpPr>
        <p:spPr>
          <a:xfrm>
            <a:off x="-15240" y="5931932"/>
            <a:ext cx="8549640" cy="926068"/>
          </a:xfrm>
        </p:spPr>
        <p:txBody>
          <a:bodyPr anchor="b" anchorCtr="0">
            <a:normAutofit fontScale="92500" lnSpcReduction="10000"/>
          </a:bodyPr>
          <a:lstStyle/>
          <a:p>
            <a:r>
              <a:rPr lang="en-US" dirty="0"/>
              <a:t>Notes: Industry classifications: Agriculture/Service includes agriculture, construction, leisure and hospitality services, wholesale and retail trade. Education/Health includes education and health services. Professional/Public Admin includes finance, professional and business services, information, and public administration. Manufacturing/Infrastructure includes mining, manufacturing, utilities, and transportation. Totals may not sum to 100% due to rounding. </a:t>
            </a:r>
          </a:p>
          <a:p>
            <a:r>
              <a:rPr lang="en-US" dirty="0"/>
              <a:t>Source:  Kaiser Family Foundation analysis based on </a:t>
            </a:r>
            <a:r>
              <a:rPr lang="en-US" dirty="0" smtClean="0"/>
              <a:t>2016 </a:t>
            </a:r>
            <a:r>
              <a:rPr lang="en-US" dirty="0"/>
              <a:t>Medicaid eligibility </a:t>
            </a:r>
            <a:r>
              <a:rPr lang="en-US" dirty="0" smtClean="0"/>
              <a:t>levels and 2016 </a:t>
            </a:r>
            <a:r>
              <a:rPr lang="en-US" dirty="0"/>
              <a:t>Current Population Survey data.</a:t>
            </a:r>
          </a:p>
        </p:txBody>
      </p:sp>
      <p:graphicFrame>
        <p:nvGraphicFramePr>
          <p:cNvPr id="3" name="Content Placeholder 2"/>
          <p:cNvGraphicFramePr>
            <a:graphicFrameLocks noGrp="1"/>
          </p:cNvGraphicFramePr>
          <p:nvPr>
            <p:ph idx="12"/>
            <p:extLst>
              <p:ext uri="{D42A27DB-BD31-4B8C-83A1-F6EECF244321}">
                <p14:modId xmlns:p14="http://schemas.microsoft.com/office/powerpoint/2010/main" val="2301780934"/>
              </p:ext>
            </p:extLst>
          </p:nvPr>
        </p:nvGraphicFramePr>
        <p:xfrm>
          <a:off x="4696666" y="1313329"/>
          <a:ext cx="4433887" cy="4754563"/>
        </p:xfrm>
        <a:graphic>
          <a:graphicData uri="http://schemas.openxmlformats.org/drawingml/2006/chart">
            <c:chart xmlns:c="http://schemas.openxmlformats.org/drawingml/2006/chart" xmlns:r="http://schemas.openxmlformats.org/officeDocument/2006/relationships" r:id="rId4"/>
          </a:graphicData>
        </a:graphic>
      </p:graphicFrame>
      <p:sp>
        <p:nvSpPr>
          <p:cNvPr id="6" name="Title 5"/>
          <p:cNvSpPr>
            <a:spLocks noGrp="1"/>
          </p:cNvSpPr>
          <p:nvPr>
            <p:ph type="title"/>
          </p:nvPr>
        </p:nvSpPr>
        <p:spPr>
          <a:xfrm>
            <a:off x="91440" y="304800"/>
            <a:ext cx="8961120" cy="914400"/>
          </a:xfrm>
          <a:noFill/>
          <a:ln w="9525">
            <a:noFill/>
            <a:miter lim="800000"/>
            <a:headEnd/>
            <a:tailEnd/>
          </a:ln>
          <a:effectLst/>
        </p:spPr>
        <p:txBody>
          <a:bodyPr vert="horz" wrap="square" lIns="91440" tIns="45720" rIns="91440" bIns="45720" numCol="1" anchor="t" anchorCtr="0" compatLnSpc="1">
            <a:prstTxWarp prst="textNoShape">
              <a:avLst/>
            </a:prstTxWarp>
            <a:normAutofit fontScale="90000"/>
          </a:bodyPr>
          <a:lstStyle/>
          <a:p>
            <a:r>
              <a:rPr lang="en-US" dirty="0">
                <a:solidFill>
                  <a:schemeClr val="tx1"/>
                </a:solidFill>
              </a:rPr>
              <a:t>N</a:t>
            </a:r>
            <a:r>
              <a:rPr lang="en-US" dirty="0" smtClean="0">
                <a:solidFill>
                  <a:schemeClr val="tx1"/>
                </a:solidFill>
              </a:rPr>
              <a:t>early </a:t>
            </a:r>
            <a:r>
              <a:rPr lang="en-US" dirty="0">
                <a:solidFill>
                  <a:schemeClr val="tx1"/>
                </a:solidFill>
              </a:rPr>
              <a:t>two-thirds of adults in the coverage gap are in a family with a worker, but most work in jobs that are unlikely to offer insurance.</a:t>
            </a:r>
          </a:p>
        </p:txBody>
      </p:sp>
      <p:sp>
        <p:nvSpPr>
          <p:cNvPr id="10" name="Title 19"/>
          <p:cNvSpPr txBox="1">
            <a:spLocks/>
          </p:cNvSpPr>
          <p:nvPr/>
        </p:nvSpPr>
        <p:spPr bwMode="auto">
          <a:xfrm>
            <a:off x="0" y="1447800"/>
            <a:ext cx="4572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lang="en-US" sz="2800" b="1" i="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a:lstStyle>
          <a:p>
            <a:pPr algn="ctr"/>
            <a:r>
              <a:rPr lang="en-US" sz="1600" dirty="0" smtClean="0"/>
              <a:t>Family work status :</a:t>
            </a:r>
            <a:endParaRPr lang="en-US" sz="1600" dirty="0"/>
          </a:p>
        </p:txBody>
      </p:sp>
      <p:sp>
        <p:nvSpPr>
          <p:cNvPr id="11" name="Rectangle 10"/>
          <p:cNvSpPr/>
          <p:nvPr/>
        </p:nvSpPr>
        <p:spPr>
          <a:xfrm>
            <a:off x="228600" y="5410200"/>
            <a:ext cx="4038600" cy="338554"/>
          </a:xfrm>
          <a:prstGeom prst="rect">
            <a:avLst/>
          </a:prstGeom>
        </p:spPr>
        <p:txBody>
          <a:bodyPr wrap="square">
            <a:spAutoFit/>
          </a:bodyPr>
          <a:lstStyle/>
          <a:p>
            <a:pPr algn="ctr"/>
            <a:r>
              <a:rPr lang="en-US" sz="1600" b="1" dirty="0">
                <a:latin typeface="Calibri" pitchFamily="34" charset="0"/>
                <a:cs typeface="Meta Offc Pro"/>
              </a:rPr>
              <a:t>Total = </a:t>
            </a:r>
            <a:r>
              <a:rPr lang="en-US" sz="1600" b="1" dirty="0" smtClean="0">
                <a:latin typeface="Calibri" pitchFamily="34" charset="0"/>
                <a:cs typeface="Meta Offc Pro"/>
              </a:rPr>
              <a:t>2.6 </a:t>
            </a:r>
            <a:r>
              <a:rPr lang="en-US" sz="1600" b="1" dirty="0">
                <a:latin typeface="Calibri" pitchFamily="34" charset="0"/>
                <a:cs typeface="Meta Offc Pro"/>
              </a:rPr>
              <a:t>Million in the Coverage Gap</a:t>
            </a:r>
          </a:p>
        </p:txBody>
      </p:sp>
      <p:sp>
        <p:nvSpPr>
          <p:cNvPr id="12" name="Title 19"/>
          <p:cNvSpPr txBox="1">
            <a:spLocks/>
          </p:cNvSpPr>
          <p:nvPr/>
        </p:nvSpPr>
        <p:spPr bwMode="auto">
          <a:xfrm>
            <a:off x="4572000" y="1447800"/>
            <a:ext cx="4572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lang="en-US" sz="2800" b="1" i="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a:lstStyle>
          <a:p>
            <a:pPr algn="ctr"/>
            <a:r>
              <a:rPr lang="en-US" sz="1600" dirty="0" smtClean="0"/>
              <a:t>Firm size and industry among those working:</a:t>
            </a:r>
            <a:endParaRPr lang="en-US" sz="1600" dirty="0"/>
          </a:p>
        </p:txBody>
      </p:sp>
      <p:sp>
        <p:nvSpPr>
          <p:cNvPr id="2" name="TextBox 1"/>
          <p:cNvSpPr txBox="1"/>
          <p:nvPr/>
        </p:nvSpPr>
        <p:spPr>
          <a:xfrm>
            <a:off x="4800600" y="4114800"/>
            <a:ext cx="1143000" cy="276999"/>
          </a:xfrm>
          <a:prstGeom prst="rect">
            <a:avLst/>
          </a:prstGeom>
          <a:noFill/>
        </p:spPr>
        <p:txBody>
          <a:bodyPr wrap="square" rtlCol="0">
            <a:spAutoFit/>
          </a:bodyPr>
          <a:lstStyle/>
          <a:p>
            <a:pPr algn="r"/>
            <a:r>
              <a:rPr lang="en-US" sz="1200" b="1" dirty="0" smtClean="0">
                <a:latin typeface="Calibri" pitchFamily="34" charset="0"/>
                <a:cs typeface="Meta Offc Pro"/>
              </a:rPr>
              <a:t>&lt;50 employees</a:t>
            </a:r>
          </a:p>
        </p:txBody>
      </p:sp>
      <p:sp>
        <p:nvSpPr>
          <p:cNvPr id="13" name="TextBox 12"/>
          <p:cNvSpPr txBox="1"/>
          <p:nvPr/>
        </p:nvSpPr>
        <p:spPr>
          <a:xfrm>
            <a:off x="4800600" y="3200400"/>
            <a:ext cx="1143000" cy="461665"/>
          </a:xfrm>
          <a:prstGeom prst="rect">
            <a:avLst/>
          </a:prstGeom>
          <a:noFill/>
        </p:spPr>
        <p:txBody>
          <a:bodyPr wrap="square" rtlCol="0">
            <a:spAutoFit/>
          </a:bodyPr>
          <a:lstStyle/>
          <a:p>
            <a:pPr algn="r"/>
            <a:r>
              <a:rPr lang="en-US" sz="1200" b="1" dirty="0" smtClean="0">
                <a:latin typeface="Calibri" pitchFamily="34" charset="0"/>
                <a:cs typeface="Meta Offc Pro"/>
              </a:rPr>
              <a:t>50-99 employees</a:t>
            </a:r>
          </a:p>
        </p:txBody>
      </p:sp>
      <p:sp>
        <p:nvSpPr>
          <p:cNvPr id="14" name="TextBox 13"/>
          <p:cNvSpPr txBox="1"/>
          <p:nvPr/>
        </p:nvSpPr>
        <p:spPr>
          <a:xfrm>
            <a:off x="4800600" y="2362200"/>
            <a:ext cx="1143000" cy="461665"/>
          </a:xfrm>
          <a:prstGeom prst="rect">
            <a:avLst/>
          </a:prstGeom>
          <a:noFill/>
        </p:spPr>
        <p:txBody>
          <a:bodyPr wrap="square" rtlCol="0">
            <a:spAutoFit/>
          </a:bodyPr>
          <a:lstStyle/>
          <a:p>
            <a:pPr algn="r"/>
            <a:r>
              <a:rPr lang="en-US" sz="1200" b="1" dirty="0" smtClean="0">
                <a:latin typeface="Calibri" pitchFamily="34" charset="0"/>
                <a:cs typeface="Meta Offc Pro"/>
              </a:rPr>
              <a:t>100+ employees</a:t>
            </a:r>
          </a:p>
        </p:txBody>
      </p:sp>
      <p:sp>
        <p:nvSpPr>
          <p:cNvPr id="15" name="TextBox 14"/>
          <p:cNvSpPr txBox="1"/>
          <p:nvPr/>
        </p:nvSpPr>
        <p:spPr>
          <a:xfrm>
            <a:off x="8045824" y="4001124"/>
            <a:ext cx="1143000" cy="461665"/>
          </a:xfrm>
          <a:prstGeom prst="rect">
            <a:avLst/>
          </a:prstGeom>
          <a:noFill/>
        </p:spPr>
        <p:txBody>
          <a:bodyPr wrap="square" rtlCol="0">
            <a:spAutoFit/>
          </a:bodyPr>
          <a:lstStyle/>
          <a:p>
            <a:r>
              <a:rPr lang="en-US" sz="1200" b="1" dirty="0" smtClean="0">
                <a:latin typeface="Calibri" pitchFamily="34" charset="0"/>
                <a:cs typeface="Meta Offc Pro"/>
              </a:rPr>
              <a:t>Agriculture/ Service</a:t>
            </a:r>
          </a:p>
        </p:txBody>
      </p:sp>
      <p:sp>
        <p:nvSpPr>
          <p:cNvPr id="16" name="TextBox 15"/>
          <p:cNvSpPr txBox="1"/>
          <p:nvPr/>
        </p:nvSpPr>
        <p:spPr>
          <a:xfrm>
            <a:off x="8077200" y="2519065"/>
            <a:ext cx="1143000" cy="461665"/>
          </a:xfrm>
          <a:prstGeom prst="rect">
            <a:avLst/>
          </a:prstGeom>
          <a:noFill/>
        </p:spPr>
        <p:txBody>
          <a:bodyPr wrap="square" rtlCol="0">
            <a:spAutoFit/>
          </a:bodyPr>
          <a:lstStyle/>
          <a:p>
            <a:r>
              <a:rPr lang="en-US" sz="1200" b="1" dirty="0" smtClean="0">
                <a:latin typeface="Calibri" pitchFamily="34" charset="0"/>
                <a:cs typeface="Meta Offc Pro"/>
              </a:rPr>
              <a:t>Education</a:t>
            </a:r>
            <a:r>
              <a:rPr lang="en-US" sz="1200" b="1" dirty="0">
                <a:latin typeface="Calibri" pitchFamily="34" charset="0"/>
                <a:cs typeface="Meta Offc Pro"/>
              </a:rPr>
              <a:t>/</a:t>
            </a:r>
            <a:r>
              <a:rPr lang="en-US" sz="1200" b="1" dirty="0" smtClean="0">
                <a:latin typeface="Calibri" pitchFamily="34" charset="0"/>
                <a:cs typeface="Meta Offc Pro"/>
              </a:rPr>
              <a:t> Health</a:t>
            </a:r>
          </a:p>
        </p:txBody>
      </p:sp>
      <p:sp>
        <p:nvSpPr>
          <p:cNvPr id="17" name="TextBox 16"/>
          <p:cNvSpPr txBox="1"/>
          <p:nvPr/>
        </p:nvSpPr>
        <p:spPr>
          <a:xfrm>
            <a:off x="8077200" y="3031530"/>
            <a:ext cx="1143000" cy="461665"/>
          </a:xfrm>
          <a:prstGeom prst="rect">
            <a:avLst/>
          </a:prstGeom>
          <a:noFill/>
        </p:spPr>
        <p:txBody>
          <a:bodyPr wrap="square" rtlCol="0">
            <a:spAutoFit/>
          </a:bodyPr>
          <a:lstStyle/>
          <a:p>
            <a:r>
              <a:rPr lang="en-US" sz="1200" b="1" dirty="0" smtClean="0">
                <a:latin typeface="Calibri" pitchFamily="34" charset="0"/>
                <a:cs typeface="Meta Offc Pro"/>
              </a:rPr>
              <a:t>Professional/ Public Admin</a:t>
            </a:r>
          </a:p>
        </p:txBody>
      </p:sp>
      <p:sp>
        <p:nvSpPr>
          <p:cNvPr id="18" name="TextBox 17"/>
          <p:cNvSpPr txBox="1"/>
          <p:nvPr/>
        </p:nvSpPr>
        <p:spPr>
          <a:xfrm>
            <a:off x="8077200" y="2057400"/>
            <a:ext cx="1143000" cy="461665"/>
          </a:xfrm>
          <a:prstGeom prst="rect">
            <a:avLst/>
          </a:prstGeom>
          <a:noFill/>
        </p:spPr>
        <p:txBody>
          <a:bodyPr wrap="square" rtlCol="0">
            <a:spAutoFit/>
          </a:bodyPr>
          <a:lstStyle/>
          <a:p>
            <a:r>
              <a:rPr lang="en-US" sz="1200" b="1" dirty="0" smtClean="0">
                <a:latin typeface="Calibri" pitchFamily="34" charset="0"/>
                <a:cs typeface="Meta Offc Pro"/>
              </a:rPr>
              <a:t>Manufacturing/Infrastructure</a:t>
            </a:r>
          </a:p>
        </p:txBody>
      </p:sp>
      <p:sp>
        <p:nvSpPr>
          <p:cNvPr id="19" name="TextBox 18"/>
          <p:cNvSpPr txBox="1"/>
          <p:nvPr/>
        </p:nvSpPr>
        <p:spPr>
          <a:xfrm>
            <a:off x="8077200" y="1828800"/>
            <a:ext cx="1143000" cy="276999"/>
          </a:xfrm>
          <a:prstGeom prst="rect">
            <a:avLst/>
          </a:prstGeom>
          <a:noFill/>
        </p:spPr>
        <p:txBody>
          <a:bodyPr wrap="square" rtlCol="0">
            <a:spAutoFit/>
          </a:bodyPr>
          <a:lstStyle/>
          <a:p>
            <a:r>
              <a:rPr lang="en-US" sz="1200" b="1" dirty="0" smtClean="0">
                <a:latin typeface="Calibri" pitchFamily="34" charset="0"/>
                <a:cs typeface="Meta Offc Pro"/>
              </a:rPr>
              <a:t>Other</a:t>
            </a:r>
          </a:p>
        </p:txBody>
      </p:sp>
      <p:sp>
        <p:nvSpPr>
          <p:cNvPr id="20" name="Rectangle 19"/>
          <p:cNvSpPr/>
          <p:nvPr/>
        </p:nvSpPr>
        <p:spPr>
          <a:xfrm>
            <a:off x="4876800" y="5410200"/>
            <a:ext cx="4267200" cy="338554"/>
          </a:xfrm>
          <a:prstGeom prst="rect">
            <a:avLst/>
          </a:prstGeom>
        </p:spPr>
        <p:txBody>
          <a:bodyPr wrap="square">
            <a:spAutoFit/>
          </a:bodyPr>
          <a:lstStyle/>
          <a:p>
            <a:pPr algn="ctr"/>
            <a:r>
              <a:rPr lang="en-US" sz="1600" b="1" dirty="0">
                <a:latin typeface="Calibri" pitchFamily="34" charset="0"/>
                <a:cs typeface="Meta Offc Pro"/>
              </a:rPr>
              <a:t>Total = </a:t>
            </a:r>
            <a:r>
              <a:rPr lang="en-US" sz="1600" b="1" dirty="0" smtClean="0">
                <a:latin typeface="Calibri" pitchFamily="34" charset="0"/>
                <a:cs typeface="Meta Offc Pro"/>
              </a:rPr>
              <a:t>1.4 </a:t>
            </a:r>
            <a:r>
              <a:rPr lang="en-US" sz="1600" b="1" dirty="0">
                <a:latin typeface="Calibri" pitchFamily="34" charset="0"/>
                <a:cs typeface="Meta Offc Pro"/>
              </a:rPr>
              <a:t>Million </a:t>
            </a:r>
            <a:r>
              <a:rPr lang="en-US" sz="1600" b="1" dirty="0" smtClean="0">
                <a:latin typeface="Calibri" pitchFamily="34" charset="0"/>
                <a:cs typeface="Meta Offc Pro"/>
              </a:rPr>
              <a:t>Workers in </a:t>
            </a:r>
            <a:r>
              <a:rPr lang="en-US" sz="1600" b="1" dirty="0">
                <a:latin typeface="Calibri" pitchFamily="34" charset="0"/>
                <a:cs typeface="Meta Offc Pro"/>
              </a:rPr>
              <a:t>the Coverage </a:t>
            </a:r>
            <a:r>
              <a:rPr lang="en-US" sz="1600" b="1" dirty="0" smtClean="0">
                <a:latin typeface="Calibri" pitchFamily="34" charset="0"/>
                <a:cs typeface="Meta Offc Pro"/>
              </a:rPr>
              <a:t>Gap</a:t>
            </a:r>
            <a:endParaRPr lang="en-US" sz="1600" b="1" dirty="0">
              <a:latin typeface="Calibri" pitchFamily="34" charset="0"/>
              <a:cs typeface="Meta Offc Pro"/>
            </a:endParaRPr>
          </a:p>
        </p:txBody>
      </p:sp>
    </p:spTree>
    <p:extLst>
      <p:ext uri="{BB962C8B-B14F-4D97-AF65-F5344CB8AC3E}">
        <p14:creationId xmlns:p14="http://schemas.microsoft.com/office/powerpoint/2010/main" val="3459506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9"/>
          <p:cNvGraphicFramePr>
            <a:graphicFrameLocks noGrp="1"/>
          </p:cNvGraphicFramePr>
          <p:nvPr>
            <p:ph idx="1"/>
            <p:extLst>
              <p:ext uri="{D42A27DB-BD31-4B8C-83A1-F6EECF244321}">
                <p14:modId xmlns:p14="http://schemas.microsoft.com/office/powerpoint/2010/main" val="1947587277"/>
              </p:ext>
            </p:extLst>
          </p:nvPr>
        </p:nvGraphicFramePr>
        <p:xfrm>
          <a:off x="152400" y="2034423"/>
          <a:ext cx="8839200" cy="3992563"/>
        </p:xfrm>
        <a:graphic>
          <a:graphicData uri="http://schemas.openxmlformats.org/drawingml/2006/chart">
            <c:chart xmlns:c="http://schemas.openxmlformats.org/drawingml/2006/chart" xmlns:r="http://schemas.openxmlformats.org/officeDocument/2006/relationships" r:id="rId3"/>
          </a:graphicData>
        </a:graphic>
      </p:graphicFrame>
      <p:sp>
        <p:nvSpPr>
          <p:cNvPr id="20" name="Title 19"/>
          <p:cNvSpPr>
            <a:spLocks noGrp="1"/>
          </p:cNvSpPr>
          <p:nvPr>
            <p:ph type="title"/>
          </p:nvPr>
        </p:nvSpPr>
        <p:spPr/>
        <p:txBody>
          <a:bodyPr/>
          <a:lstStyle/>
          <a:p>
            <a:r>
              <a:rPr lang="en-US" sz="2600" dirty="0" smtClean="0">
                <a:solidFill>
                  <a:schemeClr val="tx1"/>
                </a:solidFill>
              </a:rPr>
              <a:t>Uninsured </a:t>
            </a:r>
            <a:r>
              <a:rPr lang="en-US" sz="2600" dirty="0">
                <a:solidFill>
                  <a:schemeClr val="tx1"/>
                </a:solidFill>
              </a:rPr>
              <a:t>Black adults are more likely to fall into the coverage gap than other racial/ethnic groups.</a:t>
            </a:r>
            <a:endParaRPr lang="en-US" sz="2600" dirty="0"/>
          </a:p>
        </p:txBody>
      </p:sp>
      <p:sp>
        <p:nvSpPr>
          <p:cNvPr id="2" name="TextBox 1"/>
          <p:cNvSpPr txBox="1"/>
          <p:nvPr/>
        </p:nvSpPr>
        <p:spPr>
          <a:xfrm>
            <a:off x="685800"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23.2 M</a:t>
            </a:r>
          </a:p>
        </p:txBody>
      </p:sp>
      <p:sp>
        <p:nvSpPr>
          <p:cNvPr id="7" name="TextBox 6"/>
          <p:cNvSpPr txBox="1"/>
          <p:nvPr/>
        </p:nvSpPr>
        <p:spPr>
          <a:xfrm>
            <a:off x="4800600"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7.5 M</a:t>
            </a:r>
          </a:p>
        </p:txBody>
      </p:sp>
      <p:sp>
        <p:nvSpPr>
          <p:cNvPr id="8" name="TextBox 7"/>
          <p:cNvSpPr txBox="1"/>
          <p:nvPr/>
        </p:nvSpPr>
        <p:spPr>
          <a:xfrm>
            <a:off x="3429000"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3.5 M</a:t>
            </a:r>
          </a:p>
        </p:txBody>
      </p:sp>
      <p:sp>
        <p:nvSpPr>
          <p:cNvPr id="9" name="TextBox 8"/>
          <p:cNvSpPr txBox="1"/>
          <p:nvPr/>
        </p:nvSpPr>
        <p:spPr>
          <a:xfrm>
            <a:off x="1981200"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10.5 M</a:t>
            </a:r>
          </a:p>
        </p:txBody>
      </p:sp>
      <p:sp>
        <p:nvSpPr>
          <p:cNvPr id="11" name="TextBox 10"/>
          <p:cNvSpPr txBox="1"/>
          <p:nvPr/>
        </p:nvSpPr>
        <p:spPr>
          <a:xfrm>
            <a:off x="6248400"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1.7 M</a:t>
            </a:r>
          </a:p>
        </p:txBody>
      </p:sp>
      <p:cxnSp>
        <p:nvCxnSpPr>
          <p:cNvPr id="4" name="Straight Connector 3"/>
          <p:cNvCxnSpPr/>
          <p:nvPr/>
        </p:nvCxnSpPr>
        <p:spPr>
          <a:xfrm flipV="1">
            <a:off x="1905000" y="2133600"/>
            <a:ext cx="0" cy="358140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7574636" y="2133600"/>
            <a:ext cx="0" cy="358140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595936" y="5821614"/>
            <a:ext cx="1295400" cy="338554"/>
          </a:xfrm>
          <a:prstGeom prst="rect">
            <a:avLst/>
          </a:prstGeom>
          <a:noFill/>
        </p:spPr>
        <p:txBody>
          <a:bodyPr wrap="square" rtlCol="0">
            <a:spAutoFit/>
          </a:bodyPr>
          <a:lstStyle/>
          <a:p>
            <a:pPr algn="ctr"/>
            <a:r>
              <a:rPr lang="en-US" sz="1600" b="1" dirty="0" smtClean="0">
                <a:latin typeface="Calibri" pitchFamily="34" charset="0"/>
                <a:cs typeface="Meta Offc Pro"/>
              </a:rPr>
              <a:t>12.7 M</a:t>
            </a:r>
          </a:p>
        </p:txBody>
      </p:sp>
      <p:sp>
        <p:nvSpPr>
          <p:cNvPr id="14" name="Text Placeholder 20"/>
          <p:cNvSpPr>
            <a:spLocks noGrp="1"/>
          </p:cNvSpPr>
          <p:nvPr>
            <p:ph type="body" sz="quarter" idx="11"/>
          </p:nvPr>
        </p:nvSpPr>
        <p:spPr>
          <a:xfrm>
            <a:off x="76200" y="6477834"/>
            <a:ext cx="8321040" cy="372963"/>
          </a:xfrm>
        </p:spPr>
        <p:txBody>
          <a:bodyPr>
            <a:normAutofit/>
          </a:bodyPr>
          <a:lstStyle/>
          <a:p>
            <a:r>
              <a:rPr lang="en-US" dirty="0" smtClean="0"/>
              <a:t>Source</a:t>
            </a:r>
            <a:r>
              <a:rPr lang="en-US" dirty="0"/>
              <a:t>:  Kaiser Family Foundation analysis based on </a:t>
            </a:r>
            <a:r>
              <a:rPr lang="en-US" dirty="0" smtClean="0"/>
              <a:t>2016 </a:t>
            </a:r>
            <a:r>
              <a:rPr lang="en-US" dirty="0"/>
              <a:t>Medicaid eligibility levels </a:t>
            </a:r>
            <a:r>
              <a:rPr lang="en-US" dirty="0" smtClean="0"/>
              <a:t>and 2016 </a:t>
            </a:r>
            <a:r>
              <a:rPr lang="en-US" dirty="0"/>
              <a:t>Current Population Survey data.</a:t>
            </a:r>
          </a:p>
        </p:txBody>
      </p:sp>
      <p:sp>
        <p:nvSpPr>
          <p:cNvPr id="16" name="TextBox 15"/>
          <p:cNvSpPr txBox="1"/>
          <p:nvPr/>
        </p:nvSpPr>
        <p:spPr>
          <a:xfrm>
            <a:off x="-176464" y="5562600"/>
            <a:ext cx="1295400" cy="830997"/>
          </a:xfrm>
          <a:prstGeom prst="rect">
            <a:avLst/>
          </a:prstGeom>
          <a:noFill/>
        </p:spPr>
        <p:txBody>
          <a:bodyPr wrap="square" rtlCol="0">
            <a:spAutoFit/>
          </a:bodyPr>
          <a:lstStyle/>
          <a:p>
            <a:pPr algn="ctr"/>
            <a:r>
              <a:rPr lang="en-US" sz="1600" b="1" dirty="0" smtClean="0">
                <a:latin typeface="Calibri" pitchFamily="34" charset="0"/>
                <a:cs typeface="Meta Offc Pro"/>
              </a:rPr>
              <a:t>Total Uninsured Adults</a:t>
            </a:r>
          </a:p>
        </p:txBody>
      </p:sp>
      <p:sp>
        <p:nvSpPr>
          <p:cNvPr id="17" name="TextBox 16"/>
          <p:cNvSpPr txBox="1"/>
          <p:nvPr/>
        </p:nvSpPr>
        <p:spPr>
          <a:xfrm>
            <a:off x="228600" y="1447800"/>
            <a:ext cx="7696200" cy="369332"/>
          </a:xfrm>
          <a:prstGeom prst="rect">
            <a:avLst/>
          </a:prstGeom>
          <a:noFill/>
        </p:spPr>
        <p:txBody>
          <a:bodyPr wrap="square" rtlCol="0">
            <a:spAutoFit/>
          </a:bodyPr>
          <a:lstStyle/>
          <a:p>
            <a:r>
              <a:rPr lang="en-US" b="1" dirty="0"/>
              <a:t>Share of Uninsured Adults Who </a:t>
            </a:r>
            <a:r>
              <a:rPr lang="en-US" b="1" dirty="0" smtClean="0"/>
              <a:t>Fall into the Coverage Gap, </a:t>
            </a:r>
            <a:r>
              <a:rPr lang="en-US" b="1" dirty="0"/>
              <a:t>by </a:t>
            </a:r>
            <a:r>
              <a:rPr lang="en-US" b="1" dirty="0" smtClean="0"/>
              <a:t>Race/Ethnicity:</a:t>
            </a:r>
            <a:endParaRPr lang="en-US" b="1" dirty="0" smtClean="0">
              <a:latin typeface="Calibri" pitchFamily="34" charset="0"/>
              <a:cs typeface="Meta Offc Pro"/>
            </a:endParaRPr>
          </a:p>
        </p:txBody>
      </p:sp>
    </p:spTree>
    <p:extLst>
      <p:ext uri="{BB962C8B-B14F-4D97-AF65-F5344CB8AC3E}">
        <p14:creationId xmlns:p14="http://schemas.microsoft.com/office/powerpoint/2010/main" val="42734691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776835142"/>
              </p:ext>
            </p:extLst>
          </p:nvPr>
        </p:nvGraphicFramePr>
        <p:xfrm>
          <a:off x="92075" y="1096963"/>
          <a:ext cx="4433888" cy="454034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p:cNvSpPr>
            <a:spLocks noGrp="1"/>
          </p:cNvSpPr>
          <p:nvPr>
            <p:ph type="body" sz="quarter" idx="11"/>
          </p:nvPr>
        </p:nvSpPr>
        <p:spPr>
          <a:xfrm>
            <a:off x="146140" y="6248400"/>
            <a:ext cx="8321040" cy="609600"/>
          </a:xfrm>
        </p:spPr>
        <p:txBody>
          <a:bodyPr>
            <a:normAutofit lnSpcReduction="10000"/>
          </a:bodyPr>
          <a:lstStyle/>
          <a:p>
            <a:r>
              <a:rPr lang="en-US" dirty="0"/>
              <a:t>NOTES: Numbers may not sum to subtotals or 100% due to rounding. </a:t>
            </a:r>
            <a:r>
              <a:rPr lang="en-US" dirty="0" smtClean="0"/>
              <a:t>Tax-Credit </a:t>
            </a:r>
            <a:r>
              <a:rPr lang="en-US" dirty="0"/>
              <a:t>Eligible share includes adults in MN and NY who </a:t>
            </a:r>
            <a:r>
              <a:rPr lang="en-US" dirty="0" smtClean="0"/>
              <a:t>are eligible </a:t>
            </a:r>
            <a:r>
              <a:rPr lang="en-US" dirty="0"/>
              <a:t>for coverage through the Basic Health Plan.</a:t>
            </a:r>
          </a:p>
          <a:p>
            <a:r>
              <a:rPr lang="en-US" dirty="0"/>
              <a:t>SOURCE:  Kaiser Family Foundation analysis based on </a:t>
            </a:r>
            <a:r>
              <a:rPr lang="en-US" dirty="0" smtClean="0"/>
              <a:t>2016 </a:t>
            </a:r>
            <a:r>
              <a:rPr lang="en-US" dirty="0"/>
              <a:t>Medicaid eligibility levels </a:t>
            </a:r>
            <a:r>
              <a:rPr lang="en-US" dirty="0" smtClean="0"/>
              <a:t>and 2016 Current Population Survey data.</a:t>
            </a:r>
            <a:endParaRPr lang="en-US" dirty="0"/>
          </a:p>
        </p:txBody>
      </p:sp>
      <p:sp>
        <p:nvSpPr>
          <p:cNvPr id="4" name="Title 3"/>
          <p:cNvSpPr>
            <a:spLocks noGrp="1"/>
          </p:cNvSpPr>
          <p:nvPr>
            <p:ph type="title"/>
          </p:nvPr>
        </p:nvSpPr>
        <p:spPr>
          <a:xfrm>
            <a:off x="91440" y="304800"/>
            <a:ext cx="8961120" cy="914400"/>
          </a:xfr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400" dirty="0">
                <a:solidFill>
                  <a:schemeClr val="tx1"/>
                </a:solidFill>
              </a:rPr>
              <a:t>If all states adopted the Medicaid expansion, the coverage gap would be eliminated and </a:t>
            </a:r>
            <a:r>
              <a:rPr lang="en-US" sz="2400" dirty="0" smtClean="0">
                <a:solidFill>
                  <a:schemeClr val="tx1"/>
                </a:solidFill>
              </a:rPr>
              <a:t>54% </a:t>
            </a:r>
            <a:r>
              <a:rPr lang="en-US" sz="2400" dirty="0">
                <a:solidFill>
                  <a:schemeClr val="tx1"/>
                </a:solidFill>
              </a:rPr>
              <a:t>of the nonelderly uninsured would be eligible for financial </a:t>
            </a:r>
            <a:r>
              <a:rPr lang="en-US" sz="2400" dirty="0" smtClean="0">
                <a:solidFill>
                  <a:schemeClr val="tx1"/>
                </a:solidFill>
              </a:rPr>
              <a:t>assistance in 2016.</a:t>
            </a:r>
            <a:endParaRPr lang="en-US" sz="2400" dirty="0">
              <a:solidFill>
                <a:schemeClr val="tx1"/>
              </a:solidFill>
            </a:endParaRPr>
          </a:p>
        </p:txBody>
      </p:sp>
      <p:sp>
        <p:nvSpPr>
          <p:cNvPr id="6" name="TextBox 5"/>
          <p:cNvSpPr txBox="1"/>
          <p:nvPr/>
        </p:nvSpPr>
        <p:spPr>
          <a:xfrm>
            <a:off x="0" y="5791200"/>
            <a:ext cx="9144000" cy="369332"/>
          </a:xfrm>
          <a:prstGeom prst="rect">
            <a:avLst/>
          </a:prstGeom>
          <a:noFill/>
        </p:spPr>
        <p:txBody>
          <a:bodyPr wrap="square" rtlCol="0">
            <a:spAutoFit/>
          </a:bodyPr>
          <a:lstStyle/>
          <a:p>
            <a:pPr algn="ctr"/>
            <a:r>
              <a:rPr lang="en-US" b="1" dirty="0" smtClean="0">
                <a:latin typeface="Calibri" pitchFamily="34" charset="0"/>
                <a:cs typeface="Meta Offc Pro"/>
              </a:rPr>
              <a:t>Total = 27.2 Million Nonelderly Uninsured </a:t>
            </a:r>
          </a:p>
        </p:txBody>
      </p:sp>
      <p:graphicFrame>
        <p:nvGraphicFramePr>
          <p:cNvPr id="11" name="Content Placeholder 9"/>
          <p:cNvGraphicFramePr>
            <a:graphicFrameLocks noGrp="1"/>
          </p:cNvGraphicFramePr>
          <p:nvPr>
            <p:ph idx="12"/>
            <p:extLst>
              <p:ext uri="{D42A27DB-BD31-4B8C-83A1-F6EECF244321}">
                <p14:modId xmlns:p14="http://schemas.microsoft.com/office/powerpoint/2010/main" val="749244120"/>
              </p:ext>
            </p:extLst>
          </p:nvPr>
        </p:nvGraphicFramePr>
        <p:xfrm>
          <a:off x="4572000" y="1096963"/>
          <a:ext cx="4433887" cy="4540347"/>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1676400" y="4419600"/>
            <a:ext cx="1524000" cy="492443"/>
          </a:xfrm>
          <a:prstGeom prst="rect">
            <a:avLst/>
          </a:prstGeom>
          <a:noFill/>
        </p:spPr>
        <p:txBody>
          <a:bodyPr wrap="square" rtlCol="0">
            <a:spAutoFit/>
          </a:bodyPr>
          <a:lstStyle>
            <a:defPPr>
              <a:defRPr lang="en-US"/>
            </a:defPPr>
            <a:lvl1pPr algn="ctr">
              <a:defRPr sz="1300" b="1">
                <a:solidFill>
                  <a:schemeClr val="bg1"/>
                </a:solidFill>
                <a:latin typeface="Calibri" pitchFamily="34" charset="0"/>
                <a:cs typeface="Meta Offc Pro"/>
              </a:defRPr>
            </a:lvl1pPr>
          </a:lstStyle>
          <a:p>
            <a:r>
              <a:rPr lang="en-US" dirty="0"/>
              <a:t>Medicaid-Eligible </a:t>
            </a:r>
            <a:r>
              <a:rPr lang="en-US" dirty="0" smtClean="0"/>
              <a:t>Child 10%</a:t>
            </a:r>
            <a:endParaRPr lang="en-US" dirty="0" smtClean="0"/>
          </a:p>
        </p:txBody>
      </p:sp>
      <p:sp>
        <p:nvSpPr>
          <p:cNvPr id="13" name="TextBox 12"/>
          <p:cNvSpPr txBox="1"/>
          <p:nvPr/>
        </p:nvSpPr>
        <p:spPr>
          <a:xfrm>
            <a:off x="5943600" y="4536757"/>
            <a:ext cx="1600200" cy="492443"/>
          </a:xfrm>
          <a:prstGeom prst="rect">
            <a:avLst/>
          </a:prstGeom>
          <a:noFill/>
        </p:spPr>
        <p:txBody>
          <a:bodyPr wrap="square" rtlCol="0">
            <a:spAutoFit/>
          </a:bodyPr>
          <a:lstStyle>
            <a:defPPr>
              <a:defRPr lang="en-US"/>
            </a:defPPr>
            <a:lvl1pPr algn="ctr">
              <a:defRPr sz="1300" b="1">
                <a:solidFill>
                  <a:schemeClr val="bg1"/>
                </a:solidFill>
                <a:latin typeface="Calibri" pitchFamily="34" charset="0"/>
                <a:cs typeface="Meta Offc Pro"/>
              </a:defRPr>
            </a:lvl1pPr>
          </a:lstStyle>
          <a:p>
            <a:r>
              <a:rPr lang="en-US" dirty="0"/>
              <a:t>Medicaid-Eligible Adult</a:t>
            </a:r>
          </a:p>
        </p:txBody>
      </p:sp>
      <p:sp>
        <p:nvSpPr>
          <p:cNvPr id="14" name="TextBox 13"/>
          <p:cNvSpPr txBox="1"/>
          <p:nvPr/>
        </p:nvSpPr>
        <p:spPr>
          <a:xfrm>
            <a:off x="5939999" y="3342458"/>
            <a:ext cx="1600200" cy="292388"/>
          </a:xfrm>
          <a:prstGeom prst="rect">
            <a:avLst/>
          </a:prstGeom>
          <a:noFill/>
        </p:spPr>
        <p:txBody>
          <a:bodyPr wrap="square" rtlCol="0">
            <a:spAutoFit/>
          </a:bodyPr>
          <a:lstStyle/>
          <a:p>
            <a:pPr algn="ctr"/>
            <a:r>
              <a:rPr lang="en-US" sz="1300" b="1" dirty="0" smtClean="0">
                <a:latin typeface="Calibri" pitchFamily="34" charset="0"/>
                <a:cs typeface="Meta Offc Pro"/>
              </a:rPr>
              <a:t>Tax-Credit Eligible</a:t>
            </a:r>
          </a:p>
        </p:txBody>
      </p:sp>
      <p:sp>
        <p:nvSpPr>
          <p:cNvPr id="15" name="TextBox 14"/>
          <p:cNvSpPr txBox="1"/>
          <p:nvPr/>
        </p:nvSpPr>
        <p:spPr>
          <a:xfrm>
            <a:off x="1600200" y="3441412"/>
            <a:ext cx="1600200" cy="292388"/>
          </a:xfrm>
          <a:prstGeom prst="rect">
            <a:avLst/>
          </a:prstGeom>
          <a:noFill/>
        </p:spPr>
        <p:txBody>
          <a:bodyPr wrap="square" rtlCol="0">
            <a:spAutoFit/>
          </a:bodyPr>
          <a:lstStyle/>
          <a:p>
            <a:pPr algn="ctr"/>
            <a:r>
              <a:rPr lang="en-US" sz="1300" b="1" dirty="0" smtClean="0">
                <a:latin typeface="Calibri" pitchFamily="34" charset="0"/>
                <a:cs typeface="Meta Offc Pro"/>
              </a:rPr>
              <a:t>Tax-Credit Eligible</a:t>
            </a:r>
          </a:p>
        </p:txBody>
      </p:sp>
      <p:sp>
        <p:nvSpPr>
          <p:cNvPr id="16" name="TextBox 15"/>
          <p:cNvSpPr txBox="1"/>
          <p:nvPr/>
        </p:nvSpPr>
        <p:spPr>
          <a:xfrm>
            <a:off x="1447800" y="2479357"/>
            <a:ext cx="1905000" cy="492443"/>
          </a:xfrm>
          <a:prstGeom prst="rect">
            <a:avLst/>
          </a:prstGeom>
          <a:noFill/>
        </p:spPr>
        <p:txBody>
          <a:bodyPr wrap="square" rtlCol="0">
            <a:spAutoFit/>
          </a:bodyPr>
          <a:lstStyle/>
          <a:p>
            <a:pPr algn="ctr"/>
            <a:r>
              <a:rPr lang="en-US" sz="1300" b="1" dirty="0" smtClean="0">
                <a:latin typeface="Calibri" pitchFamily="34" charset="0"/>
                <a:cs typeface="Meta Offc Pro"/>
              </a:rPr>
              <a:t>Unsubsidized Marketplace/ESI Offer</a:t>
            </a:r>
          </a:p>
        </p:txBody>
      </p:sp>
      <p:sp>
        <p:nvSpPr>
          <p:cNvPr id="17" name="TextBox 16"/>
          <p:cNvSpPr txBox="1"/>
          <p:nvPr/>
        </p:nvSpPr>
        <p:spPr>
          <a:xfrm>
            <a:off x="5791200" y="2438400"/>
            <a:ext cx="1905000" cy="492443"/>
          </a:xfrm>
          <a:prstGeom prst="rect">
            <a:avLst/>
          </a:prstGeom>
          <a:noFill/>
        </p:spPr>
        <p:txBody>
          <a:bodyPr wrap="square" rtlCol="0">
            <a:spAutoFit/>
          </a:bodyPr>
          <a:lstStyle/>
          <a:p>
            <a:pPr algn="ctr"/>
            <a:r>
              <a:rPr lang="en-US" sz="1300" b="1" dirty="0" smtClean="0">
                <a:latin typeface="Calibri" pitchFamily="34" charset="0"/>
                <a:cs typeface="Meta Offc Pro"/>
              </a:rPr>
              <a:t>Unsubsidized Marketplace/ESI Offer</a:t>
            </a:r>
          </a:p>
        </p:txBody>
      </p:sp>
      <p:sp>
        <p:nvSpPr>
          <p:cNvPr id="18" name="TextBox 17"/>
          <p:cNvSpPr txBox="1"/>
          <p:nvPr/>
        </p:nvSpPr>
        <p:spPr>
          <a:xfrm>
            <a:off x="5952460" y="3850957"/>
            <a:ext cx="1600200" cy="492443"/>
          </a:xfrm>
          <a:prstGeom prst="rect">
            <a:avLst/>
          </a:prstGeom>
          <a:noFill/>
        </p:spPr>
        <p:txBody>
          <a:bodyPr wrap="square" rtlCol="0">
            <a:spAutoFit/>
          </a:bodyPr>
          <a:lstStyle/>
          <a:p>
            <a:pPr algn="ctr"/>
            <a:r>
              <a:rPr lang="en-US" sz="1300" b="1" dirty="0" smtClean="0">
                <a:solidFill>
                  <a:schemeClr val="bg1"/>
                </a:solidFill>
                <a:latin typeface="Calibri" pitchFamily="34" charset="0"/>
                <a:cs typeface="Meta Offc Pro"/>
              </a:rPr>
              <a:t>Medicaid-Eligible </a:t>
            </a:r>
            <a:r>
              <a:rPr lang="en-US" sz="1300" b="1" dirty="0" smtClean="0">
                <a:solidFill>
                  <a:schemeClr val="bg1"/>
                </a:solidFill>
                <a:latin typeface="Calibri" pitchFamily="34" charset="0"/>
                <a:cs typeface="Meta Offc Pro"/>
              </a:rPr>
              <a:t>Child </a:t>
            </a:r>
            <a:r>
              <a:rPr lang="en-US" sz="1300" b="1" dirty="0" smtClean="0">
                <a:solidFill>
                  <a:schemeClr val="bg1"/>
                </a:solidFill>
                <a:latin typeface="Calibri" pitchFamily="34" charset="0"/>
                <a:cs typeface="Meta Offc Pro"/>
              </a:rPr>
              <a:t>10%</a:t>
            </a:r>
          </a:p>
        </p:txBody>
      </p:sp>
      <p:sp>
        <p:nvSpPr>
          <p:cNvPr id="19" name="TextBox 18"/>
          <p:cNvSpPr txBox="1"/>
          <p:nvPr/>
        </p:nvSpPr>
        <p:spPr>
          <a:xfrm>
            <a:off x="1485900" y="4018683"/>
            <a:ext cx="1905000" cy="492443"/>
          </a:xfrm>
          <a:prstGeom prst="rect">
            <a:avLst/>
          </a:prstGeom>
          <a:noFill/>
        </p:spPr>
        <p:txBody>
          <a:bodyPr wrap="square" rtlCol="0">
            <a:spAutoFit/>
          </a:bodyPr>
          <a:lstStyle/>
          <a:p>
            <a:pPr algn="ctr"/>
            <a:r>
              <a:rPr lang="en-US" sz="1300" b="1" dirty="0" smtClean="0">
                <a:latin typeface="Calibri" pitchFamily="34" charset="0"/>
                <a:cs typeface="Meta Offc Pro"/>
              </a:rPr>
              <a:t>In the Coverage Gap</a:t>
            </a:r>
          </a:p>
          <a:p>
            <a:pPr algn="ctr"/>
            <a:r>
              <a:rPr lang="en-US" sz="1300" b="1" dirty="0" smtClean="0">
                <a:latin typeface="Calibri" pitchFamily="34" charset="0"/>
                <a:cs typeface="Meta Offc Pro"/>
              </a:rPr>
              <a:t> </a:t>
            </a:r>
            <a:r>
              <a:rPr lang="en-US" sz="1300" b="1" dirty="0" smtClean="0">
                <a:latin typeface="Calibri" pitchFamily="34" charset="0"/>
                <a:cs typeface="Meta Offc Pro"/>
              </a:rPr>
              <a:t>10%</a:t>
            </a:r>
          </a:p>
        </p:txBody>
      </p:sp>
      <p:sp>
        <p:nvSpPr>
          <p:cNvPr id="20" name="TextBox 19"/>
          <p:cNvSpPr txBox="1"/>
          <p:nvPr/>
        </p:nvSpPr>
        <p:spPr>
          <a:xfrm>
            <a:off x="1320389" y="4914034"/>
            <a:ext cx="2184811" cy="492443"/>
          </a:xfrm>
          <a:prstGeom prst="rect">
            <a:avLst/>
          </a:prstGeom>
          <a:noFill/>
        </p:spPr>
        <p:txBody>
          <a:bodyPr wrap="square" rtlCol="0">
            <a:spAutoFit/>
          </a:bodyPr>
          <a:lstStyle/>
          <a:p>
            <a:pPr algn="ctr"/>
            <a:r>
              <a:rPr lang="en-US" sz="1300" b="1" dirty="0" smtClean="0">
                <a:solidFill>
                  <a:schemeClr val="bg1"/>
                </a:solidFill>
                <a:latin typeface="Calibri" pitchFamily="34" charset="0"/>
                <a:cs typeface="Meta Offc Pro"/>
              </a:rPr>
              <a:t>Medicaid-Eligible Adult</a:t>
            </a:r>
          </a:p>
          <a:p>
            <a:pPr algn="ctr"/>
            <a:r>
              <a:rPr lang="en-US" sz="1300" b="1" dirty="0" smtClean="0">
                <a:solidFill>
                  <a:schemeClr val="bg1"/>
                </a:solidFill>
                <a:latin typeface="Calibri" pitchFamily="34" charset="0"/>
                <a:cs typeface="Meta Offc Pro"/>
              </a:rPr>
              <a:t> 14%</a:t>
            </a:r>
            <a:endParaRPr lang="en-US" sz="1300" b="1" dirty="0" smtClean="0">
              <a:solidFill>
                <a:schemeClr val="bg1"/>
              </a:solidFill>
              <a:latin typeface="Calibri" pitchFamily="34" charset="0"/>
              <a:cs typeface="Meta Offc Pro"/>
            </a:endParaRPr>
          </a:p>
        </p:txBody>
      </p:sp>
      <p:sp>
        <p:nvSpPr>
          <p:cNvPr id="21" name="TextBox 20"/>
          <p:cNvSpPr txBox="1"/>
          <p:nvPr/>
        </p:nvSpPr>
        <p:spPr>
          <a:xfrm>
            <a:off x="5791200" y="1564957"/>
            <a:ext cx="1905000" cy="692497"/>
          </a:xfrm>
          <a:prstGeom prst="rect">
            <a:avLst/>
          </a:prstGeom>
          <a:noFill/>
        </p:spPr>
        <p:txBody>
          <a:bodyPr wrap="square" rtlCol="0">
            <a:spAutoFit/>
          </a:bodyPr>
          <a:lstStyle/>
          <a:p>
            <a:pPr algn="ctr"/>
            <a:r>
              <a:rPr lang="en-US" sz="1300" b="1" dirty="0" smtClean="0">
                <a:latin typeface="Calibri" pitchFamily="34" charset="0"/>
                <a:cs typeface="Meta Offc Pro"/>
              </a:rPr>
              <a:t>Ineligible due to Immigration </a:t>
            </a:r>
            <a:r>
              <a:rPr lang="en-US" sz="1300" b="1" dirty="0" smtClean="0">
                <a:latin typeface="Calibri" pitchFamily="34" charset="0"/>
                <a:cs typeface="Meta Offc Pro"/>
              </a:rPr>
              <a:t>Status </a:t>
            </a:r>
          </a:p>
          <a:p>
            <a:pPr algn="ctr"/>
            <a:r>
              <a:rPr lang="en-US" sz="1300" b="1" dirty="0" smtClean="0">
                <a:latin typeface="Calibri" pitchFamily="34" charset="0"/>
                <a:cs typeface="Meta Offc Pro"/>
              </a:rPr>
              <a:t>20</a:t>
            </a:r>
            <a:r>
              <a:rPr lang="en-US" sz="1300" b="1" dirty="0" smtClean="0">
                <a:latin typeface="Calibri" pitchFamily="34" charset="0"/>
                <a:cs typeface="Meta Offc Pro"/>
              </a:rPr>
              <a:t>%</a:t>
            </a:r>
          </a:p>
        </p:txBody>
      </p:sp>
      <p:sp>
        <p:nvSpPr>
          <p:cNvPr id="22" name="TextBox 21"/>
          <p:cNvSpPr txBox="1"/>
          <p:nvPr/>
        </p:nvSpPr>
        <p:spPr>
          <a:xfrm>
            <a:off x="1447800" y="1564957"/>
            <a:ext cx="1905000" cy="692497"/>
          </a:xfrm>
          <a:prstGeom prst="rect">
            <a:avLst/>
          </a:prstGeom>
          <a:noFill/>
        </p:spPr>
        <p:txBody>
          <a:bodyPr wrap="square" rtlCol="0">
            <a:spAutoFit/>
          </a:bodyPr>
          <a:lstStyle/>
          <a:p>
            <a:pPr algn="ctr"/>
            <a:r>
              <a:rPr lang="en-US" sz="1300" b="1" dirty="0" smtClean="0">
                <a:latin typeface="Calibri" pitchFamily="34" charset="0"/>
                <a:cs typeface="Meta Offc Pro"/>
              </a:rPr>
              <a:t>Ineligible due to Immigration </a:t>
            </a:r>
            <a:r>
              <a:rPr lang="en-US" sz="1300" b="1" dirty="0" smtClean="0">
                <a:latin typeface="Calibri" pitchFamily="34" charset="0"/>
                <a:cs typeface="Meta Offc Pro"/>
              </a:rPr>
              <a:t>Status </a:t>
            </a:r>
          </a:p>
          <a:p>
            <a:pPr algn="ctr"/>
            <a:r>
              <a:rPr lang="en-US" sz="1300" b="1" dirty="0" smtClean="0">
                <a:latin typeface="Calibri" pitchFamily="34" charset="0"/>
                <a:cs typeface="Meta Offc Pro"/>
              </a:rPr>
              <a:t>20</a:t>
            </a:r>
            <a:r>
              <a:rPr lang="en-US" sz="1300" b="1" dirty="0" smtClean="0">
                <a:latin typeface="Calibri" pitchFamily="34" charset="0"/>
                <a:cs typeface="Meta Offc Pro"/>
              </a:rPr>
              <a:t>%</a:t>
            </a:r>
          </a:p>
        </p:txBody>
      </p:sp>
      <p:sp>
        <p:nvSpPr>
          <p:cNvPr id="23" name="TextBox 22"/>
          <p:cNvSpPr txBox="1"/>
          <p:nvPr/>
        </p:nvSpPr>
        <p:spPr>
          <a:xfrm>
            <a:off x="4724400" y="5483423"/>
            <a:ext cx="4191000" cy="307777"/>
          </a:xfrm>
          <a:prstGeom prst="rect">
            <a:avLst/>
          </a:prstGeom>
          <a:noFill/>
        </p:spPr>
        <p:txBody>
          <a:bodyPr wrap="square" rtlCol="0">
            <a:spAutoFit/>
          </a:bodyPr>
          <a:lstStyle/>
          <a:p>
            <a:pPr algn="ctr"/>
            <a:r>
              <a:rPr lang="en-US" sz="1400" b="1" dirty="0" smtClean="0">
                <a:latin typeface="Calibri" pitchFamily="34" charset="0"/>
                <a:cs typeface="Meta Offc Pro"/>
              </a:rPr>
              <a:t>If All States Expanded Medicaid</a:t>
            </a:r>
          </a:p>
        </p:txBody>
      </p:sp>
      <p:sp>
        <p:nvSpPr>
          <p:cNvPr id="24" name="TextBox 23"/>
          <p:cNvSpPr txBox="1"/>
          <p:nvPr/>
        </p:nvSpPr>
        <p:spPr>
          <a:xfrm>
            <a:off x="152400" y="5483422"/>
            <a:ext cx="4191000" cy="307777"/>
          </a:xfrm>
          <a:prstGeom prst="rect">
            <a:avLst/>
          </a:prstGeom>
          <a:noFill/>
        </p:spPr>
        <p:txBody>
          <a:bodyPr wrap="square" rtlCol="0">
            <a:spAutoFit/>
          </a:bodyPr>
          <a:lstStyle/>
          <a:p>
            <a:pPr algn="ctr"/>
            <a:r>
              <a:rPr lang="en-US" sz="1400" b="1" dirty="0" smtClean="0">
                <a:latin typeface="Calibri" pitchFamily="34" charset="0"/>
                <a:cs typeface="Meta Offc Pro"/>
              </a:rPr>
              <a:t>Based on Current Medicaid Expansion Decisions</a:t>
            </a:r>
          </a:p>
        </p:txBody>
      </p:sp>
      <p:sp>
        <p:nvSpPr>
          <p:cNvPr id="31" name="TextBox 30"/>
          <p:cNvSpPr txBox="1"/>
          <p:nvPr/>
        </p:nvSpPr>
        <p:spPr>
          <a:xfrm>
            <a:off x="7927521" y="3581400"/>
            <a:ext cx="1292679" cy="1107996"/>
          </a:xfrm>
          <a:prstGeom prst="rect">
            <a:avLst/>
          </a:prstGeom>
          <a:noFill/>
        </p:spPr>
        <p:txBody>
          <a:bodyPr wrap="square" rtlCol="0">
            <a:spAutoFit/>
          </a:bodyPr>
          <a:lstStyle/>
          <a:p>
            <a:pPr algn="ctr"/>
            <a:r>
              <a:rPr lang="en-US" sz="1600" b="1" dirty="0" smtClean="0">
                <a:latin typeface="Calibri" pitchFamily="34" charset="0"/>
                <a:cs typeface="Meta Offc Pro"/>
              </a:rPr>
              <a:t>Eligible for Financial Assistance</a:t>
            </a:r>
          </a:p>
          <a:p>
            <a:pPr algn="ctr"/>
            <a:r>
              <a:rPr lang="en-US" sz="1600" b="1" dirty="0" smtClean="0">
                <a:latin typeface="Calibri" pitchFamily="34" charset="0"/>
                <a:cs typeface="Meta Offc Pro"/>
              </a:rPr>
              <a:t>54%</a:t>
            </a:r>
          </a:p>
        </p:txBody>
      </p:sp>
      <p:sp>
        <p:nvSpPr>
          <p:cNvPr id="32" name="Right Brace 31"/>
          <p:cNvSpPr/>
          <p:nvPr/>
        </p:nvSpPr>
        <p:spPr>
          <a:xfrm>
            <a:off x="7669306" y="3342458"/>
            <a:ext cx="407894" cy="2067742"/>
          </a:xfrm>
          <a:prstGeom prst="rightBrace">
            <a:avLst>
              <a:gd name="adj1" fmla="val 40358"/>
              <a:gd name="adj2" fmla="val 50000"/>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050"/>
          </a:p>
        </p:txBody>
      </p:sp>
      <p:sp>
        <p:nvSpPr>
          <p:cNvPr id="33" name="TextBox 32"/>
          <p:cNvSpPr txBox="1"/>
          <p:nvPr/>
        </p:nvSpPr>
        <p:spPr>
          <a:xfrm>
            <a:off x="3660321" y="3581400"/>
            <a:ext cx="1292679" cy="1107996"/>
          </a:xfrm>
          <a:prstGeom prst="rect">
            <a:avLst/>
          </a:prstGeom>
          <a:noFill/>
        </p:spPr>
        <p:txBody>
          <a:bodyPr wrap="square" rtlCol="0">
            <a:spAutoFit/>
          </a:bodyPr>
          <a:lstStyle/>
          <a:p>
            <a:pPr algn="ctr"/>
            <a:r>
              <a:rPr lang="en-US" sz="1600" b="1" dirty="0" smtClean="0">
                <a:latin typeface="Calibri" pitchFamily="34" charset="0"/>
                <a:cs typeface="Meta Offc Pro"/>
              </a:rPr>
              <a:t>Eligible for Financial Assistance</a:t>
            </a:r>
          </a:p>
          <a:p>
            <a:pPr algn="ctr"/>
            <a:r>
              <a:rPr lang="en-US" sz="1600" b="1" dirty="0" smtClean="0">
                <a:latin typeface="Calibri" pitchFamily="34" charset="0"/>
                <a:cs typeface="Meta Offc Pro"/>
              </a:rPr>
              <a:t>43%</a:t>
            </a:r>
          </a:p>
        </p:txBody>
      </p:sp>
      <p:sp>
        <p:nvSpPr>
          <p:cNvPr id="25" name="Right Brace 24"/>
          <p:cNvSpPr/>
          <p:nvPr/>
        </p:nvSpPr>
        <p:spPr>
          <a:xfrm>
            <a:off x="3352800" y="3335824"/>
            <a:ext cx="407894" cy="1693375"/>
          </a:xfrm>
          <a:prstGeom prst="rightBrace">
            <a:avLst>
              <a:gd name="adj1" fmla="val 40358"/>
              <a:gd name="adj2" fmla="val 50000"/>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050"/>
          </a:p>
        </p:txBody>
      </p:sp>
    </p:spTree>
    <p:extLst>
      <p:ext uri="{BB962C8B-B14F-4D97-AF65-F5344CB8AC3E}">
        <p14:creationId xmlns:p14="http://schemas.microsoft.com/office/powerpoint/2010/main" val="3647312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2263353057"/>
              </p:ext>
            </p:extLst>
          </p:nvPr>
        </p:nvGraphicFramePr>
        <p:xfrm>
          <a:off x="2133600" y="901060"/>
          <a:ext cx="4525963"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Placeholder 9"/>
          <p:cNvSpPr>
            <a:spLocks noGrp="1"/>
          </p:cNvSpPr>
          <p:nvPr>
            <p:ph type="body" sz="quarter" idx="11"/>
          </p:nvPr>
        </p:nvSpPr>
        <p:spPr>
          <a:xfrm>
            <a:off x="0" y="6096000"/>
            <a:ext cx="8412480" cy="682228"/>
          </a:xfrm>
        </p:spPr>
        <p:txBody>
          <a:bodyPr anchor="b" anchorCtr="0">
            <a:noAutofit/>
          </a:bodyPr>
          <a:lstStyle/>
          <a:p>
            <a:r>
              <a:rPr lang="en-US" dirty="0">
                <a:solidFill>
                  <a:schemeClr val="bg2">
                    <a:lumMod val="10000"/>
                  </a:schemeClr>
                </a:solidFill>
              </a:rPr>
              <a:t>NOTES: Medicaid and other public coverage includes: CHIP, other state programs, Medicare and military related coverage. </a:t>
            </a:r>
            <a:r>
              <a:rPr lang="en-US" dirty="0">
                <a:solidFill>
                  <a:schemeClr val="bg2">
                    <a:lumMod val="10000"/>
                  </a:schemeClr>
                </a:solidFill>
                <a:sym typeface="Tahoma" pitchFamily="34" charset="0"/>
              </a:rPr>
              <a:t>Data may not total 100% due to rounding</a:t>
            </a:r>
            <a:r>
              <a:rPr lang="en-US" dirty="0" smtClean="0">
                <a:solidFill>
                  <a:schemeClr val="bg2">
                    <a:lumMod val="10000"/>
                  </a:schemeClr>
                </a:solidFill>
                <a:sym typeface="Tahoma" pitchFamily="34" charset="0"/>
              </a:rPr>
              <a:t>.</a:t>
            </a:r>
            <a:r>
              <a:rPr lang="en-US" dirty="0" smtClean="0">
                <a:solidFill>
                  <a:schemeClr val="bg2">
                    <a:lumMod val="10000"/>
                  </a:schemeClr>
                </a:solidFill>
              </a:rPr>
              <a:t> </a:t>
            </a:r>
            <a:endParaRPr lang="en-US" dirty="0">
              <a:solidFill>
                <a:schemeClr val="bg2">
                  <a:lumMod val="10000"/>
                </a:schemeClr>
              </a:solidFill>
            </a:endParaRPr>
          </a:p>
          <a:p>
            <a:r>
              <a:rPr lang="en-US" dirty="0">
                <a:solidFill>
                  <a:schemeClr val="bg2">
                    <a:lumMod val="10000"/>
                  </a:schemeClr>
                </a:solidFill>
              </a:rPr>
              <a:t>SOURCE: </a:t>
            </a:r>
            <a:r>
              <a:rPr lang="en-US" dirty="0">
                <a:solidFill>
                  <a:schemeClr val="bg2">
                    <a:lumMod val="10000"/>
                  </a:schemeClr>
                </a:solidFill>
                <a:sym typeface="Tahoma" pitchFamily="34" charset="0"/>
              </a:rPr>
              <a:t>Kaiser Family Foundation analysis of the </a:t>
            </a:r>
            <a:r>
              <a:rPr lang="en-US" dirty="0" smtClean="0">
                <a:solidFill>
                  <a:schemeClr val="bg2">
                    <a:lumMod val="10000"/>
                  </a:schemeClr>
                </a:solidFill>
                <a:sym typeface="Tahoma" pitchFamily="34" charset="0"/>
              </a:rPr>
              <a:t>2016 </a:t>
            </a:r>
            <a:r>
              <a:rPr lang="en-US" dirty="0">
                <a:solidFill>
                  <a:schemeClr val="bg2">
                    <a:lumMod val="10000"/>
                  </a:schemeClr>
                </a:solidFill>
                <a:sym typeface="Tahoma" pitchFamily="34" charset="0"/>
              </a:rPr>
              <a:t>ASEC Supplement to the CPS.</a:t>
            </a:r>
          </a:p>
        </p:txBody>
      </p:sp>
      <p:sp>
        <p:nvSpPr>
          <p:cNvPr id="2" name="Title 1"/>
          <p:cNvSpPr>
            <a:spLocks noGrp="1"/>
          </p:cNvSpPr>
          <p:nvPr>
            <p:ph type="title"/>
          </p:nvPr>
        </p:nvSpPr>
        <p:spPr>
          <a:xfrm>
            <a:off x="91440" y="365760"/>
            <a:ext cx="8961120" cy="777240"/>
          </a:xfrm>
        </p:spPr>
        <p:txBody>
          <a:bodyPr>
            <a:normAutofit fontScale="90000"/>
          </a:bodyPr>
          <a:lstStyle/>
          <a:p>
            <a:r>
              <a:rPr lang="en-US" dirty="0" smtClean="0">
                <a:solidFill>
                  <a:schemeClr val="tx1"/>
                </a:solidFill>
              </a:rPr>
              <a:t>An estimated </a:t>
            </a:r>
            <a:r>
              <a:rPr lang="en-US" dirty="0" smtClean="0">
                <a:solidFill>
                  <a:schemeClr val="tx1"/>
                </a:solidFill>
              </a:rPr>
              <a:t>28.5 </a:t>
            </a:r>
            <a:r>
              <a:rPr lang="en-US" dirty="0" smtClean="0">
                <a:solidFill>
                  <a:schemeClr val="tx1"/>
                </a:solidFill>
              </a:rPr>
              <a:t>million nonelderly individuals were uninsured in 2015.</a:t>
            </a:r>
            <a:r>
              <a:rPr lang="en-US" dirty="0" smtClean="0"/>
              <a:t/>
            </a:r>
            <a:br>
              <a:rPr lang="en-US" dirty="0" smtClean="0"/>
            </a:br>
            <a:endParaRPr lang="en-US" dirty="0"/>
          </a:p>
        </p:txBody>
      </p:sp>
      <p:sp>
        <p:nvSpPr>
          <p:cNvPr id="17" name="TextBox 16"/>
          <p:cNvSpPr txBox="1"/>
          <p:nvPr/>
        </p:nvSpPr>
        <p:spPr>
          <a:xfrm>
            <a:off x="3505200" y="5475905"/>
            <a:ext cx="4267200" cy="369332"/>
          </a:xfrm>
          <a:prstGeom prst="rect">
            <a:avLst/>
          </a:prstGeom>
          <a:noFill/>
        </p:spPr>
        <p:txBody>
          <a:bodyPr wrap="square" rtlCol="0">
            <a:spAutoFit/>
          </a:bodyPr>
          <a:lstStyle/>
          <a:p>
            <a:r>
              <a:rPr lang="en-US" b="1" dirty="0" smtClean="0">
                <a:solidFill>
                  <a:srgbClr val="000000"/>
                </a:solidFill>
              </a:rPr>
              <a:t>271.3 M Nonelderly</a:t>
            </a:r>
            <a:endParaRPr lang="en-US" b="1" dirty="0">
              <a:solidFill>
                <a:srgbClr val="000000"/>
              </a:solidFill>
            </a:endParaRPr>
          </a:p>
        </p:txBody>
      </p:sp>
    </p:spTree>
    <p:extLst>
      <p:ext uri="{BB962C8B-B14F-4D97-AF65-F5344CB8AC3E}">
        <p14:creationId xmlns:p14="http://schemas.microsoft.com/office/powerpoint/2010/main" val="795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p:cNvGraphicFramePr>
            <a:graphicFrameLocks noGrp="1"/>
          </p:cNvGraphicFramePr>
          <p:nvPr>
            <p:ph idx="12"/>
            <p:extLst>
              <p:ext uri="{D42A27DB-BD31-4B8C-83A1-F6EECF244321}">
                <p14:modId xmlns:p14="http://schemas.microsoft.com/office/powerpoint/2010/main" val="1501799325"/>
              </p:ext>
            </p:extLst>
          </p:nvPr>
        </p:nvGraphicFramePr>
        <p:xfrm>
          <a:off x="3040380" y="1655743"/>
          <a:ext cx="3017520" cy="37795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Placeholder 10"/>
          <p:cNvGraphicFramePr>
            <a:graphicFrameLocks noGrp="1"/>
          </p:cNvGraphicFramePr>
          <p:nvPr>
            <p:ph idx="1"/>
            <p:extLst>
              <p:ext uri="{D42A27DB-BD31-4B8C-83A1-F6EECF244321}">
                <p14:modId xmlns:p14="http://schemas.microsoft.com/office/powerpoint/2010/main" val="3432350078"/>
              </p:ext>
            </p:extLst>
          </p:nvPr>
        </p:nvGraphicFramePr>
        <p:xfrm>
          <a:off x="152400" y="1600200"/>
          <a:ext cx="3017520" cy="377952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 Placeholder 5"/>
          <p:cNvSpPr>
            <a:spLocks noGrp="1"/>
          </p:cNvSpPr>
          <p:nvPr>
            <p:ph type="body" sz="quarter" idx="11"/>
          </p:nvPr>
        </p:nvSpPr>
        <p:spPr>
          <a:xfrm>
            <a:off x="0" y="6400800"/>
            <a:ext cx="8276841" cy="457200"/>
          </a:xfrm>
          <a:prstGeom prst="rect">
            <a:avLst/>
          </a:prstGeom>
        </p:spPr>
        <p:txBody>
          <a:bodyPr>
            <a:noAutofit/>
          </a:bodyPr>
          <a:lstStyle/>
          <a:p>
            <a:r>
              <a:rPr lang="en-US" dirty="0" smtClean="0">
                <a:solidFill>
                  <a:schemeClr val="bg2">
                    <a:lumMod val="10000"/>
                  </a:schemeClr>
                </a:solidFill>
                <a:sym typeface="Tahoma" pitchFamily="34" charset="0"/>
              </a:rPr>
              <a:t>NOTES: The </a:t>
            </a:r>
            <a:r>
              <a:rPr lang="en-US" dirty="0">
                <a:solidFill>
                  <a:schemeClr val="bg2">
                    <a:lumMod val="10000"/>
                  </a:schemeClr>
                </a:solidFill>
                <a:sym typeface="Tahoma" pitchFamily="34" charset="0"/>
              </a:rPr>
              <a:t>U.S. Census Bureau's poverty threshold for a family with two adults and one child was $</a:t>
            </a:r>
            <a:r>
              <a:rPr lang="en-US" dirty="0" smtClean="0">
                <a:solidFill>
                  <a:schemeClr val="bg2">
                    <a:lumMod val="10000"/>
                  </a:schemeClr>
                </a:solidFill>
                <a:sym typeface="Tahoma" pitchFamily="34" charset="0"/>
              </a:rPr>
              <a:t>19,078 </a:t>
            </a:r>
            <a:r>
              <a:rPr lang="en-US" dirty="0">
                <a:solidFill>
                  <a:schemeClr val="bg2">
                    <a:lumMod val="10000"/>
                  </a:schemeClr>
                </a:solidFill>
                <a:sym typeface="Tahoma" pitchFamily="34" charset="0"/>
              </a:rPr>
              <a:t>in </a:t>
            </a:r>
            <a:r>
              <a:rPr lang="en-US" dirty="0" smtClean="0">
                <a:solidFill>
                  <a:schemeClr val="bg2">
                    <a:lumMod val="10000"/>
                  </a:schemeClr>
                </a:solidFill>
                <a:sym typeface="Tahoma" pitchFamily="34" charset="0"/>
              </a:rPr>
              <a:t>2015. Data </a:t>
            </a:r>
            <a:r>
              <a:rPr lang="en-US" dirty="0">
                <a:solidFill>
                  <a:schemeClr val="bg2">
                    <a:lumMod val="10000"/>
                  </a:schemeClr>
                </a:solidFill>
                <a:sym typeface="Tahoma" pitchFamily="34" charset="0"/>
              </a:rPr>
              <a:t>may not total 100% due to rounding. </a:t>
            </a:r>
            <a:endParaRPr lang="en-US" dirty="0" smtClean="0">
              <a:solidFill>
                <a:schemeClr val="bg2">
                  <a:lumMod val="10000"/>
                </a:schemeClr>
              </a:solidFill>
              <a:sym typeface="Tahoma" pitchFamily="34" charset="0"/>
            </a:endParaRPr>
          </a:p>
          <a:p>
            <a:r>
              <a:rPr lang="en-US" dirty="0" smtClean="0">
                <a:solidFill>
                  <a:schemeClr val="bg2">
                    <a:lumMod val="10000"/>
                  </a:schemeClr>
                </a:solidFill>
                <a:sym typeface="Tahoma" pitchFamily="34" charset="0"/>
              </a:rPr>
              <a:t>SOURCE</a:t>
            </a:r>
            <a:r>
              <a:rPr lang="en-US" dirty="0">
                <a:solidFill>
                  <a:schemeClr val="bg2">
                    <a:lumMod val="10000"/>
                  </a:schemeClr>
                </a:solidFill>
                <a:sym typeface="Tahoma" pitchFamily="34" charset="0"/>
              </a:rPr>
              <a:t>: </a:t>
            </a:r>
            <a:r>
              <a:rPr lang="en-US" dirty="0" smtClean="0">
                <a:solidFill>
                  <a:schemeClr val="bg2">
                    <a:lumMod val="10000"/>
                  </a:schemeClr>
                </a:solidFill>
                <a:sym typeface="Tahoma" pitchFamily="34" charset="0"/>
              </a:rPr>
              <a:t>Kaiser Family Foundation analysis of the 2016 ASEC </a:t>
            </a:r>
            <a:r>
              <a:rPr lang="en-US" dirty="0">
                <a:solidFill>
                  <a:schemeClr val="bg2">
                    <a:lumMod val="10000"/>
                  </a:schemeClr>
                </a:solidFill>
                <a:sym typeface="Tahoma" pitchFamily="34" charset="0"/>
              </a:rPr>
              <a:t>Supplement to the CPS</a:t>
            </a:r>
            <a:r>
              <a:rPr lang="en-US" dirty="0" smtClean="0">
                <a:solidFill>
                  <a:schemeClr val="bg2">
                    <a:lumMod val="10000"/>
                  </a:schemeClr>
                </a:solidFill>
                <a:sym typeface="Tahoma" pitchFamily="34" charset="0"/>
              </a:rPr>
              <a:t>.</a:t>
            </a:r>
            <a:endParaRPr lang="en-US" dirty="0">
              <a:solidFill>
                <a:schemeClr val="bg2">
                  <a:lumMod val="10000"/>
                </a:schemeClr>
              </a:solidFill>
              <a:sym typeface="Tahoma" pitchFamily="34" charset="0"/>
            </a:endParaRPr>
          </a:p>
        </p:txBody>
      </p:sp>
      <p:graphicFrame>
        <p:nvGraphicFramePr>
          <p:cNvPr id="7" name="Chart Placeholder 6"/>
          <p:cNvGraphicFramePr>
            <a:graphicFrameLocks noGrp="1"/>
          </p:cNvGraphicFramePr>
          <p:nvPr>
            <p:ph idx="13"/>
            <p:extLst>
              <p:ext uri="{D42A27DB-BD31-4B8C-83A1-F6EECF244321}">
                <p14:modId xmlns:p14="http://schemas.microsoft.com/office/powerpoint/2010/main" val="3228252101"/>
              </p:ext>
            </p:extLst>
          </p:nvPr>
        </p:nvGraphicFramePr>
        <p:xfrm>
          <a:off x="6019800" y="1600200"/>
          <a:ext cx="3017520" cy="3779520"/>
        </p:xfrm>
        <a:graphic>
          <a:graphicData uri="http://schemas.openxmlformats.org/drawingml/2006/chart">
            <c:chart xmlns:c="http://schemas.openxmlformats.org/drawingml/2006/chart" xmlns:r="http://schemas.openxmlformats.org/officeDocument/2006/relationships" r:id="rId5"/>
          </a:graphicData>
        </a:graphic>
      </p:graphicFrame>
      <p:sp>
        <p:nvSpPr>
          <p:cNvPr id="5" name="Title 4"/>
          <p:cNvSpPr>
            <a:spLocks noGrp="1"/>
          </p:cNvSpPr>
          <p:nvPr>
            <p:ph type="title"/>
          </p:nvPr>
        </p:nvSpPr>
        <p:spPr/>
        <p:txBody>
          <a:bodyPr/>
          <a:lstStyle/>
          <a:p>
            <a:r>
              <a:rPr lang="en-US" sz="2700" dirty="0" smtClean="0"/>
              <a:t>In 2015, t</a:t>
            </a:r>
            <a:r>
              <a:rPr lang="en-US" sz="2700" dirty="0" smtClean="0"/>
              <a:t>he </a:t>
            </a:r>
            <a:r>
              <a:rPr lang="en-US" sz="2700" dirty="0"/>
              <a:t>majority of the uninsured are low-income adults, and more than half are people of color. </a:t>
            </a:r>
          </a:p>
        </p:txBody>
      </p:sp>
      <p:sp>
        <p:nvSpPr>
          <p:cNvPr id="10" name="Text Box 6"/>
          <p:cNvSpPr txBox="1">
            <a:spLocks noChangeArrowheads="1"/>
          </p:cNvSpPr>
          <p:nvPr/>
        </p:nvSpPr>
        <p:spPr bwMode="auto">
          <a:xfrm>
            <a:off x="2666667" y="5486400"/>
            <a:ext cx="3690627" cy="430887"/>
          </a:xfrm>
          <a:prstGeom prst="rect">
            <a:avLst/>
          </a:prstGeom>
          <a:noFill/>
          <a:ln w="9525">
            <a:noFill/>
            <a:miter lim="800000"/>
            <a:headEnd/>
            <a:tailEnd/>
          </a:ln>
        </p:spPr>
        <p:txBody>
          <a:bodyPr wrap="none">
            <a:spAutoFit/>
          </a:bodyPr>
          <a:lstStyle/>
          <a:p>
            <a:pPr algn="ctr" fontAlgn="base">
              <a:spcBef>
                <a:spcPct val="0"/>
              </a:spcBef>
              <a:spcAft>
                <a:spcPct val="0"/>
              </a:spcAft>
              <a:buClr>
                <a:srgbClr val="000000"/>
              </a:buClr>
              <a:buFont typeface="Tahoma" pitchFamily="34" charset="0"/>
              <a:buNone/>
            </a:pPr>
            <a:r>
              <a:rPr lang="en-US" sz="2200" b="1" dirty="0">
                <a:solidFill>
                  <a:srgbClr val="000000"/>
                </a:solidFill>
                <a:cs typeface="Arial" pitchFamily="34" charset="0"/>
                <a:sym typeface="Tahoma" pitchFamily="34" charset="0"/>
              </a:rPr>
              <a:t>Total = </a:t>
            </a:r>
            <a:r>
              <a:rPr lang="en-US" sz="2200" b="1" dirty="0" smtClean="0">
                <a:solidFill>
                  <a:srgbClr val="000000"/>
                </a:solidFill>
                <a:cs typeface="Arial" pitchFamily="34" charset="0"/>
                <a:sym typeface="Tahoma" pitchFamily="34" charset="0"/>
              </a:rPr>
              <a:t>28.5 </a:t>
            </a:r>
            <a:r>
              <a:rPr lang="en-US" sz="2200" b="1" dirty="0" smtClean="0">
                <a:solidFill>
                  <a:srgbClr val="000000"/>
                </a:solidFill>
                <a:cs typeface="Arial" pitchFamily="34" charset="0"/>
                <a:sym typeface="Tahoma" pitchFamily="34" charset="0"/>
              </a:rPr>
              <a:t>Million Uninsured</a:t>
            </a:r>
            <a:endParaRPr lang="en-US" sz="2200" b="1" dirty="0">
              <a:solidFill>
                <a:srgbClr val="000000"/>
              </a:solidFill>
              <a:cs typeface="Arial" pitchFamily="34" charset="0"/>
              <a:sym typeface="Tahoma" pitchFamily="34" charset="0"/>
            </a:endParaRPr>
          </a:p>
        </p:txBody>
      </p:sp>
      <p:sp>
        <p:nvSpPr>
          <p:cNvPr id="8" name="TextBox 7"/>
          <p:cNvSpPr txBox="1"/>
          <p:nvPr/>
        </p:nvSpPr>
        <p:spPr>
          <a:xfrm>
            <a:off x="1622628" y="3418820"/>
            <a:ext cx="1066800" cy="523220"/>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FFFFFF"/>
                </a:solidFill>
              </a:rPr>
              <a:t>Childless Adults</a:t>
            </a:r>
            <a:endParaRPr lang="en-US" sz="1400" b="1" dirty="0">
              <a:solidFill>
                <a:srgbClr val="FFFFFF"/>
              </a:solidFill>
            </a:endParaRPr>
          </a:p>
        </p:txBody>
      </p:sp>
      <p:sp>
        <p:nvSpPr>
          <p:cNvPr id="12" name="TextBox 11"/>
          <p:cNvSpPr txBox="1"/>
          <p:nvPr/>
        </p:nvSpPr>
        <p:spPr>
          <a:xfrm>
            <a:off x="762000" y="2740223"/>
            <a:ext cx="1066800" cy="307777"/>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000000"/>
                </a:solidFill>
              </a:rPr>
              <a:t>Children</a:t>
            </a:r>
            <a:endParaRPr lang="en-US" sz="1400" b="1" dirty="0">
              <a:solidFill>
                <a:srgbClr val="000000"/>
              </a:solidFill>
            </a:endParaRPr>
          </a:p>
        </p:txBody>
      </p:sp>
      <p:sp>
        <p:nvSpPr>
          <p:cNvPr id="13" name="TextBox 12"/>
          <p:cNvSpPr txBox="1"/>
          <p:nvPr/>
        </p:nvSpPr>
        <p:spPr>
          <a:xfrm>
            <a:off x="493779" y="3612558"/>
            <a:ext cx="1066800" cy="307777"/>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000000"/>
                </a:solidFill>
              </a:rPr>
              <a:t>Parents</a:t>
            </a:r>
            <a:endParaRPr lang="en-US" sz="1400" b="1" dirty="0">
              <a:solidFill>
                <a:srgbClr val="000000"/>
              </a:solidFill>
            </a:endParaRPr>
          </a:p>
        </p:txBody>
      </p:sp>
      <p:sp>
        <p:nvSpPr>
          <p:cNvPr id="19" name="TextBox 18"/>
          <p:cNvSpPr txBox="1"/>
          <p:nvPr/>
        </p:nvSpPr>
        <p:spPr>
          <a:xfrm>
            <a:off x="6477000" y="3412956"/>
            <a:ext cx="914400" cy="307777"/>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000000"/>
                </a:solidFill>
              </a:rPr>
              <a:t>Hispanic</a:t>
            </a:r>
            <a:endParaRPr lang="en-US" sz="1400" b="1" dirty="0">
              <a:solidFill>
                <a:srgbClr val="000000"/>
              </a:solidFill>
            </a:endParaRPr>
          </a:p>
        </p:txBody>
      </p:sp>
      <p:sp>
        <p:nvSpPr>
          <p:cNvPr id="21" name="TextBox 20"/>
          <p:cNvSpPr txBox="1"/>
          <p:nvPr/>
        </p:nvSpPr>
        <p:spPr>
          <a:xfrm>
            <a:off x="7648575" y="3197513"/>
            <a:ext cx="989832" cy="738664"/>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FFFFFF"/>
                </a:solidFill>
              </a:rPr>
              <a:t>White non-Hispanic</a:t>
            </a:r>
            <a:endParaRPr lang="en-US" sz="1400" b="1" dirty="0">
              <a:solidFill>
                <a:srgbClr val="FFFFFF"/>
              </a:solidFill>
            </a:endParaRPr>
          </a:p>
        </p:txBody>
      </p:sp>
      <p:sp>
        <p:nvSpPr>
          <p:cNvPr id="22" name="TextBox 21"/>
          <p:cNvSpPr txBox="1"/>
          <p:nvPr/>
        </p:nvSpPr>
        <p:spPr>
          <a:xfrm>
            <a:off x="7438641" y="2084367"/>
            <a:ext cx="838200" cy="292388"/>
          </a:xfrm>
          <a:prstGeom prst="rect">
            <a:avLst/>
          </a:prstGeom>
          <a:noFill/>
        </p:spPr>
        <p:txBody>
          <a:bodyPr wrap="square" rtlCol="0">
            <a:spAutoFit/>
          </a:bodyPr>
          <a:lstStyle/>
          <a:p>
            <a:pPr algn="ctr" eaLnBrk="0" fontAlgn="base" hangingPunct="0">
              <a:spcBef>
                <a:spcPct val="0"/>
              </a:spcBef>
              <a:spcAft>
                <a:spcPct val="0"/>
              </a:spcAft>
            </a:pPr>
            <a:r>
              <a:rPr lang="en-US" sz="1300" b="1" dirty="0" smtClean="0"/>
              <a:t>Other</a:t>
            </a:r>
            <a:endParaRPr lang="en-US" sz="1300" b="1" dirty="0"/>
          </a:p>
        </p:txBody>
      </p:sp>
      <p:sp>
        <p:nvSpPr>
          <p:cNvPr id="23" name="TextBox 22"/>
          <p:cNvSpPr txBox="1"/>
          <p:nvPr/>
        </p:nvSpPr>
        <p:spPr>
          <a:xfrm>
            <a:off x="5883747" y="1753507"/>
            <a:ext cx="1186506" cy="954107"/>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rgbClr val="000000"/>
                </a:solidFill>
              </a:rPr>
              <a:t>Asian/Native Hawaiian or Pacific Islander</a:t>
            </a:r>
            <a:endParaRPr lang="en-US" sz="1400" b="1" dirty="0">
              <a:solidFill>
                <a:srgbClr val="000000"/>
              </a:solidFill>
            </a:endParaRPr>
          </a:p>
        </p:txBody>
      </p:sp>
      <p:sp>
        <p:nvSpPr>
          <p:cNvPr id="24" name="TextBox 23"/>
          <p:cNvSpPr txBox="1"/>
          <p:nvPr/>
        </p:nvSpPr>
        <p:spPr>
          <a:xfrm>
            <a:off x="6981441" y="4223516"/>
            <a:ext cx="914400" cy="307777"/>
          </a:xfrm>
          <a:prstGeom prst="rect">
            <a:avLst/>
          </a:prstGeom>
          <a:noFill/>
        </p:spPr>
        <p:txBody>
          <a:bodyPr wrap="square" rtlCol="0">
            <a:spAutoFit/>
          </a:bodyPr>
          <a:lstStyle/>
          <a:p>
            <a:pPr algn="ctr" eaLnBrk="0" fontAlgn="base" hangingPunct="0">
              <a:spcBef>
                <a:spcPct val="0"/>
              </a:spcBef>
              <a:spcAft>
                <a:spcPct val="0"/>
              </a:spcAft>
            </a:pPr>
            <a:r>
              <a:rPr lang="en-US" sz="1400" b="1" dirty="0" smtClean="0">
                <a:solidFill>
                  <a:schemeClr val="bg1"/>
                </a:solidFill>
              </a:rPr>
              <a:t>Black</a:t>
            </a:r>
            <a:endParaRPr lang="en-US" sz="1400" b="1" dirty="0">
              <a:solidFill>
                <a:schemeClr val="bg1"/>
              </a:solidFill>
            </a:endParaRPr>
          </a:p>
        </p:txBody>
      </p:sp>
    </p:spTree>
    <p:extLst>
      <p:ext uri="{BB962C8B-B14F-4D97-AF65-F5344CB8AC3E}">
        <p14:creationId xmlns:p14="http://schemas.microsoft.com/office/powerpoint/2010/main" val="22772873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 y="365760"/>
            <a:ext cx="8961120" cy="929640"/>
          </a:xfrm>
        </p:spPr>
        <p:txBody>
          <a:bodyPr>
            <a:normAutofit fontScale="90000"/>
          </a:bodyPr>
          <a:lstStyle/>
          <a:p>
            <a:r>
              <a:rPr lang="en-US" dirty="0" smtClean="0"/>
              <a:t>Prior to the ACA, </a:t>
            </a:r>
            <a:r>
              <a:rPr lang="en-US" dirty="0"/>
              <a:t>Medicaid </a:t>
            </a:r>
            <a:r>
              <a:rPr lang="en-US" dirty="0" smtClean="0"/>
              <a:t>eligibility was limited to specific low-income groups.</a:t>
            </a:r>
            <a:endParaRPr lang="en-US"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735" y="1143000"/>
            <a:ext cx="8304531" cy="4985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791200" y="1847850"/>
            <a:ext cx="1066800" cy="646331"/>
          </a:xfrm>
          <a:prstGeom prst="rect">
            <a:avLst/>
          </a:prstGeom>
          <a:noFill/>
        </p:spPr>
        <p:txBody>
          <a:bodyPr wrap="square" rtlCol="0">
            <a:spAutoFit/>
          </a:bodyPr>
          <a:lstStyle/>
          <a:p>
            <a:pPr algn="ctr"/>
            <a:r>
              <a:rPr lang="en-US" b="1" dirty="0" smtClean="0">
                <a:solidFill>
                  <a:schemeClr val="bg1">
                    <a:lumMod val="50000"/>
                  </a:schemeClr>
                </a:solidFill>
                <a:latin typeface="Calibri" pitchFamily="34" charset="0"/>
                <a:cs typeface="Meta Offc Pro"/>
              </a:rPr>
              <a:t>Not Eligible</a:t>
            </a:r>
          </a:p>
        </p:txBody>
      </p:sp>
    </p:spTree>
    <p:extLst>
      <p:ext uri="{BB962C8B-B14F-4D97-AF65-F5344CB8AC3E}">
        <p14:creationId xmlns:p14="http://schemas.microsoft.com/office/powerpoint/2010/main" val="2940408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Expanding Medicaid to low-income adults is a core component of </a:t>
            </a:r>
            <a:r>
              <a:rPr lang="en-US" dirty="0" smtClean="0"/>
              <a:t>the ACA </a:t>
            </a:r>
            <a:r>
              <a:rPr lang="en-US" dirty="0"/>
              <a:t>coverage </a:t>
            </a:r>
            <a:r>
              <a:rPr lang="en-US" dirty="0" smtClean="0"/>
              <a:t>expansions.</a:t>
            </a:r>
            <a:r>
              <a:rPr lang="en-US" dirty="0"/>
              <a:t/>
            </a:r>
            <a:br>
              <a:rPr lang="en-US" dirty="0"/>
            </a:br>
            <a:endParaRPr lang="en-US" dirty="0"/>
          </a:p>
        </p:txBody>
      </p:sp>
      <p:sp>
        <p:nvSpPr>
          <p:cNvPr id="4" name="Isosceles Triangle 2"/>
          <p:cNvSpPr>
            <a:spLocks noChangeArrowheads="1"/>
          </p:cNvSpPr>
          <p:nvPr/>
        </p:nvSpPr>
        <p:spPr bwMode="auto">
          <a:xfrm>
            <a:off x="2057400" y="1698982"/>
            <a:ext cx="5029200" cy="4183063"/>
          </a:xfrm>
          <a:prstGeom prst="triangle">
            <a:avLst>
              <a:gd name="adj" fmla="val 50000"/>
            </a:avLst>
          </a:prstGeom>
          <a:solidFill>
            <a:schemeClr val="accent1"/>
          </a:solidFill>
          <a:ln w="9525" algn="ctr">
            <a:solidFill>
              <a:schemeClr val="tx1"/>
            </a:solidFill>
            <a:round/>
            <a:headEnd/>
            <a:tailEnd/>
          </a:ln>
        </p:spPr>
        <p:txBody>
          <a:bodyPr wrap="none" anchor="ctr"/>
          <a:lstStyle/>
          <a:p>
            <a:pPr algn="ctr"/>
            <a:endParaRPr lang="en-US" sz="2000" b="1"/>
          </a:p>
        </p:txBody>
      </p:sp>
      <p:sp>
        <p:nvSpPr>
          <p:cNvPr id="5" name="TextBox 4"/>
          <p:cNvSpPr txBox="1"/>
          <p:nvPr/>
        </p:nvSpPr>
        <p:spPr>
          <a:xfrm>
            <a:off x="533400" y="3367445"/>
            <a:ext cx="2627195" cy="1015663"/>
          </a:xfrm>
          <a:prstGeom prst="rect">
            <a:avLst/>
          </a:prstGeom>
          <a:noFill/>
        </p:spPr>
        <p:txBody>
          <a:bodyPr wrap="square">
            <a:spAutoFit/>
          </a:bodyPr>
          <a:lstStyle/>
          <a:p>
            <a:pPr algn="ctr">
              <a:defRPr/>
            </a:pPr>
            <a:r>
              <a:rPr lang="en-US" sz="2000" b="1" dirty="0">
                <a:cs typeface="Arial" pitchFamily="34" charset="0"/>
              </a:rPr>
              <a:t>Medicaid </a:t>
            </a:r>
            <a:r>
              <a:rPr lang="en-US" sz="2000" b="1" dirty="0" smtClean="0">
                <a:cs typeface="Arial" pitchFamily="34" charset="0"/>
              </a:rPr>
              <a:t>Coverage For Low-Income Individuals </a:t>
            </a:r>
            <a:endParaRPr lang="en-US" sz="2000" b="1" dirty="0">
              <a:cs typeface="Arial" pitchFamily="34" charset="0"/>
            </a:endParaRPr>
          </a:p>
        </p:txBody>
      </p:sp>
      <p:sp>
        <p:nvSpPr>
          <p:cNvPr id="6" name="TextBox 5"/>
          <p:cNvSpPr txBox="1"/>
          <p:nvPr/>
        </p:nvSpPr>
        <p:spPr>
          <a:xfrm>
            <a:off x="2438400" y="5867400"/>
            <a:ext cx="4558352" cy="461665"/>
          </a:xfrm>
          <a:prstGeom prst="rect">
            <a:avLst/>
          </a:prstGeom>
          <a:noFill/>
        </p:spPr>
        <p:txBody>
          <a:bodyPr wrap="square">
            <a:spAutoFit/>
          </a:bodyPr>
          <a:lstStyle/>
          <a:p>
            <a:pPr algn="ctr">
              <a:defRPr/>
            </a:pPr>
            <a:r>
              <a:rPr lang="en-US" sz="2400" b="1" dirty="0" smtClean="0">
                <a:cs typeface="Arial" pitchFamily="34" charset="0"/>
              </a:rPr>
              <a:t>Employer-Sponsored </a:t>
            </a:r>
            <a:r>
              <a:rPr lang="en-US" sz="2400" b="1" dirty="0">
                <a:cs typeface="Arial" pitchFamily="34" charset="0"/>
              </a:rPr>
              <a:t>Coverage</a:t>
            </a:r>
          </a:p>
        </p:txBody>
      </p:sp>
      <p:sp>
        <p:nvSpPr>
          <p:cNvPr id="7" name="TextBox 6"/>
          <p:cNvSpPr txBox="1"/>
          <p:nvPr/>
        </p:nvSpPr>
        <p:spPr>
          <a:xfrm>
            <a:off x="5819775" y="3291245"/>
            <a:ext cx="3276600" cy="1015663"/>
          </a:xfrm>
          <a:prstGeom prst="rect">
            <a:avLst/>
          </a:prstGeom>
          <a:noFill/>
        </p:spPr>
        <p:txBody>
          <a:bodyPr wrap="square">
            <a:spAutoFit/>
          </a:bodyPr>
          <a:lstStyle/>
          <a:p>
            <a:pPr algn="ctr">
              <a:defRPr/>
            </a:pPr>
            <a:r>
              <a:rPr lang="en-US" sz="2000" b="1" dirty="0" smtClean="0">
                <a:cs typeface="Arial" pitchFamily="34" charset="0"/>
              </a:rPr>
              <a:t>Marketplaces With Subsidies </a:t>
            </a:r>
            <a:r>
              <a:rPr lang="en-US" sz="2000" b="1" dirty="0">
                <a:cs typeface="Arial" pitchFamily="34" charset="0"/>
              </a:rPr>
              <a:t>F</a:t>
            </a:r>
            <a:r>
              <a:rPr lang="en-US" sz="2000" b="1" dirty="0" smtClean="0">
                <a:cs typeface="Arial" pitchFamily="34" charset="0"/>
              </a:rPr>
              <a:t>or Moderate Income Individuals</a:t>
            </a:r>
            <a:endParaRPr lang="en-US" sz="2000" b="1" dirty="0">
              <a:cs typeface="Arial" pitchFamily="34" charset="0"/>
            </a:endParaRPr>
          </a:p>
        </p:txBody>
      </p:sp>
      <p:sp>
        <p:nvSpPr>
          <p:cNvPr id="8" name="TextBox 7"/>
          <p:cNvSpPr txBox="1"/>
          <p:nvPr/>
        </p:nvSpPr>
        <p:spPr>
          <a:xfrm>
            <a:off x="3429000" y="3443645"/>
            <a:ext cx="2362200" cy="830997"/>
          </a:xfrm>
          <a:prstGeom prst="rect">
            <a:avLst/>
          </a:prstGeom>
          <a:noFill/>
        </p:spPr>
        <p:txBody>
          <a:bodyPr>
            <a:spAutoFit/>
          </a:bodyPr>
          <a:lstStyle/>
          <a:p>
            <a:pPr algn="ctr">
              <a:defRPr/>
            </a:pPr>
            <a:r>
              <a:rPr lang="en-US" sz="2400" b="1" dirty="0">
                <a:solidFill>
                  <a:schemeClr val="bg1"/>
                </a:solidFill>
                <a:cs typeface="Arial" pitchFamily="34" charset="0"/>
              </a:rPr>
              <a:t>Individual</a:t>
            </a:r>
          </a:p>
          <a:p>
            <a:pPr algn="ctr">
              <a:defRPr/>
            </a:pPr>
            <a:r>
              <a:rPr lang="en-US" sz="2400" b="1" dirty="0">
                <a:solidFill>
                  <a:schemeClr val="bg1"/>
                </a:solidFill>
                <a:cs typeface="Arial" pitchFamily="34" charset="0"/>
              </a:rPr>
              <a:t>Mandate</a:t>
            </a:r>
          </a:p>
        </p:txBody>
      </p:sp>
      <p:sp>
        <p:nvSpPr>
          <p:cNvPr id="9" name="TextBox 8"/>
          <p:cNvSpPr txBox="1"/>
          <p:nvPr/>
        </p:nvSpPr>
        <p:spPr>
          <a:xfrm>
            <a:off x="3276600" y="4662845"/>
            <a:ext cx="2667000" cy="830997"/>
          </a:xfrm>
          <a:prstGeom prst="rect">
            <a:avLst/>
          </a:prstGeom>
          <a:noFill/>
        </p:spPr>
        <p:txBody>
          <a:bodyPr>
            <a:spAutoFit/>
          </a:bodyPr>
          <a:lstStyle/>
          <a:p>
            <a:pPr algn="ctr">
              <a:defRPr/>
            </a:pPr>
            <a:r>
              <a:rPr lang="en-US" sz="2400" b="1" dirty="0">
                <a:solidFill>
                  <a:schemeClr val="bg1"/>
                </a:solidFill>
                <a:cs typeface="Arial" pitchFamily="34" charset="0"/>
              </a:rPr>
              <a:t>Health Insurance Market Reforms</a:t>
            </a:r>
          </a:p>
        </p:txBody>
      </p:sp>
      <p:sp>
        <p:nvSpPr>
          <p:cNvPr id="10" name="TextBox 9"/>
          <p:cNvSpPr txBox="1"/>
          <p:nvPr/>
        </p:nvSpPr>
        <p:spPr>
          <a:xfrm>
            <a:off x="3029803" y="1290935"/>
            <a:ext cx="3142397" cy="461665"/>
          </a:xfrm>
          <a:prstGeom prst="rect">
            <a:avLst/>
          </a:prstGeom>
          <a:noFill/>
        </p:spPr>
        <p:txBody>
          <a:bodyPr wrap="square">
            <a:spAutoFit/>
          </a:bodyPr>
          <a:lstStyle/>
          <a:p>
            <a:pPr algn="ctr">
              <a:defRPr/>
            </a:pPr>
            <a:r>
              <a:rPr lang="en-US" sz="2400" b="1" dirty="0" smtClean="0">
                <a:solidFill>
                  <a:srgbClr val="000000"/>
                </a:solidFill>
                <a:cs typeface="Arial" pitchFamily="34" charset="0"/>
              </a:rPr>
              <a:t>Universal Coverage</a:t>
            </a:r>
            <a:endParaRPr lang="en-US" sz="2400" b="1" dirty="0">
              <a:solidFill>
                <a:srgbClr val="000000"/>
              </a:solidFill>
              <a:cs typeface="Arial" pitchFamily="34" charset="0"/>
            </a:endParaRPr>
          </a:p>
        </p:txBody>
      </p:sp>
    </p:spTree>
    <p:extLst>
      <p:ext uri="{BB962C8B-B14F-4D97-AF65-F5344CB8AC3E}">
        <p14:creationId xmlns:p14="http://schemas.microsoft.com/office/powerpoint/2010/main" val="339209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p:txBody>
          <a:bodyPr/>
          <a:lstStyle/>
          <a:p>
            <a:r>
              <a:rPr lang="en-US" dirty="0" smtClean="0"/>
              <a:t>NOTES: 138% FPL = $16,394 for an individual and $27,821 for a family of three in 2016.</a:t>
            </a:r>
            <a:endParaRPr lang="en-US" dirty="0"/>
          </a:p>
        </p:txBody>
      </p:sp>
      <p:sp>
        <p:nvSpPr>
          <p:cNvPr id="4" name="Title 3"/>
          <p:cNvSpPr>
            <a:spLocks noGrp="1"/>
          </p:cNvSpPr>
          <p:nvPr>
            <p:ph type="title"/>
          </p:nvPr>
        </p:nvSpPr>
        <p:spPr>
          <a:xfrm>
            <a:off x="91440" y="365760"/>
            <a:ext cx="8961120" cy="929640"/>
          </a:xfrm>
        </p:spPr>
        <p:txBody>
          <a:bodyPr>
            <a:normAutofit fontScale="90000"/>
          </a:bodyPr>
          <a:lstStyle/>
          <a:p>
            <a:r>
              <a:rPr lang="en-US" dirty="0" smtClean="0"/>
              <a:t>As enacted, the ACA Medicaid </a:t>
            </a:r>
            <a:r>
              <a:rPr lang="en-US" dirty="0"/>
              <a:t>e</a:t>
            </a:r>
            <a:r>
              <a:rPr lang="en-US" dirty="0" smtClean="0"/>
              <a:t>xpansion would cover adults </a:t>
            </a:r>
            <a:r>
              <a:rPr lang="en-US" dirty="0"/>
              <a:t>up to 138% </a:t>
            </a:r>
            <a:r>
              <a:rPr lang="en-US" dirty="0" smtClean="0"/>
              <a:t>FPL in all states, </a:t>
            </a:r>
            <a:r>
              <a:rPr lang="en-US" dirty="0"/>
              <a:t>filling long-standing gaps in </a:t>
            </a:r>
            <a:r>
              <a:rPr lang="en-US" dirty="0" smtClean="0"/>
              <a:t>coverage.</a:t>
            </a:r>
            <a:r>
              <a:rPr lang="en-US" dirty="0"/>
              <a:t/>
            </a:r>
            <a:br>
              <a:rPr lang="en-US" dirty="0"/>
            </a:br>
            <a:endParaRPr lang="en-US" dirty="0"/>
          </a:p>
        </p:txBody>
      </p:sp>
      <p:pic>
        <p:nvPicPr>
          <p:cNvPr id="1027"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0260" t="4237" r="7532" b="31694"/>
          <a:stretch/>
        </p:blipFill>
        <p:spPr bwMode="auto">
          <a:xfrm>
            <a:off x="304800" y="1393508"/>
            <a:ext cx="8305800" cy="4854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6894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 Placeholder 142"/>
          <p:cNvSpPr>
            <a:spLocks noGrp="1"/>
          </p:cNvSpPr>
          <p:nvPr>
            <p:ph type="body" sz="quarter" idx="11"/>
          </p:nvPr>
        </p:nvSpPr>
        <p:spPr>
          <a:xfrm>
            <a:off x="91440" y="5791200"/>
            <a:ext cx="8321040" cy="975360"/>
          </a:xfrm>
        </p:spPr>
        <p:txBody>
          <a:bodyPr>
            <a:normAutofit/>
          </a:bodyPr>
          <a:lstStyle/>
          <a:p>
            <a:r>
              <a:rPr lang="en-US" sz="1100" dirty="0"/>
              <a:t>NOTES: Current status for each state is based on KCMU tracking and analysis of state executive activity. *AR, AZ, IA, IN, MI, MT, and NH have approved Section 1115 waivers. WI covers adults up to 100% FPL in Medicaid, but did not adopt the ACA expansion. </a:t>
            </a:r>
          </a:p>
          <a:p>
            <a:r>
              <a:rPr lang="en-US" sz="1100" dirty="0"/>
              <a:t>SOURCE: “Status of State Action on the Medicaid Expansion Decision,” KFF State Health Facts, updated October 14, 2016.</a:t>
            </a:r>
          </a:p>
          <a:p>
            <a:r>
              <a:rPr lang="en-US" sz="1100" dirty="0">
                <a:hlinkClick r:id="rId3"/>
              </a:rPr>
              <a:t>http://kff.org/health-reform/state-indicator/state-activity-around-expanding-medicaid-under-the-affordable-care-act/</a:t>
            </a:r>
            <a:r>
              <a:rPr lang="en-US" sz="1100" dirty="0"/>
              <a:t>  </a:t>
            </a:r>
          </a:p>
        </p:txBody>
      </p:sp>
      <p:sp>
        <p:nvSpPr>
          <p:cNvPr id="3" name="Title 2"/>
          <p:cNvSpPr>
            <a:spLocks noGrp="1"/>
          </p:cNvSpPr>
          <p:nvPr>
            <p:ph type="title"/>
          </p:nvPr>
        </p:nvSpPr>
        <p:spPr>
          <a:xfrm>
            <a:off x="91440" y="304800"/>
            <a:ext cx="8961120" cy="609600"/>
          </a:xfrm>
        </p:spPr>
        <p:txBody>
          <a:bodyPr>
            <a:normAutofit fontScale="90000"/>
          </a:bodyPr>
          <a:lstStyle/>
          <a:p>
            <a:r>
              <a:rPr lang="en-US" sz="2600" dirty="0"/>
              <a:t>But, the Supreme Court effectively made the Medicaid expansion a state option.</a:t>
            </a:r>
            <a:endParaRPr lang="en-US" sz="2600" dirty="0">
              <a:latin typeface="+mj-lt"/>
            </a:endParaRPr>
          </a:p>
        </p:txBody>
      </p:sp>
      <p:grpSp>
        <p:nvGrpSpPr>
          <p:cNvPr id="131" name="Group 130"/>
          <p:cNvGrpSpPr/>
          <p:nvPr/>
        </p:nvGrpSpPr>
        <p:grpSpPr>
          <a:xfrm>
            <a:off x="6324600" y="5282624"/>
            <a:ext cx="2916518" cy="584776"/>
            <a:chOff x="6324600" y="5206424"/>
            <a:chExt cx="2916518" cy="584776"/>
          </a:xfrm>
        </p:grpSpPr>
        <p:grpSp>
          <p:nvGrpSpPr>
            <p:cNvPr id="2" name="Group 1"/>
            <p:cNvGrpSpPr/>
            <p:nvPr/>
          </p:nvGrpSpPr>
          <p:grpSpPr>
            <a:xfrm>
              <a:off x="6327024" y="5206424"/>
              <a:ext cx="2588205" cy="292388"/>
              <a:chOff x="4325032" y="5363587"/>
              <a:chExt cx="3930143" cy="292388"/>
            </a:xfrm>
          </p:grpSpPr>
          <p:sp>
            <p:nvSpPr>
              <p:cNvPr id="132" name="Rectangle 131"/>
              <p:cNvSpPr>
                <a:spLocks noChangeArrowheads="1"/>
              </p:cNvSpPr>
              <p:nvPr/>
            </p:nvSpPr>
            <p:spPr bwMode="auto">
              <a:xfrm>
                <a:off x="4325032" y="5439395"/>
                <a:ext cx="227736" cy="152791"/>
              </a:xfrm>
              <a:prstGeom prst="rect">
                <a:avLst/>
              </a:prstGeom>
              <a:solidFill>
                <a:schemeClr val="accent2"/>
              </a:solidFill>
              <a:ln w="19050">
                <a:solidFill>
                  <a:srgbClr val="000000"/>
                </a:solidFill>
                <a:miter lim="800000"/>
                <a:headEnd/>
                <a:tailEnd/>
              </a:ln>
              <a:effectLst/>
            </p:spPr>
            <p:txBody>
              <a:bodyPr wrap="none" anchor="ctr"/>
              <a:lstStyle/>
              <a:p>
                <a:endParaRPr lang="en-US" sz="1100" b="1" dirty="0">
                  <a:solidFill>
                    <a:srgbClr val="000000"/>
                  </a:solidFill>
                  <a:cs typeface="Calibri" pitchFamily="34" charset="0"/>
                </a:endParaRPr>
              </a:p>
            </p:txBody>
          </p:sp>
          <p:sp>
            <p:nvSpPr>
              <p:cNvPr id="136" name="Text Box 135"/>
              <p:cNvSpPr txBox="1">
                <a:spLocks noChangeArrowheads="1"/>
              </p:cNvSpPr>
              <p:nvPr/>
            </p:nvSpPr>
            <p:spPr bwMode="auto">
              <a:xfrm>
                <a:off x="4525405" y="5363587"/>
                <a:ext cx="3729770" cy="292388"/>
              </a:xfrm>
              <a:prstGeom prst="rect">
                <a:avLst/>
              </a:prstGeom>
              <a:noFill/>
              <a:ln w="9525">
                <a:noFill/>
                <a:miter lim="800000"/>
                <a:headEnd/>
                <a:tailEnd/>
              </a:ln>
              <a:effectLst/>
            </p:spPr>
            <p:txBody>
              <a:bodyPr wrap="none">
                <a:spAutoFit/>
              </a:bodyPr>
              <a:lstStyle/>
              <a:p>
                <a:r>
                  <a:rPr lang="en-US" sz="1300" b="1" dirty="0" smtClean="0">
                    <a:solidFill>
                      <a:srgbClr val="000000"/>
                    </a:solidFill>
                    <a:cs typeface="Calibri" pitchFamily="34" charset="0"/>
                  </a:rPr>
                  <a:t>Adopted (32 States including DC)</a:t>
                </a:r>
                <a:endParaRPr lang="en-US" sz="1300" b="1" dirty="0">
                  <a:solidFill>
                    <a:srgbClr val="000000"/>
                  </a:solidFill>
                  <a:cs typeface="Calibri" pitchFamily="34" charset="0"/>
                </a:endParaRPr>
              </a:p>
            </p:txBody>
          </p:sp>
        </p:grpSp>
        <p:sp>
          <p:nvSpPr>
            <p:cNvPr id="137" name="Rectangle 136"/>
            <p:cNvSpPr>
              <a:spLocks noChangeArrowheads="1"/>
            </p:cNvSpPr>
            <p:nvPr/>
          </p:nvSpPr>
          <p:spPr bwMode="auto">
            <a:xfrm>
              <a:off x="6324600" y="5555764"/>
              <a:ext cx="152400" cy="159236"/>
            </a:xfrm>
            <a:prstGeom prst="rect">
              <a:avLst/>
            </a:prstGeom>
            <a:solidFill>
              <a:schemeClr val="tx2"/>
            </a:solidFill>
            <a:ln w="19050">
              <a:solidFill>
                <a:schemeClr val="tx1"/>
              </a:solidFill>
              <a:miter lim="800000"/>
              <a:headEnd/>
              <a:tailEnd/>
            </a:ln>
            <a:effectLst/>
          </p:spPr>
          <p:txBody>
            <a:bodyPr wrap="none" anchor="ctr"/>
            <a:lstStyle/>
            <a:p>
              <a:endParaRPr lang="en-US" b="1" dirty="0">
                <a:solidFill>
                  <a:srgbClr val="000000"/>
                </a:solidFill>
                <a:cs typeface="Calibri" pitchFamily="34" charset="0"/>
              </a:endParaRPr>
            </a:p>
          </p:txBody>
        </p:sp>
        <p:sp>
          <p:nvSpPr>
            <p:cNvPr id="138" name="Text Box 135"/>
            <p:cNvSpPr txBox="1">
              <a:spLocks noChangeArrowheads="1"/>
            </p:cNvSpPr>
            <p:nvPr/>
          </p:nvSpPr>
          <p:spPr bwMode="auto">
            <a:xfrm>
              <a:off x="6462537" y="5498812"/>
              <a:ext cx="2778581" cy="292388"/>
            </a:xfrm>
            <a:prstGeom prst="rect">
              <a:avLst/>
            </a:prstGeom>
            <a:noFill/>
            <a:ln w="9525">
              <a:noFill/>
              <a:miter lim="800000"/>
              <a:headEnd/>
              <a:tailEnd/>
            </a:ln>
            <a:effectLst/>
          </p:spPr>
          <p:txBody>
            <a:bodyPr wrap="none">
              <a:spAutoFit/>
            </a:bodyPr>
            <a:lstStyle/>
            <a:p>
              <a:r>
                <a:rPr lang="en-US" sz="1300" b="1" dirty="0" smtClean="0">
                  <a:solidFill>
                    <a:srgbClr val="000000"/>
                  </a:solidFill>
                  <a:cs typeface="Calibri" pitchFamily="34" charset="0"/>
                </a:rPr>
                <a:t>Not Adopting At </a:t>
              </a:r>
              <a:r>
                <a:rPr lang="en-US" sz="1300" b="1" dirty="0">
                  <a:solidFill>
                    <a:srgbClr val="000000"/>
                  </a:solidFill>
                  <a:cs typeface="Calibri" pitchFamily="34" charset="0"/>
                </a:rPr>
                <a:t>T</a:t>
              </a:r>
              <a:r>
                <a:rPr lang="en-US" sz="1300" b="1" dirty="0" smtClean="0">
                  <a:solidFill>
                    <a:srgbClr val="000000"/>
                  </a:solidFill>
                  <a:cs typeface="Calibri" pitchFamily="34" charset="0"/>
                </a:rPr>
                <a:t>his Time (19 States)</a:t>
              </a:r>
              <a:endParaRPr lang="en-US" sz="1300" b="1" dirty="0">
                <a:solidFill>
                  <a:srgbClr val="000000"/>
                </a:solidFill>
                <a:cs typeface="Calibri" pitchFamily="34" charset="0"/>
              </a:endParaRPr>
            </a:p>
          </p:txBody>
        </p:sp>
      </p:grpSp>
      <p:sp>
        <p:nvSpPr>
          <p:cNvPr id="133" name="Rectangle 132"/>
          <p:cNvSpPr/>
          <p:nvPr/>
        </p:nvSpPr>
        <p:spPr>
          <a:xfrm>
            <a:off x="762000" y="1078468"/>
            <a:ext cx="6837363" cy="369332"/>
          </a:xfrm>
          <a:prstGeom prst="rect">
            <a:avLst/>
          </a:prstGeom>
        </p:spPr>
        <p:txBody>
          <a:bodyPr wrap="square">
            <a:spAutoFit/>
          </a:bodyPr>
          <a:lstStyle/>
          <a:p>
            <a:r>
              <a:rPr lang="en-US" b="1" dirty="0"/>
              <a:t>Status of Medicaid Expansion Decisions, </a:t>
            </a:r>
            <a:r>
              <a:rPr lang="en-US" b="1" dirty="0" smtClean="0"/>
              <a:t>October 14, 2016</a:t>
            </a:r>
            <a:endParaRPr lang="en-US" b="1" dirty="0"/>
          </a:p>
        </p:txBody>
      </p:sp>
      <p:grpSp>
        <p:nvGrpSpPr>
          <p:cNvPr id="140" name="Group 139"/>
          <p:cNvGrpSpPr>
            <a:grpSpLocks noChangeAspect="1"/>
          </p:cNvGrpSpPr>
          <p:nvPr/>
        </p:nvGrpSpPr>
        <p:grpSpPr>
          <a:xfrm>
            <a:off x="103981" y="1536411"/>
            <a:ext cx="7800946" cy="4316173"/>
            <a:chOff x="928895" y="973956"/>
            <a:chExt cx="7807118" cy="4319588"/>
          </a:xfrm>
        </p:grpSpPr>
        <p:sp>
          <p:nvSpPr>
            <p:cNvPr id="141" name="Shape - Wyoming"/>
            <p:cNvSpPr>
              <a:spLocks noChangeAspect="1"/>
            </p:cNvSpPr>
            <p:nvPr/>
          </p:nvSpPr>
          <p:spPr bwMode="auto">
            <a:xfrm>
              <a:off x="2787648" y="1847081"/>
              <a:ext cx="896939" cy="720725"/>
            </a:xfrm>
            <a:custGeom>
              <a:avLst/>
              <a:gdLst>
                <a:gd name="T0" fmla="*/ 2147483647 w 567"/>
                <a:gd name="T1" fmla="*/ 0 h 463"/>
                <a:gd name="T2" fmla="*/ 2147483647 w 567"/>
                <a:gd name="T3" fmla="*/ 2147483647 h 463"/>
                <a:gd name="T4" fmla="*/ 0 w 567"/>
                <a:gd name="T5" fmla="*/ 2147483647 h 463"/>
                <a:gd name="T6" fmla="*/ 2147483647 w 567"/>
                <a:gd name="T7" fmla="*/ 2147483647 h 463"/>
                <a:gd name="T8" fmla="*/ 2147483647 w 567"/>
                <a:gd name="T9" fmla="*/ 2147483647 h 463"/>
                <a:gd name="T10" fmla="*/ 2147483647 w 567"/>
                <a:gd name="T11" fmla="*/ 2147483647 h 463"/>
                <a:gd name="T12" fmla="*/ 2147483647 w 567"/>
                <a:gd name="T13" fmla="*/ 0 h 463"/>
                <a:gd name="T14" fmla="*/ 0 60000 65536"/>
                <a:gd name="T15" fmla="*/ 0 60000 65536"/>
                <a:gd name="T16" fmla="*/ 0 60000 65536"/>
                <a:gd name="T17" fmla="*/ 0 60000 65536"/>
                <a:gd name="T18" fmla="*/ 0 60000 65536"/>
                <a:gd name="T19" fmla="*/ 0 60000 65536"/>
                <a:gd name="T20" fmla="*/ 0 60000 65536"/>
                <a:gd name="T21" fmla="*/ 0 w 567"/>
                <a:gd name="T22" fmla="*/ 0 h 463"/>
                <a:gd name="T23" fmla="*/ 567 w 567"/>
                <a:gd name="T24" fmla="*/ 463 h 4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7" h="463">
                  <a:moveTo>
                    <a:pt x="55" y="0"/>
                  </a:moveTo>
                  <a:lnTo>
                    <a:pt x="35" y="172"/>
                  </a:lnTo>
                  <a:lnTo>
                    <a:pt x="0" y="420"/>
                  </a:lnTo>
                  <a:lnTo>
                    <a:pt x="164" y="433"/>
                  </a:lnTo>
                  <a:lnTo>
                    <a:pt x="547" y="463"/>
                  </a:lnTo>
                  <a:lnTo>
                    <a:pt x="567" y="47"/>
                  </a:lnTo>
                  <a:lnTo>
                    <a:pt x="55"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42" name="Shape - Wisconsin"/>
            <p:cNvSpPr>
              <a:spLocks noChangeAspect="1"/>
            </p:cNvSpPr>
            <p:nvPr/>
          </p:nvSpPr>
          <p:spPr bwMode="auto">
            <a:xfrm>
              <a:off x="4975223" y="1535931"/>
              <a:ext cx="654051" cy="752475"/>
            </a:xfrm>
            <a:custGeom>
              <a:avLst/>
              <a:gdLst>
                <a:gd name="T0" fmla="*/ 30 w 415"/>
                <a:gd name="T1" fmla="*/ 33 h 484"/>
                <a:gd name="T2" fmla="*/ 61 w 415"/>
                <a:gd name="T3" fmla="*/ 28 h 484"/>
                <a:gd name="T4" fmla="*/ 90 w 415"/>
                <a:gd name="T5" fmla="*/ 28 h 484"/>
                <a:gd name="T6" fmla="*/ 107 w 415"/>
                <a:gd name="T7" fmla="*/ 0 h 484"/>
                <a:gd name="T8" fmla="*/ 121 w 415"/>
                <a:gd name="T9" fmla="*/ 36 h 484"/>
                <a:gd name="T10" fmla="*/ 166 w 415"/>
                <a:gd name="T11" fmla="*/ 36 h 484"/>
                <a:gd name="T12" fmla="*/ 189 w 415"/>
                <a:gd name="T13" fmla="*/ 68 h 484"/>
                <a:gd name="T14" fmla="*/ 236 w 415"/>
                <a:gd name="T15" fmla="*/ 59 h 484"/>
                <a:gd name="T16" fmla="*/ 267 w 415"/>
                <a:gd name="T17" fmla="*/ 80 h 484"/>
                <a:gd name="T18" fmla="*/ 325 w 415"/>
                <a:gd name="T19" fmla="*/ 95 h 484"/>
                <a:gd name="T20" fmla="*/ 336 w 415"/>
                <a:gd name="T21" fmla="*/ 121 h 484"/>
                <a:gd name="T22" fmla="*/ 365 w 415"/>
                <a:gd name="T23" fmla="*/ 122 h 484"/>
                <a:gd name="T24" fmla="*/ 356 w 415"/>
                <a:gd name="T25" fmla="*/ 147 h 484"/>
                <a:gd name="T26" fmla="*/ 367 w 415"/>
                <a:gd name="T27" fmla="*/ 176 h 484"/>
                <a:gd name="T28" fmla="*/ 347 w 415"/>
                <a:gd name="T29" fmla="*/ 211 h 484"/>
                <a:gd name="T30" fmla="*/ 361 w 415"/>
                <a:gd name="T31" fmla="*/ 219 h 484"/>
                <a:gd name="T32" fmla="*/ 394 w 415"/>
                <a:gd name="T33" fmla="*/ 180 h 484"/>
                <a:gd name="T34" fmla="*/ 392 w 415"/>
                <a:gd name="T35" fmla="*/ 167 h 484"/>
                <a:gd name="T36" fmla="*/ 406 w 415"/>
                <a:gd name="T37" fmla="*/ 161 h 484"/>
                <a:gd name="T38" fmla="*/ 415 w 415"/>
                <a:gd name="T39" fmla="*/ 180 h 484"/>
                <a:gd name="T40" fmla="*/ 389 w 415"/>
                <a:gd name="T41" fmla="*/ 207 h 484"/>
                <a:gd name="T42" fmla="*/ 379 w 415"/>
                <a:gd name="T43" fmla="*/ 268 h 484"/>
                <a:gd name="T44" fmla="*/ 379 w 415"/>
                <a:gd name="T45" fmla="*/ 371 h 484"/>
                <a:gd name="T46" fmla="*/ 394 w 415"/>
                <a:gd name="T47" fmla="*/ 389 h 484"/>
                <a:gd name="T48" fmla="*/ 388 w 415"/>
                <a:gd name="T49" fmla="*/ 453 h 484"/>
                <a:gd name="T50" fmla="*/ 191 w 415"/>
                <a:gd name="T51" fmla="*/ 484 h 484"/>
                <a:gd name="T52" fmla="*/ 142 w 415"/>
                <a:gd name="T53" fmla="*/ 454 h 484"/>
                <a:gd name="T54" fmla="*/ 152 w 415"/>
                <a:gd name="T55" fmla="*/ 416 h 484"/>
                <a:gd name="T56" fmla="*/ 128 w 415"/>
                <a:gd name="T57" fmla="*/ 374 h 484"/>
                <a:gd name="T58" fmla="*/ 107 w 415"/>
                <a:gd name="T59" fmla="*/ 322 h 484"/>
                <a:gd name="T60" fmla="*/ 52 w 415"/>
                <a:gd name="T61" fmla="*/ 270 h 484"/>
                <a:gd name="T62" fmla="*/ 18 w 415"/>
                <a:gd name="T63" fmla="*/ 270 h 484"/>
                <a:gd name="T64" fmla="*/ 18 w 415"/>
                <a:gd name="T65" fmla="*/ 198 h 484"/>
                <a:gd name="T66" fmla="*/ 0 w 415"/>
                <a:gd name="T67" fmla="*/ 171 h 484"/>
                <a:gd name="T68" fmla="*/ 39 w 415"/>
                <a:gd name="T69" fmla="*/ 130 h 484"/>
                <a:gd name="T70" fmla="*/ 30 w 415"/>
                <a:gd name="T71" fmla="*/ 33 h 4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15"/>
                <a:gd name="T109" fmla="*/ 0 h 484"/>
                <a:gd name="T110" fmla="*/ 415 w 415"/>
                <a:gd name="T111" fmla="*/ 484 h 4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15" h="484">
                  <a:moveTo>
                    <a:pt x="30" y="33"/>
                  </a:moveTo>
                  <a:lnTo>
                    <a:pt x="61" y="28"/>
                  </a:lnTo>
                  <a:lnTo>
                    <a:pt x="90" y="28"/>
                  </a:lnTo>
                  <a:lnTo>
                    <a:pt x="107" y="0"/>
                  </a:lnTo>
                  <a:lnTo>
                    <a:pt x="121" y="36"/>
                  </a:lnTo>
                  <a:lnTo>
                    <a:pt x="166" y="36"/>
                  </a:lnTo>
                  <a:lnTo>
                    <a:pt x="189" y="68"/>
                  </a:lnTo>
                  <a:lnTo>
                    <a:pt x="236" y="59"/>
                  </a:lnTo>
                  <a:lnTo>
                    <a:pt x="267" y="80"/>
                  </a:lnTo>
                  <a:lnTo>
                    <a:pt x="325" y="95"/>
                  </a:lnTo>
                  <a:lnTo>
                    <a:pt x="336" y="121"/>
                  </a:lnTo>
                  <a:lnTo>
                    <a:pt x="365" y="122"/>
                  </a:lnTo>
                  <a:lnTo>
                    <a:pt x="356" y="147"/>
                  </a:lnTo>
                  <a:lnTo>
                    <a:pt x="367" y="176"/>
                  </a:lnTo>
                  <a:lnTo>
                    <a:pt x="347" y="211"/>
                  </a:lnTo>
                  <a:lnTo>
                    <a:pt x="361" y="219"/>
                  </a:lnTo>
                  <a:lnTo>
                    <a:pt x="394" y="180"/>
                  </a:lnTo>
                  <a:lnTo>
                    <a:pt x="392" y="167"/>
                  </a:lnTo>
                  <a:lnTo>
                    <a:pt x="406" y="161"/>
                  </a:lnTo>
                  <a:lnTo>
                    <a:pt x="415" y="180"/>
                  </a:lnTo>
                  <a:lnTo>
                    <a:pt x="389" y="207"/>
                  </a:lnTo>
                  <a:lnTo>
                    <a:pt x="379" y="268"/>
                  </a:lnTo>
                  <a:lnTo>
                    <a:pt x="379" y="371"/>
                  </a:lnTo>
                  <a:lnTo>
                    <a:pt x="394" y="389"/>
                  </a:lnTo>
                  <a:lnTo>
                    <a:pt x="388" y="453"/>
                  </a:lnTo>
                  <a:lnTo>
                    <a:pt x="191" y="484"/>
                  </a:lnTo>
                  <a:lnTo>
                    <a:pt x="142" y="454"/>
                  </a:lnTo>
                  <a:lnTo>
                    <a:pt x="152" y="416"/>
                  </a:lnTo>
                  <a:lnTo>
                    <a:pt x="128" y="374"/>
                  </a:lnTo>
                  <a:lnTo>
                    <a:pt x="107" y="322"/>
                  </a:lnTo>
                  <a:lnTo>
                    <a:pt x="52" y="270"/>
                  </a:lnTo>
                  <a:lnTo>
                    <a:pt x="18" y="270"/>
                  </a:lnTo>
                  <a:lnTo>
                    <a:pt x="18" y="198"/>
                  </a:lnTo>
                  <a:lnTo>
                    <a:pt x="0" y="171"/>
                  </a:lnTo>
                  <a:lnTo>
                    <a:pt x="39" y="130"/>
                  </a:lnTo>
                  <a:lnTo>
                    <a:pt x="30" y="33"/>
                  </a:lnTo>
                  <a:close/>
                </a:path>
              </a:pathLst>
            </a:custGeom>
            <a:solidFill>
              <a:schemeClr val="tx2"/>
            </a:solidFill>
            <a:ln w="19050">
              <a:solidFill>
                <a:schemeClr val="tx1"/>
              </a:solidFill>
              <a:prstDash val="solid"/>
              <a:round/>
              <a:headEnd/>
              <a:tailEnd/>
            </a:ln>
          </p:spPr>
          <p:txBody>
            <a:bodyPr/>
            <a:lstStyle/>
            <a:p>
              <a:pPr>
                <a:defRPr/>
              </a:pPr>
              <a:endParaRPr lang="en-US" sz="1200" b="1">
                <a:solidFill>
                  <a:srgbClr val="B0DDF4"/>
                </a:solidFill>
              </a:endParaRPr>
            </a:p>
          </p:txBody>
        </p:sp>
        <p:sp>
          <p:nvSpPr>
            <p:cNvPr id="144" name="Shape - West Virginia"/>
            <p:cNvSpPr>
              <a:spLocks noChangeAspect="1"/>
            </p:cNvSpPr>
            <p:nvPr/>
          </p:nvSpPr>
          <p:spPr bwMode="auto">
            <a:xfrm>
              <a:off x="6345237" y="2388418"/>
              <a:ext cx="550863" cy="566738"/>
            </a:xfrm>
            <a:custGeom>
              <a:avLst/>
              <a:gdLst>
                <a:gd name="T0" fmla="*/ 2147483647 w 349"/>
                <a:gd name="T1" fmla="*/ 2147483647 h 365"/>
                <a:gd name="T2" fmla="*/ 2147483647 w 349"/>
                <a:gd name="T3" fmla="*/ 2147483647 h 365"/>
                <a:gd name="T4" fmla="*/ 0 w 349"/>
                <a:gd name="T5" fmla="*/ 2147483647 h 365"/>
                <a:gd name="T6" fmla="*/ 2147483647 w 349"/>
                <a:gd name="T7" fmla="*/ 2147483647 h 365"/>
                <a:gd name="T8" fmla="*/ 2147483647 w 349"/>
                <a:gd name="T9" fmla="*/ 2147483647 h 365"/>
                <a:gd name="T10" fmla="*/ 2147483647 w 349"/>
                <a:gd name="T11" fmla="*/ 2147483647 h 365"/>
                <a:gd name="T12" fmla="*/ 2147483647 w 349"/>
                <a:gd name="T13" fmla="*/ 2147483647 h 365"/>
                <a:gd name="T14" fmla="*/ 2147483647 w 349"/>
                <a:gd name="T15" fmla="*/ 2147483647 h 365"/>
                <a:gd name="T16" fmla="*/ 2147483647 w 349"/>
                <a:gd name="T17" fmla="*/ 2147483647 h 365"/>
                <a:gd name="T18" fmla="*/ 2147483647 w 349"/>
                <a:gd name="T19" fmla="*/ 2147483647 h 365"/>
                <a:gd name="T20" fmla="*/ 2147483647 w 349"/>
                <a:gd name="T21" fmla="*/ 2147483647 h 365"/>
                <a:gd name="T22" fmla="*/ 2147483647 w 349"/>
                <a:gd name="T23" fmla="*/ 2147483647 h 365"/>
                <a:gd name="T24" fmla="*/ 2147483647 w 349"/>
                <a:gd name="T25" fmla="*/ 2147483647 h 365"/>
                <a:gd name="T26" fmla="*/ 2147483647 w 349"/>
                <a:gd name="T27" fmla="*/ 2147483647 h 365"/>
                <a:gd name="T28" fmla="*/ 2147483647 w 349"/>
                <a:gd name="T29" fmla="*/ 2147483647 h 365"/>
                <a:gd name="T30" fmla="*/ 2147483647 w 349"/>
                <a:gd name="T31" fmla="*/ 2147483647 h 365"/>
                <a:gd name="T32" fmla="*/ 2147483647 w 349"/>
                <a:gd name="T33" fmla="*/ 0 h 365"/>
                <a:gd name="T34" fmla="*/ 2147483647 w 349"/>
                <a:gd name="T35" fmla="*/ 2147483647 h 365"/>
                <a:gd name="T36" fmla="*/ 2147483647 w 349"/>
                <a:gd name="T37" fmla="*/ 2147483647 h 365"/>
                <a:gd name="T38" fmla="*/ 2147483647 w 349"/>
                <a:gd name="T39" fmla="*/ 2147483647 h 365"/>
                <a:gd name="T40" fmla="*/ 2147483647 w 349"/>
                <a:gd name="T41" fmla="*/ 2147483647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9"/>
                <a:gd name="T64" fmla="*/ 0 h 365"/>
                <a:gd name="T65" fmla="*/ 349 w 349"/>
                <a:gd name="T66" fmla="*/ 365 h 3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9" h="365">
                  <a:moveTo>
                    <a:pt x="35" y="191"/>
                  </a:moveTo>
                  <a:lnTo>
                    <a:pt x="9" y="184"/>
                  </a:lnTo>
                  <a:lnTo>
                    <a:pt x="0" y="242"/>
                  </a:lnTo>
                  <a:lnTo>
                    <a:pt x="9" y="303"/>
                  </a:lnTo>
                  <a:lnTo>
                    <a:pt x="59" y="344"/>
                  </a:lnTo>
                  <a:lnTo>
                    <a:pt x="71" y="365"/>
                  </a:lnTo>
                  <a:lnTo>
                    <a:pt x="135" y="344"/>
                  </a:lnTo>
                  <a:lnTo>
                    <a:pt x="211" y="295"/>
                  </a:lnTo>
                  <a:lnTo>
                    <a:pt x="234" y="188"/>
                  </a:lnTo>
                  <a:lnTo>
                    <a:pt x="283" y="160"/>
                  </a:lnTo>
                  <a:lnTo>
                    <a:pt x="310" y="94"/>
                  </a:lnTo>
                  <a:lnTo>
                    <a:pt x="349" y="76"/>
                  </a:lnTo>
                  <a:lnTo>
                    <a:pt x="298" y="67"/>
                  </a:lnTo>
                  <a:lnTo>
                    <a:pt x="210" y="115"/>
                  </a:lnTo>
                  <a:lnTo>
                    <a:pt x="196" y="69"/>
                  </a:lnTo>
                  <a:lnTo>
                    <a:pt x="120" y="73"/>
                  </a:lnTo>
                  <a:lnTo>
                    <a:pt x="103" y="0"/>
                  </a:lnTo>
                  <a:lnTo>
                    <a:pt x="83" y="20"/>
                  </a:lnTo>
                  <a:lnTo>
                    <a:pt x="89" y="124"/>
                  </a:lnTo>
                  <a:lnTo>
                    <a:pt x="55" y="133"/>
                  </a:lnTo>
                  <a:lnTo>
                    <a:pt x="35" y="191"/>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45" name="Shape - Washington"/>
            <p:cNvSpPr>
              <a:spLocks noChangeAspect="1"/>
            </p:cNvSpPr>
            <p:nvPr/>
          </p:nvSpPr>
          <p:spPr bwMode="auto">
            <a:xfrm>
              <a:off x="1463675" y="996181"/>
              <a:ext cx="835025" cy="603250"/>
            </a:xfrm>
            <a:custGeom>
              <a:avLst/>
              <a:gdLst>
                <a:gd name="T0" fmla="*/ 2147483647 w 530"/>
                <a:gd name="T1" fmla="*/ 0 h 389"/>
                <a:gd name="T2" fmla="*/ 2147483647 w 530"/>
                <a:gd name="T3" fmla="*/ 2147483647 h 389"/>
                <a:gd name="T4" fmla="*/ 2147483647 w 530"/>
                <a:gd name="T5" fmla="*/ 2147483647 h 389"/>
                <a:gd name="T6" fmla="*/ 2147483647 w 530"/>
                <a:gd name="T7" fmla="*/ 2147483647 h 389"/>
                <a:gd name="T8" fmla="*/ 2147483647 w 530"/>
                <a:gd name="T9" fmla="*/ 2147483647 h 389"/>
                <a:gd name="T10" fmla="*/ 2147483647 w 530"/>
                <a:gd name="T11" fmla="*/ 2147483647 h 389"/>
                <a:gd name="T12" fmla="*/ 2147483647 w 530"/>
                <a:gd name="T13" fmla="*/ 2147483647 h 389"/>
                <a:gd name="T14" fmla="*/ 2147483647 w 530"/>
                <a:gd name="T15" fmla="*/ 2147483647 h 389"/>
                <a:gd name="T16" fmla="*/ 2147483647 w 530"/>
                <a:gd name="T17" fmla="*/ 2147483647 h 389"/>
                <a:gd name="T18" fmla="*/ 2147483647 w 530"/>
                <a:gd name="T19" fmla="*/ 2147483647 h 389"/>
                <a:gd name="T20" fmla="*/ 2147483647 w 530"/>
                <a:gd name="T21" fmla="*/ 2147483647 h 389"/>
                <a:gd name="T22" fmla="*/ 2147483647 w 530"/>
                <a:gd name="T23" fmla="*/ 2147483647 h 389"/>
                <a:gd name="T24" fmla="*/ 2147483647 w 530"/>
                <a:gd name="T25" fmla="*/ 2147483647 h 389"/>
                <a:gd name="T26" fmla="*/ 2147483647 w 530"/>
                <a:gd name="T27" fmla="*/ 2147483647 h 389"/>
                <a:gd name="T28" fmla="*/ 2147483647 w 530"/>
                <a:gd name="T29" fmla="*/ 2147483647 h 389"/>
                <a:gd name="T30" fmla="*/ 2147483647 w 530"/>
                <a:gd name="T31" fmla="*/ 2147483647 h 389"/>
                <a:gd name="T32" fmla="*/ 2147483647 w 530"/>
                <a:gd name="T33" fmla="*/ 2147483647 h 389"/>
                <a:gd name="T34" fmla="*/ 2147483647 w 530"/>
                <a:gd name="T35" fmla="*/ 2147483647 h 389"/>
                <a:gd name="T36" fmla="*/ 2147483647 w 530"/>
                <a:gd name="T37" fmla="*/ 2147483647 h 389"/>
                <a:gd name="T38" fmla="*/ 2147483647 w 530"/>
                <a:gd name="T39" fmla="*/ 2147483647 h 389"/>
                <a:gd name="T40" fmla="*/ 0 w 530"/>
                <a:gd name="T41" fmla="*/ 2147483647 h 389"/>
                <a:gd name="T42" fmla="*/ 2147483647 w 530"/>
                <a:gd name="T43" fmla="*/ 2147483647 h 389"/>
                <a:gd name="T44" fmla="*/ 2147483647 w 530"/>
                <a:gd name="T45" fmla="*/ 2147483647 h 389"/>
                <a:gd name="T46" fmla="*/ 2147483647 w 530"/>
                <a:gd name="T47" fmla="*/ 2147483647 h 389"/>
                <a:gd name="T48" fmla="*/ 2147483647 w 530"/>
                <a:gd name="T49" fmla="*/ 2147483647 h 389"/>
                <a:gd name="T50" fmla="*/ 2147483647 w 530"/>
                <a:gd name="T51" fmla="*/ 2147483647 h 389"/>
                <a:gd name="T52" fmla="*/ 2147483647 w 530"/>
                <a:gd name="T53" fmla="*/ 2147483647 h 389"/>
                <a:gd name="T54" fmla="*/ 2147483647 w 530"/>
                <a:gd name="T55" fmla="*/ 2147483647 h 389"/>
                <a:gd name="T56" fmla="*/ 2147483647 w 530"/>
                <a:gd name="T57" fmla="*/ 2147483647 h 389"/>
                <a:gd name="T58" fmla="*/ 2147483647 w 530"/>
                <a:gd name="T59" fmla="*/ 2147483647 h 389"/>
                <a:gd name="T60" fmla="*/ 2147483647 w 530"/>
                <a:gd name="T61" fmla="*/ 2147483647 h 389"/>
                <a:gd name="T62" fmla="*/ 2147483647 w 530"/>
                <a:gd name="T63" fmla="*/ 2147483647 h 389"/>
                <a:gd name="T64" fmla="*/ 2147483647 w 530"/>
                <a:gd name="T65" fmla="*/ 2147483647 h 389"/>
                <a:gd name="T66" fmla="*/ 2147483647 w 530"/>
                <a:gd name="T67" fmla="*/ 2147483647 h 389"/>
                <a:gd name="T68" fmla="*/ 2147483647 w 530"/>
                <a:gd name="T69" fmla="*/ 2147483647 h 389"/>
                <a:gd name="T70" fmla="*/ 2147483647 w 530"/>
                <a:gd name="T71" fmla="*/ 2147483647 h 389"/>
                <a:gd name="T72" fmla="*/ 2147483647 w 530"/>
                <a:gd name="T73" fmla="*/ 2147483647 h 389"/>
                <a:gd name="T74" fmla="*/ 2147483647 w 530"/>
                <a:gd name="T75" fmla="*/ 0 h 38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0"/>
                <a:gd name="T115" fmla="*/ 0 h 389"/>
                <a:gd name="T116" fmla="*/ 530 w 530"/>
                <a:gd name="T117" fmla="*/ 389 h 38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0" h="389">
                  <a:moveTo>
                    <a:pt x="134" y="0"/>
                  </a:moveTo>
                  <a:lnTo>
                    <a:pt x="243" y="30"/>
                  </a:lnTo>
                  <a:lnTo>
                    <a:pt x="326" y="49"/>
                  </a:lnTo>
                  <a:lnTo>
                    <a:pt x="366" y="58"/>
                  </a:lnTo>
                  <a:lnTo>
                    <a:pt x="408" y="64"/>
                  </a:lnTo>
                  <a:lnTo>
                    <a:pt x="463" y="74"/>
                  </a:lnTo>
                  <a:lnTo>
                    <a:pt x="530" y="86"/>
                  </a:lnTo>
                  <a:lnTo>
                    <a:pt x="487" y="389"/>
                  </a:lnTo>
                  <a:lnTo>
                    <a:pt x="281" y="345"/>
                  </a:lnTo>
                  <a:lnTo>
                    <a:pt x="253" y="365"/>
                  </a:lnTo>
                  <a:lnTo>
                    <a:pt x="216" y="335"/>
                  </a:lnTo>
                  <a:lnTo>
                    <a:pt x="183" y="365"/>
                  </a:lnTo>
                  <a:lnTo>
                    <a:pt x="153" y="339"/>
                  </a:lnTo>
                  <a:lnTo>
                    <a:pt x="68" y="335"/>
                  </a:lnTo>
                  <a:lnTo>
                    <a:pt x="80" y="286"/>
                  </a:lnTo>
                  <a:lnTo>
                    <a:pt x="19" y="281"/>
                  </a:lnTo>
                  <a:lnTo>
                    <a:pt x="13" y="253"/>
                  </a:lnTo>
                  <a:lnTo>
                    <a:pt x="25" y="223"/>
                  </a:lnTo>
                  <a:lnTo>
                    <a:pt x="10" y="196"/>
                  </a:lnTo>
                  <a:lnTo>
                    <a:pt x="11" y="120"/>
                  </a:lnTo>
                  <a:lnTo>
                    <a:pt x="0" y="62"/>
                  </a:lnTo>
                  <a:lnTo>
                    <a:pt x="7" y="40"/>
                  </a:lnTo>
                  <a:lnTo>
                    <a:pt x="34" y="49"/>
                  </a:lnTo>
                  <a:lnTo>
                    <a:pt x="62" y="83"/>
                  </a:lnTo>
                  <a:lnTo>
                    <a:pt x="114" y="91"/>
                  </a:lnTo>
                  <a:lnTo>
                    <a:pt x="128" y="119"/>
                  </a:lnTo>
                  <a:lnTo>
                    <a:pt x="102" y="119"/>
                  </a:lnTo>
                  <a:lnTo>
                    <a:pt x="99" y="143"/>
                  </a:lnTo>
                  <a:lnTo>
                    <a:pt x="114" y="146"/>
                  </a:lnTo>
                  <a:lnTo>
                    <a:pt x="120" y="170"/>
                  </a:lnTo>
                  <a:lnTo>
                    <a:pt x="89" y="187"/>
                  </a:lnTo>
                  <a:lnTo>
                    <a:pt x="89" y="204"/>
                  </a:lnTo>
                  <a:lnTo>
                    <a:pt x="125" y="204"/>
                  </a:lnTo>
                  <a:lnTo>
                    <a:pt x="134" y="162"/>
                  </a:lnTo>
                  <a:lnTo>
                    <a:pt x="161" y="137"/>
                  </a:lnTo>
                  <a:lnTo>
                    <a:pt x="128" y="71"/>
                  </a:lnTo>
                  <a:lnTo>
                    <a:pt x="149" y="50"/>
                  </a:lnTo>
                  <a:lnTo>
                    <a:pt x="134"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grpSp>
          <p:nvGrpSpPr>
            <p:cNvPr id="146" name="Shape - Virginia"/>
            <p:cNvGrpSpPr>
              <a:grpSpLocks/>
            </p:cNvGrpSpPr>
            <p:nvPr/>
          </p:nvGrpSpPr>
          <p:grpSpPr bwMode="auto">
            <a:xfrm>
              <a:off x="6276972" y="2507480"/>
              <a:ext cx="1009651" cy="596900"/>
              <a:chOff x="3911" y="1540"/>
              <a:chExt cx="636" cy="376"/>
            </a:xfrm>
            <a:solidFill>
              <a:srgbClr val="0072C0"/>
            </a:solidFill>
          </p:grpSpPr>
          <p:sp>
            <p:nvSpPr>
              <p:cNvPr id="266" name="Freeform 65"/>
              <p:cNvSpPr>
                <a:spLocks noChangeAspect="1"/>
              </p:cNvSpPr>
              <p:nvPr/>
            </p:nvSpPr>
            <p:spPr bwMode="auto">
              <a:xfrm>
                <a:off x="3911" y="1540"/>
                <a:ext cx="613" cy="376"/>
              </a:xfrm>
              <a:custGeom>
                <a:avLst/>
                <a:gdLst>
                  <a:gd name="T0" fmla="*/ 102 w 616"/>
                  <a:gd name="T1" fmla="*/ 253 h 383"/>
                  <a:gd name="T2" fmla="*/ 84 w 616"/>
                  <a:gd name="T3" fmla="*/ 290 h 383"/>
                  <a:gd name="T4" fmla="*/ 59 w 616"/>
                  <a:gd name="T5" fmla="*/ 300 h 383"/>
                  <a:gd name="T6" fmla="*/ 57 w 616"/>
                  <a:gd name="T7" fmla="*/ 325 h 383"/>
                  <a:gd name="T8" fmla="*/ 3 w 616"/>
                  <a:gd name="T9" fmla="*/ 343 h 383"/>
                  <a:gd name="T10" fmla="*/ 0 w 616"/>
                  <a:gd name="T11" fmla="*/ 362 h 383"/>
                  <a:gd name="T12" fmla="*/ 144 w 616"/>
                  <a:gd name="T13" fmla="*/ 339 h 383"/>
                  <a:gd name="T14" fmla="*/ 406 w 616"/>
                  <a:gd name="T15" fmla="*/ 287 h 383"/>
                  <a:gd name="T16" fmla="*/ 607 w 616"/>
                  <a:gd name="T17" fmla="*/ 240 h 383"/>
                  <a:gd name="T18" fmla="*/ 607 w 616"/>
                  <a:gd name="T19" fmla="*/ 203 h 383"/>
                  <a:gd name="T20" fmla="*/ 585 w 616"/>
                  <a:gd name="T21" fmla="*/ 191 h 383"/>
                  <a:gd name="T22" fmla="*/ 567 w 616"/>
                  <a:gd name="T23" fmla="*/ 210 h 383"/>
                  <a:gd name="T24" fmla="*/ 556 w 616"/>
                  <a:gd name="T25" fmla="*/ 161 h 383"/>
                  <a:gd name="T26" fmla="*/ 567 w 616"/>
                  <a:gd name="T27" fmla="*/ 118 h 383"/>
                  <a:gd name="T28" fmla="*/ 494 w 616"/>
                  <a:gd name="T29" fmla="*/ 84 h 383"/>
                  <a:gd name="T30" fmla="*/ 442 w 616"/>
                  <a:gd name="T31" fmla="*/ 93 h 383"/>
                  <a:gd name="T32" fmla="*/ 440 w 616"/>
                  <a:gd name="T33" fmla="*/ 27 h 383"/>
                  <a:gd name="T34" fmla="*/ 387 w 616"/>
                  <a:gd name="T35" fmla="*/ 0 h 383"/>
                  <a:gd name="T36" fmla="*/ 346 w 616"/>
                  <a:gd name="T37" fmla="*/ 17 h 383"/>
                  <a:gd name="T38" fmla="*/ 319 w 616"/>
                  <a:gd name="T39" fmla="*/ 80 h 383"/>
                  <a:gd name="T40" fmla="*/ 275 w 616"/>
                  <a:gd name="T41" fmla="*/ 105 h 383"/>
                  <a:gd name="T42" fmla="*/ 255 w 616"/>
                  <a:gd name="T43" fmla="*/ 204 h 383"/>
                  <a:gd name="T44" fmla="*/ 178 w 616"/>
                  <a:gd name="T45" fmla="*/ 253 h 383"/>
                  <a:gd name="T46" fmla="*/ 115 w 616"/>
                  <a:gd name="T47" fmla="*/ 274 h 383"/>
                  <a:gd name="T48" fmla="*/ 102 w 616"/>
                  <a:gd name="T49" fmla="*/ 253 h 3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6"/>
                  <a:gd name="T76" fmla="*/ 0 h 383"/>
                  <a:gd name="T77" fmla="*/ 616 w 616"/>
                  <a:gd name="T78" fmla="*/ 383 h 3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6" h="383">
                    <a:moveTo>
                      <a:pt x="102" y="268"/>
                    </a:moveTo>
                    <a:lnTo>
                      <a:pt x="84" y="307"/>
                    </a:lnTo>
                    <a:lnTo>
                      <a:pt x="59" y="318"/>
                    </a:lnTo>
                    <a:lnTo>
                      <a:pt x="57" y="343"/>
                    </a:lnTo>
                    <a:lnTo>
                      <a:pt x="3" y="362"/>
                    </a:lnTo>
                    <a:lnTo>
                      <a:pt x="0" y="383"/>
                    </a:lnTo>
                    <a:lnTo>
                      <a:pt x="147" y="358"/>
                    </a:lnTo>
                    <a:lnTo>
                      <a:pt x="412" y="303"/>
                    </a:lnTo>
                    <a:lnTo>
                      <a:pt x="616" y="254"/>
                    </a:lnTo>
                    <a:lnTo>
                      <a:pt x="616" y="215"/>
                    </a:lnTo>
                    <a:lnTo>
                      <a:pt x="594" y="203"/>
                    </a:lnTo>
                    <a:lnTo>
                      <a:pt x="576" y="222"/>
                    </a:lnTo>
                    <a:lnTo>
                      <a:pt x="565" y="170"/>
                    </a:lnTo>
                    <a:lnTo>
                      <a:pt x="576" y="124"/>
                    </a:lnTo>
                    <a:lnTo>
                      <a:pt x="500" y="90"/>
                    </a:lnTo>
                    <a:lnTo>
                      <a:pt x="448" y="99"/>
                    </a:lnTo>
                    <a:lnTo>
                      <a:pt x="446" y="27"/>
                    </a:lnTo>
                    <a:lnTo>
                      <a:pt x="393" y="0"/>
                    </a:lnTo>
                    <a:lnTo>
                      <a:pt x="352" y="17"/>
                    </a:lnTo>
                    <a:lnTo>
                      <a:pt x="325" y="84"/>
                    </a:lnTo>
                    <a:lnTo>
                      <a:pt x="278" y="111"/>
                    </a:lnTo>
                    <a:lnTo>
                      <a:pt x="258" y="216"/>
                    </a:lnTo>
                    <a:lnTo>
                      <a:pt x="181" y="268"/>
                    </a:lnTo>
                    <a:lnTo>
                      <a:pt x="118" y="289"/>
                    </a:lnTo>
                    <a:lnTo>
                      <a:pt x="102" y="268"/>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267" name="Freeform 66"/>
              <p:cNvSpPr>
                <a:spLocks noChangeAspect="1"/>
              </p:cNvSpPr>
              <p:nvPr/>
            </p:nvSpPr>
            <p:spPr bwMode="auto">
              <a:xfrm>
                <a:off x="4506" y="1634"/>
                <a:ext cx="41" cy="69"/>
              </a:xfrm>
              <a:custGeom>
                <a:avLst/>
                <a:gdLst>
                  <a:gd name="T0" fmla="*/ 0 w 42"/>
                  <a:gd name="T1" fmla="*/ 6 h 71"/>
                  <a:gd name="T2" fmla="*/ 39 w 42"/>
                  <a:gd name="T3" fmla="*/ 0 h 71"/>
                  <a:gd name="T4" fmla="*/ 18 w 42"/>
                  <a:gd name="T5" fmla="*/ 65 h 71"/>
                  <a:gd name="T6" fmla="*/ 2 w 42"/>
                  <a:gd name="T7" fmla="*/ 64 h 71"/>
                  <a:gd name="T8" fmla="*/ 0 w 42"/>
                  <a:gd name="T9" fmla="*/ 6 h 71"/>
                  <a:gd name="T10" fmla="*/ 0 60000 65536"/>
                  <a:gd name="T11" fmla="*/ 0 60000 65536"/>
                  <a:gd name="T12" fmla="*/ 0 60000 65536"/>
                  <a:gd name="T13" fmla="*/ 0 60000 65536"/>
                  <a:gd name="T14" fmla="*/ 0 60000 65536"/>
                  <a:gd name="T15" fmla="*/ 0 w 42"/>
                  <a:gd name="T16" fmla="*/ 0 h 71"/>
                  <a:gd name="T17" fmla="*/ 42 w 42"/>
                  <a:gd name="T18" fmla="*/ 71 h 71"/>
                </a:gdLst>
                <a:ahLst/>
                <a:cxnLst>
                  <a:cxn ang="T10">
                    <a:pos x="T0" y="T1"/>
                  </a:cxn>
                  <a:cxn ang="T11">
                    <a:pos x="T2" y="T3"/>
                  </a:cxn>
                  <a:cxn ang="T12">
                    <a:pos x="T4" y="T5"/>
                  </a:cxn>
                  <a:cxn ang="T13">
                    <a:pos x="T6" y="T7"/>
                  </a:cxn>
                  <a:cxn ang="T14">
                    <a:pos x="T8" y="T9"/>
                  </a:cxn>
                </a:cxnLst>
                <a:rect l="T15" t="T16" r="T17" b="T18"/>
                <a:pathLst>
                  <a:path w="42" h="71">
                    <a:moveTo>
                      <a:pt x="0" y="6"/>
                    </a:moveTo>
                    <a:lnTo>
                      <a:pt x="42" y="0"/>
                    </a:lnTo>
                    <a:lnTo>
                      <a:pt x="18" y="71"/>
                    </a:lnTo>
                    <a:lnTo>
                      <a:pt x="2" y="70"/>
                    </a:lnTo>
                    <a:lnTo>
                      <a:pt x="0" y="6"/>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grpSp>
        <p:sp>
          <p:nvSpPr>
            <p:cNvPr id="147" name="Shape - Vermont"/>
            <p:cNvSpPr>
              <a:spLocks noChangeAspect="1"/>
            </p:cNvSpPr>
            <p:nvPr/>
          </p:nvSpPr>
          <p:spPr bwMode="auto">
            <a:xfrm>
              <a:off x="7172325" y="1442268"/>
              <a:ext cx="220663" cy="401638"/>
            </a:xfrm>
            <a:custGeom>
              <a:avLst/>
              <a:gdLst>
                <a:gd name="T0" fmla="*/ 0 w 139"/>
                <a:gd name="T1" fmla="*/ 2147483647 h 257"/>
                <a:gd name="T2" fmla="*/ 2147483647 w 139"/>
                <a:gd name="T3" fmla="*/ 0 h 257"/>
                <a:gd name="T4" fmla="*/ 2147483647 w 139"/>
                <a:gd name="T5" fmla="*/ 2147483647 h 257"/>
                <a:gd name="T6" fmla="*/ 2147483647 w 139"/>
                <a:gd name="T7" fmla="*/ 2147483647 h 257"/>
                <a:gd name="T8" fmla="*/ 2147483647 w 139"/>
                <a:gd name="T9" fmla="*/ 2147483647 h 257"/>
                <a:gd name="T10" fmla="*/ 2147483647 w 139"/>
                <a:gd name="T11" fmla="*/ 2147483647 h 257"/>
                <a:gd name="T12" fmla="*/ 2147483647 w 139"/>
                <a:gd name="T13" fmla="*/ 2147483647 h 257"/>
                <a:gd name="T14" fmla="*/ 2147483647 w 139"/>
                <a:gd name="T15" fmla="*/ 2147483647 h 257"/>
                <a:gd name="T16" fmla="*/ 2147483647 w 139"/>
                <a:gd name="T17" fmla="*/ 2147483647 h 257"/>
                <a:gd name="T18" fmla="*/ 0 w 139"/>
                <a:gd name="T19" fmla="*/ 2147483647 h 2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
                <a:gd name="T31" fmla="*/ 0 h 257"/>
                <a:gd name="T32" fmla="*/ 139 w 139"/>
                <a:gd name="T33" fmla="*/ 257 h 2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 h="257">
                  <a:moveTo>
                    <a:pt x="0" y="27"/>
                  </a:moveTo>
                  <a:lnTo>
                    <a:pt x="102" y="0"/>
                  </a:lnTo>
                  <a:lnTo>
                    <a:pt x="139" y="70"/>
                  </a:lnTo>
                  <a:lnTo>
                    <a:pt x="120" y="88"/>
                  </a:lnTo>
                  <a:lnTo>
                    <a:pt x="127" y="243"/>
                  </a:lnTo>
                  <a:lnTo>
                    <a:pt x="69" y="257"/>
                  </a:lnTo>
                  <a:lnTo>
                    <a:pt x="41" y="193"/>
                  </a:lnTo>
                  <a:lnTo>
                    <a:pt x="39" y="117"/>
                  </a:lnTo>
                  <a:lnTo>
                    <a:pt x="14" y="94"/>
                  </a:lnTo>
                  <a:lnTo>
                    <a:pt x="0" y="27"/>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48" name="Shape - Utah"/>
            <p:cNvSpPr>
              <a:spLocks noChangeAspect="1"/>
            </p:cNvSpPr>
            <p:nvPr/>
          </p:nvSpPr>
          <p:spPr bwMode="auto">
            <a:xfrm>
              <a:off x="2351088" y="2280468"/>
              <a:ext cx="693737" cy="885825"/>
            </a:xfrm>
            <a:custGeom>
              <a:avLst/>
              <a:gdLst>
                <a:gd name="T0" fmla="*/ 2147483647 w 441"/>
                <a:gd name="T1" fmla="*/ 0 h 569"/>
                <a:gd name="T2" fmla="*/ 2147483647 w 441"/>
                <a:gd name="T3" fmla="*/ 2147483647 h 569"/>
                <a:gd name="T4" fmla="*/ 2147483647 w 441"/>
                <a:gd name="T5" fmla="*/ 2147483647 h 569"/>
                <a:gd name="T6" fmla="*/ 2147483647 w 441"/>
                <a:gd name="T7" fmla="*/ 2147483647 h 569"/>
                <a:gd name="T8" fmla="*/ 2147483647 w 441"/>
                <a:gd name="T9" fmla="*/ 2147483647 h 569"/>
                <a:gd name="T10" fmla="*/ 0 w 441"/>
                <a:gd name="T11" fmla="*/ 2147483647 h 569"/>
                <a:gd name="T12" fmla="*/ 2147483647 w 441"/>
                <a:gd name="T13" fmla="*/ 2147483647 h 569"/>
                <a:gd name="T14" fmla="*/ 2147483647 w 441"/>
                <a:gd name="T15" fmla="*/ 0 h 569"/>
                <a:gd name="T16" fmla="*/ 0 60000 65536"/>
                <a:gd name="T17" fmla="*/ 0 60000 65536"/>
                <a:gd name="T18" fmla="*/ 0 60000 65536"/>
                <a:gd name="T19" fmla="*/ 0 60000 65536"/>
                <a:gd name="T20" fmla="*/ 0 60000 65536"/>
                <a:gd name="T21" fmla="*/ 0 60000 65536"/>
                <a:gd name="T22" fmla="*/ 0 60000 65536"/>
                <a:gd name="T23" fmla="*/ 0 60000 65536"/>
                <a:gd name="T24" fmla="*/ 0 w 441"/>
                <a:gd name="T25" fmla="*/ 0 h 569"/>
                <a:gd name="T26" fmla="*/ 441 w 441"/>
                <a:gd name="T27" fmla="*/ 569 h 5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1" h="569">
                  <a:moveTo>
                    <a:pt x="82" y="0"/>
                  </a:moveTo>
                  <a:lnTo>
                    <a:pt x="298" y="30"/>
                  </a:lnTo>
                  <a:lnTo>
                    <a:pt x="283" y="139"/>
                  </a:lnTo>
                  <a:lnTo>
                    <a:pt x="441" y="154"/>
                  </a:lnTo>
                  <a:lnTo>
                    <a:pt x="398" y="569"/>
                  </a:lnTo>
                  <a:lnTo>
                    <a:pt x="0" y="526"/>
                  </a:lnTo>
                  <a:lnTo>
                    <a:pt x="40" y="261"/>
                  </a:lnTo>
                  <a:lnTo>
                    <a:pt x="82"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49" name="Shape - Texas"/>
            <p:cNvSpPr>
              <a:spLocks noChangeAspect="1"/>
            </p:cNvSpPr>
            <p:nvPr/>
          </p:nvSpPr>
          <p:spPr bwMode="auto">
            <a:xfrm>
              <a:off x="3225798" y="3286942"/>
              <a:ext cx="1816100" cy="1662113"/>
            </a:xfrm>
            <a:custGeom>
              <a:avLst/>
              <a:gdLst>
                <a:gd name="T0" fmla="*/ 2147483647 w 1152"/>
                <a:gd name="T1" fmla="*/ 0 h 1067"/>
                <a:gd name="T2" fmla="*/ 2147483647 w 1152"/>
                <a:gd name="T3" fmla="*/ 2147483647 h 1067"/>
                <a:gd name="T4" fmla="*/ 2147483647 w 1152"/>
                <a:gd name="T5" fmla="*/ 2147483647 h 1067"/>
                <a:gd name="T6" fmla="*/ 2147483647 w 1152"/>
                <a:gd name="T7" fmla="*/ 2147483647 h 1067"/>
                <a:gd name="T8" fmla="*/ 2147483647 w 1152"/>
                <a:gd name="T9" fmla="*/ 2147483647 h 1067"/>
                <a:gd name="T10" fmla="*/ 2147483647 w 1152"/>
                <a:gd name="T11" fmla="*/ 2147483647 h 1067"/>
                <a:gd name="T12" fmla="*/ 2147483647 w 1152"/>
                <a:gd name="T13" fmla="*/ 2147483647 h 1067"/>
                <a:gd name="T14" fmla="*/ 2147483647 w 1152"/>
                <a:gd name="T15" fmla="*/ 2147483647 h 1067"/>
                <a:gd name="T16" fmla="*/ 2147483647 w 1152"/>
                <a:gd name="T17" fmla="*/ 2147483647 h 1067"/>
                <a:gd name="T18" fmla="*/ 2147483647 w 1152"/>
                <a:gd name="T19" fmla="*/ 2147483647 h 1067"/>
                <a:gd name="T20" fmla="*/ 2147483647 w 1152"/>
                <a:gd name="T21" fmla="*/ 2147483647 h 1067"/>
                <a:gd name="T22" fmla="*/ 2147483647 w 1152"/>
                <a:gd name="T23" fmla="*/ 2147483647 h 1067"/>
                <a:gd name="T24" fmla="*/ 2147483647 w 1152"/>
                <a:gd name="T25" fmla="*/ 2147483647 h 1067"/>
                <a:gd name="T26" fmla="*/ 2147483647 w 1152"/>
                <a:gd name="T27" fmla="*/ 2147483647 h 1067"/>
                <a:gd name="T28" fmla="*/ 2147483647 w 1152"/>
                <a:gd name="T29" fmla="*/ 2147483647 h 1067"/>
                <a:gd name="T30" fmla="*/ 2147483647 w 1152"/>
                <a:gd name="T31" fmla="*/ 2147483647 h 1067"/>
                <a:gd name="T32" fmla="*/ 2147483647 w 1152"/>
                <a:gd name="T33" fmla="*/ 2147483647 h 1067"/>
                <a:gd name="T34" fmla="*/ 2147483647 w 1152"/>
                <a:gd name="T35" fmla="*/ 2147483647 h 1067"/>
                <a:gd name="T36" fmla="*/ 2147483647 w 1152"/>
                <a:gd name="T37" fmla="*/ 2147483647 h 1067"/>
                <a:gd name="T38" fmla="*/ 2147483647 w 1152"/>
                <a:gd name="T39" fmla="*/ 2147483647 h 1067"/>
                <a:gd name="T40" fmla="*/ 2147483647 w 1152"/>
                <a:gd name="T41" fmla="*/ 2147483647 h 1067"/>
                <a:gd name="T42" fmla="*/ 2147483647 w 1152"/>
                <a:gd name="T43" fmla="*/ 2147483647 h 1067"/>
                <a:gd name="T44" fmla="*/ 2147483647 w 1152"/>
                <a:gd name="T45" fmla="*/ 2147483647 h 1067"/>
                <a:gd name="T46" fmla="*/ 2147483647 w 1152"/>
                <a:gd name="T47" fmla="*/ 2147483647 h 1067"/>
                <a:gd name="T48" fmla="*/ 2147483647 w 1152"/>
                <a:gd name="T49" fmla="*/ 2147483647 h 1067"/>
                <a:gd name="T50" fmla="*/ 2147483647 w 1152"/>
                <a:gd name="T51" fmla="*/ 2147483647 h 1067"/>
                <a:gd name="T52" fmla="*/ 2147483647 w 1152"/>
                <a:gd name="T53" fmla="*/ 2147483647 h 1067"/>
                <a:gd name="T54" fmla="*/ 2147483647 w 1152"/>
                <a:gd name="T55" fmla="*/ 2147483647 h 1067"/>
                <a:gd name="T56" fmla="*/ 2147483647 w 1152"/>
                <a:gd name="T57" fmla="*/ 2147483647 h 1067"/>
                <a:gd name="T58" fmla="*/ 2147483647 w 1152"/>
                <a:gd name="T59" fmla="*/ 2147483647 h 1067"/>
                <a:gd name="T60" fmla="*/ 2147483647 w 1152"/>
                <a:gd name="T61" fmla="*/ 2147483647 h 1067"/>
                <a:gd name="T62" fmla="*/ 2147483647 w 1152"/>
                <a:gd name="T63" fmla="*/ 2147483647 h 1067"/>
                <a:gd name="T64" fmla="*/ 2147483647 w 1152"/>
                <a:gd name="T65" fmla="*/ 2147483647 h 1067"/>
                <a:gd name="T66" fmla="*/ 2147483647 w 1152"/>
                <a:gd name="T67" fmla="*/ 2147483647 h 1067"/>
                <a:gd name="T68" fmla="*/ 2147483647 w 1152"/>
                <a:gd name="T69" fmla="*/ 2147483647 h 1067"/>
                <a:gd name="T70" fmla="*/ 2147483647 w 1152"/>
                <a:gd name="T71" fmla="*/ 2147483647 h 1067"/>
                <a:gd name="T72" fmla="*/ 2147483647 w 1152"/>
                <a:gd name="T73" fmla="*/ 2147483647 h 1067"/>
                <a:gd name="T74" fmla="*/ 2147483647 w 1152"/>
                <a:gd name="T75" fmla="*/ 2147483647 h 1067"/>
                <a:gd name="T76" fmla="*/ 2147483647 w 1152"/>
                <a:gd name="T77" fmla="*/ 2147483647 h 1067"/>
                <a:gd name="T78" fmla="*/ 2147483647 w 1152"/>
                <a:gd name="T79" fmla="*/ 2147483647 h 1067"/>
                <a:gd name="T80" fmla="*/ 2147483647 w 1152"/>
                <a:gd name="T81" fmla="*/ 2147483647 h 1067"/>
                <a:gd name="T82" fmla="*/ 2147483647 w 1152"/>
                <a:gd name="T83" fmla="*/ 2147483647 h 1067"/>
                <a:gd name="T84" fmla="*/ 2147483647 w 1152"/>
                <a:gd name="T85" fmla="*/ 2147483647 h 1067"/>
                <a:gd name="T86" fmla="*/ 2147483647 w 1152"/>
                <a:gd name="T87" fmla="*/ 2147483647 h 1067"/>
                <a:gd name="T88" fmla="*/ 2147483647 w 1152"/>
                <a:gd name="T89" fmla="*/ 2147483647 h 1067"/>
                <a:gd name="T90" fmla="*/ 2147483647 w 1152"/>
                <a:gd name="T91" fmla="*/ 2147483647 h 1067"/>
                <a:gd name="T92" fmla="*/ 0 w 1152"/>
                <a:gd name="T93" fmla="*/ 2147483647 h 1067"/>
                <a:gd name="T94" fmla="*/ 0 w 1152"/>
                <a:gd name="T95" fmla="*/ 2147483647 h 1067"/>
                <a:gd name="T96" fmla="*/ 2147483647 w 1152"/>
                <a:gd name="T97" fmla="*/ 2147483647 h 1067"/>
                <a:gd name="T98" fmla="*/ 2147483647 w 1152"/>
                <a:gd name="T99" fmla="*/ 2147483647 h 1067"/>
                <a:gd name="T100" fmla="*/ 2147483647 w 1152"/>
                <a:gd name="T101" fmla="*/ 0 h 106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52"/>
                <a:gd name="T154" fmla="*/ 0 h 1067"/>
                <a:gd name="T155" fmla="*/ 1152 w 1152"/>
                <a:gd name="T156" fmla="*/ 1067 h 106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52" h="1067">
                  <a:moveTo>
                    <a:pt x="334" y="0"/>
                  </a:moveTo>
                  <a:lnTo>
                    <a:pt x="589" y="9"/>
                  </a:lnTo>
                  <a:lnTo>
                    <a:pt x="589" y="203"/>
                  </a:lnTo>
                  <a:lnTo>
                    <a:pt x="719" y="257"/>
                  </a:lnTo>
                  <a:lnTo>
                    <a:pt x="754" y="239"/>
                  </a:lnTo>
                  <a:lnTo>
                    <a:pt x="839" y="281"/>
                  </a:lnTo>
                  <a:lnTo>
                    <a:pt x="890" y="278"/>
                  </a:lnTo>
                  <a:lnTo>
                    <a:pt x="988" y="236"/>
                  </a:lnTo>
                  <a:lnTo>
                    <a:pt x="1045" y="276"/>
                  </a:lnTo>
                  <a:lnTo>
                    <a:pt x="1094" y="287"/>
                  </a:lnTo>
                  <a:lnTo>
                    <a:pt x="1094" y="444"/>
                  </a:lnTo>
                  <a:lnTo>
                    <a:pt x="1152" y="543"/>
                  </a:lnTo>
                  <a:lnTo>
                    <a:pt x="1139" y="677"/>
                  </a:lnTo>
                  <a:lnTo>
                    <a:pt x="1076" y="731"/>
                  </a:lnTo>
                  <a:lnTo>
                    <a:pt x="1063" y="681"/>
                  </a:lnTo>
                  <a:lnTo>
                    <a:pt x="1045" y="704"/>
                  </a:lnTo>
                  <a:lnTo>
                    <a:pt x="1058" y="735"/>
                  </a:lnTo>
                  <a:lnTo>
                    <a:pt x="947" y="815"/>
                  </a:lnTo>
                  <a:lnTo>
                    <a:pt x="920" y="820"/>
                  </a:lnTo>
                  <a:lnTo>
                    <a:pt x="862" y="860"/>
                  </a:lnTo>
                  <a:lnTo>
                    <a:pt x="862" y="883"/>
                  </a:lnTo>
                  <a:lnTo>
                    <a:pt x="844" y="887"/>
                  </a:lnTo>
                  <a:lnTo>
                    <a:pt x="857" y="914"/>
                  </a:lnTo>
                  <a:lnTo>
                    <a:pt x="826" y="954"/>
                  </a:lnTo>
                  <a:lnTo>
                    <a:pt x="844" y="1012"/>
                  </a:lnTo>
                  <a:lnTo>
                    <a:pt x="862" y="1032"/>
                  </a:lnTo>
                  <a:lnTo>
                    <a:pt x="857" y="1067"/>
                  </a:lnTo>
                  <a:lnTo>
                    <a:pt x="812" y="1067"/>
                  </a:lnTo>
                  <a:lnTo>
                    <a:pt x="772" y="1049"/>
                  </a:lnTo>
                  <a:lnTo>
                    <a:pt x="745" y="1054"/>
                  </a:lnTo>
                  <a:lnTo>
                    <a:pt x="656" y="1023"/>
                  </a:lnTo>
                  <a:lnTo>
                    <a:pt x="616" y="900"/>
                  </a:lnTo>
                  <a:lnTo>
                    <a:pt x="553" y="842"/>
                  </a:lnTo>
                  <a:lnTo>
                    <a:pt x="498" y="735"/>
                  </a:lnTo>
                  <a:lnTo>
                    <a:pt x="473" y="725"/>
                  </a:lnTo>
                  <a:lnTo>
                    <a:pt x="443" y="698"/>
                  </a:lnTo>
                  <a:lnTo>
                    <a:pt x="414" y="698"/>
                  </a:lnTo>
                  <a:lnTo>
                    <a:pt x="371" y="689"/>
                  </a:lnTo>
                  <a:lnTo>
                    <a:pt x="338" y="698"/>
                  </a:lnTo>
                  <a:lnTo>
                    <a:pt x="316" y="751"/>
                  </a:lnTo>
                  <a:lnTo>
                    <a:pt x="282" y="760"/>
                  </a:lnTo>
                  <a:lnTo>
                    <a:pt x="209" y="719"/>
                  </a:lnTo>
                  <a:lnTo>
                    <a:pt x="166" y="668"/>
                  </a:lnTo>
                  <a:lnTo>
                    <a:pt x="158" y="607"/>
                  </a:lnTo>
                  <a:lnTo>
                    <a:pt x="127" y="565"/>
                  </a:lnTo>
                  <a:lnTo>
                    <a:pt x="54" y="507"/>
                  </a:lnTo>
                  <a:lnTo>
                    <a:pt x="0" y="446"/>
                  </a:lnTo>
                  <a:lnTo>
                    <a:pt x="0" y="421"/>
                  </a:lnTo>
                  <a:lnTo>
                    <a:pt x="174" y="422"/>
                  </a:lnTo>
                  <a:lnTo>
                    <a:pt x="316" y="434"/>
                  </a:lnTo>
                  <a:lnTo>
                    <a:pt x="334" y="0"/>
                  </a:lnTo>
                  <a:close/>
                </a:path>
              </a:pathLst>
            </a:custGeom>
            <a:solidFill>
              <a:schemeClr val="tx2"/>
            </a:solidFill>
            <a:ln w="19050">
              <a:solidFill>
                <a:schemeClr val="tx1"/>
              </a:solidFill>
              <a:prstDash val="solid"/>
              <a:round/>
              <a:headEnd/>
              <a:tailEnd/>
            </a:ln>
          </p:spPr>
          <p:txBody>
            <a:bodyPr/>
            <a:lstStyle/>
            <a:p>
              <a:endParaRPr lang="en-US" sz="1100" b="1">
                <a:solidFill>
                  <a:srgbClr val="000000"/>
                </a:solidFill>
                <a:cs typeface="Calibri" pitchFamily="34" charset="0"/>
              </a:endParaRPr>
            </a:p>
          </p:txBody>
        </p:sp>
        <p:sp>
          <p:nvSpPr>
            <p:cNvPr id="150" name="Shape - Tennessee"/>
            <p:cNvSpPr>
              <a:spLocks noChangeAspect="1"/>
            </p:cNvSpPr>
            <p:nvPr/>
          </p:nvSpPr>
          <p:spPr bwMode="auto">
            <a:xfrm>
              <a:off x="5418137" y="3056756"/>
              <a:ext cx="1100137" cy="396875"/>
            </a:xfrm>
            <a:custGeom>
              <a:avLst/>
              <a:gdLst>
                <a:gd name="T0" fmla="*/ 2147483647 w 699"/>
                <a:gd name="T1" fmla="*/ 2147483647 h 255"/>
                <a:gd name="T2" fmla="*/ 2147483647 w 699"/>
                <a:gd name="T3" fmla="*/ 2147483647 h 255"/>
                <a:gd name="T4" fmla="*/ 2147483647 w 699"/>
                <a:gd name="T5" fmla="*/ 2147483647 h 255"/>
                <a:gd name="T6" fmla="*/ 2147483647 w 699"/>
                <a:gd name="T7" fmla="*/ 2147483647 h 255"/>
                <a:gd name="T8" fmla="*/ 0 w 699"/>
                <a:gd name="T9" fmla="*/ 2147483647 h 255"/>
                <a:gd name="T10" fmla="*/ 2147483647 w 699"/>
                <a:gd name="T11" fmla="*/ 2147483647 h 255"/>
                <a:gd name="T12" fmla="*/ 2147483647 w 699"/>
                <a:gd name="T13" fmla="*/ 2147483647 h 255"/>
                <a:gd name="T14" fmla="*/ 2147483647 w 699"/>
                <a:gd name="T15" fmla="*/ 2147483647 h 255"/>
                <a:gd name="T16" fmla="*/ 2147483647 w 699"/>
                <a:gd name="T17" fmla="*/ 2147483647 h 255"/>
                <a:gd name="T18" fmla="*/ 2147483647 w 699"/>
                <a:gd name="T19" fmla="*/ 2147483647 h 255"/>
                <a:gd name="T20" fmla="*/ 2147483647 w 699"/>
                <a:gd name="T21" fmla="*/ 2147483647 h 255"/>
                <a:gd name="T22" fmla="*/ 2147483647 w 699"/>
                <a:gd name="T23" fmla="*/ 0 h 255"/>
                <a:gd name="T24" fmla="*/ 2147483647 w 699"/>
                <a:gd name="T25" fmla="*/ 2147483647 h 255"/>
                <a:gd name="T26" fmla="*/ 2147483647 w 699"/>
                <a:gd name="T27" fmla="*/ 2147483647 h 255"/>
                <a:gd name="T28" fmla="*/ 2147483647 w 699"/>
                <a:gd name="T29" fmla="*/ 2147483647 h 255"/>
                <a:gd name="T30" fmla="*/ 2147483647 w 699"/>
                <a:gd name="T31" fmla="*/ 2147483647 h 2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99"/>
                <a:gd name="T49" fmla="*/ 0 h 255"/>
                <a:gd name="T50" fmla="*/ 699 w 699"/>
                <a:gd name="T51" fmla="*/ 255 h 25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99" h="255">
                  <a:moveTo>
                    <a:pt x="42" y="117"/>
                  </a:moveTo>
                  <a:lnTo>
                    <a:pt x="42" y="121"/>
                  </a:lnTo>
                  <a:lnTo>
                    <a:pt x="30" y="145"/>
                  </a:lnTo>
                  <a:lnTo>
                    <a:pt x="43" y="178"/>
                  </a:lnTo>
                  <a:lnTo>
                    <a:pt x="0" y="206"/>
                  </a:lnTo>
                  <a:lnTo>
                    <a:pt x="9" y="255"/>
                  </a:lnTo>
                  <a:lnTo>
                    <a:pt x="192" y="240"/>
                  </a:lnTo>
                  <a:lnTo>
                    <a:pt x="410" y="215"/>
                  </a:lnTo>
                  <a:lnTo>
                    <a:pt x="519" y="196"/>
                  </a:lnTo>
                  <a:lnTo>
                    <a:pt x="541" y="130"/>
                  </a:lnTo>
                  <a:lnTo>
                    <a:pt x="580" y="127"/>
                  </a:lnTo>
                  <a:lnTo>
                    <a:pt x="699" y="0"/>
                  </a:lnTo>
                  <a:lnTo>
                    <a:pt x="544" y="32"/>
                  </a:lnTo>
                  <a:lnTo>
                    <a:pt x="183" y="84"/>
                  </a:lnTo>
                  <a:lnTo>
                    <a:pt x="186" y="99"/>
                  </a:lnTo>
                  <a:lnTo>
                    <a:pt x="42" y="117"/>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51" name="Shape - South Dakota"/>
            <p:cNvSpPr>
              <a:spLocks noChangeAspect="1"/>
            </p:cNvSpPr>
            <p:nvPr/>
          </p:nvSpPr>
          <p:spPr bwMode="auto">
            <a:xfrm>
              <a:off x="3656012" y="1751831"/>
              <a:ext cx="920751" cy="593725"/>
            </a:xfrm>
            <a:custGeom>
              <a:avLst/>
              <a:gdLst>
                <a:gd name="T0" fmla="*/ 2147483647 w 583"/>
                <a:gd name="T1" fmla="*/ 0 h 380"/>
                <a:gd name="T2" fmla="*/ 2147483647 w 583"/>
                <a:gd name="T3" fmla="*/ 2147483647 h 380"/>
                <a:gd name="T4" fmla="*/ 0 w 583"/>
                <a:gd name="T5" fmla="*/ 2147483647 h 380"/>
                <a:gd name="T6" fmla="*/ 2147483647 w 583"/>
                <a:gd name="T7" fmla="*/ 2147483647 h 380"/>
                <a:gd name="T8" fmla="*/ 2147483647 w 583"/>
                <a:gd name="T9" fmla="*/ 2147483647 h 380"/>
                <a:gd name="T10" fmla="*/ 2147483647 w 583"/>
                <a:gd name="T11" fmla="*/ 2147483647 h 380"/>
                <a:gd name="T12" fmla="*/ 2147483647 w 583"/>
                <a:gd name="T13" fmla="*/ 2147483647 h 380"/>
                <a:gd name="T14" fmla="*/ 2147483647 w 583"/>
                <a:gd name="T15" fmla="*/ 2147483647 h 380"/>
                <a:gd name="T16" fmla="*/ 2147483647 w 583"/>
                <a:gd name="T17" fmla="*/ 2147483647 h 380"/>
                <a:gd name="T18" fmla="*/ 2147483647 w 583"/>
                <a:gd name="T19" fmla="*/ 2147483647 h 380"/>
                <a:gd name="T20" fmla="*/ 2147483647 w 583"/>
                <a:gd name="T21" fmla="*/ 2147483647 h 380"/>
                <a:gd name="T22" fmla="*/ 2147483647 w 583"/>
                <a:gd name="T23" fmla="*/ 2147483647 h 380"/>
                <a:gd name="T24" fmla="*/ 2147483647 w 583"/>
                <a:gd name="T25" fmla="*/ 2147483647 h 380"/>
                <a:gd name="T26" fmla="*/ 2147483647 w 583"/>
                <a:gd name="T27" fmla="*/ 0 h 38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83"/>
                <a:gd name="T43" fmla="*/ 0 h 380"/>
                <a:gd name="T44" fmla="*/ 583 w 583"/>
                <a:gd name="T45" fmla="*/ 380 h 38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83" h="380">
                  <a:moveTo>
                    <a:pt x="11" y="0"/>
                  </a:moveTo>
                  <a:lnTo>
                    <a:pt x="9" y="147"/>
                  </a:lnTo>
                  <a:lnTo>
                    <a:pt x="0" y="320"/>
                  </a:lnTo>
                  <a:lnTo>
                    <a:pt x="424" y="326"/>
                  </a:lnTo>
                  <a:lnTo>
                    <a:pt x="468" y="350"/>
                  </a:lnTo>
                  <a:lnTo>
                    <a:pt x="500" y="317"/>
                  </a:lnTo>
                  <a:lnTo>
                    <a:pt x="583" y="380"/>
                  </a:lnTo>
                  <a:lnTo>
                    <a:pt x="571" y="314"/>
                  </a:lnTo>
                  <a:lnTo>
                    <a:pt x="579" y="264"/>
                  </a:lnTo>
                  <a:lnTo>
                    <a:pt x="583" y="91"/>
                  </a:lnTo>
                  <a:lnTo>
                    <a:pt x="546" y="54"/>
                  </a:lnTo>
                  <a:lnTo>
                    <a:pt x="561" y="6"/>
                  </a:lnTo>
                  <a:lnTo>
                    <a:pt x="284" y="4"/>
                  </a:lnTo>
                  <a:lnTo>
                    <a:pt x="11"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52" name="Shape - South Carolina"/>
            <p:cNvSpPr>
              <a:spLocks noChangeAspect="1"/>
            </p:cNvSpPr>
            <p:nvPr/>
          </p:nvSpPr>
          <p:spPr bwMode="auto">
            <a:xfrm>
              <a:off x="6359524" y="3248842"/>
              <a:ext cx="646113" cy="503238"/>
            </a:xfrm>
            <a:custGeom>
              <a:avLst/>
              <a:gdLst>
                <a:gd name="T0" fmla="*/ 2147483647 w 408"/>
                <a:gd name="T1" fmla="*/ 2147483647 h 323"/>
                <a:gd name="T2" fmla="*/ 2147483647 w 408"/>
                <a:gd name="T3" fmla="*/ 2147483647 h 323"/>
                <a:gd name="T4" fmla="*/ 2147483647 w 408"/>
                <a:gd name="T5" fmla="*/ 0 h 323"/>
                <a:gd name="T6" fmla="*/ 2147483647 w 408"/>
                <a:gd name="T7" fmla="*/ 2147483647 h 323"/>
                <a:gd name="T8" fmla="*/ 2147483647 w 408"/>
                <a:gd name="T9" fmla="*/ 2147483647 h 323"/>
                <a:gd name="T10" fmla="*/ 2147483647 w 408"/>
                <a:gd name="T11" fmla="*/ 2147483647 h 323"/>
                <a:gd name="T12" fmla="*/ 2147483647 w 408"/>
                <a:gd name="T13" fmla="*/ 2147483647 h 323"/>
                <a:gd name="T14" fmla="*/ 2147483647 w 408"/>
                <a:gd name="T15" fmla="*/ 2147483647 h 323"/>
                <a:gd name="T16" fmla="*/ 2147483647 w 408"/>
                <a:gd name="T17" fmla="*/ 2147483647 h 323"/>
                <a:gd name="T18" fmla="*/ 2147483647 w 408"/>
                <a:gd name="T19" fmla="*/ 2147483647 h 323"/>
                <a:gd name="T20" fmla="*/ 2147483647 w 408"/>
                <a:gd name="T21" fmla="*/ 2147483647 h 323"/>
                <a:gd name="T22" fmla="*/ 2147483647 w 408"/>
                <a:gd name="T23" fmla="*/ 2147483647 h 323"/>
                <a:gd name="T24" fmla="*/ 2147483647 w 408"/>
                <a:gd name="T25" fmla="*/ 2147483647 h 323"/>
                <a:gd name="T26" fmla="*/ 2147483647 w 408"/>
                <a:gd name="T27" fmla="*/ 2147483647 h 323"/>
                <a:gd name="T28" fmla="*/ 0 w 408"/>
                <a:gd name="T29" fmla="*/ 2147483647 h 323"/>
                <a:gd name="T30" fmla="*/ 2147483647 w 408"/>
                <a:gd name="T31" fmla="*/ 2147483647 h 3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8"/>
                <a:gd name="T49" fmla="*/ 0 h 323"/>
                <a:gd name="T50" fmla="*/ 408 w 408"/>
                <a:gd name="T51" fmla="*/ 323 h 3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8" h="323">
                  <a:moveTo>
                    <a:pt x="15" y="58"/>
                  </a:moveTo>
                  <a:lnTo>
                    <a:pt x="47" y="27"/>
                  </a:lnTo>
                  <a:lnTo>
                    <a:pt x="170" y="0"/>
                  </a:lnTo>
                  <a:lnTo>
                    <a:pt x="207" y="18"/>
                  </a:lnTo>
                  <a:lnTo>
                    <a:pt x="286" y="5"/>
                  </a:lnTo>
                  <a:lnTo>
                    <a:pt x="350" y="51"/>
                  </a:lnTo>
                  <a:lnTo>
                    <a:pt x="408" y="86"/>
                  </a:lnTo>
                  <a:lnTo>
                    <a:pt x="375" y="183"/>
                  </a:lnTo>
                  <a:lnTo>
                    <a:pt x="326" y="233"/>
                  </a:lnTo>
                  <a:lnTo>
                    <a:pt x="272" y="247"/>
                  </a:lnTo>
                  <a:lnTo>
                    <a:pt x="283" y="286"/>
                  </a:lnTo>
                  <a:lnTo>
                    <a:pt x="250" y="323"/>
                  </a:lnTo>
                  <a:lnTo>
                    <a:pt x="187" y="233"/>
                  </a:lnTo>
                  <a:lnTo>
                    <a:pt x="26" y="86"/>
                  </a:lnTo>
                  <a:lnTo>
                    <a:pt x="0" y="86"/>
                  </a:lnTo>
                  <a:lnTo>
                    <a:pt x="15" y="58"/>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53" name="Shape - Rhode Island"/>
            <p:cNvSpPr>
              <a:spLocks noChangeAspect="1"/>
            </p:cNvSpPr>
            <p:nvPr/>
          </p:nvSpPr>
          <p:spPr bwMode="auto">
            <a:xfrm>
              <a:off x="7483472" y="1894706"/>
              <a:ext cx="120651" cy="101600"/>
            </a:xfrm>
            <a:custGeom>
              <a:avLst/>
              <a:gdLst>
                <a:gd name="T0" fmla="*/ 0 w 77"/>
                <a:gd name="T1" fmla="*/ 2147483647 h 64"/>
                <a:gd name="T2" fmla="*/ 2147483647 w 77"/>
                <a:gd name="T3" fmla="*/ 0 h 64"/>
                <a:gd name="T4" fmla="*/ 2147483647 w 77"/>
                <a:gd name="T5" fmla="*/ 2147483647 h 64"/>
                <a:gd name="T6" fmla="*/ 2147483647 w 77"/>
                <a:gd name="T7" fmla="*/ 2147483647 h 64"/>
                <a:gd name="T8" fmla="*/ 2147483647 w 77"/>
                <a:gd name="T9" fmla="*/ 2147483647 h 64"/>
                <a:gd name="T10" fmla="*/ 2147483647 w 77"/>
                <a:gd name="T11" fmla="*/ 2147483647 h 64"/>
                <a:gd name="T12" fmla="*/ 0 w 77"/>
                <a:gd name="T13" fmla="*/ 2147483647 h 64"/>
                <a:gd name="T14" fmla="*/ 0 60000 65536"/>
                <a:gd name="T15" fmla="*/ 0 60000 65536"/>
                <a:gd name="T16" fmla="*/ 0 60000 65536"/>
                <a:gd name="T17" fmla="*/ 0 60000 65536"/>
                <a:gd name="T18" fmla="*/ 0 60000 65536"/>
                <a:gd name="T19" fmla="*/ 0 60000 65536"/>
                <a:gd name="T20" fmla="*/ 0 60000 65536"/>
                <a:gd name="T21" fmla="*/ 0 w 77"/>
                <a:gd name="T22" fmla="*/ 0 h 64"/>
                <a:gd name="T23" fmla="*/ 77 w 7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64">
                  <a:moveTo>
                    <a:pt x="0" y="10"/>
                  </a:moveTo>
                  <a:lnTo>
                    <a:pt x="32" y="0"/>
                  </a:lnTo>
                  <a:lnTo>
                    <a:pt x="77" y="33"/>
                  </a:lnTo>
                  <a:lnTo>
                    <a:pt x="68" y="42"/>
                  </a:lnTo>
                  <a:lnTo>
                    <a:pt x="46" y="42"/>
                  </a:lnTo>
                  <a:lnTo>
                    <a:pt x="35" y="64"/>
                  </a:lnTo>
                  <a:lnTo>
                    <a:pt x="0" y="1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54" name="Shape - Pennsylvania"/>
            <p:cNvSpPr>
              <a:spLocks noChangeAspect="1"/>
            </p:cNvSpPr>
            <p:nvPr/>
          </p:nvSpPr>
          <p:spPr bwMode="auto">
            <a:xfrm>
              <a:off x="6467474" y="2024881"/>
              <a:ext cx="746125" cy="482600"/>
            </a:xfrm>
            <a:custGeom>
              <a:avLst/>
              <a:gdLst>
                <a:gd name="T0" fmla="*/ 43 w 473"/>
                <a:gd name="T1" fmla="*/ 45 h 310"/>
                <a:gd name="T2" fmla="*/ 0 w 473"/>
                <a:gd name="T3" fmla="*/ 87 h 310"/>
                <a:gd name="T4" fmla="*/ 24 w 473"/>
                <a:gd name="T5" fmla="*/ 237 h 310"/>
                <a:gd name="T6" fmla="*/ 43 w 473"/>
                <a:gd name="T7" fmla="*/ 310 h 310"/>
                <a:gd name="T8" fmla="*/ 124 w 473"/>
                <a:gd name="T9" fmla="*/ 304 h 310"/>
                <a:gd name="T10" fmla="*/ 422 w 473"/>
                <a:gd name="T11" fmla="*/ 248 h 310"/>
                <a:gd name="T12" fmla="*/ 443 w 473"/>
                <a:gd name="T13" fmla="*/ 239 h 310"/>
                <a:gd name="T14" fmla="*/ 473 w 473"/>
                <a:gd name="T15" fmla="*/ 169 h 310"/>
                <a:gd name="T16" fmla="*/ 428 w 473"/>
                <a:gd name="T17" fmla="*/ 130 h 310"/>
                <a:gd name="T18" fmla="*/ 452 w 473"/>
                <a:gd name="T19" fmla="*/ 41 h 310"/>
                <a:gd name="T20" fmla="*/ 418 w 473"/>
                <a:gd name="T21" fmla="*/ 32 h 310"/>
                <a:gd name="T22" fmla="*/ 418 w 473"/>
                <a:gd name="T23" fmla="*/ 9 h 310"/>
                <a:gd name="T24" fmla="*/ 403 w 473"/>
                <a:gd name="T25" fmla="*/ 0 h 310"/>
                <a:gd name="T26" fmla="*/ 57 w 473"/>
                <a:gd name="T27" fmla="*/ 64 h 310"/>
                <a:gd name="T28" fmla="*/ 43 w 473"/>
                <a:gd name="T29" fmla="*/ 45 h 3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73"/>
                <a:gd name="T46" fmla="*/ 0 h 310"/>
                <a:gd name="T47" fmla="*/ 473 w 473"/>
                <a:gd name="T48" fmla="*/ 310 h 3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73" h="310">
                  <a:moveTo>
                    <a:pt x="43" y="45"/>
                  </a:moveTo>
                  <a:lnTo>
                    <a:pt x="0" y="87"/>
                  </a:lnTo>
                  <a:lnTo>
                    <a:pt x="24" y="237"/>
                  </a:lnTo>
                  <a:lnTo>
                    <a:pt x="43" y="310"/>
                  </a:lnTo>
                  <a:lnTo>
                    <a:pt x="124" y="304"/>
                  </a:lnTo>
                  <a:lnTo>
                    <a:pt x="422" y="248"/>
                  </a:lnTo>
                  <a:lnTo>
                    <a:pt x="443" y="239"/>
                  </a:lnTo>
                  <a:lnTo>
                    <a:pt x="473" y="169"/>
                  </a:lnTo>
                  <a:lnTo>
                    <a:pt x="428" y="130"/>
                  </a:lnTo>
                  <a:lnTo>
                    <a:pt x="452" y="41"/>
                  </a:lnTo>
                  <a:lnTo>
                    <a:pt x="418" y="32"/>
                  </a:lnTo>
                  <a:lnTo>
                    <a:pt x="418" y="9"/>
                  </a:lnTo>
                  <a:lnTo>
                    <a:pt x="403" y="0"/>
                  </a:lnTo>
                  <a:lnTo>
                    <a:pt x="57" y="64"/>
                  </a:lnTo>
                  <a:lnTo>
                    <a:pt x="43" y="45"/>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B0DDF4"/>
                </a:solidFill>
              </a:endParaRPr>
            </a:p>
          </p:txBody>
        </p:sp>
        <p:sp>
          <p:nvSpPr>
            <p:cNvPr id="155" name="Shape - Oregon"/>
            <p:cNvSpPr>
              <a:spLocks noChangeAspect="1"/>
            </p:cNvSpPr>
            <p:nvPr/>
          </p:nvSpPr>
          <p:spPr bwMode="auto">
            <a:xfrm>
              <a:off x="1263649" y="1432743"/>
              <a:ext cx="1044575" cy="784225"/>
            </a:xfrm>
            <a:custGeom>
              <a:avLst/>
              <a:gdLst>
                <a:gd name="T0" fmla="*/ 145 w 662"/>
                <a:gd name="T1" fmla="*/ 0 h 505"/>
                <a:gd name="T2" fmla="*/ 126 w 662"/>
                <a:gd name="T3" fmla="*/ 11 h 505"/>
                <a:gd name="T4" fmla="*/ 114 w 662"/>
                <a:gd name="T5" fmla="*/ 55 h 505"/>
                <a:gd name="T6" fmla="*/ 102 w 662"/>
                <a:gd name="T7" fmla="*/ 93 h 505"/>
                <a:gd name="T8" fmla="*/ 93 w 662"/>
                <a:gd name="T9" fmla="*/ 123 h 505"/>
                <a:gd name="T10" fmla="*/ 81 w 662"/>
                <a:gd name="T11" fmla="*/ 155 h 505"/>
                <a:gd name="T12" fmla="*/ 67 w 662"/>
                <a:gd name="T13" fmla="*/ 188 h 505"/>
                <a:gd name="T14" fmla="*/ 50 w 662"/>
                <a:gd name="T15" fmla="*/ 224 h 505"/>
                <a:gd name="T16" fmla="*/ 26 w 662"/>
                <a:gd name="T17" fmla="*/ 266 h 505"/>
                <a:gd name="T18" fmla="*/ 0 w 662"/>
                <a:gd name="T19" fmla="*/ 306 h 505"/>
                <a:gd name="T20" fmla="*/ 0 w 662"/>
                <a:gd name="T21" fmla="*/ 394 h 505"/>
                <a:gd name="T22" fmla="*/ 371 w 662"/>
                <a:gd name="T23" fmla="*/ 470 h 505"/>
                <a:gd name="T24" fmla="*/ 543 w 662"/>
                <a:gd name="T25" fmla="*/ 505 h 505"/>
                <a:gd name="T26" fmla="*/ 579 w 662"/>
                <a:gd name="T27" fmla="*/ 330 h 505"/>
                <a:gd name="T28" fmla="*/ 601 w 662"/>
                <a:gd name="T29" fmla="*/ 315 h 505"/>
                <a:gd name="T30" fmla="*/ 580 w 662"/>
                <a:gd name="T31" fmla="*/ 276 h 505"/>
                <a:gd name="T32" fmla="*/ 591 w 662"/>
                <a:gd name="T33" fmla="*/ 236 h 505"/>
                <a:gd name="T34" fmla="*/ 662 w 662"/>
                <a:gd name="T35" fmla="*/ 169 h 505"/>
                <a:gd name="T36" fmla="*/ 613 w 662"/>
                <a:gd name="T37" fmla="*/ 108 h 505"/>
                <a:gd name="T38" fmla="*/ 407 w 662"/>
                <a:gd name="T39" fmla="*/ 64 h 505"/>
                <a:gd name="T40" fmla="*/ 379 w 662"/>
                <a:gd name="T41" fmla="*/ 82 h 505"/>
                <a:gd name="T42" fmla="*/ 342 w 662"/>
                <a:gd name="T43" fmla="*/ 52 h 505"/>
                <a:gd name="T44" fmla="*/ 309 w 662"/>
                <a:gd name="T45" fmla="*/ 84 h 505"/>
                <a:gd name="T46" fmla="*/ 278 w 662"/>
                <a:gd name="T47" fmla="*/ 52 h 505"/>
                <a:gd name="T48" fmla="*/ 196 w 662"/>
                <a:gd name="T49" fmla="*/ 54 h 505"/>
                <a:gd name="T50" fmla="*/ 206 w 662"/>
                <a:gd name="T51" fmla="*/ 5 h 505"/>
                <a:gd name="T52" fmla="*/ 145 w 662"/>
                <a:gd name="T53" fmla="*/ 0 h 5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2"/>
                <a:gd name="T82" fmla="*/ 0 h 505"/>
                <a:gd name="T83" fmla="*/ 662 w 662"/>
                <a:gd name="T84" fmla="*/ 505 h 5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2" h="505">
                  <a:moveTo>
                    <a:pt x="145" y="0"/>
                  </a:moveTo>
                  <a:lnTo>
                    <a:pt x="126" y="11"/>
                  </a:lnTo>
                  <a:lnTo>
                    <a:pt x="114" y="55"/>
                  </a:lnTo>
                  <a:lnTo>
                    <a:pt x="102" y="93"/>
                  </a:lnTo>
                  <a:lnTo>
                    <a:pt x="93" y="123"/>
                  </a:lnTo>
                  <a:lnTo>
                    <a:pt x="81" y="155"/>
                  </a:lnTo>
                  <a:lnTo>
                    <a:pt x="67" y="188"/>
                  </a:lnTo>
                  <a:lnTo>
                    <a:pt x="50" y="224"/>
                  </a:lnTo>
                  <a:lnTo>
                    <a:pt x="26" y="266"/>
                  </a:lnTo>
                  <a:lnTo>
                    <a:pt x="0" y="306"/>
                  </a:lnTo>
                  <a:lnTo>
                    <a:pt x="0" y="394"/>
                  </a:lnTo>
                  <a:lnTo>
                    <a:pt x="371" y="470"/>
                  </a:lnTo>
                  <a:lnTo>
                    <a:pt x="543" y="505"/>
                  </a:lnTo>
                  <a:lnTo>
                    <a:pt x="579" y="330"/>
                  </a:lnTo>
                  <a:lnTo>
                    <a:pt x="601" y="315"/>
                  </a:lnTo>
                  <a:lnTo>
                    <a:pt x="580" y="276"/>
                  </a:lnTo>
                  <a:lnTo>
                    <a:pt x="591" y="236"/>
                  </a:lnTo>
                  <a:lnTo>
                    <a:pt x="662" y="169"/>
                  </a:lnTo>
                  <a:lnTo>
                    <a:pt x="613" y="108"/>
                  </a:lnTo>
                  <a:lnTo>
                    <a:pt x="407" y="64"/>
                  </a:lnTo>
                  <a:lnTo>
                    <a:pt x="379" y="82"/>
                  </a:lnTo>
                  <a:lnTo>
                    <a:pt x="342" y="52"/>
                  </a:lnTo>
                  <a:lnTo>
                    <a:pt x="309" y="84"/>
                  </a:lnTo>
                  <a:lnTo>
                    <a:pt x="278" y="52"/>
                  </a:lnTo>
                  <a:lnTo>
                    <a:pt x="196" y="54"/>
                  </a:lnTo>
                  <a:lnTo>
                    <a:pt x="206" y="5"/>
                  </a:lnTo>
                  <a:lnTo>
                    <a:pt x="145" y="0"/>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156" name="Shape - Oklahoma"/>
            <p:cNvSpPr>
              <a:spLocks noChangeAspect="1"/>
            </p:cNvSpPr>
            <p:nvPr/>
          </p:nvSpPr>
          <p:spPr bwMode="auto">
            <a:xfrm>
              <a:off x="3752848" y="3191692"/>
              <a:ext cx="1125539" cy="534988"/>
            </a:xfrm>
            <a:custGeom>
              <a:avLst/>
              <a:gdLst>
                <a:gd name="T0" fmla="*/ 2147483647 w 713"/>
                <a:gd name="T1" fmla="*/ 0 h 343"/>
                <a:gd name="T2" fmla="*/ 0 w 713"/>
                <a:gd name="T3" fmla="*/ 2147483647 h 343"/>
                <a:gd name="T4" fmla="*/ 2147483647 w 713"/>
                <a:gd name="T5" fmla="*/ 2147483647 h 343"/>
                <a:gd name="T6" fmla="*/ 2147483647 w 713"/>
                <a:gd name="T7" fmla="*/ 2147483647 h 343"/>
                <a:gd name="T8" fmla="*/ 2147483647 w 713"/>
                <a:gd name="T9" fmla="*/ 2147483647 h 343"/>
                <a:gd name="T10" fmla="*/ 2147483647 w 713"/>
                <a:gd name="T11" fmla="*/ 2147483647 h 343"/>
                <a:gd name="T12" fmla="*/ 2147483647 w 713"/>
                <a:gd name="T13" fmla="*/ 2147483647 h 343"/>
                <a:gd name="T14" fmla="*/ 2147483647 w 713"/>
                <a:gd name="T15" fmla="*/ 2147483647 h 343"/>
                <a:gd name="T16" fmla="*/ 2147483647 w 713"/>
                <a:gd name="T17" fmla="*/ 2147483647 h 343"/>
                <a:gd name="T18" fmla="*/ 2147483647 w 713"/>
                <a:gd name="T19" fmla="*/ 2147483647 h 343"/>
                <a:gd name="T20" fmla="*/ 2147483647 w 713"/>
                <a:gd name="T21" fmla="*/ 2147483647 h 343"/>
                <a:gd name="T22" fmla="*/ 2147483647 w 713"/>
                <a:gd name="T23" fmla="*/ 2147483647 h 343"/>
                <a:gd name="T24" fmla="*/ 2147483647 w 713"/>
                <a:gd name="T25" fmla="*/ 0 h 3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13"/>
                <a:gd name="T40" fmla="*/ 0 h 343"/>
                <a:gd name="T41" fmla="*/ 713 w 713"/>
                <a:gd name="T42" fmla="*/ 343 h 3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13" h="343">
                  <a:moveTo>
                    <a:pt x="4" y="0"/>
                  </a:moveTo>
                  <a:lnTo>
                    <a:pt x="0" y="61"/>
                  </a:lnTo>
                  <a:lnTo>
                    <a:pt x="253" y="70"/>
                  </a:lnTo>
                  <a:lnTo>
                    <a:pt x="255" y="266"/>
                  </a:lnTo>
                  <a:lnTo>
                    <a:pt x="385" y="319"/>
                  </a:lnTo>
                  <a:lnTo>
                    <a:pt x="420" y="300"/>
                  </a:lnTo>
                  <a:lnTo>
                    <a:pt x="502" y="343"/>
                  </a:lnTo>
                  <a:lnTo>
                    <a:pt x="556" y="342"/>
                  </a:lnTo>
                  <a:lnTo>
                    <a:pt x="654" y="300"/>
                  </a:lnTo>
                  <a:lnTo>
                    <a:pt x="713" y="340"/>
                  </a:lnTo>
                  <a:lnTo>
                    <a:pt x="713" y="128"/>
                  </a:lnTo>
                  <a:lnTo>
                    <a:pt x="695" y="5"/>
                  </a:lnTo>
                  <a:lnTo>
                    <a:pt x="4"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57" name="Shape - Ohio"/>
            <p:cNvSpPr>
              <a:spLocks noChangeAspect="1"/>
            </p:cNvSpPr>
            <p:nvPr/>
          </p:nvSpPr>
          <p:spPr bwMode="auto">
            <a:xfrm>
              <a:off x="5962648" y="2158230"/>
              <a:ext cx="547688" cy="619125"/>
            </a:xfrm>
            <a:custGeom>
              <a:avLst/>
              <a:gdLst>
                <a:gd name="T0" fmla="*/ 0 w 345"/>
                <a:gd name="T1" fmla="*/ 89 h 398"/>
                <a:gd name="T2" fmla="*/ 155 w 345"/>
                <a:gd name="T3" fmla="*/ 74 h 398"/>
                <a:gd name="T4" fmla="*/ 188 w 345"/>
                <a:gd name="T5" fmla="*/ 80 h 398"/>
                <a:gd name="T6" fmla="*/ 261 w 345"/>
                <a:gd name="T7" fmla="*/ 46 h 398"/>
                <a:gd name="T8" fmla="*/ 277 w 345"/>
                <a:gd name="T9" fmla="*/ 15 h 398"/>
                <a:gd name="T10" fmla="*/ 321 w 345"/>
                <a:gd name="T11" fmla="*/ 0 h 398"/>
                <a:gd name="T12" fmla="*/ 345 w 345"/>
                <a:gd name="T13" fmla="*/ 150 h 398"/>
                <a:gd name="T14" fmla="*/ 327 w 345"/>
                <a:gd name="T15" fmla="*/ 167 h 398"/>
                <a:gd name="T16" fmla="*/ 331 w 345"/>
                <a:gd name="T17" fmla="*/ 271 h 398"/>
                <a:gd name="T18" fmla="*/ 297 w 345"/>
                <a:gd name="T19" fmla="*/ 280 h 398"/>
                <a:gd name="T20" fmla="*/ 277 w 345"/>
                <a:gd name="T21" fmla="*/ 338 h 398"/>
                <a:gd name="T22" fmla="*/ 251 w 345"/>
                <a:gd name="T23" fmla="*/ 331 h 398"/>
                <a:gd name="T24" fmla="*/ 242 w 345"/>
                <a:gd name="T25" fmla="*/ 398 h 398"/>
                <a:gd name="T26" fmla="*/ 203 w 345"/>
                <a:gd name="T27" fmla="*/ 369 h 398"/>
                <a:gd name="T28" fmla="*/ 127 w 345"/>
                <a:gd name="T29" fmla="*/ 387 h 398"/>
                <a:gd name="T30" fmla="*/ 94 w 345"/>
                <a:gd name="T31" fmla="*/ 362 h 398"/>
                <a:gd name="T32" fmla="*/ 51 w 345"/>
                <a:gd name="T33" fmla="*/ 360 h 398"/>
                <a:gd name="T34" fmla="*/ 29 w 345"/>
                <a:gd name="T35" fmla="*/ 249 h 398"/>
                <a:gd name="T36" fmla="*/ 0 w 345"/>
                <a:gd name="T37" fmla="*/ 89 h 39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5"/>
                <a:gd name="T58" fmla="*/ 0 h 398"/>
                <a:gd name="T59" fmla="*/ 345 w 345"/>
                <a:gd name="T60" fmla="*/ 398 h 39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5" h="398">
                  <a:moveTo>
                    <a:pt x="0" y="89"/>
                  </a:moveTo>
                  <a:lnTo>
                    <a:pt x="155" y="74"/>
                  </a:lnTo>
                  <a:lnTo>
                    <a:pt x="188" y="80"/>
                  </a:lnTo>
                  <a:lnTo>
                    <a:pt x="261" y="46"/>
                  </a:lnTo>
                  <a:lnTo>
                    <a:pt x="277" y="15"/>
                  </a:lnTo>
                  <a:lnTo>
                    <a:pt x="321" y="0"/>
                  </a:lnTo>
                  <a:lnTo>
                    <a:pt x="345" y="150"/>
                  </a:lnTo>
                  <a:lnTo>
                    <a:pt x="327" y="167"/>
                  </a:lnTo>
                  <a:lnTo>
                    <a:pt x="331" y="271"/>
                  </a:lnTo>
                  <a:lnTo>
                    <a:pt x="297" y="280"/>
                  </a:lnTo>
                  <a:lnTo>
                    <a:pt x="277" y="338"/>
                  </a:lnTo>
                  <a:lnTo>
                    <a:pt x="251" y="331"/>
                  </a:lnTo>
                  <a:lnTo>
                    <a:pt x="242" y="398"/>
                  </a:lnTo>
                  <a:lnTo>
                    <a:pt x="203" y="369"/>
                  </a:lnTo>
                  <a:lnTo>
                    <a:pt x="127" y="387"/>
                  </a:lnTo>
                  <a:lnTo>
                    <a:pt x="94" y="362"/>
                  </a:lnTo>
                  <a:lnTo>
                    <a:pt x="51" y="360"/>
                  </a:lnTo>
                  <a:lnTo>
                    <a:pt x="29" y="249"/>
                  </a:lnTo>
                  <a:lnTo>
                    <a:pt x="0" y="89"/>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158" name="Shape - North Dakota"/>
            <p:cNvSpPr>
              <a:spLocks noChangeAspect="1"/>
            </p:cNvSpPr>
            <p:nvPr/>
          </p:nvSpPr>
          <p:spPr bwMode="auto">
            <a:xfrm>
              <a:off x="3686174" y="1266055"/>
              <a:ext cx="876300" cy="506412"/>
            </a:xfrm>
            <a:custGeom>
              <a:avLst/>
              <a:gdLst>
                <a:gd name="T0" fmla="*/ 2147483647 w 555"/>
                <a:gd name="T1" fmla="*/ 0 h 325"/>
                <a:gd name="T2" fmla="*/ 2147483647 w 555"/>
                <a:gd name="T3" fmla="*/ 2147483647 h 325"/>
                <a:gd name="T4" fmla="*/ 2147483647 w 555"/>
                <a:gd name="T5" fmla="*/ 2147483647 h 325"/>
                <a:gd name="T6" fmla="*/ 2147483647 w 555"/>
                <a:gd name="T7" fmla="*/ 2147483647 h 325"/>
                <a:gd name="T8" fmla="*/ 2147483647 w 555"/>
                <a:gd name="T9" fmla="*/ 2147483647 h 325"/>
                <a:gd name="T10" fmla="*/ 2147483647 w 555"/>
                <a:gd name="T11" fmla="*/ 2147483647 h 325"/>
                <a:gd name="T12" fmla="*/ 2147483647 w 555"/>
                <a:gd name="T13" fmla="*/ 2147483647 h 325"/>
                <a:gd name="T14" fmla="*/ 0 w 555"/>
                <a:gd name="T15" fmla="*/ 2147483647 h 325"/>
                <a:gd name="T16" fmla="*/ 2147483647 w 555"/>
                <a:gd name="T17" fmla="*/ 0 h 3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55"/>
                <a:gd name="T28" fmla="*/ 0 h 325"/>
                <a:gd name="T29" fmla="*/ 555 w 555"/>
                <a:gd name="T30" fmla="*/ 325 h 3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55" h="325">
                  <a:moveTo>
                    <a:pt x="2" y="0"/>
                  </a:moveTo>
                  <a:lnTo>
                    <a:pt x="465" y="10"/>
                  </a:lnTo>
                  <a:lnTo>
                    <a:pt x="500" y="106"/>
                  </a:lnTo>
                  <a:lnTo>
                    <a:pt x="532" y="179"/>
                  </a:lnTo>
                  <a:lnTo>
                    <a:pt x="555" y="298"/>
                  </a:lnTo>
                  <a:lnTo>
                    <a:pt x="541" y="325"/>
                  </a:lnTo>
                  <a:lnTo>
                    <a:pt x="370" y="320"/>
                  </a:lnTo>
                  <a:lnTo>
                    <a:pt x="0" y="314"/>
                  </a:lnTo>
                  <a:lnTo>
                    <a:pt x="2" y="0"/>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59" name="Shape - North Carolina"/>
            <p:cNvSpPr>
              <a:spLocks noChangeAspect="1"/>
            </p:cNvSpPr>
            <p:nvPr/>
          </p:nvSpPr>
          <p:spPr bwMode="auto">
            <a:xfrm>
              <a:off x="6230937" y="2902768"/>
              <a:ext cx="1112837" cy="479425"/>
            </a:xfrm>
            <a:custGeom>
              <a:avLst/>
              <a:gdLst>
                <a:gd name="T0" fmla="*/ 2147483647 w 704"/>
                <a:gd name="T1" fmla="*/ 2147483647 h 308"/>
                <a:gd name="T2" fmla="*/ 0 w 704"/>
                <a:gd name="T3" fmla="*/ 2147483647 h 308"/>
                <a:gd name="T4" fmla="*/ 2147483647 w 704"/>
                <a:gd name="T5" fmla="*/ 2147483647 h 308"/>
                <a:gd name="T6" fmla="*/ 2147483647 w 704"/>
                <a:gd name="T7" fmla="*/ 2147483647 h 308"/>
                <a:gd name="T8" fmla="*/ 2147483647 w 704"/>
                <a:gd name="T9" fmla="*/ 2147483647 h 308"/>
                <a:gd name="T10" fmla="*/ 2147483647 w 704"/>
                <a:gd name="T11" fmla="*/ 2147483647 h 308"/>
                <a:gd name="T12" fmla="*/ 2147483647 w 704"/>
                <a:gd name="T13" fmla="*/ 2147483647 h 308"/>
                <a:gd name="T14" fmla="*/ 2147483647 w 704"/>
                <a:gd name="T15" fmla="*/ 2147483647 h 308"/>
                <a:gd name="T16" fmla="*/ 2147483647 w 704"/>
                <a:gd name="T17" fmla="*/ 2147483647 h 308"/>
                <a:gd name="T18" fmla="*/ 2147483647 w 704"/>
                <a:gd name="T19" fmla="*/ 2147483647 h 308"/>
                <a:gd name="T20" fmla="*/ 2147483647 w 704"/>
                <a:gd name="T21" fmla="*/ 2147483647 h 308"/>
                <a:gd name="T22" fmla="*/ 2147483647 w 704"/>
                <a:gd name="T23" fmla="*/ 2147483647 h 308"/>
                <a:gd name="T24" fmla="*/ 2147483647 w 704"/>
                <a:gd name="T25" fmla="*/ 2147483647 h 308"/>
                <a:gd name="T26" fmla="*/ 2147483647 w 704"/>
                <a:gd name="T27" fmla="*/ 2147483647 h 308"/>
                <a:gd name="T28" fmla="*/ 2147483647 w 704"/>
                <a:gd name="T29" fmla="*/ 2147483647 h 308"/>
                <a:gd name="T30" fmla="*/ 2147483647 w 704"/>
                <a:gd name="T31" fmla="*/ 2147483647 h 308"/>
                <a:gd name="T32" fmla="*/ 2147483647 w 704"/>
                <a:gd name="T33" fmla="*/ 2147483647 h 308"/>
                <a:gd name="T34" fmla="*/ 2147483647 w 704"/>
                <a:gd name="T35" fmla="*/ 2147483647 h 308"/>
                <a:gd name="T36" fmla="*/ 2147483647 w 704"/>
                <a:gd name="T37" fmla="*/ 2147483647 h 308"/>
                <a:gd name="T38" fmla="*/ 2147483647 w 704"/>
                <a:gd name="T39" fmla="*/ 2147483647 h 308"/>
                <a:gd name="T40" fmla="*/ 2147483647 w 704"/>
                <a:gd name="T41" fmla="*/ 2147483647 h 308"/>
                <a:gd name="T42" fmla="*/ 2147483647 w 704"/>
                <a:gd name="T43" fmla="*/ 2147483647 h 308"/>
                <a:gd name="T44" fmla="*/ 2147483647 w 704"/>
                <a:gd name="T45" fmla="*/ 2147483647 h 308"/>
                <a:gd name="T46" fmla="*/ 2147483647 w 704"/>
                <a:gd name="T47" fmla="*/ 2147483647 h 308"/>
                <a:gd name="T48" fmla="*/ 2147483647 w 704"/>
                <a:gd name="T49" fmla="*/ 2147483647 h 308"/>
                <a:gd name="T50" fmla="*/ 2147483647 w 704"/>
                <a:gd name="T51" fmla="*/ 2147483647 h 308"/>
                <a:gd name="T52" fmla="*/ 2147483647 w 704"/>
                <a:gd name="T53" fmla="*/ 2147483647 h 308"/>
                <a:gd name="T54" fmla="*/ 2147483647 w 704"/>
                <a:gd name="T55" fmla="*/ 2147483647 h 308"/>
                <a:gd name="T56" fmla="*/ 2147483647 w 704"/>
                <a:gd name="T57" fmla="*/ 2147483647 h 308"/>
                <a:gd name="T58" fmla="*/ 2147483647 w 704"/>
                <a:gd name="T59" fmla="*/ 0 h 308"/>
                <a:gd name="T60" fmla="*/ 2147483647 w 704"/>
                <a:gd name="T61" fmla="*/ 2147483647 h 308"/>
                <a:gd name="T62" fmla="*/ 2147483647 w 704"/>
                <a:gd name="T63" fmla="*/ 2147483647 h 308"/>
                <a:gd name="T64" fmla="*/ 2147483647 w 704"/>
                <a:gd name="T65" fmla="*/ 2147483647 h 308"/>
                <a:gd name="T66" fmla="*/ 2147483647 w 704"/>
                <a:gd name="T67" fmla="*/ 2147483647 h 3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04"/>
                <a:gd name="T103" fmla="*/ 0 h 308"/>
                <a:gd name="T104" fmla="*/ 704 w 704"/>
                <a:gd name="T105" fmla="*/ 308 h 3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04" h="308">
                  <a:moveTo>
                    <a:pt x="24" y="228"/>
                  </a:moveTo>
                  <a:lnTo>
                    <a:pt x="0" y="294"/>
                  </a:lnTo>
                  <a:lnTo>
                    <a:pt x="91" y="285"/>
                  </a:lnTo>
                  <a:lnTo>
                    <a:pt x="127" y="255"/>
                  </a:lnTo>
                  <a:lnTo>
                    <a:pt x="251" y="222"/>
                  </a:lnTo>
                  <a:lnTo>
                    <a:pt x="285" y="240"/>
                  </a:lnTo>
                  <a:lnTo>
                    <a:pt x="367" y="228"/>
                  </a:lnTo>
                  <a:lnTo>
                    <a:pt x="367" y="233"/>
                  </a:lnTo>
                  <a:lnTo>
                    <a:pt x="489" y="308"/>
                  </a:lnTo>
                  <a:lnTo>
                    <a:pt x="561" y="286"/>
                  </a:lnTo>
                  <a:lnTo>
                    <a:pt x="601" y="201"/>
                  </a:lnTo>
                  <a:lnTo>
                    <a:pt x="671" y="177"/>
                  </a:lnTo>
                  <a:lnTo>
                    <a:pt x="704" y="115"/>
                  </a:lnTo>
                  <a:lnTo>
                    <a:pt x="702" y="39"/>
                  </a:lnTo>
                  <a:lnTo>
                    <a:pt x="693" y="101"/>
                  </a:lnTo>
                  <a:lnTo>
                    <a:pt x="655" y="155"/>
                  </a:lnTo>
                  <a:lnTo>
                    <a:pt x="640" y="151"/>
                  </a:lnTo>
                  <a:lnTo>
                    <a:pt x="587" y="165"/>
                  </a:lnTo>
                  <a:lnTo>
                    <a:pt x="587" y="148"/>
                  </a:lnTo>
                  <a:lnTo>
                    <a:pt x="640" y="130"/>
                  </a:lnTo>
                  <a:lnTo>
                    <a:pt x="592" y="124"/>
                  </a:lnTo>
                  <a:lnTo>
                    <a:pt x="646" y="107"/>
                  </a:lnTo>
                  <a:lnTo>
                    <a:pt x="666" y="116"/>
                  </a:lnTo>
                  <a:lnTo>
                    <a:pt x="677" y="57"/>
                  </a:lnTo>
                  <a:lnTo>
                    <a:pt x="663" y="43"/>
                  </a:lnTo>
                  <a:lnTo>
                    <a:pt x="599" y="67"/>
                  </a:lnTo>
                  <a:lnTo>
                    <a:pt x="601" y="31"/>
                  </a:lnTo>
                  <a:lnTo>
                    <a:pt x="628" y="40"/>
                  </a:lnTo>
                  <a:lnTo>
                    <a:pt x="663" y="13"/>
                  </a:lnTo>
                  <a:lnTo>
                    <a:pt x="644" y="0"/>
                  </a:lnTo>
                  <a:lnTo>
                    <a:pt x="434" y="48"/>
                  </a:lnTo>
                  <a:lnTo>
                    <a:pt x="176" y="100"/>
                  </a:lnTo>
                  <a:lnTo>
                    <a:pt x="58" y="227"/>
                  </a:lnTo>
                  <a:lnTo>
                    <a:pt x="24" y="228"/>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grpSp>
          <p:nvGrpSpPr>
            <p:cNvPr id="160" name="Shape - New York"/>
            <p:cNvGrpSpPr>
              <a:grpSpLocks/>
            </p:cNvGrpSpPr>
            <p:nvPr/>
          </p:nvGrpSpPr>
          <p:grpSpPr bwMode="auto">
            <a:xfrm>
              <a:off x="6530974" y="1478781"/>
              <a:ext cx="1044575" cy="700087"/>
              <a:chOff x="4071" y="893"/>
              <a:chExt cx="658" cy="440"/>
            </a:xfrm>
            <a:solidFill>
              <a:schemeClr val="accent6"/>
            </a:solidFill>
          </p:grpSpPr>
          <p:sp>
            <p:nvSpPr>
              <p:cNvPr id="264" name="Shape -"/>
              <p:cNvSpPr>
                <a:spLocks noChangeAspect="1"/>
              </p:cNvSpPr>
              <p:nvPr/>
            </p:nvSpPr>
            <p:spPr bwMode="auto">
              <a:xfrm>
                <a:off x="4071" y="893"/>
                <a:ext cx="521" cy="417"/>
              </a:xfrm>
              <a:custGeom>
                <a:avLst/>
                <a:gdLst>
                  <a:gd name="T0" fmla="*/ 41 w 524"/>
                  <a:gd name="T1" fmla="*/ 286 h 426"/>
                  <a:gd name="T2" fmla="*/ 90 w 524"/>
                  <a:gd name="T3" fmla="*/ 261 h 426"/>
                  <a:gd name="T4" fmla="*/ 157 w 524"/>
                  <a:gd name="T5" fmla="*/ 255 h 426"/>
                  <a:gd name="T6" fmla="*/ 173 w 524"/>
                  <a:gd name="T7" fmla="*/ 233 h 426"/>
                  <a:gd name="T8" fmla="*/ 197 w 524"/>
                  <a:gd name="T9" fmla="*/ 230 h 426"/>
                  <a:gd name="T10" fmla="*/ 211 w 524"/>
                  <a:gd name="T11" fmla="*/ 206 h 426"/>
                  <a:gd name="T12" fmla="*/ 233 w 524"/>
                  <a:gd name="T13" fmla="*/ 197 h 426"/>
                  <a:gd name="T14" fmla="*/ 223 w 524"/>
                  <a:gd name="T15" fmla="*/ 152 h 426"/>
                  <a:gd name="T16" fmla="*/ 209 w 524"/>
                  <a:gd name="T17" fmla="*/ 140 h 426"/>
                  <a:gd name="T18" fmla="*/ 237 w 524"/>
                  <a:gd name="T19" fmla="*/ 104 h 426"/>
                  <a:gd name="T20" fmla="*/ 255 w 524"/>
                  <a:gd name="T21" fmla="*/ 104 h 426"/>
                  <a:gd name="T22" fmla="*/ 316 w 524"/>
                  <a:gd name="T23" fmla="*/ 28 h 426"/>
                  <a:gd name="T24" fmla="*/ 410 w 524"/>
                  <a:gd name="T25" fmla="*/ 0 h 426"/>
                  <a:gd name="T26" fmla="*/ 421 w 524"/>
                  <a:gd name="T27" fmla="*/ 72 h 426"/>
                  <a:gd name="T28" fmla="*/ 425 w 524"/>
                  <a:gd name="T29" fmla="*/ 69 h 426"/>
                  <a:gd name="T30" fmla="*/ 448 w 524"/>
                  <a:gd name="T31" fmla="*/ 94 h 426"/>
                  <a:gd name="T32" fmla="*/ 449 w 524"/>
                  <a:gd name="T33" fmla="*/ 167 h 426"/>
                  <a:gd name="T34" fmla="*/ 477 w 524"/>
                  <a:gd name="T35" fmla="*/ 227 h 426"/>
                  <a:gd name="T36" fmla="*/ 488 w 524"/>
                  <a:gd name="T37" fmla="*/ 304 h 426"/>
                  <a:gd name="T38" fmla="*/ 491 w 524"/>
                  <a:gd name="T39" fmla="*/ 371 h 426"/>
                  <a:gd name="T40" fmla="*/ 524 w 524"/>
                  <a:gd name="T41" fmla="*/ 394 h 426"/>
                  <a:gd name="T42" fmla="*/ 500 w 524"/>
                  <a:gd name="T43" fmla="*/ 426 h 426"/>
                  <a:gd name="T44" fmla="*/ 439 w 524"/>
                  <a:gd name="T45" fmla="*/ 388 h 426"/>
                  <a:gd name="T46" fmla="*/ 407 w 524"/>
                  <a:gd name="T47" fmla="*/ 391 h 426"/>
                  <a:gd name="T48" fmla="*/ 376 w 524"/>
                  <a:gd name="T49" fmla="*/ 382 h 426"/>
                  <a:gd name="T50" fmla="*/ 378 w 524"/>
                  <a:gd name="T51" fmla="*/ 359 h 426"/>
                  <a:gd name="T52" fmla="*/ 358 w 524"/>
                  <a:gd name="T53" fmla="*/ 352 h 426"/>
                  <a:gd name="T54" fmla="*/ 15 w 524"/>
                  <a:gd name="T55" fmla="*/ 417 h 426"/>
                  <a:gd name="T56" fmla="*/ 0 w 524"/>
                  <a:gd name="T57" fmla="*/ 398 h 426"/>
                  <a:gd name="T58" fmla="*/ 53 w 524"/>
                  <a:gd name="T59" fmla="*/ 322 h 426"/>
                  <a:gd name="T60" fmla="*/ 41 w 524"/>
                  <a:gd name="T61" fmla="*/ 286 h 42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24"/>
                  <a:gd name="T94" fmla="*/ 0 h 426"/>
                  <a:gd name="T95" fmla="*/ 524 w 524"/>
                  <a:gd name="T96" fmla="*/ 426 h 42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24" h="426">
                    <a:moveTo>
                      <a:pt x="41" y="286"/>
                    </a:moveTo>
                    <a:lnTo>
                      <a:pt x="90" y="261"/>
                    </a:lnTo>
                    <a:lnTo>
                      <a:pt x="157" y="255"/>
                    </a:lnTo>
                    <a:lnTo>
                      <a:pt x="173" y="233"/>
                    </a:lnTo>
                    <a:lnTo>
                      <a:pt x="197" y="230"/>
                    </a:lnTo>
                    <a:lnTo>
                      <a:pt x="211" y="206"/>
                    </a:lnTo>
                    <a:lnTo>
                      <a:pt x="233" y="197"/>
                    </a:lnTo>
                    <a:lnTo>
                      <a:pt x="223" y="152"/>
                    </a:lnTo>
                    <a:lnTo>
                      <a:pt x="209" y="140"/>
                    </a:lnTo>
                    <a:lnTo>
                      <a:pt x="237" y="104"/>
                    </a:lnTo>
                    <a:lnTo>
                      <a:pt x="255" y="104"/>
                    </a:lnTo>
                    <a:lnTo>
                      <a:pt x="316" y="28"/>
                    </a:lnTo>
                    <a:lnTo>
                      <a:pt x="410" y="0"/>
                    </a:lnTo>
                    <a:lnTo>
                      <a:pt x="421" y="72"/>
                    </a:lnTo>
                    <a:lnTo>
                      <a:pt x="425" y="69"/>
                    </a:lnTo>
                    <a:lnTo>
                      <a:pt x="448" y="94"/>
                    </a:lnTo>
                    <a:lnTo>
                      <a:pt x="449" y="167"/>
                    </a:lnTo>
                    <a:lnTo>
                      <a:pt x="477" y="227"/>
                    </a:lnTo>
                    <a:lnTo>
                      <a:pt x="488" y="304"/>
                    </a:lnTo>
                    <a:lnTo>
                      <a:pt x="491" y="371"/>
                    </a:lnTo>
                    <a:lnTo>
                      <a:pt x="524" y="394"/>
                    </a:lnTo>
                    <a:lnTo>
                      <a:pt x="500" y="426"/>
                    </a:lnTo>
                    <a:lnTo>
                      <a:pt x="439" y="388"/>
                    </a:lnTo>
                    <a:lnTo>
                      <a:pt x="407" y="391"/>
                    </a:lnTo>
                    <a:lnTo>
                      <a:pt x="376" y="382"/>
                    </a:lnTo>
                    <a:lnTo>
                      <a:pt x="378" y="359"/>
                    </a:lnTo>
                    <a:lnTo>
                      <a:pt x="358" y="352"/>
                    </a:lnTo>
                    <a:lnTo>
                      <a:pt x="15" y="417"/>
                    </a:lnTo>
                    <a:lnTo>
                      <a:pt x="0" y="398"/>
                    </a:lnTo>
                    <a:lnTo>
                      <a:pt x="53" y="322"/>
                    </a:lnTo>
                    <a:lnTo>
                      <a:pt x="41" y="286"/>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265" name="Shape -"/>
              <p:cNvSpPr>
                <a:spLocks noChangeAspect="1"/>
              </p:cNvSpPr>
              <p:nvPr/>
            </p:nvSpPr>
            <p:spPr bwMode="auto">
              <a:xfrm>
                <a:off x="4578" y="1244"/>
                <a:ext cx="151" cy="89"/>
              </a:xfrm>
              <a:custGeom>
                <a:avLst/>
                <a:gdLst>
                  <a:gd name="T0" fmla="*/ 0 w 152"/>
                  <a:gd name="T1" fmla="*/ 67 h 91"/>
                  <a:gd name="T2" fmla="*/ 63 w 152"/>
                  <a:gd name="T3" fmla="*/ 37 h 91"/>
                  <a:gd name="T4" fmla="*/ 124 w 152"/>
                  <a:gd name="T5" fmla="*/ 0 h 91"/>
                  <a:gd name="T6" fmla="*/ 134 w 152"/>
                  <a:gd name="T7" fmla="*/ 1 h 91"/>
                  <a:gd name="T8" fmla="*/ 152 w 152"/>
                  <a:gd name="T9" fmla="*/ 3 h 91"/>
                  <a:gd name="T10" fmla="*/ 93 w 152"/>
                  <a:gd name="T11" fmla="*/ 50 h 91"/>
                  <a:gd name="T12" fmla="*/ 18 w 152"/>
                  <a:gd name="T13" fmla="*/ 91 h 91"/>
                  <a:gd name="T14" fmla="*/ 0 w 152"/>
                  <a:gd name="T15" fmla="*/ 67 h 91"/>
                  <a:gd name="T16" fmla="*/ 0 60000 65536"/>
                  <a:gd name="T17" fmla="*/ 0 60000 65536"/>
                  <a:gd name="T18" fmla="*/ 0 60000 65536"/>
                  <a:gd name="T19" fmla="*/ 0 60000 65536"/>
                  <a:gd name="T20" fmla="*/ 0 60000 65536"/>
                  <a:gd name="T21" fmla="*/ 0 60000 65536"/>
                  <a:gd name="T22" fmla="*/ 0 60000 65536"/>
                  <a:gd name="T23" fmla="*/ 0 60000 65536"/>
                  <a:gd name="T24" fmla="*/ 0 w 152"/>
                  <a:gd name="T25" fmla="*/ 0 h 91"/>
                  <a:gd name="T26" fmla="*/ 152 w 152"/>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2" h="91">
                    <a:moveTo>
                      <a:pt x="0" y="67"/>
                    </a:moveTo>
                    <a:lnTo>
                      <a:pt x="63" y="37"/>
                    </a:lnTo>
                    <a:lnTo>
                      <a:pt x="124" y="0"/>
                    </a:lnTo>
                    <a:lnTo>
                      <a:pt x="134" y="1"/>
                    </a:lnTo>
                    <a:lnTo>
                      <a:pt x="152" y="3"/>
                    </a:lnTo>
                    <a:lnTo>
                      <a:pt x="93" y="50"/>
                    </a:lnTo>
                    <a:lnTo>
                      <a:pt x="18" y="91"/>
                    </a:lnTo>
                    <a:lnTo>
                      <a:pt x="0" y="67"/>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grpSp>
        <p:sp>
          <p:nvSpPr>
            <p:cNvPr id="161" name="Shape - New Mexico"/>
            <p:cNvSpPr>
              <a:spLocks noChangeAspect="1"/>
            </p:cNvSpPr>
            <p:nvPr/>
          </p:nvSpPr>
          <p:spPr bwMode="auto">
            <a:xfrm>
              <a:off x="2868611" y="3158355"/>
              <a:ext cx="898525" cy="877887"/>
            </a:xfrm>
            <a:custGeom>
              <a:avLst/>
              <a:gdLst>
                <a:gd name="T0" fmla="*/ 2147483647 w 568"/>
                <a:gd name="T1" fmla="*/ 0 h 563"/>
                <a:gd name="T2" fmla="*/ 2147483647 w 568"/>
                <a:gd name="T3" fmla="*/ 2147483647 h 563"/>
                <a:gd name="T4" fmla="*/ 2147483647 w 568"/>
                <a:gd name="T5" fmla="*/ 2147483647 h 563"/>
                <a:gd name="T6" fmla="*/ 2147483647 w 568"/>
                <a:gd name="T7" fmla="*/ 2147483647 h 563"/>
                <a:gd name="T8" fmla="*/ 2147483647 w 568"/>
                <a:gd name="T9" fmla="*/ 2147483647 h 563"/>
                <a:gd name="T10" fmla="*/ 2147483647 w 568"/>
                <a:gd name="T11" fmla="*/ 2147483647 h 563"/>
                <a:gd name="T12" fmla="*/ 2147483647 w 568"/>
                <a:gd name="T13" fmla="*/ 2147483647 h 563"/>
                <a:gd name="T14" fmla="*/ 2147483647 w 568"/>
                <a:gd name="T15" fmla="*/ 2147483647 h 563"/>
                <a:gd name="T16" fmla="*/ 0 w 568"/>
                <a:gd name="T17" fmla="*/ 2147483647 h 563"/>
                <a:gd name="T18" fmla="*/ 2147483647 w 568"/>
                <a:gd name="T19" fmla="*/ 2147483647 h 563"/>
                <a:gd name="T20" fmla="*/ 2147483647 w 568"/>
                <a:gd name="T21" fmla="*/ 0 h 5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68"/>
                <a:gd name="T34" fmla="*/ 0 h 563"/>
                <a:gd name="T35" fmla="*/ 568 w 568"/>
                <a:gd name="T36" fmla="*/ 563 h 5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68" h="563">
                  <a:moveTo>
                    <a:pt x="69" y="0"/>
                  </a:moveTo>
                  <a:lnTo>
                    <a:pt x="568" y="22"/>
                  </a:lnTo>
                  <a:lnTo>
                    <a:pt x="544" y="520"/>
                  </a:lnTo>
                  <a:lnTo>
                    <a:pt x="382" y="511"/>
                  </a:lnTo>
                  <a:lnTo>
                    <a:pt x="230" y="507"/>
                  </a:lnTo>
                  <a:lnTo>
                    <a:pt x="230" y="526"/>
                  </a:lnTo>
                  <a:lnTo>
                    <a:pt x="103" y="526"/>
                  </a:lnTo>
                  <a:lnTo>
                    <a:pt x="95" y="563"/>
                  </a:lnTo>
                  <a:lnTo>
                    <a:pt x="0" y="551"/>
                  </a:lnTo>
                  <a:lnTo>
                    <a:pt x="54" y="130"/>
                  </a:lnTo>
                  <a:lnTo>
                    <a:pt x="69"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62" name="Shape - New Jersey"/>
            <p:cNvSpPr>
              <a:spLocks noChangeAspect="1"/>
            </p:cNvSpPr>
            <p:nvPr/>
          </p:nvSpPr>
          <p:spPr bwMode="auto">
            <a:xfrm>
              <a:off x="7143748" y="2080443"/>
              <a:ext cx="196851" cy="385763"/>
            </a:xfrm>
            <a:custGeom>
              <a:avLst/>
              <a:gdLst>
                <a:gd name="T0" fmla="*/ 2147483647 w 125"/>
                <a:gd name="T1" fmla="*/ 2147483647 h 247"/>
                <a:gd name="T2" fmla="*/ 2147483647 w 125"/>
                <a:gd name="T3" fmla="*/ 0 h 247"/>
                <a:gd name="T4" fmla="*/ 2147483647 w 125"/>
                <a:gd name="T5" fmla="*/ 2147483647 h 247"/>
                <a:gd name="T6" fmla="*/ 2147483647 w 125"/>
                <a:gd name="T7" fmla="*/ 2147483647 h 247"/>
                <a:gd name="T8" fmla="*/ 2147483647 w 125"/>
                <a:gd name="T9" fmla="*/ 2147483647 h 247"/>
                <a:gd name="T10" fmla="*/ 2147483647 w 125"/>
                <a:gd name="T11" fmla="*/ 2147483647 h 247"/>
                <a:gd name="T12" fmla="*/ 2147483647 w 125"/>
                <a:gd name="T13" fmla="*/ 2147483647 h 247"/>
                <a:gd name="T14" fmla="*/ 2147483647 w 125"/>
                <a:gd name="T15" fmla="*/ 2147483647 h 247"/>
                <a:gd name="T16" fmla="*/ 2147483647 w 125"/>
                <a:gd name="T17" fmla="*/ 2147483647 h 247"/>
                <a:gd name="T18" fmla="*/ 2147483647 w 125"/>
                <a:gd name="T19" fmla="*/ 2147483647 h 247"/>
                <a:gd name="T20" fmla="*/ 2147483647 w 125"/>
                <a:gd name="T21" fmla="*/ 2147483647 h 247"/>
                <a:gd name="T22" fmla="*/ 0 w 125"/>
                <a:gd name="T23" fmla="*/ 2147483647 h 247"/>
                <a:gd name="T24" fmla="*/ 2147483647 w 125"/>
                <a:gd name="T25" fmla="*/ 2147483647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5"/>
                <a:gd name="T40" fmla="*/ 0 h 247"/>
                <a:gd name="T41" fmla="*/ 125 w 125"/>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5" h="247">
                  <a:moveTo>
                    <a:pt x="22" y="2"/>
                  </a:moveTo>
                  <a:lnTo>
                    <a:pt x="52" y="0"/>
                  </a:lnTo>
                  <a:lnTo>
                    <a:pt x="112" y="37"/>
                  </a:lnTo>
                  <a:lnTo>
                    <a:pt x="103" y="67"/>
                  </a:lnTo>
                  <a:lnTo>
                    <a:pt x="124" y="86"/>
                  </a:lnTo>
                  <a:lnTo>
                    <a:pt x="125" y="203"/>
                  </a:lnTo>
                  <a:lnTo>
                    <a:pt x="104" y="247"/>
                  </a:lnTo>
                  <a:lnTo>
                    <a:pt x="81" y="231"/>
                  </a:lnTo>
                  <a:lnTo>
                    <a:pt x="55" y="230"/>
                  </a:lnTo>
                  <a:lnTo>
                    <a:pt x="12" y="206"/>
                  </a:lnTo>
                  <a:lnTo>
                    <a:pt x="45" y="133"/>
                  </a:lnTo>
                  <a:lnTo>
                    <a:pt x="0" y="94"/>
                  </a:lnTo>
                  <a:lnTo>
                    <a:pt x="22" y="2"/>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63" name="Shape - New Hampshire"/>
            <p:cNvSpPr>
              <a:spLocks noChangeAspect="1"/>
            </p:cNvSpPr>
            <p:nvPr/>
          </p:nvSpPr>
          <p:spPr bwMode="auto">
            <a:xfrm>
              <a:off x="7334249" y="1366068"/>
              <a:ext cx="257175" cy="447675"/>
            </a:xfrm>
            <a:custGeom>
              <a:avLst/>
              <a:gdLst>
                <a:gd name="T0" fmla="*/ 2147483647 w 162"/>
                <a:gd name="T1" fmla="*/ 0 h 289"/>
                <a:gd name="T2" fmla="*/ 0 w 162"/>
                <a:gd name="T3" fmla="*/ 2147483647 h 289"/>
                <a:gd name="T4" fmla="*/ 2147483647 w 162"/>
                <a:gd name="T5" fmla="*/ 2147483647 h 289"/>
                <a:gd name="T6" fmla="*/ 2147483647 w 162"/>
                <a:gd name="T7" fmla="*/ 2147483647 h 289"/>
                <a:gd name="T8" fmla="*/ 2147483647 w 162"/>
                <a:gd name="T9" fmla="*/ 2147483647 h 289"/>
                <a:gd name="T10" fmla="*/ 2147483647 w 162"/>
                <a:gd name="T11" fmla="*/ 2147483647 h 289"/>
                <a:gd name="T12" fmla="*/ 2147483647 w 162"/>
                <a:gd name="T13" fmla="*/ 2147483647 h 289"/>
                <a:gd name="T14" fmla="*/ 2147483647 w 162"/>
                <a:gd name="T15" fmla="*/ 2147483647 h 289"/>
                <a:gd name="T16" fmla="*/ 2147483647 w 162"/>
                <a:gd name="T17" fmla="*/ 2147483647 h 289"/>
                <a:gd name="T18" fmla="*/ 2147483647 w 162"/>
                <a:gd name="T19" fmla="*/ 2147483647 h 289"/>
                <a:gd name="T20" fmla="*/ 2147483647 w 162"/>
                <a:gd name="T21" fmla="*/ 2147483647 h 289"/>
                <a:gd name="T22" fmla="*/ 2147483647 w 162"/>
                <a:gd name="T23" fmla="*/ 2147483647 h 289"/>
                <a:gd name="T24" fmla="*/ 2147483647 w 162"/>
                <a:gd name="T25" fmla="*/ 0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289"/>
                <a:gd name="T41" fmla="*/ 162 w 162"/>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289">
                  <a:moveTo>
                    <a:pt x="34" y="0"/>
                  </a:moveTo>
                  <a:lnTo>
                    <a:pt x="0" y="51"/>
                  </a:lnTo>
                  <a:lnTo>
                    <a:pt x="37" y="118"/>
                  </a:lnTo>
                  <a:lnTo>
                    <a:pt x="15" y="136"/>
                  </a:lnTo>
                  <a:lnTo>
                    <a:pt x="24" y="289"/>
                  </a:lnTo>
                  <a:lnTo>
                    <a:pt x="115" y="267"/>
                  </a:lnTo>
                  <a:lnTo>
                    <a:pt x="138" y="267"/>
                  </a:lnTo>
                  <a:lnTo>
                    <a:pt x="152" y="250"/>
                  </a:lnTo>
                  <a:lnTo>
                    <a:pt x="152" y="222"/>
                  </a:lnTo>
                  <a:lnTo>
                    <a:pt x="162" y="204"/>
                  </a:lnTo>
                  <a:lnTo>
                    <a:pt x="112" y="182"/>
                  </a:lnTo>
                  <a:lnTo>
                    <a:pt x="46" y="14"/>
                  </a:lnTo>
                  <a:lnTo>
                    <a:pt x="34" y="0"/>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64" name="Shape - Nevada"/>
            <p:cNvSpPr>
              <a:spLocks noChangeAspect="1"/>
            </p:cNvSpPr>
            <p:nvPr/>
          </p:nvSpPr>
          <p:spPr bwMode="auto">
            <a:xfrm>
              <a:off x="1660523" y="2143942"/>
              <a:ext cx="831851" cy="1239838"/>
            </a:xfrm>
            <a:custGeom>
              <a:avLst/>
              <a:gdLst>
                <a:gd name="T0" fmla="*/ 2147483647 w 527"/>
                <a:gd name="T1" fmla="*/ 0 h 797"/>
                <a:gd name="T2" fmla="*/ 0 w 527"/>
                <a:gd name="T3" fmla="*/ 2147483647 h 797"/>
                <a:gd name="T4" fmla="*/ 2147483647 w 527"/>
                <a:gd name="T5" fmla="*/ 2147483647 h 797"/>
                <a:gd name="T6" fmla="*/ 2147483647 w 527"/>
                <a:gd name="T7" fmla="*/ 2147483647 h 797"/>
                <a:gd name="T8" fmla="*/ 2147483647 w 527"/>
                <a:gd name="T9" fmla="*/ 2147483647 h 797"/>
                <a:gd name="T10" fmla="*/ 2147483647 w 527"/>
                <a:gd name="T11" fmla="*/ 2147483647 h 797"/>
                <a:gd name="T12" fmla="*/ 2147483647 w 527"/>
                <a:gd name="T13" fmla="*/ 2147483647 h 797"/>
                <a:gd name="T14" fmla="*/ 2147483647 w 527"/>
                <a:gd name="T15" fmla="*/ 2147483647 h 797"/>
                <a:gd name="T16" fmla="*/ 2147483647 w 527"/>
                <a:gd name="T17" fmla="*/ 2147483647 h 797"/>
                <a:gd name="T18" fmla="*/ 2147483647 w 527"/>
                <a:gd name="T19" fmla="*/ 2147483647 h 797"/>
                <a:gd name="T20" fmla="*/ 2147483647 w 527"/>
                <a:gd name="T21" fmla="*/ 2147483647 h 797"/>
                <a:gd name="T22" fmla="*/ 2147483647 w 527"/>
                <a:gd name="T23" fmla="*/ 0 h 7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797"/>
                <a:gd name="T38" fmla="*/ 527 w 527"/>
                <a:gd name="T39" fmla="*/ 797 h 7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797">
                  <a:moveTo>
                    <a:pt x="67" y="0"/>
                  </a:moveTo>
                  <a:lnTo>
                    <a:pt x="0" y="316"/>
                  </a:lnTo>
                  <a:lnTo>
                    <a:pt x="359" y="797"/>
                  </a:lnTo>
                  <a:lnTo>
                    <a:pt x="381" y="776"/>
                  </a:lnTo>
                  <a:lnTo>
                    <a:pt x="380" y="681"/>
                  </a:lnTo>
                  <a:lnTo>
                    <a:pt x="425" y="688"/>
                  </a:lnTo>
                  <a:lnTo>
                    <a:pt x="471" y="396"/>
                  </a:lnTo>
                  <a:lnTo>
                    <a:pt x="502" y="198"/>
                  </a:lnTo>
                  <a:lnTo>
                    <a:pt x="511" y="138"/>
                  </a:lnTo>
                  <a:lnTo>
                    <a:pt x="527" y="85"/>
                  </a:lnTo>
                  <a:lnTo>
                    <a:pt x="290" y="47"/>
                  </a:lnTo>
                  <a:lnTo>
                    <a:pt x="67"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65" name="Shape - Nebraska"/>
            <p:cNvSpPr>
              <a:spLocks noChangeAspect="1"/>
            </p:cNvSpPr>
            <p:nvPr/>
          </p:nvSpPr>
          <p:spPr bwMode="auto">
            <a:xfrm>
              <a:off x="3648074" y="2245543"/>
              <a:ext cx="1095375" cy="487363"/>
            </a:xfrm>
            <a:custGeom>
              <a:avLst/>
              <a:gdLst>
                <a:gd name="T0" fmla="*/ 2147483647 w 695"/>
                <a:gd name="T1" fmla="*/ 0 h 313"/>
                <a:gd name="T2" fmla="*/ 0 w 695"/>
                <a:gd name="T3" fmla="*/ 2147483647 h 313"/>
                <a:gd name="T4" fmla="*/ 2147483647 w 695"/>
                <a:gd name="T5" fmla="*/ 2147483647 h 313"/>
                <a:gd name="T6" fmla="*/ 2147483647 w 695"/>
                <a:gd name="T7" fmla="*/ 2147483647 h 313"/>
                <a:gd name="T8" fmla="*/ 2147483647 w 695"/>
                <a:gd name="T9" fmla="*/ 2147483647 h 313"/>
                <a:gd name="T10" fmla="*/ 2147483647 w 695"/>
                <a:gd name="T11" fmla="*/ 2147483647 h 313"/>
                <a:gd name="T12" fmla="*/ 2147483647 w 695"/>
                <a:gd name="T13" fmla="*/ 2147483647 h 313"/>
                <a:gd name="T14" fmla="*/ 2147483647 w 695"/>
                <a:gd name="T15" fmla="*/ 2147483647 h 313"/>
                <a:gd name="T16" fmla="*/ 2147483647 w 695"/>
                <a:gd name="T17" fmla="*/ 2147483647 h 313"/>
                <a:gd name="T18" fmla="*/ 2147483647 w 695"/>
                <a:gd name="T19" fmla="*/ 2147483647 h 313"/>
                <a:gd name="T20" fmla="*/ 2147483647 w 695"/>
                <a:gd name="T21" fmla="*/ 2147483647 h 313"/>
                <a:gd name="T22" fmla="*/ 2147483647 w 695"/>
                <a:gd name="T23" fmla="*/ 2147483647 h 313"/>
                <a:gd name="T24" fmla="*/ 2147483647 w 695"/>
                <a:gd name="T25" fmla="*/ 2147483647 h 313"/>
                <a:gd name="T26" fmla="*/ 2147483647 w 695"/>
                <a:gd name="T27" fmla="*/ 2147483647 h 313"/>
                <a:gd name="T28" fmla="*/ 2147483647 w 695"/>
                <a:gd name="T29" fmla="*/ 0 h 3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5"/>
                <a:gd name="T46" fmla="*/ 0 h 313"/>
                <a:gd name="T47" fmla="*/ 695 w 695"/>
                <a:gd name="T48" fmla="*/ 313 h 3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5" h="313">
                  <a:moveTo>
                    <a:pt x="8" y="0"/>
                  </a:moveTo>
                  <a:lnTo>
                    <a:pt x="0" y="207"/>
                  </a:lnTo>
                  <a:lnTo>
                    <a:pt x="157" y="211"/>
                  </a:lnTo>
                  <a:lnTo>
                    <a:pt x="155" y="313"/>
                  </a:lnTo>
                  <a:lnTo>
                    <a:pt x="367" y="310"/>
                  </a:lnTo>
                  <a:lnTo>
                    <a:pt x="556" y="307"/>
                  </a:lnTo>
                  <a:lnTo>
                    <a:pt x="695" y="310"/>
                  </a:lnTo>
                  <a:lnTo>
                    <a:pt x="652" y="222"/>
                  </a:lnTo>
                  <a:lnTo>
                    <a:pt x="622" y="140"/>
                  </a:lnTo>
                  <a:lnTo>
                    <a:pt x="589" y="55"/>
                  </a:lnTo>
                  <a:lnTo>
                    <a:pt x="510" y="1"/>
                  </a:lnTo>
                  <a:lnTo>
                    <a:pt x="474" y="33"/>
                  </a:lnTo>
                  <a:lnTo>
                    <a:pt x="431" y="10"/>
                  </a:lnTo>
                  <a:lnTo>
                    <a:pt x="242" y="4"/>
                  </a:lnTo>
                  <a:lnTo>
                    <a:pt x="8"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66" name="Shape - Montana"/>
            <p:cNvSpPr>
              <a:spLocks noChangeAspect="1"/>
            </p:cNvSpPr>
            <p:nvPr/>
          </p:nvSpPr>
          <p:spPr bwMode="auto">
            <a:xfrm>
              <a:off x="2373958" y="1139056"/>
              <a:ext cx="1306512" cy="803275"/>
            </a:xfrm>
            <a:custGeom>
              <a:avLst/>
              <a:gdLst>
                <a:gd name="T0" fmla="*/ 2147483647 w 828"/>
                <a:gd name="T1" fmla="*/ 0 h 516"/>
                <a:gd name="T2" fmla="*/ 2147483647 w 828"/>
                <a:gd name="T3" fmla="*/ 2147483647 h 516"/>
                <a:gd name="T4" fmla="*/ 2147483647 w 828"/>
                <a:gd name="T5" fmla="*/ 2147483647 h 516"/>
                <a:gd name="T6" fmla="*/ 2147483647 w 828"/>
                <a:gd name="T7" fmla="*/ 2147483647 h 516"/>
                <a:gd name="T8" fmla="*/ 2147483647 w 828"/>
                <a:gd name="T9" fmla="*/ 2147483647 h 516"/>
                <a:gd name="T10" fmla="*/ 2147483647 w 828"/>
                <a:gd name="T11" fmla="*/ 2147483647 h 516"/>
                <a:gd name="T12" fmla="*/ 2147483647 w 828"/>
                <a:gd name="T13" fmla="*/ 2147483647 h 516"/>
                <a:gd name="T14" fmla="*/ 2147483647 w 828"/>
                <a:gd name="T15" fmla="*/ 2147483647 h 516"/>
                <a:gd name="T16" fmla="*/ 2147483647 w 828"/>
                <a:gd name="T17" fmla="*/ 2147483647 h 516"/>
                <a:gd name="T18" fmla="*/ 2147483647 w 828"/>
                <a:gd name="T19" fmla="*/ 2147483647 h 516"/>
                <a:gd name="T20" fmla="*/ 2147483647 w 828"/>
                <a:gd name="T21" fmla="*/ 2147483647 h 516"/>
                <a:gd name="T22" fmla="*/ 2147483647 w 828"/>
                <a:gd name="T23" fmla="*/ 2147483647 h 516"/>
                <a:gd name="T24" fmla="*/ 2147483647 w 828"/>
                <a:gd name="T25" fmla="*/ 2147483647 h 516"/>
                <a:gd name="T26" fmla="*/ 2147483647 w 828"/>
                <a:gd name="T27" fmla="*/ 2147483647 h 516"/>
                <a:gd name="T28" fmla="*/ 2147483647 w 828"/>
                <a:gd name="T29" fmla="*/ 2147483647 h 516"/>
                <a:gd name="T30" fmla="*/ 2147483647 w 828"/>
                <a:gd name="T31" fmla="*/ 2147483647 h 516"/>
                <a:gd name="T32" fmla="*/ 2147483647 w 828"/>
                <a:gd name="T33" fmla="*/ 2147483647 h 516"/>
                <a:gd name="T34" fmla="*/ 0 w 828"/>
                <a:gd name="T35" fmla="*/ 2147483647 h 516"/>
                <a:gd name="T36" fmla="*/ 2147483647 w 828"/>
                <a:gd name="T37" fmla="*/ 0 h 5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8"/>
                <a:gd name="T58" fmla="*/ 0 h 516"/>
                <a:gd name="T59" fmla="*/ 828 w 828"/>
                <a:gd name="T60" fmla="*/ 516 h 5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8" h="516">
                  <a:moveTo>
                    <a:pt x="14" y="0"/>
                  </a:moveTo>
                  <a:lnTo>
                    <a:pt x="176" y="21"/>
                  </a:lnTo>
                  <a:lnTo>
                    <a:pt x="275" y="34"/>
                  </a:lnTo>
                  <a:lnTo>
                    <a:pt x="404" y="48"/>
                  </a:lnTo>
                  <a:lnTo>
                    <a:pt x="524" y="60"/>
                  </a:lnTo>
                  <a:lnTo>
                    <a:pt x="731" y="75"/>
                  </a:lnTo>
                  <a:lnTo>
                    <a:pt x="828" y="82"/>
                  </a:lnTo>
                  <a:lnTo>
                    <a:pt x="825" y="502"/>
                  </a:lnTo>
                  <a:lnTo>
                    <a:pt x="318" y="459"/>
                  </a:lnTo>
                  <a:lnTo>
                    <a:pt x="307" y="516"/>
                  </a:lnTo>
                  <a:lnTo>
                    <a:pt x="288" y="489"/>
                  </a:lnTo>
                  <a:lnTo>
                    <a:pt x="242" y="493"/>
                  </a:lnTo>
                  <a:lnTo>
                    <a:pt x="175" y="504"/>
                  </a:lnTo>
                  <a:lnTo>
                    <a:pt x="163" y="431"/>
                  </a:lnTo>
                  <a:lnTo>
                    <a:pt x="84" y="373"/>
                  </a:lnTo>
                  <a:lnTo>
                    <a:pt x="96" y="317"/>
                  </a:lnTo>
                  <a:lnTo>
                    <a:pt x="103" y="273"/>
                  </a:lnTo>
                  <a:lnTo>
                    <a:pt x="0" y="128"/>
                  </a:lnTo>
                  <a:lnTo>
                    <a:pt x="14"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67" name="Shape - Missouri"/>
            <p:cNvSpPr>
              <a:spLocks noChangeAspect="1"/>
            </p:cNvSpPr>
            <p:nvPr/>
          </p:nvSpPr>
          <p:spPr bwMode="auto">
            <a:xfrm>
              <a:off x="4687886" y="2596381"/>
              <a:ext cx="863600" cy="701675"/>
            </a:xfrm>
            <a:custGeom>
              <a:avLst/>
              <a:gdLst>
                <a:gd name="T0" fmla="*/ 0 w 548"/>
                <a:gd name="T1" fmla="*/ 15 h 451"/>
                <a:gd name="T2" fmla="*/ 240 w 548"/>
                <a:gd name="T3" fmla="*/ 0 h 451"/>
                <a:gd name="T4" fmla="*/ 290 w 548"/>
                <a:gd name="T5" fmla="*/ 0 h 451"/>
                <a:gd name="T6" fmla="*/ 329 w 548"/>
                <a:gd name="T7" fmla="*/ 13 h 451"/>
                <a:gd name="T8" fmla="*/ 308 w 548"/>
                <a:gd name="T9" fmla="*/ 52 h 451"/>
                <a:gd name="T10" fmla="*/ 378 w 548"/>
                <a:gd name="T11" fmla="*/ 116 h 451"/>
                <a:gd name="T12" fmla="*/ 401 w 548"/>
                <a:gd name="T13" fmla="*/ 170 h 451"/>
                <a:gd name="T14" fmla="*/ 442 w 548"/>
                <a:gd name="T15" fmla="*/ 156 h 451"/>
                <a:gd name="T16" fmla="*/ 441 w 548"/>
                <a:gd name="T17" fmla="*/ 232 h 451"/>
                <a:gd name="T18" fmla="*/ 483 w 548"/>
                <a:gd name="T19" fmla="*/ 255 h 451"/>
                <a:gd name="T20" fmla="*/ 502 w 548"/>
                <a:gd name="T21" fmla="*/ 322 h 451"/>
                <a:gd name="T22" fmla="*/ 532 w 548"/>
                <a:gd name="T23" fmla="*/ 328 h 451"/>
                <a:gd name="T24" fmla="*/ 548 w 548"/>
                <a:gd name="T25" fmla="*/ 356 h 451"/>
                <a:gd name="T26" fmla="*/ 511 w 548"/>
                <a:gd name="T27" fmla="*/ 395 h 451"/>
                <a:gd name="T28" fmla="*/ 499 w 548"/>
                <a:gd name="T29" fmla="*/ 439 h 451"/>
                <a:gd name="T30" fmla="*/ 447 w 548"/>
                <a:gd name="T31" fmla="*/ 451 h 451"/>
                <a:gd name="T32" fmla="*/ 460 w 548"/>
                <a:gd name="T33" fmla="*/ 402 h 451"/>
                <a:gd name="T34" fmla="*/ 255 w 548"/>
                <a:gd name="T35" fmla="*/ 420 h 451"/>
                <a:gd name="T36" fmla="*/ 107 w 548"/>
                <a:gd name="T37" fmla="*/ 438 h 451"/>
                <a:gd name="T38" fmla="*/ 98 w 548"/>
                <a:gd name="T39" fmla="*/ 390 h 451"/>
                <a:gd name="T40" fmla="*/ 88 w 548"/>
                <a:gd name="T41" fmla="*/ 246 h 451"/>
                <a:gd name="T42" fmla="*/ 86 w 548"/>
                <a:gd name="T43" fmla="*/ 167 h 451"/>
                <a:gd name="T44" fmla="*/ 37 w 548"/>
                <a:gd name="T45" fmla="*/ 131 h 451"/>
                <a:gd name="T46" fmla="*/ 55 w 548"/>
                <a:gd name="T47" fmla="*/ 98 h 451"/>
                <a:gd name="T48" fmla="*/ 31 w 548"/>
                <a:gd name="T49" fmla="*/ 80 h 451"/>
                <a:gd name="T50" fmla="*/ 0 w 548"/>
                <a:gd name="T51" fmla="*/ 15 h 45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8"/>
                <a:gd name="T79" fmla="*/ 0 h 451"/>
                <a:gd name="T80" fmla="*/ 548 w 548"/>
                <a:gd name="T81" fmla="*/ 451 h 45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8" h="451">
                  <a:moveTo>
                    <a:pt x="0" y="15"/>
                  </a:moveTo>
                  <a:lnTo>
                    <a:pt x="240" y="0"/>
                  </a:lnTo>
                  <a:lnTo>
                    <a:pt x="290" y="0"/>
                  </a:lnTo>
                  <a:lnTo>
                    <a:pt x="329" y="13"/>
                  </a:lnTo>
                  <a:lnTo>
                    <a:pt x="308" y="52"/>
                  </a:lnTo>
                  <a:lnTo>
                    <a:pt x="378" y="116"/>
                  </a:lnTo>
                  <a:lnTo>
                    <a:pt x="401" y="170"/>
                  </a:lnTo>
                  <a:lnTo>
                    <a:pt x="442" y="156"/>
                  </a:lnTo>
                  <a:lnTo>
                    <a:pt x="441" y="232"/>
                  </a:lnTo>
                  <a:lnTo>
                    <a:pt x="483" y="255"/>
                  </a:lnTo>
                  <a:lnTo>
                    <a:pt x="502" y="322"/>
                  </a:lnTo>
                  <a:lnTo>
                    <a:pt x="532" y="328"/>
                  </a:lnTo>
                  <a:lnTo>
                    <a:pt x="548" y="356"/>
                  </a:lnTo>
                  <a:lnTo>
                    <a:pt x="511" y="395"/>
                  </a:lnTo>
                  <a:lnTo>
                    <a:pt x="499" y="439"/>
                  </a:lnTo>
                  <a:lnTo>
                    <a:pt x="447" y="451"/>
                  </a:lnTo>
                  <a:lnTo>
                    <a:pt x="460" y="402"/>
                  </a:lnTo>
                  <a:lnTo>
                    <a:pt x="255" y="420"/>
                  </a:lnTo>
                  <a:lnTo>
                    <a:pt x="107" y="438"/>
                  </a:lnTo>
                  <a:lnTo>
                    <a:pt x="98" y="390"/>
                  </a:lnTo>
                  <a:lnTo>
                    <a:pt x="88" y="246"/>
                  </a:lnTo>
                  <a:lnTo>
                    <a:pt x="86" y="167"/>
                  </a:lnTo>
                  <a:lnTo>
                    <a:pt x="37" y="131"/>
                  </a:lnTo>
                  <a:lnTo>
                    <a:pt x="55" y="98"/>
                  </a:lnTo>
                  <a:lnTo>
                    <a:pt x="31" y="80"/>
                  </a:lnTo>
                  <a:lnTo>
                    <a:pt x="0" y="15"/>
                  </a:lnTo>
                  <a:close/>
                </a:path>
              </a:pathLst>
            </a:custGeom>
            <a:solidFill>
              <a:schemeClr val="tx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168" name="Shape - Mississippi"/>
            <p:cNvSpPr>
              <a:spLocks noChangeAspect="1"/>
            </p:cNvSpPr>
            <p:nvPr/>
          </p:nvSpPr>
          <p:spPr bwMode="auto">
            <a:xfrm>
              <a:off x="5303835" y="3429817"/>
              <a:ext cx="450851" cy="774700"/>
            </a:xfrm>
            <a:custGeom>
              <a:avLst/>
              <a:gdLst>
                <a:gd name="T0" fmla="*/ 2147483647 w 287"/>
                <a:gd name="T1" fmla="*/ 2147483647 h 499"/>
                <a:gd name="T2" fmla="*/ 2147483647 w 287"/>
                <a:gd name="T3" fmla="*/ 2147483647 h 499"/>
                <a:gd name="T4" fmla="*/ 0 w 287"/>
                <a:gd name="T5" fmla="*/ 2147483647 h 499"/>
                <a:gd name="T6" fmla="*/ 2147483647 w 287"/>
                <a:gd name="T7" fmla="*/ 2147483647 h 499"/>
                <a:gd name="T8" fmla="*/ 2147483647 w 287"/>
                <a:gd name="T9" fmla="*/ 2147483647 h 499"/>
                <a:gd name="T10" fmla="*/ 2147483647 w 287"/>
                <a:gd name="T11" fmla="*/ 2147483647 h 499"/>
                <a:gd name="T12" fmla="*/ 2147483647 w 287"/>
                <a:gd name="T13" fmla="*/ 2147483647 h 499"/>
                <a:gd name="T14" fmla="*/ 2147483647 w 287"/>
                <a:gd name="T15" fmla="*/ 2147483647 h 499"/>
                <a:gd name="T16" fmla="*/ 2147483647 w 287"/>
                <a:gd name="T17" fmla="*/ 2147483647 h 499"/>
                <a:gd name="T18" fmla="*/ 2147483647 w 287"/>
                <a:gd name="T19" fmla="*/ 2147483647 h 499"/>
                <a:gd name="T20" fmla="*/ 2147483647 w 287"/>
                <a:gd name="T21" fmla="*/ 2147483647 h 499"/>
                <a:gd name="T22" fmla="*/ 2147483647 w 287"/>
                <a:gd name="T23" fmla="*/ 2147483647 h 499"/>
                <a:gd name="T24" fmla="*/ 2147483647 w 287"/>
                <a:gd name="T25" fmla="*/ 2147483647 h 499"/>
                <a:gd name="T26" fmla="*/ 2147483647 w 287"/>
                <a:gd name="T27" fmla="*/ 0 h 499"/>
                <a:gd name="T28" fmla="*/ 2147483647 w 287"/>
                <a:gd name="T29" fmla="*/ 2147483647 h 4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7"/>
                <a:gd name="T46" fmla="*/ 0 h 499"/>
                <a:gd name="T47" fmla="*/ 287 w 287"/>
                <a:gd name="T48" fmla="*/ 499 h 4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7" h="499">
                  <a:moveTo>
                    <a:pt x="81" y="16"/>
                  </a:moveTo>
                  <a:lnTo>
                    <a:pt x="38" y="101"/>
                  </a:lnTo>
                  <a:lnTo>
                    <a:pt x="0" y="156"/>
                  </a:lnTo>
                  <a:lnTo>
                    <a:pt x="12" y="222"/>
                  </a:lnTo>
                  <a:lnTo>
                    <a:pt x="57" y="311"/>
                  </a:lnTo>
                  <a:lnTo>
                    <a:pt x="23" y="402"/>
                  </a:lnTo>
                  <a:lnTo>
                    <a:pt x="8" y="450"/>
                  </a:lnTo>
                  <a:lnTo>
                    <a:pt x="175" y="430"/>
                  </a:lnTo>
                  <a:lnTo>
                    <a:pt x="182" y="492"/>
                  </a:lnTo>
                  <a:lnTo>
                    <a:pt x="216" y="499"/>
                  </a:lnTo>
                  <a:lnTo>
                    <a:pt x="225" y="468"/>
                  </a:lnTo>
                  <a:lnTo>
                    <a:pt x="287" y="459"/>
                  </a:lnTo>
                  <a:lnTo>
                    <a:pt x="273" y="357"/>
                  </a:lnTo>
                  <a:lnTo>
                    <a:pt x="270" y="0"/>
                  </a:lnTo>
                  <a:lnTo>
                    <a:pt x="81" y="16"/>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69" name="Shape - Minnesota"/>
            <p:cNvSpPr>
              <a:spLocks noChangeAspect="1"/>
            </p:cNvSpPr>
            <p:nvPr/>
          </p:nvSpPr>
          <p:spPr bwMode="auto">
            <a:xfrm>
              <a:off x="4419598" y="1204143"/>
              <a:ext cx="857251" cy="957263"/>
            </a:xfrm>
            <a:custGeom>
              <a:avLst/>
              <a:gdLst>
                <a:gd name="T0" fmla="*/ 0 w 545"/>
                <a:gd name="T1" fmla="*/ 2147483647 h 614"/>
                <a:gd name="T2" fmla="*/ 2147483647 w 545"/>
                <a:gd name="T3" fmla="*/ 2147483647 h 614"/>
                <a:gd name="T4" fmla="*/ 2147483647 w 545"/>
                <a:gd name="T5" fmla="*/ 0 h 614"/>
                <a:gd name="T6" fmla="*/ 2147483647 w 545"/>
                <a:gd name="T7" fmla="*/ 2147483647 h 614"/>
                <a:gd name="T8" fmla="*/ 2147483647 w 545"/>
                <a:gd name="T9" fmla="*/ 2147483647 h 614"/>
                <a:gd name="T10" fmla="*/ 2147483647 w 545"/>
                <a:gd name="T11" fmla="*/ 2147483647 h 614"/>
                <a:gd name="T12" fmla="*/ 2147483647 w 545"/>
                <a:gd name="T13" fmla="*/ 2147483647 h 614"/>
                <a:gd name="T14" fmla="*/ 2147483647 w 545"/>
                <a:gd name="T15" fmla="*/ 2147483647 h 614"/>
                <a:gd name="T16" fmla="*/ 2147483647 w 545"/>
                <a:gd name="T17" fmla="*/ 2147483647 h 614"/>
                <a:gd name="T18" fmla="*/ 2147483647 w 545"/>
                <a:gd name="T19" fmla="*/ 2147483647 h 614"/>
                <a:gd name="T20" fmla="*/ 2147483647 w 545"/>
                <a:gd name="T21" fmla="*/ 2147483647 h 614"/>
                <a:gd name="T22" fmla="*/ 2147483647 w 545"/>
                <a:gd name="T23" fmla="*/ 2147483647 h 614"/>
                <a:gd name="T24" fmla="*/ 2147483647 w 545"/>
                <a:gd name="T25" fmla="*/ 2147483647 h 614"/>
                <a:gd name="T26" fmla="*/ 2147483647 w 545"/>
                <a:gd name="T27" fmla="*/ 2147483647 h 614"/>
                <a:gd name="T28" fmla="*/ 2147483647 w 545"/>
                <a:gd name="T29" fmla="*/ 2147483647 h 614"/>
                <a:gd name="T30" fmla="*/ 2147483647 w 545"/>
                <a:gd name="T31" fmla="*/ 2147483647 h 614"/>
                <a:gd name="T32" fmla="*/ 2147483647 w 545"/>
                <a:gd name="T33" fmla="*/ 2147483647 h 614"/>
                <a:gd name="T34" fmla="*/ 2147483647 w 545"/>
                <a:gd name="T35" fmla="*/ 2147483647 h 614"/>
                <a:gd name="T36" fmla="*/ 2147483647 w 545"/>
                <a:gd name="T37" fmla="*/ 2147483647 h 614"/>
                <a:gd name="T38" fmla="*/ 2147483647 w 545"/>
                <a:gd name="T39" fmla="*/ 2147483647 h 614"/>
                <a:gd name="T40" fmla="*/ 2147483647 w 545"/>
                <a:gd name="T41" fmla="*/ 2147483647 h 614"/>
                <a:gd name="T42" fmla="*/ 2147483647 w 545"/>
                <a:gd name="T43" fmla="*/ 2147483647 h 614"/>
                <a:gd name="T44" fmla="*/ 2147483647 w 545"/>
                <a:gd name="T45" fmla="*/ 2147483647 h 614"/>
                <a:gd name="T46" fmla="*/ 2147483647 w 545"/>
                <a:gd name="T47" fmla="*/ 2147483647 h 614"/>
                <a:gd name="T48" fmla="*/ 2147483647 w 545"/>
                <a:gd name="T49" fmla="*/ 2147483647 h 614"/>
                <a:gd name="T50" fmla="*/ 2147483647 w 545"/>
                <a:gd name="T51" fmla="*/ 2147483647 h 614"/>
                <a:gd name="T52" fmla="*/ 2147483647 w 545"/>
                <a:gd name="T53" fmla="*/ 2147483647 h 614"/>
                <a:gd name="T54" fmla="*/ 2147483647 w 545"/>
                <a:gd name="T55" fmla="*/ 2147483647 h 614"/>
                <a:gd name="T56" fmla="*/ 2147483647 w 545"/>
                <a:gd name="T57" fmla="*/ 2147483647 h 614"/>
                <a:gd name="T58" fmla="*/ 2147483647 w 545"/>
                <a:gd name="T59" fmla="*/ 2147483647 h 614"/>
                <a:gd name="T60" fmla="*/ 0 w 545"/>
                <a:gd name="T61" fmla="*/ 2147483647 h 61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45"/>
                <a:gd name="T94" fmla="*/ 0 h 614"/>
                <a:gd name="T95" fmla="*/ 545 w 545"/>
                <a:gd name="T96" fmla="*/ 614 h 61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45" h="614">
                  <a:moveTo>
                    <a:pt x="0" y="48"/>
                  </a:moveTo>
                  <a:lnTo>
                    <a:pt x="143" y="48"/>
                  </a:lnTo>
                  <a:lnTo>
                    <a:pt x="141" y="0"/>
                  </a:lnTo>
                  <a:lnTo>
                    <a:pt x="173" y="14"/>
                  </a:lnTo>
                  <a:lnTo>
                    <a:pt x="179" y="51"/>
                  </a:lnTo>
                  <a:lnTo>
                    <a:pt x="247" y="91"/>
                  </a:lnTo>
                  <a:lnTo>
                    <a:pt x="268" y="73"/>
                  </a:lnTo>
                  <a:lnTo>
                    <a:pt x="308" y="73"/>
                  </a:lnTo>
                  <a:lnTo>
                    <a:pt x="340" y="109"/>
                  </a:lnTo>
                  <a:lnTo>
                    <a:pt x="361" y="96"/>
                  </a:lnTo>
                  <a:lnTo>
                    <a:pt x="420" y="111"/>
                  </a:lnTo>
                  <a:lnTo>
                    <a:pt x="441" y="84"/>
                  </a:lnTo>
                  <a:lnTo>
                    <a:pt x="478" y="105"/>
                  </a:lnTo>
                  <a:lnTo>
                    <a:pt x="545" y="102"/>
                  </a:lnTo>
                  <a:lnTo>
                    <a:pt x="437" y="178"/>
                  </a:lnTo>
                  <a:lnTo>
                    <a:pt x="383" y="245"/>
                  </a:lnTo>
                  <a:lnTo>
                    <a:pt x="393" y="342"/>
                  </a:lnTo>
                  <a:lnTo>
                    <a:pt x="356" y="382"/>
                  </a:lnTo>
                  <a:lnTo>
                    <a:pt x="371" y="410"/>
                  </a:lnTo>
                  <a:lnTo>
                    <a:pt x="371" y="482"/>
                  </a:lnTo>
                  <a:lnTo>
                    <a:pt x="408" y="482"/>
                  </a:lnTo>
                  <a:lnTo>
                    <a:pt x="463" y="534"/>
                  </a:lnTo>
                  <a:lnTo>
                    <a:pt x="486" y="596"/>
                  </a:lnTo>
                  <a:lnTo>
                    <a:pt x="100" y="614"/>
                  </a:lnTo>
                  <a:lnTo>
                    <a:pt x="101" y="444"/>
                  </a:lnTo>
                  <a:lnTo>
                    <a:pt x="67" y="407"/>
                  </a:lnTo>
                  <a:lnTo>
                    <a:pt x="79" y="362"/>
                  </a:lnTo>
                  <a:lnTo>
                    <a:pt x="91" y="337"/>
                  </a:lnTo>
                  <a:lnTo>
                    <a:pt x="67" y="219"/>
                  </a:lnTo>
                  <a:lnTo>
                    <a:pt x="34" y="142"/>
                  </a:lnTo>
                  <a:lnTo>
                    <a:pt x="0" y="48"/>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70" name="Shape - Massachusetts"/>
            <p:cNvSpPr>
              <a:spLocks noChangeAspect="1"/>
            </p:cNvSpPr>
            <p:nvPr/>
          </p:nvSpPr>
          <p:spPr bwMode="auto">
            <a:xfrm>
              <a:off x="7278686" y="1751831"/>
              <a:ext cx="468312" cy="211137"/>
            </a:xfrm>
            <a:custGeom>
              <a:avLst/>
              <a:gdLst>
                <a:gd name="T0" fmla="*/ 0 w 296"/>
                <a:gd name="T1" fmla="*/ 2147483647 h 134"/>
                <a:gd name="T2" fmla="*/ 2147483647 w 296"/>
                <a:gd name="T3" fmla="*/ 2147483647 h 134"/>
                <a:gd name="T4" fmla="*/ 2147483647 w 296"/>
                <a:gd name="T5" fmla="*/ 2147483647 h 134"/>
                <a:gd name="T6" fmla="*/ 2147483647 w 296"/>
                <a:gd name="T7" fmla="*/ 0 h 134"/>
                <a:gd name="T8" fmla="*/ 2147483647 w 296"/>
                <a:gd name="T9" fmla="*/ 2147483647 h 134"/>
                <a:gd name="T10" fmla="*/ 2147483647 w 296"/>
                <a:gd name="T11" fmla="*/ 2147483647 h 134"/>
                <a:gd name="T12" fmla="*/ 2147483647 w 296"/>
                <a:gd name="T13" fmla="*/ 2147483647 h 134"/>
                <a:gd name="T14" fmla="*/ 2147483647 w 296"/>
                <a:gd name="T15" fmla="*/ 2147483647 h 134"/>
                <a:gd name="T16" fmla="*/ 2147483647 w 296"/>
                <a:gd name="T17" fmla="*/ 2147483647 h 134"/>
                <a:gd name="T18" fmla="*/ 2147483647 w 296"/>
                <a:gd name="T19" fmla="*/ 2147483647 h 134"/>
                <a:gd name="T20" fmla="*/ 2147483647 w 296"/>
                <a:gd name="T21" fmla="*/ 2147483647 h 134"/>
                <a:gd name="T22" fmla="*/ 2147483647 w 296"/>
                <a:gd name="T23" fmla="*/ 2147483647 h 134"/>
                <a:gd name="T24" fmla="*/ 2147483647 w 296"/>
                <a:gd name="T25" fmla="*/ 2147483647 h 134"/>
                <a:gd name="T26" fmla="*/ 2147483647 w 296"/>
                <a:gd name="T27" fmla="*/ 2147483647 h 134"/>
                <a:gd name="T28" fmla="*/ 2147483647 w 296"/>
                <a:gd name="T29" fmla="*/ 2147483647 h 134"/>
                <a:gd name="T30" fmla="*/ 2147483647 w 296"/>
                <a:gd name="T31" fmla="*/ 2147483647 h 134"/>
                <a:gd name="T32" fmla="*/ 2147483647 w 296"/>
                <a:gd name="T33" fmla="*/ 2147483647 h 134"/>
                <a:gd name="T34" fmla="*/ 2147483647 w 296"/>
                <a:gd name="T35" fmla="*/ 2147483647 h 134"/>
                <a:gd name="T36" fmla="*/ 2147483647 w 296"/>
                <a:gd name="T37" fmla="*/ 2147483647 h 134"/>
                <a:gd name="T38" fmla="*/ 0 w 296"/>
                <a:gd name="T39" fmla="*/ 2147483647 h 13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96"/>
                <a:gd name="T61" fmla="*/ 0 h 134"/>
                <a:gd name="T62" fmla="*/ 296 w 296"/>
                <a:gd name="T63" fmla="*/ 134 h 13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96" h="134">
                  <a:moveTo>
                    <a:pt x="0" y="54"/>
                  </a:moveTo>
                  <a:lnTo>
                    <a:pt x="151" y="16"/>
                  </a:lnTo>
                  <a:lnTo>
                    <a:pt x="169" y="18"/>
                  </a:lnTo>
                  <a:lnTo>
                    <a:pt x="187" y="0"/>
                  </a:lnTo>
                  <a:lnTo>
                    <a:pt x="202" y="9"/>
                  </a:lnTo>
                  <a:lnTo>
                    <a:pt x="184" y="48"/>
                  </a:lnTo>
                  <a:lnTo>
                    <a:pt x="215" y="45"/>
                  </a:lnTo>
                  <a:lnTo>
                    <a:pt x="233" y="74"/>
                  </a:lnTo>
                  <a:lnTo>
                    <a:pt x="254" y="77"/>
                  </a:lnTo>
                  <a:lnTo>
                    <a:pt x="269" y="73"/>
                  </a:lnTo>
                  <a:lnTo>
                    <a:pt x="269" y="57"/>
                  </a:lnTo>
                  <a:lnTo>
                    <a:pt x="243" y="36"/>
                  </a:lnTo>
                  <a:lnTo>
                    <a:pt x="263" y="34"/>
                  </a:lnTo>
                  <a:lnTo>
                    <a:pt x="296" y="79"/>
                  </a:lnTo>
                  <a:lnTo>
                    <a:pt x="264" y="106"/>
                  </a:lnTo>
                  <a:lnTo>
                    <a:pt x="229" y="92"/>
                  </a:lnTo>
                  <a:lnTo>
                    <a:pt x="206" y="125"/>
                  </a:lnTo>
                  <a:lnTo>
                    <a:pt x="161" y="92"/>
                  </a:lnTo>
                  <a:lnTo>
                    <a:pt x="12" y="134"/>
                  </a:lnTo>
                  <a:lnTo>
                    <a:pt x="0" y="54"/>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grpSp>
          <p:nvGrpSpPr>
            <p:cNvPr id="171" name="Shape - Michigan"/>
            <p:cNvGrpSpPr>
              <a:grpSpLocks/>
            </p:cNvGrpSpPr>
            <p:nvPr/>
          </p:nvGrpSpPr>
          <p:grpSpPr bwMode="auto">
            <a:xfrm>
              <a:off x="5232398" y="1427981"/>
              <a:ext cx="990600" cy="882650"/>
              <a:chOff x="3254" y="860"/>
              <a:chExt cx="623" cy="557"/>
            </a:xfrm>
            <a:solidFill>
              <a:srgbClr val="0072C0"/>
            </a:solidFill>
          </p:grpSpPr>
          <p:sp>
            <p:nvSpPr>
              <p:cNvPr id="262" name="Freeform 27"/>
              <p:cNvSpPr>
                <a:spLocks noChangeAspect="1"/>
              </p:cNvSpPr>
              <p:nvPr/>
            </p:nvSpPr>
            <p:spPr bwMode="auto">
              <a:xfrm>
                <a:off x="3254" y="860"/>
                <a:ext cx="442" cy="190"/>
              </a:xfrm>
              <a:custGeom>
                <a:avLst/>
                <a:gdLst>
                  <a:gd name="T0" fmla="*/ 0 w 445"/>
                  <a:gd name="T1" fmla="*/ 100 h 193"/>
                  <a:gd name="T2" fmla="*/ 96 w 445"/>
                  <a:gd name="T3" fmla="*/ 0 h 193"/>
                  <a:gd name="T4" fmla="*/ 79 w 445"/>
                  <a:gd name="T5" fmla="*/ 41 h 193"/>
                  <a:gd name="T6" fmla="*/ 92 w 445"/>
                  <a:gd name="T7" fmla="*/ 54 h 193"/>
                  <a:gd name="T8" fmla="*/ 123 w 445"/>
                  <a:gd name="T9" fmla="*/ 36 h 193"/>
                  <a:gd name="T10" fmla="*/ 192 w 445"/>
                  <a:gd name="T11" fmla="*/ 63 h 193"/>
                  <a:gd name="T12" fmla="*/ 220 w 445"/>
                  <a:gd name="T13" fmla="*/ 41 h 193"/>
                  <a:gd name="T14" fmla="*/ 311 w 445"/>
                  <a:gd name="T15" fmla="*/ 32 h 193"/>
                  <a:gd name="T16" fmla="*/ 329 w 445"/>
                  <a:gd name="T17" fmla="*/ 55 h 193"/>
                  <a:gd name="T18" fmla="*/ 364 w 445"/>
                  <a:gd name="T19" fmla="*/ 50 h 193"/>
                  <a:gd name="T20" fmla="*/ 432 w 445"/>
                  <a:gd name="T21" fmla="*/ 78 h 193"/>
                  <a:gd name="T22" fmla="*/ 436 w 445"/>
                  <a:gd name="T23" fmla="*/ 96 h 193"/>
                  <a:gd name="T24" fmla="*/ 363 w 445"/>
                  <a:gd name="T25" fmla="*/ 114 h 193"/>
                  <a:gd name="T26" fmla="*/ 341 w 445"/>
                  <a:gd name="T27" fmla="*/ 100 h 193"/>
                  <a:gd name="T28" fmla="*/ 302 w 445"/>
                  <a:gd name="T29" fmla="*/ 105 h 193"/>
                  <a:gd name="T30" fmla="*/ 257 w 445"/>
                  <a:gd name="T31" fmla="*/ 131 h 193"/>
                  <a:gd name="T32" fmla="*/ 237 w 445"/>
                  <a:gd name="T33" fmla="*/ 133 h 193"/>
                  <a:gd name="T34" fmla="*/ 221 w 445"/>
                  <a:gd name="T35" fmla="*/ 114 h 193"/>
                  <a:gd name="T36" fmla="*/ 198 w 445"/>
                  <a:gd name="T37" fmla="*/ 182 h 193"/>
                  <a:gd name="T38" fmla="*/ 170 w 445"/>
                  <a:gd name="T39" fmla="*/ 184 h 193"/>
                  <a:gd name="T40" fmla="*/ 158 w 445"/>
                  <a:gd name="T41" fmla="*/ 156 h 193"/>
                  <a:gd name="T42" fmla="*/ 98 w 445"/>
                  <a:gd name="T43" fmla="*/ 145 h 193"/>
                  <a:gd name="T44" fmla="*/ 73 w 445"/>
                  <a:gd name="T45" fmla="*/ 124 h 193"/>
                  <a:gd name="T46" fmla="*/ 23 w 445"/>
                  <a:gd name="T47" fmla="*/ 131 h 193"/>
                  <a:gd name="T48" fmla="*/ 0 w 445"/>
                  <a:gd name="T49" fmla="*/ 100 h 19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45"/>
                  <a:gd name="T76" fmla="*/ 0 h 193"/>
                  <a:gd name="T77" fmla="*/ 445 w 445"/>
                  <a:gd name="T78" fmla="*/ 193 h 19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45" h="193">
                    <a:moveTo>
                      <a:pt x="0" y="106"/>
                    </a:moveTo>
                    <a:lnTo>
                      <a:pt x="99" y="0"/>
                    </a:lnTo>
                    <a:lnTo>
                      <a:pt x="82" y="44"/>
                    </a:lnTo>
                    <a:lnTo>
                      <a:pt x="95" y="57"/>
                    </a:lnTo>
                    <a:lnTo>
                      <a:pt x="126" y="39"/>
                    </a:lnTo>
                    <a:lnTo>
                      <a:pt x="195" y="66"/>
                    </a:lnTo>
                    <a:lnTo>
                      <a:pt x="225" y="44"/>
                    </a:lnTo>
                    <a:lnTo>
                      <a:pt x="317" y="32"/>
                    </a:lnTo>
                    <a:lnTo>
                      <a:pt x="335" y="58"/>
                    </a:lnTo>
                    <a:lnTo>
                      <a:pt x="371" y="53"/>
                    </a:lnTo>
                    <a:lnTo>
                      <a:pt x="441" y="81"/>
                    </a:lnTo>
                    <a:lnTo>
                      <a:pt x="445" y="102"/>
                    </a:lnTo>
                    <a:lnTo>
                      <a:pt x="369" y="120"/>
                    </a:lnTo>
                    <a:lnTo>
                      <a:pt x="347" y="106"/>
                    </a:lnTo>
                    <a:lnTo>
                      <a:pt x="308" y="111"/>
                    </a:lnTo>
                    <a:lnTo>
                      <a:pt x="263" y="137"/>
                    </a:lnTo>
                    <a:lnTo>
                      <a:pt x="243" y="139"/>
                    </a:lnTo>
                    <a:lnTo>
                      <a:pt x="226" y="120"/>
                    </a:lnTo>
                    <a:lnTo>
                      <a:pt x="201" y="191"/>
                    </a:lnTo>
                    <a:lnTo>
                      <a:pt x="173" y="193"/>
                    </a:lnTo>
                    <a:lnTo>
                      <a:pt x="161" y="164"/>
                    </a:lnTo>
                    <a:lnTo>
                      <a:pt x="101" y="151"/>
                    </a:lnTo>
                    <a:lnTo>
                      <a:pt x="73" y="130"/>
                    </a:lnTo>
                    <a:lnTo>
                      <a:pt x="23" y="137"/>
                    </a:lnTo>
                    <a:lnTo>
                      <a:pt x="0" y="106"/>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63" name="Freeform 28"/>
              <p:cNvSpPr>
                <a:spLocks noChangeAspect="1"/>
              </p:cNvSpPr>
              <p:nvPr/>
            </p:nvSpPr>
            <p:spPr bwMode="auto">
              <a:xfrm>
                <a:off x="3560" y="994"/>
                <a:ext cx="317" cy="423"/>
              </a:xfrm>
              <a:custGeom>
                <a:avLst/>
                <a:gdLst>
                  <a:gd name="T0" fmla="*/ 79 w 319"/>
                  <a:gd name="T1" fmla="*/ 18 h 432"/>
                  <a:gd name="T2" fmla="*/ 90 w 319"/>
                  <a:gd name="T3" fmla="*/ 42 h 432"/>
                  <a:gd name="T4" fmla="*/ 70 w 319"/>
                  <a:gd name="T5" fmla="*/ 58 h 432"/>
                  <a:gd name="T6" fmla="*/ 69 w 319"/>
                  <a:gd name="T7" fmla="*/ 121 h 432"/>
                  <a:gd name="T8" fmla="*/ 57 w 319"/>
                  <a:gd name="T9" fmla="*/ 79 h 432"/>
                  <a:gd name="T10" fmla="*/ 11 w 319"/>
                  <a:gd name="T11" fmla="*/ 119 h 432"/>
                  <a:gd name="T12" fmla="*/ 0 w 319"/>
                  <a:gd name="T13" fmla="*/ 237 h 432"/>
                  <a:gd name="T14" fmla="*/ 30 w 319"/>
                  <a:gd name="T15" fmla="*/ 294 h 432"/>
                  <a:gd name="T16" fmla="*/ 33 w 319"/>
                  <a:gd name="T17" fmla="*/ 323 h 432"/>
                  <a:gd name="T18" fmla="*/ 34 w 319"/>
                  <a:gd name="T19" fmla="*/ 346 h 432"/>
                  <a:gd name="T20" fmla="*/ 33 w 319"/>
                  <a:gd name="T21" fmla="*/ 368 h 432"/>
                  <a:gd name="T22" fmla="*/ 27 w 319"/>
                  <a:gd name="T23" fmla="*/ 405 h 432"/>
                  <a:gd name="T24" fmla="*/ 149 w 319"/>
                  <a:gd name="T25" fmla="*/ 399 h 432"/>
                  <a:gd name="T26" fmla="*/ 312 w 319"/>
                  <a:gd name="T27" fmla="*/ 385 h 432"/>
                  <a:gd name="T28" fmla="*/ 282 w 319"/>
                  <a:gd name="T29" fmla="*/ 377 h 432"/>
                  <a:gd name="T30" fmla="*/ 265 w 319"/>
                  <a:gd name="T31" fmla="*/ 354 h 432"/>
                  <a:gd name="T32" fmla="*/ 291 w 319"/>
                  <a:gd name="T33" fmla="*/ 338 h 432"/>
                  <a:gd name="T34" fmla="*/ 291 w 319"/>
                  <a:gd name="T35" fmla="*/ 314 h 432"/>
                  <a:gd name="T36" fmla="*/ 279 w 319"/>
                  <a:gd name="T37" fmla="*/ 295 h 432"/>
                  <a:gd name="T38" fmla="*/ 291 w 319"/>
                  <a:gd name="T39" fmla="*/ 281 h 432"/>
                  <a:gd name="T40" fmla="*/ 313 w 319"/>
                  <a:gd name="T41" fmla="*/ 283 h 432"/>
                  <a:gd name="T42" fmla="*/ 309 w 319"/>
                  <a:gd name="T43" fmla="*/ 226 h 432"/>
                  <a:gd name="T44" fmla="*/ 303 w 319"/>
                  <a:gd name="T45" fmla="*/ 194 h 432"/>
                  <a:gd name="T46" fmla="*/ 289 w 319"/>
                  <a:gd name="T47" fmla="*/ 171 h 432"/>
                  <a:gd name="T48" fmla="*/ 276 w 319"/>
                  <a:gd name="T49" fmla="*/ 160 h 432"/>
                  <a:gd name="T50" fmla="*/ 255 w 319"/>
                  <a:gd name="T51" fmla="*/ 156 h 432"/>
                  <a:gd name="T52" fmla="*/ 237 w 319"/>
                  <a:gd name="T53" fmla="*/ 156 h 432"/>
                  <a:gd name="T54" fmla="*/ 218 w 319"/>
                  <a:gd name="T55" fmla="*/ 182 h 432"/>
                  <a:gd name="T56" fmla="*/ 204 w 319"/>
                  <a:gd name="T57" fmla="*/ 191 h 432"/>
                  <a:gd name="T58" fmla="*/ 195 w 319"/>
                  <a:gd name="T59" fmla="*/ 194 h 432"/>
                  <a:gd name="T60" fmla="*/ 185 w 319"/>
                  <a:gd name="T61" fmla="*/ 189 h 432"/>
                  <a:gd name="T62" fmla="*/ 182 w 319"/>
                  <a:gd name="T63" fmla="*/ 176 h 432"/>
                  <a:gd name="T64" fmla="*/ 185 w 319"/>
                  <a:gd name="T65" fmla="*/ 167 h 432"/>
                  <a:gd name="T66" fmla="*/ 194 w 319"/>
                  <a:gd name="T67" fmla="*/ 160 h 432"/>
                  <a:gd name="T68" fmla="*/ 203 w 319"/>
                  <a:gd name="T69" fmla="*/ 156 h 432"/>
                  <a:gd name="T70" fmla="*/ 212 w 319"/>
                  <a:gd name="T71" fmla="*/ 155 h 432"/>
                  <a:gd name="T72" fmla="*/ 212 w 319"/>
                  <a:gd name="T73" fmla="*/ 138 h 432"/>
                  <a:gd name="T74" fmla="*/ 236 w 319"/>
                  <a:gd name="T75" fmla="*/ 121 h 432"/>
                  <a:gd name="T76" fmla="*/ 212 w 319"/>
                  <a:gd name="T77" fmla="*/ 69 h 432"/>
                  <a:gd name="T78" fmla="*/ 212 w 319"/>
                  <a:gd name="T79" fmla="*/ 43 h 432"/>
                  <a:gd name="T80" fmla="*/ 172 w 319"/>
                  <a:gd name="T81" fmla="*/ 33 h 432"/>
                  <a:gd name="T82" fmla="*/ 113 w 319"/>
                  <a:gd name="T83" fmla="*/ 0 h 432"/>
                  <a:gd name="T84" fmla="*/ 79 w 319"/>
                  <a:gd name="T85" fmla="*/ 18 h 4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9"/>
                  <a:gd name="T130" fmla="*/ 0 h 432"/>
                  <a:gd name="T131" fmla="*/ 319 w 319"/>
                  <a:gd name="T132" fmla="*/ 432 h 43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9" h="432">
                    <a:moveTo>
                      <a:pt x="81" y="18"/>
                    </a:moveTo>
                    <a:lnTo>
                      <a:pt x="93" y="45"/>
                    </a:lnTo>
                    <a:lnTo>
                      <a:pt x="70" y="61"/>
                    </a:lnTo>
                    <a:lnTo>
                      <a:pt x="69" y="130"/>
                    </a:lnTo>
                    <a:lnTo>
                      <a:pt x="57" y="85"/>
                    </a:lnTo>
                    <a:lnTo>
                      <a:pt x="11" y="128"/>
                    </a:lnTo>
                    <a:lnTo>
                      <a:pt x="0" y="252"/>
                    </a:lnTo>
                    <a:lnTo>
                      <a:pt x="30" y="313"/>
                    </a:lnTo>
                    <a:lnTo>
                      <a:pt x="33" y="344"/>
                    </a:lnTo>
                    <a:lnTo>
                      <a:pt x="34" y="369"/>
                    </a:lnTo>
                    <a:lnTo>
                      <a:pt x="33" y="392"/>
                    </a:lnTo>
                    <a:lnTo>
                      <a:pt x="27" y="432"/>
                    </a:lnTo>
                    <a:lnTo>
                      <a:pt x="152" y="425"/>
                    </a:lnTo>
                    <a:lnTo>
                      <a:pt x="318" y="410"/>
                    </a:lnTo>
                    <a:lnTo>
                      <a:pt x="288" y="401"/>
                    </a:lnTo>
                    <a:lnTo>
                      <a:pt x="271" y="378"/>
                    </a:lnTo>
                    <a:lnTo>
                      <a:pt x="297" y="359"/>
                    </a:lnTo>
                    <a:lnTo>
                      <a:pt x="297" y="335"/>
                    </a:lnTo>
                    <a:lnTo>
                      <a:pt x="285" y="314"/>
                    </a:lnTo>
                    <a:lnTo>
                      <a:pt x="297" y="299"/>
                    </a:lnTo>
                    <a:lnTo>
                      <a:pt x="319" y="301"/>
                    </a:lnTo>
                    <a:lnTo>
                      <a:pt x="315" y="241"/>
                    </a:lnTo>
                    <a:lnTo>
                      <a:pt x="309" y="206"/>
                    </a:lnTo>
                    <a:lnTo>
                      <a:pt x="295" y="183"/>
                    </a:lnTo>
                    <a:lnTo>
                      <a:pt x="282" y="170"/>
                    </a:lnTo>
                    <a:lnTo>
                      <a:pt x="261" y="165"/>
                    </a:lnTo>
                    <a:lnTo>
                      <a:pt x="242" y="165"/>
                    </a:lnTo>
                    <a:lnTo>
                      <a:pt x="221" y="194"/>
                    </a:lnTo>
                    <a:lnTo>
                      <a:pt x="207" y="203"/>
                    </a:lnTo>
                    <a:lnTo>
                      <a:pt x="198" y="206"/>
                    </a:lnTo>
                    <a:lnTo>
                      <a:pt x="188" y="201"/>
                    </a:lnTo>
                    <a:lnTo>
                      <a:pt x="185" y="188"/>
                    </a:lnTo>
                    <a:lnTo>
                      <a:pt x="188" y="179"/>
                    </a:lnTo>
                    <a:lnTo>
                      <a:pt x="197" y="170"/>
                    </a:lnTo>
                    <a:lnTo>
                      <a:pt x="206" y="165"/>
                    </a:lnTo>
                    <a:lnTo>
                      <a:pt x="215" y="164"/>
                    </a:lnTo>
                    <a:lnTo>
                      <a:pt x="215" y="147"/>
                    </a:lnTo>
                    <a:lnTo>
                      <a:pt x="239" y="130"/>
                    </a:lnTo>
                    <a:lnTo>
                      <a:pt x="215" y="73"/>
                    </a:lnTo>
                    <a:lnTo>
                      <a:pt x="215" y="46"/>
                    </a:lnTo>
                    <a:lnTo>
                      <a:pt x="175" y="36"/>
                    </a:lnTo>
                    <a:lnTo>
                      <a:pt x="116" y="0"/>
                    </a:lnTo>
                    <a:lnTo>
                      <a:pt x="81" y="18"/>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grpSp>
        <p:sp>
          <p:nvSpPr>
            <p:cNvPr id="172" name="Shape - Maryland"/>
            <p:cNvSpPr>
              <a:spLocks noChangeAspect="1"/>
            </p:cNvSpPr>
            <p:nvPr/>
          </p:nvSpPr>
          <p:spPr bwMode="auto">
            <a:xfrm>
              <a:off x="6651623" y="2409055"/>
              <a:ext cx="635000" cy="258762"/>
            </a:xfrm>
            <a:custGeom>
              <a:avLst/>
              <a:gdLst>
                <a:gd name="T0" fmla="*/ 0 w 403"/>
                <a:gd name="T1" fmla="*/ 2147483647 h 165"/>
                <a:gd name="T2" fmla="*/ 2147483647 w 403"/>
                <a:gd name="T3" fmla="*/ 0 h 165"/>
                <a:gd name="T4" fmla="*/ 2147483647 w 403"/>
                <a:gd name="T5" fmla="*/ 2147483647 h 165"/>
                <a:gd name="T6" fmla="*/ 2147483647 w 403"/>
                <a:gd name="T7" fmla="*/ 2147483647 h 165"/>
                <a:gd name="T8" fmla="*/ 2147483647 w 403"/>
                <a:gd name="T9" fmla="*/ 2147483647 h 165"/>
                <a:gd name="T10" fmla="*/ 2147483647 w 403"/>
                <a:gd name="T11" fmla="*/ 2147483647 h 165"/>
                <a:gd name="T12" fmla="*/ 2147483647 w 403"/>
                <a:gd name="T13" fmla="*/ 2147483647 h 165"/>
                <a:gd name="T14" fmla="*/ 2147483647 w 403"/>
                <a:gd name="T15" fmla="*/ 2147483647 h 165"/>
                <a:gd name="T16" fmla="*/ 2147483647 w 403"/>
                <a:gd name="T17" fmla="*/ 2147483647 h 165"/>
                <a:gd name="T18" fmla="*/ 2147483647 w 403"/>
                <a:gd name="T19" fmla="*/ 2147483647 h 165"/>
                <a:gd name="T20" fmla="*/ 2147483647 w 403"/>
                <a:gd name="T21" fmla="*/ 2147483647 h 165"/>
                <a:gd name="T22" fmla="*/ 2147483647 w 403"/>
                <a:gd name="T23" fmla="*/ 2147483647 h 165"/>
                <a:gd name="T24" fmla="*/ 2147483647 w 403"/>
                <a:gd name="T25" fmla="*/ 2147483647 h 165"/>
                <a:gd name="T26" fmla="*/ 2147483647 w 403"/>
                <a:gd name="T27" fmla="*/ 2147483647 h 165"/>
                <a:gd name="T28" fmla="*/ 2147483647 w 403"/>
                <a:gd name="T29" fmla="*/ 2147483647 h 165"/>
                <a:gd name="T30" fmla="*/ 2147483647 w 403"/>
                <a:gd name="T31" fmla="*/ 2147483647 h 165"/>
                <a:gd name="T32" fmla="*/ 0 w 403"/>
                <a:gd name="T33" fmla="*/ 214748364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3"/>
                <a:gd name="T52" fmla="*/ 0 h 165"/>
                <a:gd name="T53" fmla="*/ 403 w 403"/>
                <a:gd name="T54" fmla="*/ 165 h 1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3" h="165">
                  <a:moveTo>
                    <a:pt x="0" y="56"/>
                  </a:moveTo>
                  <a:lnTo>
                    <a:pt x="300" y="0"/>
                  </a:lnTo>
                  <a:lnTo>
                    <a:pt x="349" y="113"/>
                  </a:lnTo>
                  <a:lnTo>
                    <a:pt x="401" y="101"/>
                  </a:lnTo>
                  <a:lnTo>
                    <a:pt x="403" y="158"/>
                  </a:lnTo>
                  <a:lnTo>
                    <a:pt x="361" y="165"/>
                  </a:lnTo>
                  <a:lnTo>
                    <a:pt x="324" y="128"/>
                  </a:lnTo>
                  <a:lnTo>
                    <a:pt x="300" y="83"/>
                  </a:lnTo>
                  <a:lnTo>
                    <a:pt x="296" y="21"/>
                  </a:lnTo>
                  <a:lnTo>
                    <a:pt x="278" y="52"/>
                  </a:lnTo>
                  <a:lnTo>
                    <a:pt x="299" y="146"/>
                  </a:lnTo>
                  <a:lnTo>
                    <a:pt x="211" y="159"/>
                  </a:lnTo>
                  <a:lnTo>
                    <a:pt x="208" y="91"/>
                  </a:lnTo>
                  <a:lnTo>
                    <a:pt x="154" y="61"/>
                  </a:lnTo>
                  <a:lnTo>
                    <a:pt x="108" y="53"/>
                  </a:lnTo>
                  <a:lnTo>
                    <a:pt x="12" y="101"/>
                  </a:lnTo>
                  <a:lnTo>
                    <a:pt x="0" y="56"/>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73" name="Shape - Maine"/>
            <p:cNvSpPr>
              <a:spLocks noChangeAspect="1"/>
            </p:cNvSpPr>
            <p:nvPr/>
          </p:nvSpPr>
          <p:spPr bwMode="auto">
            <a:xfrm>
              <a:off x="7388223" y="973956"/>
              <a:ext cx="492125" cy="708025"/>
            </a:xfrm>
            <a:custGeom>
              <a:avLst/>
              <a:gdLst>
                <a:gd name="T0" fmla="*/ 2147483647 w 313"/>
                <a:gd name="T1" fmla="*/ 2147483647 h 478"/>
                <a:gd name="T2" fmla="*/ 2147483647 w 313"/>
                <a:gd name="T3" fmla="*/ 2147483647 h 478"/>
                <a:gd name="T4" fmla="*/ 2147483647 w 313"/>
                <a:gd name="T5" fmla="*/ 2147483647 h 478"/>
                <a:gd name="T6" fmla="*/ 2147483647 w 313"/>
                <a:gd name="T7" fmla="*/ 2147483647 h 478"/>
                <a:gd name="T8" fmla="*/ 2147483647 w 313"/>
                <a:gd name="T9" fmla="*/ 2147483647 h 478"/>
                <a:gd name="T10" fmla="*/ 2147483647 w 313"/>
                <a:gd name="T11" fmla="*/ 2147483647 h 478"/>
                <a:gd name="T12" fmla="*/ 2147483647 w 313"/>
                <a:gd name="T13" fmla="*/ 2147483647 h 478"/>
                <a:gd name="T14" fmla="*/ 0 w 313"/>
                <a:gd name="T15" fmla="*/ 2147483647 h 478"/>
                <a:gd name="T16" fmla="*/ 2147483647 w 313"/>
                <a:gd name="T17" fmla="*/ 2147483647 h 478"/>
                <a:gd name="T18" fmla="*/ 2147483647 w 313"/>
                <a:gd name="T19" fmla="*/ 2147483647 h 478"/>
                <a:gd name="T20" fmla="*/ 2147483647 w 313"/>
                <a:gd name="T21" fmla="*/ 2147483647 h 478"/>
                <a:gd name="T22" fmla="*/ 2147483647 w 313"/>
                <a:gd name="T23" fmla="*/ 2147483647 h 478"/>
                <a:gd name="T24" fmla="*/ 2147483647 w 313"/>
                <a:gd name="T25" fmla="*/ 2147483647 h 478"/>
                <a:gd name="T26" fmla="*/ 2147483647 w 313"/>
                <a:gd name="T27" fmla="*/ 2147483647 h 478"/>
                <a:gd name="T28" fmla="*/ 2147483647 w 313"/>
                <a:gd name="T29" fmla="*/ 2147483647 h 478"/>
                <a:gd name="T30" fmla="*/ 2147483647 w 313"/>
                <a:gd name="T31" fmla="*/ 2147483647 h 478"/>
                <a:gd name="T32" fmla="*/ 2147483647 w 313"/>
                <a:gd name="T33" fmla="*/ 2147483647 h 478"/>
                <a:gd name="T34" fmla="*/ 2147483647 w 313"/>
                <a:gd name="T35" fmla="*/ 2147483647 h 478"/>
                <a:gd name="T36" fmla="*/ 2147483647 w 313"/>
                <a:gd name="T37" fmla="*/ 2147483647 h 478"/>
                <a:gd name="T38" fmla="*/ 2147483647 w 313"/>
                <a:gd name="T39" fmla="*/ 2147483647 h 478"/>
                <a:gd name="T40" fmla="*/ 2147483647 w 313"/>
                <a:gd name="T41" fmla="*/ 2147483647 h 478"/>
                <a:gd name="T42" fmla="*/ 2147483647 w 313"/>
                <a:gd name="T43" fmla="*/ 2147483647 h 478"/>
                <a:gd name="T44" fmla="*/ 2147483647 w 313"/>
                <a:gd name="T45" fmla="*/ 2147483647 h 478"/>
                <a:gd name="T46" fmla="*/ 2147483647 w 313"/>
                <a:gd name="T47" fmla="*/ 2147483647 h 478"/>
                <a:gd name="T48" fmla="*/ 2147483647 w 313"/>
                <a:gd name="T49" fmla="*/ 0 h 478"/>
                <a:gd name="T50" fmla="*/ 2147483647 w 313"/>
                <a:gd name="T51" fmla="*/ 2147483647 h 478"/>
                <a:gd name="T52" fmla="*/ 2147483647 w 313"/>
                <a:gd name="T53" fmla="*/ 2147483647 h 478"/>
                <a:gd name="T54" fmla="*/ 2147483647 w 313"/>
                <a:gd name="T55" fmla="*/ 2147483647 h 4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3"/>
                <a:gd name="T85" fmla="*/ 0 h 478"/>
                <a:gd name="T86" fmla="*/ 313 w 313"/>
                <a:gd name="T87" fmla="*/ 478 h 47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3" h="478">
                  <a:moveTo>
                    <a:pt x="73" y="15"/>
                  </a:moveTo>
                  <a:lnTo>
                    <a:pt x="27" y="103"/>
                  </a:lnTo>
                  <a:lnTo>
                    <a:pt x="49" y="136"/>
                  </a:lnTo>
                  <a:lnTo>
                    <a:pt x="27" y="176"/>
                  </a:lnTo>
                  <a:lnTo>
                    <a:pt x="40" y="189"/>
                  </a:lnTo>
                  <a:lnTo>
                    <a:pt x="31" y="216"/>
                  </a:lnTo>
                  <a:lnTo>
                    <a:pt x="31" y="261"/>
                  </a:lnTo>
                  <a:lnTo>
                    <a:pt x="0" y="277"/>
                  </a:lnTo>
                  <a:lnTo>
                    <a:pt x="12" y="291"/>
                  </a:lnTo>
                  <a:lnTo>
                    <a:pt x="78" y="457"/>
                  </a:lnTo>
                  <a:lnTo>
                    <a:pt x="130" y="478"/>
                  </a:lnTo>
                  <a:lnTo>
                    <a:pt x="127" y="444"/>
                  </a:lnTo>
                  <a:lnTo>
                    <a:pt x="152" y="417"/>
                  </a:lnTo>
                  <a:lnTo>
                    <a:pt x="143" y="389"/>
                  </a:lnTo>
                  <a:lnTo>
                    <a:pt x="207" y="355"/>
                  </a:lnTo>
                  <a:lnTo>
                    <a:pt x="210" y="308"/>
                  </a:lnTo>
                  <a:lnTo>
                    <a:pt x="248" y="305"/>
                  </a:lnTo>
                  <a:lnTo>
                    <a:pt x="277" y="270"/>
                  </a:lnTo>
                  <a:lnTo>
                    <a:pt x="313" y="246"/>
                  </a:lnTo>
                  <a:lnTo>
                    <a:pt x="313" y="216"/>
                  </a:lnTo>
                  <a:lnTo>
                    <a:pt x="264" y="207"/>
                  </a:lnTo>
                  <a:lnTo>
                    <a:pt x="255" y="174"/>
                  </a:lnTo>
                  <a:lnTo>
                    <a:pt x="206" y="170"/>
                  </a:lnTo>
                  <a:lnTo>
                    <a:pt x="166" y="28"/>
                  </a:lnTo>
                  <a:lnTo>
                    <a:pt x="148" y="0"/>
                  </a:lnTo>
                  <a:lnTo>
                    <a:pt x="98" y="12"/>
                  </a:lnTo>
                  <a:lnTo>
                    <a:pt x="90" y="25"/>
                  </a:lnTo>
                  <a:lnTo>
                    <a:pt x="73" y="15"/>
                  </a:lnTo>
                  <a:close/>
                </a:path>
              </a:pathLst>
            </a:custGeom>
            <a:solidFill>
              <a:schemeClr val="tx2"/>
            </a:solidFill>
            <a:ln w="19050">
              <a:solidFill>
                <a:schemeClr val="tx1"/>
              </a:solidFill>
              <a:prstDash val="solid"/>
              <a:round/>
              <a:headEnd/>
              <a:tailEnd/>
            </a:ln>
          </p:spPr>
          <p:txBody>
            <a:bodyPr/>
            <a:lstStyle/>
            <a:p>
              <a:endParaRPr lang="en-US" sz="1200" b="1">
                <a:solidFill>
                  <a:srgbClr val="B0DDF4"/>
                </a:solidFill>
              </a:endParaRPr>
            </a:p>
          </p:txBody>
        </p:sp>
        <p:sp>
          <p:nvSpPr>
            <p:cNvPr id="174" name="Shape - Louisiana"/>
            <p:cNvSpPr>
              <a:spLocks noChangeAspect="1"/>
            </p:cNvSpPr>
            <p:nvPr/>
          </p:nvSpPr>
          <p:spPr bwMode="auto">
            <a:xfrm>
              <a:off x="4946649" y="3780655"/>
              <a:ext cx="773113" cy="609600"/>
            </a:xfrm>
            <a:custGeom>
              <a:avLst/>
              <a:gdLst>
                <a:gd name="T0" fmla="*/ 0 w 489"/>
                <a:gd name="T1" fmla="*/ 2147483647 h 392"/>
                <a:gd name="T2" fmla="*/ 2147483647 w 489"/>
                <a:gd name="T3" fmla="*/ 0 h 392"/>
                <a:gd name="T4" fmla="*/ 2147483647 w 489"/>
                <a:gd name="T5" fmla="*/ 2147483647 h 392"/>
                <a:gd name="T6" fmla="*/ 2147483647 w 489"/>
                <a:gd name="T7" fmla="*/ 2147483647 h 392"/>
                <a:gd name="T8" fmla="*/ 2147483647 w 489"/>
                <a:gd name="T9" fmla="*/ 2147483647 h 392"/>
                <a:gd name="T10" fmla="*/ 2147483647 w 489"/>
                <a:gd name="T11" fmla="*/ 2147483647 h 392"/>
                <a:gd name="T12" fmla="*/ 2147483647 w 489"/>
                <a:gd name="T13" fmla="*/ 2147483647 h 392"/>
                <a:gd name="T14" fmla="*/ 2147483647 w 489"/>
                <a:gd name="T15" fmla="*/ 2147483647 h 392"/>
                <a:gd name="T16" fmla="*/ 2147483647 w 489"/>
                <a:gd name="T17" fmla="*/ 2147483647 h 392"/>
                <a:gd name="T18" fmla="*/ 2147483647 w 489"/>
                <a:gd name="T19" fmla="*/ 2147483647 h 392"/>
                <a:gd name="T20" fmla="*/ 2147483647 w 489"/>
                <a:gd name="T21" fmla="*/ 2147483647 h 392"/>
                <a:gd name="T22" fmla="*/ 2147483647 w 489"/>
                <a:gd name="T23" fmla="*/ 2147483647 h 392"/>
                <a:gd name="T24" fmla="*/ 2147483647 w 489"/>
                <a:gd name="T25" fmla="*/ 2147483647 h 392"/>
                <a:gd name="T26" fmla="*/ 2147483647 w 489"/>
                <a:gd name="T27" fmla="*/ 2147483647 h 392"/>
                <a:gd name="T28" fmla="*/ 2147483647 w 489"/>
                <a:gd name="T29" fmla="*/ 2147483647 h 392"/>
                <a:gd name="T30" fmla="*/ 2147483647 w 489"/>
                <a:gd name="T31" fmla="*/ 2147483647 h 392"/>
                <a:gd name="T32" fmla="*/ 2147483647 w 489"/>
                <a:gd name="T33" fmla="*/ 2147483647 h 392"/>
                <a:gd name="T34" fmla="*/ 2147483647 w 489"/>
                <a:gd name="T35" fmla="*/ 2147483647 h 392"/>
                <a:gd name="T36" fmla="*/ 2147483647 w 489"/>
                <a:gd name="T37" fmla="*/ 2147483647 h 392"/>
                <a:gd name="T38" fmla="*/ 2147483647 w 489"/>
                <a:gd name="T39" fmla="*/ 2147483647 h 392"/>
                <a:gd name="T40" fmla="*/ 2147483647 w 489"/>
                <a:gd name="T41" fmla="*/ 2147483647 h 392"/>
                <a:gd name="T42" fmla="*/ 2147483647 w 489"/>
                <a:gd name="T43" fmla="*/ 2147483647 h 392"/>
                <a:gd name="T44" fmla="*/ 2147483647 w 489"/>
                <a:gd name="T45" fmla="*/ 2147483647 h 392"/>
                <a:gd name="T46" fmla="*/ 2147483647 w 489"/>
                <a:gd name="T47" fmla="*/ 2147483647 h 392"/>
                <a:gd name="T48" fmla="*/ 2147483647 w 489"/>
                <a:gd name="T49" fmla="*/ 2147483647 h 392"/>
                <a:gd name="T50" fmla="*/ 2147483647 w 489"/>
                <a:gd name="T51" fmla="*/ 2147483647 h 392"/>
                <a:gd name="T52" fmla="*/ 2147483647 w 489"/>
                <a:gd name="T53" fmla="*/ 2147483647 h 392"/>
                <a:gd name="T54" fmla="*/ 2147483647 w 489"/>
                <a:gd name="T55" fmla="*/ 2147483647 h 392"/>
                <a:gd name="T56" fmla="*/ 2147483647 w 489"/>
                <a:gd name="T57" fmla="*/ 2147483647 h 392"/>
                <a:gd name="T58" fmla="*/ 2147483647 w 489"/>
                <a:gd name="T59" fmla="*/ 2147483647 h 392"/>
                <a:gd name="T60" fmla="*/ 2147483647 w 489"/>
                <a:gd name="T61" fmla="*/ 2147483647 h 392"/>
                <a:gd name="T62" fmla="*/ 2147483647 w 489"/>
                <a:gd name="T63" fmla="*/ 2147483647 h 392"/>
                <a:gd name="T64" fmla="*/ 2147483647 w 489"/>
                <a:gd name="T65" fmla="*/ 2147483647 h 392"/>
                <a:gd name="T66" fmla="*/ 2147483647 w 489"/>
                <a:gd name="T67" fmla="*/ 2147483647 h 392"/>
                <a:gd name="T68" fmla="*/ 0 w 489"/>
                <a:gd name="T69" fmla="*/ 2147483647 h 3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9"/>
                <a:gd name="T106" fmla="*/ 0 h 392"/>
                <a:gd name="T107" fmla="*/ 489 w 489"/>
                <a:gd name="T108" fmla="*/ 392 h 3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9" h="392">
                  <a:moveTo>
                    <a:pt x="0" y="9"/>
                  </a:moveTo>
                  <a:lnTo>
                    <a:pt x="245" y="0"/>
                  </a:lnTo>
                  <a:lnTo>
                    <a:pt x="288" y="81"/>
                  </a:lnTo>
                  <a:lnTo>
                    <a:pt x="251" y="176"/>
                  </a:lnTo>
                  <a:lnTo>
                    <a:pt x="239" y="219"/>
                  </a:lnTo>
                  <a:lnTo>
                    <a:pt x="403" y="201"/>
                  </a:lnTo>
                  <a:lnTo>
                    <a:pt x="413" y="264"/>
                  </a:lnTo>
                  <a:lnTo>
                    <a:pt x="364" y="258"/>
                  </a:lnTo>
                  <a:lnTo>
                    <a:pt x="342" y="285"/>
                  </a:lnTo>
                  <a:lnTo>
                    <a:pt x="367" y="303"/>
                  </a:lnTo>
                  <a:lnTo>
                    <a:pt x="412" y="282"/>
                  </a:lnTo>
                  <a:lnTo>
                    <a:pt x="413" y="312"/>
                  </a:lnTo>
                  <a:lnTo>
                    <a:pt x="440" y="286"/>
                  </a:lnTo>
                  <a:lnTo>
                    <a:pt x="458" y="286"/>
                  </a:lnTo>
                  <a:lnTo>
                    <a:pt x="437" y="339"/>
                  </a:lnTo>
                  <a:lnTo>
                    <a:pt x="477" y="347"/>
                  </a:lnTo>
                  <a:lnTo>
                    <a:pt x="489" y="376"/>
                  </a:lnTo>
                  <a:lnTo>
                    <a:pt x="471" y="385"/>
                  </a:lnTo>
                  <a:lnTo>
                    <a:pt x="446" y="367"/>
                  </a:lnTo>
                  <a:lnTo>
                    <a:pt x="398" y="353"/>
                  </a:lnTo>
                  <a:lnTo>
                    <a:pt x="409" y="388"/>
                  </a:lnTo>
                  <a:lnTo>
                    <a:pt x="385" y="392"/>
                  </a:lnTo>
                  <a:lnTo>
                    <a:pt x="365" y="361"/>
                  </a:lnTo>
                  <a:lnTo>
                    <a:pt x="354" y="380"/>
                  </a:lnTo>
                  <a:lnTo>
                    <a:pt x="282" y="380"/>
                  </a:lnTo>
                  <a:lnTo>
                    <a:pt x="282" y="361"/>
                  </a:lnTo>
                  <a:lnTo>
                    <a:pt x="255" y="339"/>
                  </a:lnTo>
                  <a:lnTo>
                    <a:pt x="201" y="336"/>
                  </a:lnTo>
                  <a:lnTo>
                    <a:pt x="246" y="361"/>
                  </a:lnTo>
                  <a:lnTo>
                    <a:pt x="184" y="374"/>
                  </a:lnTo>
                  <a:lnTo>
                    <a:pt x="85" y="356"/>
                  </a:lnTo>
                  <a:lnTo>
                    <a:pt x="48" y="361"/>
                  </a:lnTo>
                  <a:lnTo>
                    <a:pt x="61" y="230"/>
                  </a:lnTo>
                  <a:lnTo>
                    <a:pt x="2" y="125"/>
                  </a:lnTo>
                  <a:lnTo>
                    <a:pt x="0" y="9"/>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75" name="Shape - Kentucky"/>
            <p:cNvSpPr>
              <a:spLocks noChangeAspect="1"/>
            </p:cNvSpPr>
            <p:nvPr/>
          </p:nvSpPr>
          <p:spPr bwMode="auto">
            <a:xfrm>
              <a:off x="5480049" y="2717030"/>
              <a:ext cx="957263" cy="525462"/>
            </a:xfrm>
            <a:custGeom>
              <a:avLst/>
              <a:gdLst>
                <a:gd name="T0" fmla="*/ 0 w 607"/>
                <a:gd name="T1" fmla="*/ 2147483647 h 337"/>
                <a:gd name="T2" fmla="*/ 2147483647 w 607"/>
                <a:gd name="T3" fmla="*/ 2147483647 h 337"/>
                <a:gd name="T4" fmla="*/ 2147483647 w 607"/>
                <a:gd name="T5" fmla="*/ 2147483647 h 337"/>
                <a:gd name="T6" fmla="*/ 2147483647 w 607"/>
                <a:gd name="T7" fmla="*/ 2147483647 h 337"/>
                <a:gd name="T8" fmla="*/ 2147483647 w 607"/>
                <a:gd name="T9" fmla="*/ 2147483647 h 337"/>
                <a:gd name="T10" fmla="*/ 2147483647 w 607"/>
                <a:gd name="T11" fmla="*/ 2147483647 h 337"/>
                <a:gd name="T12" fmla="*/ 2147483647 w 607"/>
                <a:gd name="T13" fmla="*/ 2147483647 h 337"/>
                <a:gd name="T14" fmla="*/ 2147483647 w 607"/>
                <a:gd name="T15" fmla="*/ 2147483647 h 337"/>
                <a:gd name="T16" fmla="*/ 2147483647 w 607"/>
                <a:gd name="T17" fmla="*/ 2147483647 h 337"/>
                <a:gd name="T18" fmla="*/ 2147483647 w 607"/>
                <a:gd name="T19" fmla="*/ 2147483647 h 337"/>
                <a:gd name="T20" fmla="*/ 2147483647 w 607"/>
                <a:gd name="T21" fmla="*/ 2147483647 h 337"/>
                <a:gd name="T22" fmla="*/ 2147483647 w 607"/>
                <a:gd name="T23" fmla="*/ 2147483647 h 337"/>
                <a:gd name="T24" fmla="*/ 2147483647 w 607"/>
                <a:gd name="T25" fmla="*/ 2147483647 h 337"/>
                <a:gd name="T26" fmla="*/ 2147483647 w 607"/>
                <a:gd name="T27" fmla="*/ 2147483647 h 337"/>
                <a:gd name="T28" fmla="*/ 2147483647 w 607"/>
                <a:gd name="T29" fmla="*/ 0 h 337"/>
                <a:gd name="T30" fmla="*/ 2147483647 w 607"/>
                <a:gd name="T31" fmla="*/ 2147483647 h 337"/>
                <a:gd name="T32" fmla="*/ 2147483647 w 607"/>
                <a:gd name="T33" fmla="*/ 2147483647 h 337"/>
                <a:gd name="T34" fmla="*/ 2147483647 w 607"/>
                <a:gd name="T35" fmla="*/ 2147483647 h 337"/>
                <a:gd name="T36" fmla="*/ 2147483647 w 607"/>
                <a:gd name="T37" fmla="*/ 2147483647 h 337"/>
                <a:gd name="T38" fmla="*/ 2147483647 w 607"/>
                <a:gd name="T39" fmla="*/ 2147483647 h 337"/>
                <a:gd name="T40" fmla="*/ 2147483647 w 607"/>
                <a:gd name="T41" fmla="*/ 2147483647 h 337"/>
                <a:gd name="T42" fmla="*/ 2147483647 w 607"/>
                <a:gd name="T43" fmla="*/ 2147483647 h 337"/>
                <a:gd name="T44" fmla="*/ 2147483647 w 607"/>
                <a:gd name="T45" fmla="*/ 2147483647 h 337"/>
                <a:gd name="T46" fmla="*/ 2147483647 w 607"/>
                <a:gd name="T47" fmla="*/ 2147483647 h 337"/>
                <a:gd name="T48" fmla="*/ 2147483647 w 607"/>
                <a:gd name="T49" fmla="*/ 2147483647 h 337"/>
                <a:gd name="T50" fmla="*/ 2147483647 w 607"/>
                <a:gd name="T51" fmla="*/ 2147483647 h 337"/>
                <a:gd name="T52" fmla="*/ 2147483647 w 607"/>
                <a:gd name="T53" fmla="*/ 2147483647 h 337"/>
                <a:gd name="T54" fmla="*/ 2147483647 w 607"/>
                <a:gd name="T55" fmla="*/ 2147483647 h 337"/>
                <a:gd name="T56" fmla="*/ 0 w 607"/>
                <a:gd name="T57" fmla="*/ 2147483647 h 3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7"/>
                <a:gd name="T88" fmla="*/ 0 h 337"/>
                <a:gd name="T89" fmla="*/ 607 w 607"/>
                <a:gd name="T90" fmla="*/ 337 h 3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7" h="337">
                  <a:moveTo>
                    <a:pt x="0" y="337"/>
                  </a:moveTo>
                  <a:lnTo>
                    <a:pt x="148" y="316"/>
                  </a:lnTo>
                  <a:lnTo>
                    <a:pt x="148" y="301"/>
                  </a:lnTo>
                  <a:lnTo>
                    <a:pt x="504" y="252"/>
                  </a:lnTo>
                  <a:lnTo>
                    <a:pt x="510" y="226"/>
                  </a:lnTo>
                  <a:lnTo>
                    <a:pt x="562" y="207"/>
                  </a:lnTo>
                  <a:lnTo>
                    <a:pt x="568" y="180"/>
                  </a:lnTo>
                  <a:lnTo>
                    <a:pt x="590" y="171"/>
                  </a:lnTo>
                  <a:lnTo>
                    <a:pt x="607" y="131"/>
                  </a:lnTo>
                  <a:lnTo>
                    <a:pt x="558" y="91"/>
                  </a:lnTo>
                  <a:lnTo>
                    <a:pt x="549" y="37"/>
                  </a:lnTo>
                  <a:lnTo>
                    <a:pt x="510" y="10"/>
                  </a:lnTo>
                  <a:lnTo>
                    <a:pt x="431" y="25"/>
                  </a:lnTo>
                  <a:lnTo>
                    <a:pt x="394" y="1"/>
                  </a:lnTo>
                  <a:lnTo>
                    <a:pt x="358" y="0"/>
                  </a:lnTo>
                  <a:lnTo>
                    <a:pt x="365" y="37"/>
                  </a:lnTo>
                  <a:lnTo>
                    <a:pt x="316" y="56"/>
                  </a:lnTo>
                  <a:lnTo>
                    <a:pt x="283" y="140"/>
                  </a:lnTo>
                  <a:lnTo>
                    <a:pt x="239" y="126"/>
                  </a:lnTo>
                  <a:lnTo>
                    <a:pt x="185" y="158"/>
                  </a:lnTo>
                  <a:lnTo>
                    <a:pt x="116" y="170"/>
                  </a:lnTo>
                  <a:lnTo>
                    <a:pt x="116" y="217"/>
                  </a:lnTo>
                  <a:lnTo>
                    <a:pt x="82" y="216"/>
                  </a:lnTo>
                  <a:lnTo>
                    <a:pt x="84" y="258"/>
                  </a:lnTo>
                  <a:lnTo>
                    <a:pt x="48" y="241"/>
                  </a:lnTo>
                  <a:lnTo>
                    <a:pt x="27" y="249"/>
                  </a:lnTo>
                  <a:lnTo>
                    <a:pt x="45" y="277"/>
                  </a:lnTo>
                  <a:lnTo>
                    <a:pt x="8" y="314"/>
                  </a:lnTo>
                  <a:lnTo>
                    <a:pt x="0" y="337"/>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76" name="Shape - Kansas"/>
            <p:cNvSpPr>
              <a:spLocks noChangeAspect="1"/>
            </p:cNvSpPr>
            <p:nvPr/>
          </p:nvSpPr>
          <p:spPr bwMode="auto">
            <a:xfrm>
              <a:off x="3879849" y="2718618"/>
              <a:ext cx="966788" cy="485775"/>
            </a:xfrm>
            <a:custGeom>
              <a:avLst/>
              <a:gdLst>
                <a:gd name="T0" fmla="*/ 2147483647 w 611"/>
                <a:gd name="T1" fmla="*/ 2147483647 h 312"/>
                <a:gd name="T2" fmla="*/ 2147483647 w 611"/>
                <a:gd name="T3" fmla="*/ 2147483647 h 312"/>
                <a:gd name="T4" fmla="*/ 0 w 611"/>
                <a:gd name="T5" fmla="*/ 2147483647 h 312"/>
                <a:gd name="T6" fmla="*/ 2147483647 w 611"/>
                <a:gd name="T7" fmla="*/ 2147483647 h 312"/>
                <a:gd name="T8" fmla="*/ 2147483647 w 611"/>
                <a:gd name="T9" fmla="*/ 2147483647 h 312"/>
                <a:gd name="T10" fmla="*/ 2147483647 w 611"/>
                <a:gd name="T11" fmla="*/ 2147483647 h 312"/>
                <a:gd name="T12" fmla="*/ 2147483647 w 611"/>
                <a:gd name="T13" fmla="*/ 2147483647 h 312"/>
                <a:gd name="T14" fmla="*/ 2147483647 w 611"/>
                <a:gd name="T15" fmla="*/ 2147483647 h 312"/>
                <a:gd name="T16" fmla="*/ 2147483647 w 611"/>
                <a:gd name="T17" fmla="*/ 0 h 312"/>
                <a:gd name="T18" fmla="*/ 2147483647 w 611"/>
                <a:gd name="T19" fmla="*/ 2147483647 h 312"/>
                <a:gd name="T20" fmla="*/ 2147483647 w 611"/>
                <a:gd name="T21" fmla="*/ 2147483647 h 3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11"/>
                <a:gd name="T34" fmla="*/ 0 h 312"/>
                <a:gd name="T35" fmla="*/ 611 w 611"/>
                <a:gd name="T36" fmla="*/ 312 h 3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11" h="312">
                  <a:moveTo>
                    <a:pt x="6" y="3"/>
                  </a:moveTo>
                  <a:lnTo>
                    <a:pt x="4" y="182"/>
                  </a:lnTo>
                  <a:lnTo>
                    <a:pt x="0" y="309"/>
                  </a:lnTo>
                  <a:lnTo>
                    <a:pt x="611" y="312"/>
                  </a:lnTo>
                  <a:lnTo>
                    <a:pt x="599" y="149"/>
                  </a:lnTo>
                  <a:lnTo>
                    <a:pt x="599" y="88"/>
                  </a:lnTo>
                  <a:lnTo>
                    <a:pt x="550" y="51"/>
                  </a:lnTo>
                  <a:lnTo>
                    <a:pt x="565" y="18"/>
                  </a:lnTo>
                  <a:lnTo>
                    <a:pt x="544" y="0"/>
                  </a:lnTo>
                  <a:lnTo>
                    <a:pt x="267" y="3"/>
                  </a:lnTo>
                  <a:lnTo>
                    <a:pt x="6" y="3"/>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77" name="Shape - Iowa"/>
            <p:cNvSpPr>
              <a:spLocks noChangeAspect="1"/>
            </p:cNvSpPr>
            <p:nvPr/>
          </p:nvSpPr>
          <p:spPr bwMode="auto">
            <a:xfrm>
              <a:off x="4562474" y="2132830"/>
              <a:ext cx="758825" cy="487362"/>
            </a:xfrm>
            <a:custGeom>
              <a:avLst/>
              <a:gdLst>
                <a:gd name="T0" fmla="*/ 2147483647 w 481"/>
                <a:gd name="T1" fmla="*/ 2147483647 h 313"/>
                <a:gd name="T2" fmla="*/ 0 w 481"/>
                <a:gd name="T3" fmla="*/ 2147483647 h 313"/>
                <a:gd name="T4" fmla="*/ 2147483647 w 481"/>
                <a:gd name="T5" fmla="*/ 2147483647 h 313"/>
                <a:gd name="T6" fmla="*/ 2147483647 w 481"/>
                <a:gd name="T7" fmla="*/ 2147483647 h 313"/>
                <a:gd name="T8" fmla="*/ 2147483647 w 481"/>
                <a:gd name="T9" fmla="*/ 2147483647 h 313"/>
                <a:gd name="T10" fmla="*/ 2147483647 w 481"/>
                <a:gd name="T11" fmla="*/ 2147483647 h 313"/>
                <a:gd name="T12" fmla="*/ 2147483647 w 481"/>
                <a:gd name="T13" fmla="*/ 2147483647 h 313"/>
                <a:gd name="T14" fmla="*/ 2147483647 w 481"/>
                <a:gd name="T15" fmla="*/ 2147483647 h 313"/>
                <a:gd name="T16" fmla="*/ 2147483647 w 481"/>
                <a:gd name="T17" fmla="*/ 2147483647 h 313"/>
                <a:gd name="T18" fmla="*/ 2147483647 w 481"/>
                <a:gd name="T19" fmla="*/ 2147483647 h 313"/>
                <a:gd name="T20" fmla="*/ 2147483647 w 481"/>
                <a:gd name="T21" fmla="*/ 2147483647 h 313"/>
                <a:gd name="T22" fmla="*/ 2147483647 w 481"/>
                <a:gd name="T23" fmla="*/ 2147483647 h 313"/>
                <a:gd name="T24" fmla="*/ 2147483647 w 481"/>
                <a:gd name="T25" fmla="*/ 2147483647 h 313"/>
                <a:gd name="T26" fmla="*/ 2147483647 w 481"/>
                <a:gd name="T27" fmla="*/ 2147483647 h 313"/>
                <a:gd name="T28" fmla="*/ 2147483647 w 481"/>
                <a:gd name="T29" fmla="*/ 0 h 313"/>
                <a:gd name="T30" fmla="*/ 2147483647 w 481"/>
                <a:gd name="T31" fmla="*/ 2147483647 h 313"/>
                <a:gd name="T32" fmla="*/ 2147483647 w 481"/>
                <a:gd name="T33" fmla="*/ 2147483647 h 313"/>
                <a:gd name="T34" fmla="*/ 2147483647 w 481"/>
                <a:gd name="T35" fmla="*/ 2147483647 h 3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1"/>
                <a:gd name="T55" fmla="*/ 0 h 313"/>
                <a:gd name="T56" fmla="*/ 481 w 481"/>
                <a:gd name="T57" fmla="*/ 313 h 3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1" h="313">
                  <a:moveTo>
                    <a:pt x="7" y="16"/>
                  </a:moveTo>
                  <a:lnTo>
                    <a:pt x="0" y="71"/>
                  </a:lnTo>
                  <a:lnTo>
                    <a:pt x="10" y="129"/>
                  </a:lnTo>
                  <a:lnTo>
                    <a:pt x="55" y="249"/>
                  </a:lnTo>
                  <a:lnTo>
                    <a:pt x="80" y="313"/>
                  </a:lnTo>
                  <a:lnTo>
                    <a:pt x="363" y="298"/>
                  </a:lnTo>
                  <a:lnTo>
                    <a:pt x="410" y="313"/>
                  </a:lnTo>
                  <a:lnTo>
                    <a:pt x="438" y="252"/>
                  </a:lnTo>
                  <a:lnTo>
                    <a:pt x="428" y="208"/>
                  </a:lnTo>
                  <a:lnTo>
                    <a:pt x="475" y="200"/>
                  </a:lnTo>
                  <a:lnTo>
                    <a:pt x="481" y="131"/>
                  </a:lnTo>
                  <a:lnTo>
                    <a:pt x="453" y="101"/>
                  </a:lnTo>
                  <a:lnTo>
                    <a:pt x="404" y="71"/>
                  </a:lnTo>
                  <a:lnTo>
                    <a:pt x="414" y="30"/>
                  </a:lnTo>
                  <a:lnTo>
                    <a:pt x="393" y="0"/>
                  </a:lnTo>
                  <a:lnTo>
                    <a:pt x="287" y="4"/>
                  </a:lnTo>
                  <a:lnTo>
                    <a:pt x="180" y="9"/>
                  </a:lnTo>
                  <a:lnTo>
                    <a:pt x="7" y="16"/>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78" name="Shape - Indiana"/>
            <p:cNvSpPr>
              <a:spLocks noChangeAspect="1"/>
            </p:cNvSpPr>
            <p:nvPr/>
          </p:nvSpPr>
          <p:spPr bwMode="auto">
            <a:xfrm>
              <a:off x="5635624" y="2297931"/>
              <a:ext cx="422275" cy="687387"/>
            </a:xfrm>
            <a:custGeom>
              <a:avLst/>
              <a:gdLst>
                <a:gd name="T0" fmla="*/ 0 w 268"/>
                <a:gd name="T1" fmla="*/ 2147483647 h 441"/>
                <a:gd name="T2" fmla="*/ 2147483647 w 268"/>
                <a:gd name="T3" fmla="*/ 2147483647 h 441"/>
                <a:gd name="T4" fmla="*/ 2147483647 w 268"/>
                <a:gd name="T5" fmla="*/ 2147483647 h 441"/>
                <a:gd name="T6" fmla="*/ 2147483647 w 268"/>
                <a:gd name="T7" fmla="*/ 2147483647 h 441"/>
                <a:gd name="T8" fmla="*/ 2147483647 w 268"/>
                <a:gd name="T9" fmla="*/ 2147483647 h 441"/>
                <a:gd name="T10" fmla="*/ 2147483647 w 268"/>
                <a:gd name="T11" fmla="*/ 0 h 441"/>
                <a:gd name="T12" fmla="*/ 2147483647 w 268"/>
                <a:gd name="T13" fmla="*/ 2147483647 h 441"/>
                <a:gd name="T14" fmla="*/ 2147483647 w 268"/>
                <a:gd name="T15" fmla="*/ 2147483647 h 441"/>
                <a:gd name="T16" fmla="*/ 2147483647 w 268"/>
                <a:gd name="T17" fmla="*/ 2147483647 h 441"/>
                <a:gd name="T18" fmla="*/ 2147483647 w 268"/>
                <a:gd name="T19" fmla="*/ 2147483647 h 441"/>
                <a:gd name="T20" fmla="*/ 2147483647 w 268"/>
                <a:gd name="T21" fmla="*/ 2147483647 h 441"/>
                <a:gd name="T22" fmla="*/ 2147483647 w 268"/>
                <a:gd name="T23" fmla="*/ 2147483647 h 441"/>
                <a:gd name="T24" fmla="*/ 2147483647 w 268"/>
                <a:gd name="T25" fmla="*/ 2147483647 h 441"/>
                <a:gd name="T26" fmla="*/ 2147483647 w 268"/>
                <a:gd name="T27" fmla="*/ 2147483647 h 441"/>
                <a:gd name="T28" fmla="*/ 2147483647 w 268"/>
                <a:gd name="T29" fmla="*/ 2147483647 h 441"/>
                <a:gd name="T30" fmla="*/ 0 w 268"/>
                <a:gd name="T31" fmla="*/ 2147483647 h 4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68"/>
                <a:gd name="T49" fmla="*/ 0 h 441"/>
                <a:gd name="T50" fmla="*/ 268 w 268"/>
                <a:gd name="T51" fmla="*/ 441 h 4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68" h="441">
                  <a:moveTo>
                    <a:pt x="0" y="31"/>
                  </a:moveTo>
                  <a:lnTo>
                    <a:pt x="31" y="48"/>
                  </a:lnTo>
                  <a:lnTo>
                    <a:pt x="61" y="45"/>
                  </a:lnTo>
                  <a:lnTo>
                    <a:pt x="71" y="36"/>
                  </a:lnTo>
                  <a:lnTo>
                    <a:pt x="79" y="9"/>
                  </a:lnTo>
                  <a:lnTo>
                    <a:pt x="208" y="0"/>
                  </a:lnTo>
                  <a:lnTo>
                    <a:pt x="268" y="312"/>
                  </a:lnTo>
                  <a:lnTo>
                    <a:pt x="263" y="309"/>
                  </a:lnTo>
                  <a:lnTo>
                    <a:pt x="219" y="326"/>
                  </a:lnTo>
                  <a:lnTo>
                    <a:pt x="187" y="410"/>
                  </a:lnTo>
                  <a:lnTo>
                    <a:pt x="141" y="398"/>
                  </a:lnTo>
                  <a:lnTo>
                    <a:pt x="87" y="429"/>
                  </a:lnTo>
                  <a:lnTo>
                    <a:pt x="17" y="441"/>
                  </a:lnTo>
                  <a:lnTo>
                    <a:pt x="49" y="359"/>
                  </a:lnTo>
                  <a:lnTo>
                    <a:pt x="35" y="313"/>
                  </a:lnTo>
                  <a:lnTo>
                    <a:pt x="0" y="31"/>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79" name="Shape - Illinois"/>
            <p:cNvSpPr>
              <a:spLocks noChangeAspect="1"/>
            </p:cNvSpPr>
            <p:nvPr/>
          </p:nvSpPr>
          <p:spPr bwMode="auto">
            <a:xfrm>
              <a:off x="5173132" y="2236018"/>
              <a:ext cx="547688" cy="887413"/>
            </a:xfrm>
            <a:custGeom>
              <a:avLst/>
              <a:gdLst>
                <a:gd name="T0" fmla="*/ 64 w 346"/>
                <a:gd name="T1" fmla="*/ 33 h 571"/>
                <a:gd name="T2" fmla="*/ 262 w 346"/>
                <a:gd name="T3" fmla="*/ 0 h 571"/>
                <a:gd name="T4" fmla="*/ 294 w 346"/>
                <a:gd name="T5" fmla="*/ 70 h 571"/>
                <a:gd name="T6" fmla="*/ 334 w 346"/>
                <a:gd name="T7" fmla="*/ 362 h 571"/>
                <a:gd name="T8" fmla="*/ 346 w 346"/>
                <a:gd name="T9" fmla="*/ 401 h 571"/>
                <a:gd name="T10" fmla="*/ 314 w 346"/>
                <a:gd name="T11" fmla="*/ 478 h 571"/>
                <a:gd name="T12" fmla="*/ 314 w 346"/>
                <a:gd name="T13" fmla="*/ 532 h 571"/>
                <a:gd name="T14" fmla="*/ 279 w 346"/>
                <a:gd name="T15" fmla="*/ 526 h 571"/>
                <a:gd name="T16" fmla="*/ 280 w 346"/>
                <a:gd name="T17" fmla="*/ 571 h 571"/>
                <a:gd name="T18" fmla="*/ 243 w 346"/>
                <a:gd name="T19" fmla="*/ 553 h 571"/>
                <a:gd name="T20" fmla="*/ 223 w 346"/>
                <a:gd name="T21" fmla="*/ 559 h 571"/>
                <a:gd name="T22" fmla="*/ 195 w 346"/>
                <a:gd name="T23" fmla="*/ 554 h 571"/>
                <a:gd name="T24" fmla="*/ 174 w 346"/>
                <a:gd name="T25" fmla="*/ 486 h 571"/>
                <a:gd name="T26" fmla="*/ 134 w 346"/>
                <a:gd name="T27" fmla="*/ 465 h 571"/>
                <a:gd name="T28" fmla="*/ 134 w 346"/>
                <a:gd name="T29" fmla="*/ 392 h 571"/>
                <a:gd name="T30" fmla="*/ 94 w 346"/>
                <a:gd name="T31" fmla="*/ 401 h 571"/>
                <a:gd name="T32" fmla="*/ 71 w 346"/>
                <a:gd name="T33" fmla="*/ 347 h 571"/>
                <a:gd name="T34" fmla="*/ 0 w 346"/>
                <a:gd name="T35" fmla="*/ 285 h 571"/>
                <a:gd name="T36" fmla="*/ 52 w 346"/>
                <a:gd name="T37" fmla="*/ 186 h 571"/>
                <a:gd name="T38" fmla="*/ 37 w 346"/>
                <a:gd name="T39" fmla="*/ 140 h 571"/>
                <a:gd name="T40" fmla="*/ 89 w 346"/>
                <a:gd name="T41" fmla="*/ 131 h 571"/>
                <a:gd name="T42" fmla="*/ 94 w 346"/>
                <a:gd name="T43" fmla="*/ 67 h 571"/>
                <a:gd name="T44" fmla="*/ 64 w 346"/>
                <a:gd name="T45" fmla="*/ 33 h 5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571"/>
                <a:gd name="T71" fmla="*/ 346 w 346"/>
                <a:gd name="T72" fmla="*/ 571 h 57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571">
                  <a:moveTo>
                    <a:pt x="64" y="33"/>
                  </a:moveTo>
                  <a:lnTo>
                    <a:pt x="262" y="0"/>
                  </a:lnTo>
                  <a:lnTo>
                    <a:pt x="294" y="70"/>
                  </a:lnTo>
                  <a:lnTo>
                    <a:pt x="334" y="362"/>
                  </a:lnTo>
                  <a:lnTo>
                    <a:pt x="346" y="401"/>
                  </a:lnTo>
                  <a:lnTo>
                    <a:pt x="314" y="478"/>
                  </a:lnTo>
                  <a:lnTo>
                    <a:pt x="314" y="532"/>
                  </a:lnTo>
                  <a:lnTo>
                    <a:pt x="279" y="526"/>
                  </a:lnTo>
                  <a:lnTo>
                    <a:pt x="280" y="571"/>
                  </a:lnTo>
                  <a:lnTo>
                    <a:pt x="243" y="553"/>
                  </a:lnTo>
                  <a:lnTo>
                    <a:pt x="223" y="559"/>
                  </a:lnTo>
                  <a:lnTo>
                    <a:pt x="195" y="554"/>
                  </a:lnTo>
                  <a:lnTo>
                    <a:pt x="174" y="486"/>
                  </a:lnTo>
                  <a:lnTo>
                    <a:pt x="134" y="465"/>
                  </a:lnTo>
                  <a:lnTo>
                    <a:pt x="134" y="392"/>
                  </a:lnTo>
                  <a:lnTo>
                    <a:pt x="94" y="401"/>
                  </a:lnTo>
                  <a:lnTo>
                    <a:pt x="71" y="347"/>
                  </a:lnTo>
                  <a:lnTo>
                    <a:pt x="0" y="285"/>
                  </a:lnTo>
                  <a:lnTo>
                    <a:pt x="52" y="186"/>
                  </a:lnTo>
                  <a:lnTo>
                    <a:pt x="37" y="140"/>
                  </a:lnTo>
                  <a:lnTo>
                    <a:pt x="89" y="131"/>
                  </a:lnTo>
                  <a:lnTo>
                    <a:pt x="94" y="67"/>
                  </a:lnTo>
                  <a:lnTo>
                    <a:pt x="64" y="33"/>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180" name="Shape - Idaho"/>
            <p:cNvSpPr>
              <a:spLocks noChangeAspect="1"/>
            </p:cNvSpPr>
            <p:nvPr/>
          </p:nvSpPr>
          <p:spPr bwMode="auto">
            <a:xfrm>
              <a:off x="2117723" y="1127943"/>
              <a:ext cx="750888" cy="1196975"/>
            </a:xfrm>
            <a:custGeom>
              <a:avLst/>
              <a:gdLst>
                <a:gd name="T0" fmla="*/ 2147483647 w 476"/>
                <a:gd name="T1" fmla="*/ 0 h 770"/>
                <a:gd name="T2" fmla="*/ 2147483647 w 476"/>
                <a:gd name="T3" fmla="*/ 2147483647 h 770"/>
                <a:gd name="T4" fmla="*/ 2147483647 w 476"/>
                <a:gd name="T5" fmla="*/ 2147483647 h 770"/>
                <a:gd name="T6" fmla="*/ 2147483647 w 476"/>
                <a:gd name="T7" fmla="*/ 2147483647 h 770"/>
                <a:gd name="T8" fmla="*/ 2147483647 w 476"/>
                <a:gd name="T9" fmla="*/ 2147483647 h 770"/>
                <a:gd name="T10" fmla="*/ 2147483647 w 476"/>
                <a:gd name="T11" fmla="*/ 2147483647 h 770"/>
                <a:gd name="T12" fmla="*/ 2147483647 w 476"/>
                <a:gd name="T13" fmla="*/ 2147483647 h 770"/>
                <a:gd name="T14" fmla="*/ 0 w 476"/>
                <a:gd name="T15" fmla="*/ 2147483647 h 770"/>
                <a:gd name="T16" fmla="*/ 2147483647 w 476"/>
                <a:gd name="T17" fmla="*/ 2147483647 h 770"/>
                <a:gd name="T18" fmla="*/ 2147483647 w 476"/>
                <a:gd name="T19" fmla="*/ 2147483647 h 770"/>
                <a:gd name="T20" fmla="*/ 2147483647 w 476"/>
                <a:gd name="T21" fmla="*/ 2147483647 h 770"/>
                <a:gd name="T22" fmla="*/ 2147483647 w 476"/>
                <a:gd name="T23" fmla="*/ 2147483647 h 770"/>
                <a:gd name="T24" fmla="*/ 2147483647 w 476"/>
                <a:gd name="T25" fmla="*/ 2147483647 h 770"/>
                <a:gd name="T26" fmla="*/ 2147483647 w 476"/>
                <a:gd name="T27" fmla="*/ 2147483647 h 770"/>
                <a:gd name="T28" fmla="*/ 2147483647 w 476"/>
                <a:gd name="T29" fmla="*/ 2147483647 h 770"/>
                <a:gd name="T30" fmla="*/ 2147483647 w 476"/>
                <a:gd name="T31" fmla="*/ 2147483647 h 770"/>
                <a:gd name="T32" fmla="*/ 2147483647 w 476"/>
                <a:gd name="T33" fmla="*/ 2147483647 h 770"/>
                <a:gd name="T34" fmla="*/ 2147483647 w 476"/>
                <a:gd name="T35" fmla="*/ 2147483647 h 770"/>
                <a:gd name="T36" fmla="*/ 2147483647 w 476"/>
                <a:gd name="T37" fmla="*/ 2147483647 h 770"/>
                <a:gd name="T38" fmla="*/ 2147483647 w 476"/>
                <a:gd name="T39" fmla="*/ 2147483647 h 770"/>
                <a:gd name="T40" fmla="*/ 2147483647 w 476"/>
                <a:gd name="T41" fmla="*/ 2147483647 h 770"/>
                <a:gd name="T42" fmla="*/ 2147483647 w 476"/>
                <a:gd name="T43" fmla="*/ 0 h 7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76"/>
                <a:gd name="T67" fmla="*/ 0 h 770"/>
                <a:gd name="T68" fmla="*/ 476 w 476"/>
                <a:gd name="T69" fmla="*/ 770 h 7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76" h="770">
                  <a:moveTo>
                    <a:pt x="115" y="0"/>
                  </a:moveTo>
                  <a:lnTo>
                    <a:pt x="72" y="301"/>
                  </a:lnTo>
                  <a:lnTo>
                    <a:pt x="117" y="365"/>
                  </a:lnTo>
                  <a:lnTo>
                    <a:pt x="47" y="432"/>
                  </a:lnTo>
                  <a:lnTo>
                    <a:pt x="38" y="478"/>
                  </a:lnTo>
                  <a:lnTo>
                    <a:pt x="57" y="511"/>
                  </a:lnTo>
                  <a:lnTo>
                    <a:pt x="38" y="527"/>
                  </a:lnTo>
                  <a:lnTo>
                    <a:pt x="0" y="701"/>
                  </a:lnTo>
                  <a:lnTo>
                    <a:pt x="227" y="742"/>
                  </a:lnTo>
                  <a:lnTo>
                    <a:pt x="442" y="770"/>
                  </a:lnTo>
                  <a:lnTo>
                    <a:pt x="464" y="611"/>
                  </a:lnTo>
                  <a:lnTo>
                    <a:pt x="476" y="523"/>
                  </a:lnTo>
                  <a:lnTo>
                    <a:pt x="455" y="491"/>
                  </a:lnTo>
                  <a:lnTo>
                    <a:pt x="406" y="500"/>
                  </a:lnTo>
                  <a:lnTo>
                    <a:pt x="342" y="508"/>
                  </a:lnTo>
                  <a:lnTo>
                    <a:pt x="330" y="436"/>
                  </a:lnTo>
                  <a:lnTo>
                    <a:pt x="252" y="378"/>
                  </a:lnTo>
                  <a:lnTo>
                    <a:pt x="263" y="341"/>
                  </a:lnTo>
                  <a:lnTo>
                    <a:pt x="270" y="275"/>
                  </a:lnTo>
                  <a:lnTo>
                    <a:pt x="170" y="134"/>
                  </a:lnTo>
                  <a:lnTo>
                    <a:pt x="184" y="9"/>
                  </a:lnTo>
                  <a:lnTo>
                    <a:pt x="115" y="0"/>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grpSp>
          <p:nvGrpSpPr>
            <p:cNvPr id="181" name="Shape - Hawaii"/>
            <p:cNvGrpSpPr/>
            <p:nvPr/>
          </p:nvGrpSpPr>
          <p:grpSpPr>
            <a:xfrm>
              <a:off x="2157414" y="4101330"/>
              <a:ext cx="622300" cy="477838"/>
              <a:chOff x="2184402" y="4672013"/>
              <a:chExt cx="622300" cy="477838"/>
            </a:xfrm>
            <a:solidFill>
              <a:srgbClr val="7BC7ED"/>
            </a:solidFill>
          </p:grpSpPr>
          <p:sp>
            <p:nvSpPr>
              <p:cNvPr id="254" name="Freeform 4"/>
              <p:cNvSpPr>
                <a:spLocks noChangeAspect="1"/>
              </p:cNvSpPr>
              <p:nvPr/>
            </p:nvSpPr>
            <p:spPr bwMode="auto">
              <a:xfrm>
                <a:off x="2184402" y="4731923"/>
                <a:ext cx="47758" cy="69294"/>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55" name="Freeform 5"/>
              <p:cNvSpPr>
                <a:spLocks noChangeAspect="1"/>
              </p:cNvSpPr>
              <p:nvPr/>
            </p:nvSpPr>
            <p:spPr bwMode="auto">
              <a:xfrm>
                <a:off x="2252421" y="4672013"/>
                <a:ext cx="89727" cy="87339"/>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56" name="Freeform 6"/>
              <p:cNvSpPr>
                <a:spLocks noChangeAspect="1"/>
              </p:cNvSpPr>
              <p:nvPr/>
            </p:nvSpPr>
            <p:spPr bwMode="auto">
              <a:xfrm>
                <a:off x="2336359" y="4731923"/>
                <a:ext cx="133143" cy="9816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57" name="Freeform 7"/>
              <p:cNvSpPr>
                <a:spLocks noChangeAspect="1"/>
              </p:cNvSpPr>
              <p:nvPr/>
            </p:nvSpPr>
            <p:spPr bwMode="auto">
              <a:xfrm>
                <a:off x="2473844" y="4806270"/>
                <a:ext cx="105646" cy="51970"/>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58" name="Freeform 8"/>
              <p:cNvSpPr>
                <a:spLocks noChangeAspect="1"/>
              </p:cNvSpPr>
              <p:nvPr/>
            </p:nvSpPr>
            <p:spPr bwMode="auto">
              <a:xfrm>
                <a:off x="2504959" y="4879894"/>
                <a:ext cx="43416" cy="37534"/>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59" name="Freeform 9"/>
              <p:cNvSpPr>
                <a:spLocks noChangeAspect="1"/>
              </p:cNvSpPr>
              <p:nvPr/>
            </p:nvSpPr>
            <p:spPr bwMode="auto">
              <a:xfrm>
                <a:off x="2551993" y="4920316"/>
                <a:ext cx="29668" cy="36812"/>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solidFill>
                <a:schemeClr val="bg1"/>
              </a:solidFill>
              <a:ln w="19050">
                <a:solidFill>
                  <a:schemeClr val="tx1"/>
                </a:solidFill>
                <a:prstDash val="solid"/>
                <a:round/>
                <a:headEnd/>
                <a:tailEnd/>
              </a:ln>
            </p:spPr>
            <p:txBody>
              <a:bodyPr/>
              <a:lstStyle/>
              <a:p>
                <a:endParaRPr lang="en-US" sz="1200" b="1">
                  <a:solidFill>
                    <a:srgbClr val="000000"/>
                  </a:solidFill>
                </a:endParaRPr>
              </a:p>
            </p:txBody>
          </p:sp>
          <p:sp>
            <p:nvSpPr>
              <p:cNvPr id="260" name="Freeform"/>
              <p:cNvSpPr>
                <a:spLocks noChangeAspect="1"/>
              </p:cNvSpPr>
              <p:nvPr/>
            </p:nvSpPr>
            <p:spPr bwMode="auto">
              <a:xfrm>
                <a:off x="2626524" y="4937639"/>
                <a:ext cx="180178" cy="212212"/>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261" name="Freeform"/>
              <p:cNvSpPr>
                <a:spLocks noChangeAspect="1"/>
              </p:cNvSpPr>
              <p:nvPr/>
            </p:nvSpPr>
            <p:spPr bwMode="auto">
              <a:xfrm>
                <a:off x="2562847" y="4838751"/>
                <a:ext cx="99857" cy="83008"/>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grpSp>
        <p:sp>
          <p:nvSpPr>
            <p:cNvPr id="182" name="Shape - Georgia"/>
            <p:cNvSpPr>
              <a:spLocks noChangeAspect="1"/>
            </p:cNvSpPr>
            <p:nvPr/>
          </p:nvSpPr>
          <p:spPr bwMode="auto">
            <a:xfrm>
              <a:off x="6061075" y="3347268"/>
              <a:ext cx="708025" cy="722313"/>
            </a:xfrm>
            <a:custGeom>
              <a:avLst/>
              <a:gdLst>
                <a:gd name="T0" fmla="*/ 0 w 447"/>
                <a:gd name="T1" fmla="*/ 2147483647 h 463"/>
                <a:gd name="T2" fmla="*/ 2147483647 w 447"/>
                <a:gd name="T3" fmla="*/ 2147483647 h 463"/>
                <a:gd name="T4" fmla="*/ 2147483647 w 447"/>
                <a:gd name="T5" fmla="*/ 2147483647 h 463"/>
                <a:gd name="T6" fmla="*/ 2147483647 w 447"/>
                <a:gd name="T7" fmla="*/ 0 h 463"/>
                <a:gd name="T8" fmla="*/ 2147483647 w 447"/>
                <a:gd name="T9" fmla="*/ 2147483647 h 463"/>
                <a:gd name="T10" fmla="*/ 2147483647 w 447"/>
                <a:gd name="T11" fmla="*/ 2147483647 h 463"/>
                <a:gd name="T12" fmla="*/ 2147483647 w 447"/>
                <a:gd name="T13" fmla="*/ 2147483647 h 463"/>
                <a:gd name="T14" fmla="*/ 2147483647 w 447"/>
                <a:gd name="T15" fmla="*/ 2147483647 h 463"/>
                <a:gd name="T16" fmla="*/ 2147483647 w 447"/>
                <a:gd name="T17" fmla="*/ 2147483647 h 463"/>
                <a:gd name="T18" fmla="*/ 2147483647 w 447"/>
                <a:gd name="T19" fmla="*/ 2147483647 h 463"/>
                <a:gd name="T20" fmla="*/ 2147483647 w 447"/>
                <a:gd name="T21" fmla="*/ 2147483647 h 463"/>
                <a:gd name="T22" fmla="*/ 2147483647 w 447"/>
                <a:gd name="T23" fmla="*/ 2147483647 h 463"/>
                <a:gd name="T24" fmla="*/ 2147483647 w 447"/>
                <a:gd name="T25" fmla="*/ 2147483647 h 463"/>
                <a:gd name="T26" fmla="*/ 2147483647 w 447"/>
                <a:gd name="T27" fmla="*/ 2147483647 h 463"/>
                <a:gd name="T28" fmla="*/ 2147483647 w 447"/>
                <a:gd name="T29" fmla="*/ 2147483647 h 463"/>
                <a:gd name="T30" fmla="*/ 2147483647 w 447"/>
                <a:gd name="T31" fmla="*/ 2147483647 h 463"/>
                <a:gd name="T32" fmla="*/ 2147483647 w 447"/>
                <a:gd name="T33" fmla="*/ 2147483647 h 463"/>
                <a:gd name="T34" fmla="*/ 2147483647 w 447"/>
                <a:gd name="T35" fmla="*/ 2147483647 h 463"/>
                <a:gd name="T36" fmla="*/ 0 w 447"/>
                <a:gd name="T37" fmla="*/ 2147483647 h 4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7"/>
                <a:gd name="T58" fmla="*/ 0 h 463"/>
                <a:gd name="T59" fmla="*/ 447 w 447"/>
                <a:gd name="T60" fmla="*/ 463 h 46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7" h="463">
                  <a:moveTo>
                    <a:pt x="0" y="28"/>
                  </a:moveTo>
                  <a:lnTo>
                    <a:pt x="4" y="28"/>
                  </a:lnTo>
                  <a:lnTo>
                    <a:pt x="109" y="9"/>
                  </a:lnTo>
                  <a:lnTo>
                    <a:pt x="201" y="0"/>
                  </a:lnTo>
                  <a:lnTo>
                    <a:pt x="188" y="23"/>
                  </a:lnTo>
                  <a:lnTo>
                    <a:pt x="216" y="23"/>
                  </a:lnTo>
                  <a:lnTo>
                    <a:pt x="375" y="167"/>
                  </a:lnTo>
                  <a:lnTo>
                    <a:pt x="438" y="259"/>
                  </a:lnTo>
                  <a:lnTo>
                    <a:pt x="447" y="322"/>
                  </a:lnTo>
                  <a:lnTo>
                    <a:pt x="426" y="336"/>
                  </a:lnTo>
                  <a:lnTo>
                    <a:pt x="438" y="399"/>
                  </a:lnTo>
                  <a:lnTo>
                    <a:pt x="393" y="402"/>
                  </a:lnTo>
                  <a:lnTo>
                    <a:pt x="393" y="456"/>
                  </a:lnTo>
                  <a:lnTo>
                    <a:pt x="358" y="429"/>
                  </a:lnTo>
                  <a:lnTo>
                    <a:pt x="128" y="463"/>
                  </a:lnTo>
                  <a:lnTo>
                    <a:pt x="76" y="363"/>
                  </a:lnTo>
                  <a:lnTo>
                    <a:pt x="113" y="295"/>
                  </a:lnTo>
                  <a:lnTo>
                    <a:pt x="64" y="260"/>
                  </a:lnTo>
                  <a:lnTo>
                    <a:pt x="0" y="28"/>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83" name="Shape - Florida"/>
            <p:cNvSpPr>
              <a:spLocks noChangeAspect="1"/>
            </p:cNvSpPr>
            <p:nvPr/>
          </p:nvSpPr>
          <p:spPr bwMode="auto">
            <a:xfrm>
              <a:off x="5900737" y="3966393"/>
              <a:ext cx="1206500" cy="809625"/>
            </a:xfrm>
            <a:custGeom>
              <a:avLst/>
              <a:gdLst>
                <a:gd name="T0" fmla="*/ 0 w 765"/>
                <a:gd name="T1" fmla="*/ 2147483647 h 519"/>
                <a:gd name="T2" fmla="*/ 2147483647 w 765"/>
                <a:gd name="T3" fmla="*/ 2147483647 h 519"/>
                <a:gd name="T4" fmla="*/ 2147483647 w 765"/>
                <a:gd name="T5" fmla="*/ 2147483647 h 519"/>
                <a:gd name="T6" fmla="*/ 2147483647 w 765"/>
                <a:gd name="T7" fmla="*/ 2147483647 h 519"/>
                <a:gd name="T8" fmla="*/ 2147483647 w 765"/>
                <a:gd name="T9" fmla="*/ 2147483647 h 519"/>
                <a:gd name="T10" fmla="*/ 2147483647 w 765"/>
                <a:gd name="T11" fmla="*/ 2147483647 h 519"/>
                <a:gd name="T12" fmla="*/ 2147483647 w 765"/>
                <a:gd name="T13" fmla="*/ 0 h 519"/>
                <a:gd name="T14" fmla="*/ 2147483647 w 765"/>
                <a:gd name="T15" fmla="*/ 2147483647 h 519"/>
                <a:gd name="T16" fmla="*/ 2147483647 w 765"/>
                <a:gd name="T17" fmla="*/ 2147483647 h 519"/>
                <a:gd name="T18" fmla="*/ 2147483647 w 765"/>
                <a:gd name="T19" fmla="*/ 2147483647 h 519"/>
                <a:gd name="T20" fmla="*/ 2147483647 w 765"/>
                <a:gd name="T21" fmla="*/ 2147483647 h 519"/>
                <a:gd name="T22" fmla="*/ 2147483647 w 765"/>
                <a:gd name="T23" fmla="*/ 2147483647 h 519"/>
                <a:gd name="T24" fmla="*/ 2147483647 w 765"/>
                <a:gd name="T25" fmla="*/ 2147483647 h 519"/>
                <a:gd name="T26" fmla="*/ 2147483647 w 765"/>
                <a:gd name="T27" fmla="*/ 2147483647 h 519"/>
                <a:gd name="T28" fmla="*/ 2147483647 w 765"/>
                <a:gd name="T29" fmla="*/ 2147483647 h 519"/>
                <a:gd name="T30" fmla="*/ 2147483647 w 765"/>
                <a:gd name="T31" fmla="*/ 2147483647 h 519"/>
                <a:gd name="T32" fmla="*/ 2147483647 w 765"/>
                <a:gd name="T33" fmla="*/ 2147483647 h 519"/>
                <a:gd name="T34" fmla="*/ 2147483647 w 765"/>
                <a:gd name="T35" fmla="*/ 2147483647 h 519"/>
                <a:gd name="T36" fmla="*/ 2147483647 w 765"/>
                <a:gd name="T37" fmla="*/ 2147483647 h 519"/>
                <a:gd name="T38" fmla="*/ 2147483647 w 765"/>
                <a:gd name="T39" fmla="*/ 2147483647 h 519"/>
                <a:gd name="T40" fmla="*/ 2147483647 w 765"/>
                <a:gd name="T41" fmla="*/ 2147483647 h 519"/>
                <a:gd name="T42" fmla="*/ 2147483647 w 765"/>
                <a:gd name="T43" fmla="*/ 2147483647 h 519"/>
                <a:gd name="T44" fmla="*/ 2147483647 w 765"/>
                <a:gd name="T45" fmla="*/ 2147483647 h 519"/>
                <a:gd name="T46" fmla="*/ 2147483647 w 765"/>
                <a:gd name="T47" fmla="*/ 2147483647 h 519"/>
                <a:gd name="T48" fmla="*/ 2147483647 w 765"/>
                <a:gd name="T49" fmla="*/ 2147483647 h 519"/>
                <a:gd name="T50" fmla="*/ 2147483647 w 765"/>
                <a:gd name="T51" fmla="*/ 2147483647 h 519"/>
                <a:gd name="T52" fmla="*/ 2147483647 w 765"/>
                <a:gd name="T53" fmla="*/ 2147483647 h 519"/>
                <a:gd name="T54" fmla="*/ 2147483647 w 765"/>
                <a:gd name="T55" fmla="*/ 2147483647 h 519"/>
                <a:gd name="T56" fmla="*/ 2147483647 w 765"/>
                <a:gd name="T57" fmla="*/ 2147483647 h 519"/>
                <a:gd name="T58" fmla="*/ 2147483647 w 765"/>
                <a:gd name="T59" fmla="*/ 2147483647 h 519"/>
                <a:gd name="T60" fmla="*/ 2147483647 w 765"/>
                <a:gd name="T61" fmla="*/ 2147483647 h 519"/>
                <a:gd name="T62" fmla="*/ 2147483647 w 765"/>
                <a:gd name="T63" fmla="*/ 2147483647 h 519"/>
                <a:gd name="T64" fmla="*/ 2147483647 w 765"/>
                <a:gd name="T65" fmla="*/ 2147483647 h 519"/>
                <a:gd name="T66" fmla="*/ 2147483647 w 765"/>
                <a:gd name="T67" fmla="*/ 2147483647 h 519"/>
                <a:gd name="T68" fmla="*/ 2147483647 w 765"/>
                <a:gd name="T69" fmla="*/ 2147483647 h 519"/>
                <a:gd name="T70" fmla="*/ 2147483647 w 765"/>
                <a:gd name="T71" fmla="*/ 2147483647 h 519"/>
                <a:gd name="T72" fmla="*/ 2147483647 w 765"/>
                <a:gd name="T73" fmla="*/ 2147483647 h 519"/>
                <a:gd name="T74" fmla="*/ 2147483647 w 765"/>
                <a:gd name="T75" fmla="*/ 2147483647 h 519"/>
                <a:gd name="T76" fmla="*/ 2147483647 w 765"/>
                <a:gd name="T77" fmla="*/ 2147483647 h 519"/>
                <a:gd name="T78" fmla="*/ 0 w 765"/>
                <a:gd name="T79" fmla="*/ 2147483647 h 5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65"/>
                <a:gd name="T121" fmla="*/ 0 h 519"/>
                <a:gd name="T122" fmla="*/ 765 w 765"/>
                <a:gd name="T123" fmla="*/ 519 h 5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65" h="519">
                  <a:moveTo>
                    <a:pt x="0" y="51"/>
                  </a:moveTo>
                  <a:lnTo>
                    <a:pt x="210" y="30"/>
                  </a:lnTo>
                  <a:lnTo>
                    <a:pt x="233" y="64"/>
                  </a:lnTo>
                  <a:lnTo>
                    <a:pt x="458" y="30"/>
                  </a:lnTo>
                  <a:lnTo>
                    <a:pt x="496" y="58"/>
                  </a:lnTo>
                  <a:lnTo>
                    <a:pt x="496" y="4"/>
                  </a:lnTo>
                  <a:lnTo>
                    <a:pt x="493" y="0"/>
                  </a:lnTo>
                  <a:lnTo>
                    <a:pt x="538" y="3"/>
                  </a:lnTo>
                  <a:lnTo>
                    <a:pt x="586" y="83"/>
                  </a:lnTo>
                  <a:lnTo>
                    <a:pt x="662" y="192"/>
                  </a:lnTo>
                  <a:lnTo>
                    <a:pt x="699" y="286"/>
                  </a:lnTo>
                  <a:lnTo>
                    <a:pt x="756" y="352"/>
                  </a:lnTo>
                  <a:lnTo>
                    <a:pt x="765" y="447"/>
                  </a:lnTo>
                  <a:lnTo>
                    <a:pt x="747" y="504"/>
                  </a:lnTo>
                  <a:lnTo>
                    <a:pt x="666" y="519"/>
                  </a:lnTo>
                  <a:lnTo>
                    <a:pt x="653" y="495"/>
                  </a:lnTo>
                  <a:lnTo>
                    <a:pt x="596" y="460"/>
                  </a:lnTo>
                  <a:lnTo>
                    <a:pt x="578" y="425"/>
                  </a:lnTo>
                  <a:lnTo>
                    <a:pt x="563" y="411"/>
                  </a:lnTo>
                  <a:lnTo>
                    <a:pt x="554" y="378"/>
                  </a:lnTo>
                  <a:lnTo>
                    <a:pt x="541" y="387"/>
                  </a:lnTo>
                  <a:lnTo>
                    <a:pt x="496" y="344"/>
                  </a:lnTo>
                  <a:lnTo>
                    <a:pt x="507" y="304"/>
                  </a:lnTo>
                  <a:lnTo>
                    <a:pt x="496" y="282"/>
                  </a:lnTo>
                  <a:lnTo>
                    <a:pt x="483" y="289"/>
                  </a:lnTo>
                  <a:lnTo>
                    <a:pt x="484" y="313"/>
                  </a:lnTo>
                  <a:lnTo>
                    <a:pt x="470" y="282"/>
                  </a:lnTo>
                  <a:lnTo>
                    <a:pt x="471" y="209"/>
                  </a:lnTo>
                  <a:lnTo>
                    <a:pt x="443" y="165"/>
                  </a:lnTo>
                  <a:lnTo>
                    <a:pt x="371" y="130"/>
                  </a:lnTo>
                  <a:lnTo>
                    <a:pt x="335" y="89"/>
                  </a:lnTo>
                  <a:lnTo>
                    <a:pt x="295" y="85"/>
                  </a:lnTo>
                  <a:lnTo>
                    <a:pt x="279" y="110"/>
                  </a:lnTo>
                  <a:lnTo>
                    <a:pt x="219" y="128"/>
                  </a:lnTo>
                  <a:lnTo>
                    <a:pt x="185" y="110"/>
                  </a:lnTo>
                  <a:lnTo>
                    <a:pt x="167" y="83"/>
                  </a:lnTo>
                  <a:lnTo>
                    <a:pt x="55" y="107"/>
                  </a:lnTo>
                  <a:lnTo>
                    <a:pt x="31" y="88"/>
                  </a:lnTo>
                  <a:lnTo>
                    <a:pt x="6" y="109"/>
                  </a:lnTo>
                  <a:lnTo>
                    <a:pt x="0" y="51"/>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84" name="Shape - Connecticut"/>
            <p:cNvSpPr>
              <a:spLocks noChangeAspect="1"/>
            </p:cNvSpPr>
            <p:nvPr/>
          </p:nvSpPr>
          <p:spPr bwMode="auto">
            <a:xfrm>
              <a:off x="7294562" y="1908992"/>
              <a:ext cx="242887" cy="185738"/>
            </a:xfrm>
            <a:custGeom>
              <a:avLst/>
              <a:gdLst>
                <a:gd name="T0" fmla="*/ 0 w 153"/>
                <a:gd name="T1" fmla="*/ 2147483647 h 118"/>
                <a:gd name="T2" fmla="*/ 2147483647 w 153"/>
                <a:gd name="T3" fmla="*/ 0 h 118"/>
                <a:gd name="T4" fmla="*/ 2147483647 w 153"/>
                <a:gd name="T5" fmla="*/ 2147483647 h 118"/>
                <a:gd name="T6" fmla="*/ 2147483647 w 153"/>
                <a:gd name="T7" fmla="*/ 2147483647 h 118"/>
                <a:gd name="T8" fmla="*/ 2147483647 w 153"/>
                <a:gd name="T9" fmla="*/ 2147483647 h 118"/>
                <a:gd name="T10" fmla="*/ 2147483647 w 153"/>
                <a:gd name="T11" fmla="*/ 2147483647 h 118"/>
                <a:gd name="T12" fmla="*/ 2147483647 w 153"/>
                <a:gd name="T13" fmla="*/ 2147483647 h 118"/>
                <a:gd name="T14" fmla="*/ 0 w 153"/>
                <a:gd name="T15" fmla="*/ 2147483647 h 118"/>
                <a:gd name="T16" fmla="*/ 0 60000 65536"/>
                <a:gd name="T17" fmla="*/ 0 60000 65536"/>
                <a:gd name="T18" fmla="*/ 0 60000 65536"/>
                <a:gd name="T19" fmla="*/ 0 60000 65536"/>
                <a:gd name="T20" fmla="*/ 0 60000 65536"/>
                <a:gd name="T21" fmla="*/ 0 60000 65536"/>
                <a:gd name="T22" fmla="*/ 0 60000 65536"/>
                <a:gd name="T23" fmla="*/ 0 60000 65536"/>
                <a:gd name="T24" fmla="*/ 0 w 153"/>
                <a:gd name="T25" fmla="*/ 0 h 118"/>
                <a:gd name="T26" fmla="*/ 153 w 153"/>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3" h="118">
                  <a:moveTo>
                    <a:pt x="0" y="30"/>
                  </a:moveTo>
                  <a:lnTo>
                    <a:pt x="118" y="0"/>
                  </a:lnTo>
                  <a:lnTo>
                    <a:pt x="153" y="54"/>
                  </a:lnTo>
                  <a:lnTo>
                    <a:pt x="133" y="78"/>
                  </a:lnTo>
                  <a:lnTo>
                    <a:pt x="95" y="69"/>
                  </a:lnTo>
                  <a:lnTo>
                    <a:pt x="37" y="118"/>
                  </a:lnTo>
                  <a:lnTo>
                    <a:pt x="6" y="93"/>
                  </a:lnTo>
                  <a:lnTo>
                    <a:pt x="0" y="30"/>
                  </a:lnTo>
                  <a:close/>
                </a:path>
              </a:pathLst>
            </a:custGeom>
            <a:solidFill>
              <a:schemeClr val="accent2"/>
            </a:solidFill>
            <a:ln w="19050">
              <a:solidFill>
                <a:schemeClr val="tx1"/>
              </a:solidFill>
              <a:prstDash val="solid"/>
              <a:round/>
              <a:headEnd/>
              <a:tailEnd/>
            </a:ln>
          </p:spPr>
          <p:txBody>
            <a:bodyPr/>
            <a:lstStyle/>
            <a:p>
              <a:endParaRPr lang="en-US" sz="1200" b="1">
                <a:solidFill>
                  <a:srgbClr val="B0DDF4"/>
                </a:solidFill>
              </a:endParaRPr>
            </a:p>
          </p:txBody>
        </p:sp>
        <p:sp>
          <p:nvSpPr>
            <p:cNvPr id="185" name="Shape - Delaware"/>
            <p:cNvSpPr>
              <a:spLocks noChangeAspect="1"/>
            </p:cNvSpPr>
            <p:nvPr/>
          </p:nvSpPr>
          <p:spPr bwMode="auto">
            <a:xfrm>
              <a:off x="7129462" y="2396355"/>
              <a:ext cx="153987" cy="190500"/>
            </a:xfrm>
            <a:custGeom>
              <a:avLst/>
              <a:gdLst>
                <a:gd name="T0" fmla="*/ 0 w 98"/>
                <a:gd name="T1" fmla="*/ 2147483647 h 122"/>
                <a:gd name="T2" fmla="*/ 2147483647 w 98"/>
                <a:gd name="T3" fmla="*/ 0 h 122"/>
                <a:gd name="T4" fmla="*/ 2147483647 w 98"/>
                <a:gd name="T5" fmla="*/ 2147483647 h 122"/>
                <a:gd name="T6" fmla="*/ 2147483647 w 98"/>
                <a:gd name="T7" fmla="*/ 2147483647 h 122"/>
                <a:gd name="T8" fmla="*/ 2147483647 w 98"/>
                <a:gd name="T9" fmla="*/ 2147483647 h 122"/>
                <a:gd name="T10" fmla="*/ 2147483647 w 98"/>
                <a:gd name="T11" fmla="*/ 2147483647 h 122"/>
                <a:gd name="T12" fmla="*/ 2147483647 w 98"/>
                <a:gd name="T13" fmla="*/ 2147483647 h 122"/>
                <a:gd name="T14" fmla="*/ 0 w 98"/>
                <a:gd name="T15" fmla="*/ 2147483647 h 122"/>
                <a:gd name="T16" fmla="*/ 0 60000 65536"/>
                <a:gd name="T17" fmla="*/ 0 60000 65536"/>
                <a:gd name="T18" fmla="*/ 0 60000 65536"/>
                <a:gd name="T19" fmla="*/ 0 60000 65536"/>
                <a:gd name="T20" fmla="*/ 0 60000 65536"/>
                <a:gd name="T21" fmla="*/ 0 60000 65536"/>
                <a:gd name="T22" fmla="*/ 0 60000 65536"/>
                <a:gd name="T23" fmla="*/ 0 60000 65536"/>
                <a:gd name="T24" fmla="*/ 0 w 98"/>
                <a:gd name="T25" fmla="*/ 0 h 122"/>
                <a:gd name="T26" fmla="*/ 98 w 98"/>
                <a:gd name="T27" fmla="*/ 122 h 12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8" h="122">
                  <a:moveTo>
                    <a:pt x="0" y="8"/>
                  </a:moveTo>
                  <a:lnTo>
                    <a:pt x="21" y="0"/>
                  </a:lnTo>
                  <a:lnTo>
                    <a:pt x="66" y="27"/>
                  </a:lnTo>
                  <a:lnTo>
                    <a:pt x="66" y="54"/>
                  </a:lnTo>
                  <a:lnTo>
                    <a:pt x="97" y="73"/>
                  </a:lnTo>
                  <a:lnTo>
                    <a:pt x="98" y="109"/>
                  </a:lnTo>
                  <a:lnTo>
                    <a:pt x="48" y="122"/>
                  </a:lnTo>
                  <a:lnTo>
                    <a:pt x="0" y="8"/>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86" name="Shape - Colorado"/>
            <p:cNvSpPr>
              <a:spLocks noChangeAspect="1"/>
            </p:cNvSpPr>
            <p:nvPr/>
          </p:nvSpPr>
          <p:spPr bwMode="auto">
            <a:xfrm>
              <a:off x="2971798" y="2520181"/>
              <a:ext cx="928688" cy="682625"/>
            </a:xfrm>
            <a:custGeom>
              <a:avLst/>
              <a:gdLst>
                <a:gd name="T0" fmla="*/ 2147483647 w 590"/>
                <a:gd name="T1" fmla="*/ 0 h 439"/>
                <a:gd name="T2" fmla="*/ 2147483647 w 590"/>
                <a:gd name="T3" fmla="*/ 2147483647 h 439"/>
                <a:gd name="T4" fmla="*/ 0 w 590"/>
                <a:gd name="T5" fmla="*/ 2147483647 h 439"/>
                <a:gd name="T6" fmla="*/ 2147483647 w 590"/>
                <a:gd name="T7" fmla="*/ 2147483647 h 439"/>
                <a:gd name="T8" fmla="*/ 2147483647 w 590"/>
                <a:gd name="T9" fmla="*/ 2147483647 h 439"/>
                <a:gd name="T10" fmla="*/ 2147483647 w 590"/>
                <a:gd name="T11" fmla="*/ 2147483647 h 439"/>
                <a:gd name="T12" fmla="*/ 2147483647 w 590"/>
                <a:gd name="T13" fmla="*/ 2147483647 h 439"/>
                <a:gd name="T14" fmla="*/ 2147483647 w 590"/>
                <a:gd name="T15" fmla="*/ 2147483647 h 439"/>
                <a:gd name="T16" fmla="*/ 2147483647 w 590"/>
                <a:gd name="T17" fmla="*/ 0 h 43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0"/>
                <a:gd name="T28" fmla="*/ 0 h 439"/>
                <a:gd name="T29" fmla="*/ 590 w 590"/>
                <a:gd name="T30" fmla="*/ 439 h 43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0" h="439">
                  <a:moveTo>
                    <a:pt x="49" y="0"/>
                  </a:moveTo>
                  <a:lnTo>
                    <a:pt x="19" y="263"/>
                  </a:lnTo>
                  <a:lnTo>
                    <a:pt x="0" y="415"/>
                  </a:lnTo>
                  <a:lnTo>
                    <a:pt x="295" y="430"/>
                  </a:lnTo>
                  <a:lnTo>
                    <a:pt x="577" y="439"/>
                  </a:lnTo>
                  <a:lnTo>
                    <a:pt x="586" y="234"/>
                  </a:lnTo>
                  <a:lnTo>
                    <a:pt x="590" y="32"/>
                  </a:lnTo>
                  <a:lnTo>
                    <a:pt x="429" y="29"/>
                  </a:lnTo>
                  <a:lnTo>
                    <a:pt x="49"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87" name="Shape - California"/>
            <p:cNvSpPr>
              <a:spLocks noChangeAspect="1"/>
            </p:cNvSpPr>
            <p:nvPr/>
          </p:nvSpPr>
          <p:spPr bwMode="auto">
            <a:xfrm>
              <a:off x="1181098" y="2042343"/>
              <a:ext cx="1098551" cy="1673225"/>
            </a:xfrm>
            <a:custGeom>
              <a:avLst/>
              <a:gdLst>
                <a:gd name="T0" fmla="*/ 2147483647 w 697"/>
                <a:gd name="T1" fmla="*/ 0 h 1077"/>
                <a:gd name="T2" fmla="*/ 2147483647 w 697"/>
                <a:gd name="T3" fmla="*/ 2147483647 h 1077"/>
                <a:gd name="T4" fmla="*/ 2147483647 w 697"/>
                <a:gd name="T5" fmla="*/ 2147483647 h 1077"/>
                <a:gd name="T6" fmla="*/ 2147483647 w 697"/>
                <a:gd name="T7" fmla="*/ 2147483647 h 1077"/>
                <a:gd name="T8" fmla="*/ 2147483647 w 697"/>
                <a:gd name="T9" fmla="*/ 2147483647 h 1077"/>
                <a:gd name="T10" fmla="*/ 2147483647 w 697"/>
                <a:gd name="T11" fmla="*/ 2147483647 h 1077"/>
                <a:gd name="T12" fmla="*/ 2147483647 w 697"/>
                <a:gd name="T13" fmla="*/ 2147483647 h 1077"/>
                <a:gd name="T14" fmla="*/ 2147483647 w 697"/>
                <a:gd name="T15" fmla="*/ 2147483647 h 1077"/>
                <a:gd name="T16" fmla="*/ 2147483647 w 697"/>
                <a:gd name="T17" fmla="*/ 2147483647 h 1077"/>
                <a:gd name="T18" fmla="*/ 2147483647 w 697"/>
                <a:gd name="T19" fmla="*/ 2147483647 h 1077"/>
                <a:gd name="T20" fmla="*/ 2147483647 w 697"/>
                <a:gd name="T21" fmla="*/ 2147483647 h 1077"/>
                <a:gd name="T22" fmla="*/ 2147483647 w 697"/>
                <a:gd name="T23" fmla="*/ 2147483647 h 1077"/>
                <a:gd name="T24" fmla="*/ 2147483647 w 697"/>
                <a:gd name="T25" fmla="*/ 2147483647 h 1077"/>
                <a:gd name="T26" fmla="*/ 2147483647 w 697"/>
                <a:gd name="T27" fmla="*/ 2147483647 h 1077"/>
                <a:gd name="T28" fmla="*/ 2147483647 w 697"/>
                <a:gd name="T29" fmla="*/ 2147483647 h 1077"/>
                <a:gd name="T30" fmla="*/ 2147483647 w 697"/>
                <a:gd name="T31" fmla="*/ 2147483647 h 1077"/>
                <a:gd name="T32" fmla="*/ 2147483647 w 697"/>
                <a:gd name="T33" fmla="*/ 2147483647 h 1077"/>
                <a:gd name="T34" fmla="*/ 2147483647 w 697"/>
                <a:gd name="T35" fmla="*/ 2147483647 h 1077"/>
                <a:gd name="T36" fmla="*/ 2147483647 w 697"/>
                <a:gd name="T37" fmla="*/ 2147483647 h 1077"/>
                <a:gd name="T38" fmla="*/ 2147483647 w 697"/>
                <a:gd name="T39" fmla="*/ 2147483647 h 1077"/>
                <a:gd name="T40" fmla="*/ 2147483647 w 697"/>
                <a:gd name="T41" fmla="*/ 2147483647 h 1077"/>
                <a:gd name="T42" fmla="*/ 2147483647 w 697"/>
                <a:gd name="T43" fmla="*/ 2147483647 h 1077"/>
                <a:gd name="T44" fmla="*/ 2147483647 w 697"/>
                <a:gd name="T45" fmla="*/ 2147483647 h 1077"/>
                <a:gd name="T46" fmla="*/ 2147483647 w 697"/>
                <a:gd name="T47" fmla="*/ 2147483647 h 1077"/>
                <a:gd name="T48" fmla="*/ 2147483647 w 697"/>
                <a:gd name="T49" fmla="*/ 2147483647 h 1077"/>
                <a:gd name="T50" fmla="*/ 2147483647 w 697"/>
                <a:gd name="T51" fmla="*/ 2147483647 h 1077"/>
                <a:gd name="T52" fmla="*/ 2147483647 w 697"/>
                <a:gd name="T53" fmla="*/ 2147483647 h 1077"/>
                <a:gd name="T54" fmla="*/ 2147483647 w 697"/>
                <a:gd name="T55" fmla="*/ 2147483647 h 1077"/>
                <a:gd name="T56" fmla="*/ 2147483647 w 697"/>
                <a:gd name="T57" fmla="*/ 2147483647 h 1077"/>
                <a:gd name="T58" fmla="*/ 2147483647 w 697"/>
                <a:gd name="T59" fmla="*/ 2147483647 h 1077"/>
                <a:gd name="T60" fmla="*/ 2147483647 w 697"/>
                <a:gd name="T61" fmla="*/ 2147483647 h 1077"/>
                <a:gd name="T62" fmla="*/ 2147483647 w 697"/>
                <a:gd name="T63" fmla="*/ 2147483647 h 1077"/>
                <a:gd name="T64" fmla="*/ 2147483647 w 697"/>
                <a:gd name="T65" fmla="*/ 2147483647 h 1077"/>
                <a:gd name="T66" fmla="*/ 2147483647 w 697"/>
                <a:gd name="T67" fmla="*/ 2147483647 h 1077"/>
                <a:gd name="T68" fmla="*/ 2147483647 w 697"/>
                <a:gd name="T69" fmla="*/ 2147483647 h 1077"/>
                <a:gd name="T70" fmla="*/ 2147483647 w 697"/>
                <a:gd name="T71" fmla="*/ 2147483647 h 1077"/>
                <a:gd name="T72" fmla="*/ 2147483647 w 697"/>
                <a:gd name="T73" fmla="*/ 2147483647 h 1077"/>
                <a:gd name="T74" fmla="*/ 2147483647 w 697"/>
                <a:gd name="T75" fmla="*/ 2147483647 h 1077"/>
                <a:gd name="T76" fmla="*/ 2147483647 w 697"/>
                <a:gd name="T77" fmla="*/ 2147483647 h 1077"/>
                <a:gd name="T78" fmla="*/ 2147483647 w 697"/>
                <a:gd name="T79" fmla="*/ 2147483647 h 1077"/>
                <a:gd name="T80" fmla="*/ 2147483647 w 697"/>
                <a:gd name="T81" fmla="*/ 2147483647 h 1077"/>
                <a:gd name="T82" fmla="*/ 2147483647 w 697"/>
                <a:gd name="T83" fmla="*/ 2147483647 h 1077"/>
                <a:gd name="T84" fmla="*/ 2147483647 w 697"/>
                <a:gd name="T85" fmla="*/ 2147483647 h 1077"/>
                <a:gd name="T86" fmla="*/ 0 w 697"/>
                <a:gd name="T87" fmla="*/ 2147483647 h 1077"/>
                <a:gd name="T88" fmla="*/ 2147483647 w 697"/>
                <a:gd name="T89" fmla="*/ 2147483647 h 1077"/>
                <a:gd name="T90" fmla="*/ 2147483647 w 697"/>
                <a:gd name="T91" fmla="*/ 2147483647 h 1077"/>
                <a:gd name="T92" fmla="*/ 2147483647 w 697"/>
                <a:gd name="T93" fmla="*/ 2147483647 h 1077"/>
                <a:gd name="T94" fmla="*/ 2147483647 w 697"/>
                <a:gd name="T95" fmla="*/ 0 h 10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97"/>
                <a:gd name="T145" fmla="*/ 0 h 1077"/>
                <a:gd name="T146" fmla="*/ 697 w 697"/>
                <a:gd name="T147" fmla="*/ 1077 h 10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97" h="1077">
                  <a:moveTo>
                    <a:pt x="53" y="0"/>
                  </a:moveTo>
                  <a:lnTo>
                    <a:pt x="374" y="64"/>
                  </a:lnTo>
                  <a:lnTo>
                    <a:pt x="304" y="381"/>
                  </a:lnTo>
                  <a:lnTo>
                    <a:pt x="664" y="864"/>
                  </a:lnTo>
                  <a:lnTo>
                    <a:pt x="697" y="925"/>
                  </a:lnTo>
                  <a:lnTo>
                    <a:pt x="663" y="955"/>
                  </a:lnTo>
                  <a:lnTo>
                    <a:pt x="641" y="1009"/>
                  </a:lnTo>
                  <a:lnTo>
                    <a:pt x="620" y="1040"/>
                  </a:lnTo>
                  <a:lnTo>
                    <a:pt x="642" y="1068"/>
                  </a:lnTo>
                  <a:lnTo>
                    <a:pt x="605" y="1077"/>
                  </a:lnTo>
                  <a:lnTo>
                    <a:pt x="393" y="1070"/>
                  </a:lnTo>
                  <a:lnTo>
                    <a:pt x="380" y="1007"/>
                  </a:lnTo>
                  <a:lnTo>
                    <a:pt x="343" y="961"/>
                  </a:lnTo>
                  <a:lnTo>
                    <a:pt x="316" y="944"/>
                  </a:lnTo>
                  <a:lnTo>
                    <a:pt x="308" y="912"/>
                  </a:lnTo>
                  <a:lnTo>
                    <a:pt x="286" y="894"/>
                  </a:lnTo>
                  <a:lnTo>
                    <a:pt x="263" y="871"/>
                  </a:lnTo>
                  <a:lnTo>
                    <a:pt x="256" y="846"/>
                  </a:lnTo>
                  <a:lnTo>
                    <a:pt x="235" y="830"/>
                  </a:lnTo>
                  <a:lnTo>
                    <a:pt x="202" y="839"/>
                  </a:lnTo>
                  <a:lnTo>
                    <a:pt x="165" y="825"/>
                  </a:lnTo>
                  <a:lnTo>
                    <a:pt x="165" y="812"/>
                  </a:lnTo>
                  <a:lnTo>
                    <a:pt x="164" y="782"/>
                  </a:lnTo>
                  <a:lnTo>
                    <a:pt x="149" y="749"/>
                  </a:lnTo>
                  <a:lnTo>
                    <a:pt x="147" y="722"/>
                  </a:lnTo>
                  <a:lnTo>
                    <a:pt x="131" y="699"/>
                  </a:lnTo>
                  <a:lnTo>
                    <a:pt x="135" y="676"/>
                  </a:lnTo>
                  <a:lnTo>
                    <a:pt x="89" y="621"/>
                  </a:lnTo>
                  <a:lnTo>
                    <a:pt x="89" y="590"/>
                  </a:lnTo>
                  <a:lnTo>
                    <a:pt x="113" y="578"/>
                  </a:lnTo>
                  <a:lnTo>
                    <a:pt x="113" y="559"/>
                  </a:lnTo>
                  <a:lnTo>
                    <a:pt x="89" y="553"/>
                  </a:lnTo>
                  <a:lnTo>
                    <a:pt x="79" y="523"/>
                  </a:lnTo>
                  <a:lnTo>
                    <a:pt x="67" y="471"/>
                  </a:lnTo>
                  <a:lnTo>
                    <a:pt x="101" y="499"/>
                  </a:lnTo>
                  <a:lnTo>
                    <a:pt x="88" y="462"/>
                  </a:lnTo>
                  <a:lnTo>
                    <a:pt x="113" y="462"/>
                  </a:lnTo>
                  <a:lnTo>
                    <a:pt x="113" y="435"/>
                  </a:lnTo>
                  <a:lnTo>
                    <a:pt x="88" y="417"/>
                  </a:lnTo>
                  <a:lnTo>
                    <a:pt x="76" y="442"/>
                  </a:lnTo>
                  <a:lnTo>
                    <a:pt x="53" y="433"/>
                  </a:lnTo>
                  <a:lnTo>
                    <a:pt x="9" y="313"/>
                  </a:lnTo>
                  <a:lnTo>
                    <a:pt x="21" y="226"/>
                  </a:lnTo>
                  <a:lnTo>
                    <a:pt x="0" y="177"/>
                  </a:lnTo>
                  <a:lnTo>
                    <a:pt x="10" y="140"/>
                  </a:lnTo>
                  <a:lnTo>
                    <a:pt x="32" y="132"/>
                  </a:lnTo>
                  <a:lnTo>
                    <a:pt x="53" y="73"/>
                  </a:lnTo>
                  <a:lnTo>
                    <a:pt x="53"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88" name="Shape - Arkansas"/>
            <p:cNvSpPr>
              <a:spLocks noChangeAspect="1"/>
            </p:cNvSpPr>
            <p:nvPr/>
          </p:nvSpPr>
          <p:spPr bwMode="auto">
            <a:xfrm>
              <a:off x="4854574" y="3218680"/>
              <a:ext cx="633413" cy="582612"/>
            </a:xfrm>
            <a:custGeom>
              <a:avLst/>
              <a:gdLst>
                <a:gd name="T0" fmla="*/ 0 w 401"/>
                <a:gd name="T1" fmla="*/ 34 h 374"/>
                <a:gd name="T2" fmla="*/ 158 w 401"/>
                <a:gd name="T3" fmla="*/ 15 h 374"/>
                <a:gd name="T4" fmla="*/ 353 w 401"/>
                <a:gd name="T5" fmla="*/ 0 h 374"/>
                <a:gd name="T6" fmla="*/ 343 w 401"/>
                <a:gd name="T7" fmla="*/ 49 h 374"/>
                <a:gd name="T8" fmla="*/ 386 w 401"/>
                <a:gd name="T9" fmla="*/ 38 h 374"/>
                <a:gd name="T10" fmla="*/ 401 w 401"/>
                <a:gd name="T11" fmla="*/ 71 h 374"/>
                <a:gd name="T12" fmla="*/ 356 w 401"/>
                <a:gd name="T13" fmla="*/ 101 h 374"/>
                <a:gd name="T14" fmla="*/ 367 w 401"/>
                <a:gd name="T15" fmla="*/ 153 h 374"/>
                <a:gd name="T16" fmla="*/ 321 w 401"/>
                <a:gd name="T17" fmla="*/ 240 h 374"/>
                <a:gd name="T18" fmla="*/ 286 w 401"/>
                <a:gd name="T19" fmla="*/ 293 h 374"/>
                <a:gd name="T20" fmla="*/ 306 w 401"/>
                <a:gd name="T21" fmla="*/ 362 h 374"/>
                <a:gd name="T22" fmla="*/ 58 w 401"/>
                <a:gd name="T23" fmla="*/ 374 h 374"/>
                <a:gd name="T24" fmla="*/ 57 w 401"/>
                <a:gd name="T25" fmla="*/ 332 h 374"/>
                <a:gd name="T26" fmla="*/ 8 w 401"/>
                <a:gd name="T27" fmla="*/ 323 h 374"/>
                <a:gd name="T28" fmla="*/ 8 w 401"/>
                <a:gd name="T29" fmla="*/ 101 h 374"/>
                <a:gd name="T30" fmla="*/ 0 w 401"/>
                <a:gd name="T31" fmla="*/ 34 h 3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1"/>
                <a:gd name="T49" fmla="*/ 0 h 374"/>
                <a:gd name="T50" fmla="*/ 401 w 401"/>
                <a:gd name="T51" fmla="*/ 374 h 3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1" h="374">
                  <a:moveTo>
                    <a:pt x="0" y="34"/>
                  </a:moveTo>
                  <a:lnTo>
                    <a:pt x="158" y="15"/>
                  </a:lnTo>
                  <a:lnTo>
                    <a:pt x="353" y="0"/>
                  </a:lnTo>
                  <a:lnTo>
                    <a:pt x="343" y="49"/>
                  </a:lnTo>
                  <a:lnTo>
                    <a:pt x="386" y="38"/>
                  </a:lnTo>
                  <a:lnTo>
                    <a:pt x="401" y="71"/>
                  </a:lnTo>
                  <a:lnTo>
                    <a:pt x="356" y="101"/>
                  </a:lnTo>
                  <a:lnTo>
                    <a:pt x="367" y="153"/>
                  </a:lnTo>
                  <a:lnTo>
                    <a:pt x="321" y="240"/>
                  </a:lnTo>
                  <a:lnTo>
                    <a:pt x="286" y="293"/>
                  </a:lnTo>
                  <a:lnTo>
                    <a:pt x="306" y="362"/>
                  </a:lnTo>
                  <a:lnTo>
                    <a:pt x="58" y="374"/>
                  </a:lnTo>
                  <a:lnTo>
                    <a:pt x="57" y="332"/>
                  </a:lnTo>
                  <a:lnTo>
                    <a:pt x="8" y="323"/>
                  </a:lnTo>
                  <a:lnTo>
                    <a:pt x="8" y="101"/>
                  </a:lnTo>
                  <a:lnTo>
                    <a:pt x="0" y="34"/>
                  </a:lnTo>
                  <a:close/>
                </a:path>
              </a:pathLst>
            </a:custGeom>
            <a:solidFill>
              <a:schemeClr val="accent2"/>
            </a:solidFill>
            <a:ln w="19050">
              <a:solidFill>
                <a:schemeClr val="tx1"/>
              </a:solidFill>
              <a:prstDash val="solid"/>
              <a:round/>
              <a:headEnd/>
              <a:tailEnd/>
            </a:ln>
          </p:spPr>
          <p:txBody>
            <a:bodyPr/>
            <a:lstStyle/>
            <a:p>
              <a:pPr>
                <a:defRPr/>
              </a:pPr>
              <a:endParaRPr lang="en-US" sz="1200" b="1">
                <a:solidFill>
                  <a:srgbClr val="000000"/>
                </a:solidFill>
              </a:endParaRPr>
            </a:p>
          </p:txBody>
        </p:sp>
        <p:sp>
          <p:nvSpPr>
            <p:cNvPr id="189" name="Shape - Arizona"/>
            <p:cNvSpPr>
              <a:spLocks noChangeAspect="1"/>
            </p:cNvSpPr>
            <p:nvPr/>
          </p:nvSpPr>
          <p:spPr bwMode="auto">
            <a:xfrm>
              <a:off x="2142272" y="3092679"/>
              <a:ext cx="844551" cy="927100"/>
            </a:xfrm>
            <a:custGeom>
              <a:avLst/>
              <a:gdLst>
                <a:gd name="T0" fmla="*/ 2147483647 w 536"/>
                <a:gd name="T1" fmla="*/ 0 h 595"/>
                <a:gd name="T2" fmla="*/ 2147483647 w 536"/>
                <a:gd name="T3" fmla="*/ 2147483647 h 595"/>
                <a:gd name="T4" fmla="*/ 2147483647 w 536"/>
                <a:gd name="T5" fmla="*/ 2147483647 h 595"/>
                <a:gd name="T6" fmla="*/ 2147483647 w 536"/>
                <a:gd name="T7" fmla="*/ 2147483647 h 595"/>
                <a:gd name="T8" fmla="*/ 2147483647 w 536"/>
                <a:gd name="T9" fmla="*/ 2147483647 h 595"/>
                <a:gd name="T10" fmla="*/ 2147483647 w 536"/>
                <a:gd name="T11" fmla="*/ 2147483647 h 595"/>
                <a:gd name="T12" fmla="*/ 2147483647 w 536"/>
                <a:gd name="T13" fmla="*/ 2147483647 h 595"/>
                <a:gd name="T14" fmla="*/ 2147483647 w 536"/>
                <a:gd name="T15" fmla="*/ 2147483647 h 595"/>
                <a:gd name="T16" fmla="*/ 2147483647 w 536"/>
                <a:gd name="T17" fmla="*/ 2147483647 h 595"/>
                <a:gd name="T18" fmla="*/ 2147483647 w 536"/>
                <a:gd name="T19" fmla="*/ 2147483647 h 595"/>
                <a:gd name="T20" fmla="*/ 2147483647 w 536"/>
                <a:gd name="T21" fmla="*/ 2147483647 h 595"/>
                <a:gd name="T22" fmla="*/ 0 w 536"/>
                <a:gd name="T23" fmla="*/ 2147483647 h 595"/>
                <a:gd name="T24" fmla="*/ 2147483647 w 536"/>
                <a:gd name="T25" fmla="*/ 2147483647 h 595"/>
                <a:gd name="T26" fmla="*/ 2147483647 w 536"/>
                <a:gd name="T27" fmla="*/ 2147483647 h 595"/>
                <a:gd name="T28" fmla="*/ 2147483647 w 536"/>
                <a:gd name="T29" fmla="*/ 2147483647 h 595"/>
                <a:gd name="T30" fmla="*/ 2147483647 w 536"/>
                <a:gd name="T31" fmla="*/ 0 h 5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6"/>
                <a:gd name="T49" fmla="*/ 0 h 595"/>
                <a:gd name="T50" fmla="*/ 536 w 536"/>
                <a:gd name="T51" fmla="*/ 595 h 5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6" h="595">
                  <a:moveTo>
                    <a:pt x="136" y="0"/>
                  </a:moveTo>
                  <a:lnTo>
                    <a:pt x="126" y="78"/>
                  </a:lnTo>
                  <a:lnTo>
                    <a:pt x="79" y="69"/>
                  </a:lnTo>
                  <a:lnTo>
                    <a:pt x="82" y="169"/>
                  </a:lnTo>
                  <a:lnTo>
                    <a:pt x="60" y="188"/>
                  </a:lnTo>
                  <a:lnTo>
                    <a:pt x="93" y="249"/>
                  </a:lnTo>
                  <a:lnTo>
                    <a:pt x="60" y="276"/>
                  </a:lnTo>
                  <a:lnTo>
                    <a:pt x="42" y="321"/>
                  </a:lnTo>
                  <a:lnTo>
                    <a:pt x="17" y="364"/>
                  </a:lnTo>
                  <a:lnTo>
                    <a:pt x="35" y="389"/>
                  </a:lnTo>
                  <a:lnTo>
                    <a:pt x="3" y="400"/>
                  </a:lnTo>
                  <a:lnTo>
                    <a:pt x="0" y="440"/>
                  </a:lnTo>
                  <a:lnTo>
                    <a:pt x="301" y="592"/>
                  </a:lnTo>
                  <a:lnTo>
                    <a:pt x="471" y="595"/>
                  </a:lnTo>
                  <a:lnTo>
                    <a:pt x="536" y="46"/>
                  </a:lnTo>
                  <a:lnTo>
                    <a:pt x="136" y="0"/>
                  </a:lnTo>
                  <a:close/>
                </a:path>
              </a:pathLst>
            </a:custGeom>
            <a:solidFill>
              <a:schemeClr val="accent2"/>
            </a:solidFill>
            <a:ln w="19050">
              <a:solidFill>
                <a:schemeClr val="tx1"/>
              </a:solidFill>
              <a:prstDash val="solid"/>
              <a:round/>
              <a:headEnd/>
              <a:tailEnd/>
            </a:ln>
          </p:spPr>
          <p:txBody>
            <a:bodyPr/>
            <a:lstStyle/>
            <a:p>
              <a:endParaRPr lang="en-US" sz="1200" b="1">
                <a:solidFill>
                  <a:srgbClr val="000000"/>
                </a:solidFill>
              </a:endParaRPr>
            </a:p>
          </p:txBody>
        </p:sp>
        <p:sp>
          <p:nvSpPr>
            <p:cNvPr id="190" name="Shape - Alaska"/>
            <p:cNvSpPr>
              <a:spLocks noChangeAspect="1"/>
            </p:cNvSpPr>
            <p:nvPr/>
          </p:nvSpPr>
          <p:spPr bwMode="auto">
            <a:xfrm>
              <a:off x="928895" y="3717156"/>
              <a:ext cx="1617663" cy="1576388"/>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solidFill>
              <a:schemeClr val="accent2"/>
            </a:solidFill>
            <a:ln w="19050">
              <a:solidFill>
                <a:schemeClr val="tx1"/>
              </a:solidFill>
              <a:prstDash val="solid"/>
              <a:round/>
              <a:headEnd/>
              <a:tailEnd/>
            </a:ln>
          </p:spPr>
          <p:txBody>
            <a:bodyPr/>
            <a:lstStyle/>
            <a:p>
              <a:endParaRPr lang="en-US" b="1">
                <a:solidFill>
                  <a:srgbClr val="000000"/>
                </a:solidFill>
              </a:endParaRPr>
            </a:p>
          </p:txBody>
        </p:sp>
        <p:sp>
          <p:nvSpPr>
            <p:cNvPr id="191" name="Shape - Alabama"/>
            <p:cNvSpPr>
              <a:spLocks noChangeAspect="1"/>
            </p:cNvSpPr>
            <p:nvPr/>
          </p:nvSpPr>
          <p:spPr bwMode="auto">
            <a:xfrm>
              <a:off x="5732462" y="3383781"/>
              <a:ext cx="509587" cy="785812"/>
            </a:xfrm>
            <a:custGeom>
              <a:avLst/>
              <a:gdLst>
                <a:gd name="T0" fmla="*/ 0 w 323"/>
                <a:gd name="T1" fmla="*/ 2147483647 h 504"/>
                <a:gd name="T2" fmla="*/ 2147483647 w 323"/>
                <a:gd name="T3" fmla="*/ 0 h 504"/>
                <a:gd name="T4" fmla="*/ 2147483647 w 323"/>
                <a:gd name="T5" fmla="*/ 2147483647 h 504"/>
                <a:gd name="T6" fmla="*/ 2147483647 w 323"/>
                <a:gd name="T7" fmla="*/ 2147483647 h 504"/>
                <a:gd name="T8" fmla="*/ 2147483647 w 323"/>
                <a:gd name="T9" fmla="*/ 2147483647 h 504"/>
                <a:gd name="T10" fmla="*/ 2147483647 w 323"/>
                <a:gd name="T11" fmla="*/ 2147483647 h 504"/>
                <a:gd name="T12" fmla="*/ 2147483647 w 323"/>
                <a:gd name="T13" fmla="*/ 2147483647 h 504"/>
                <a:gd name="T14" fmla="*/ 2147483647 w 323"/>
                <a:gd name="T15" fmla="*/ 2147483647 h 504"/>
                <a:gd name="T16" fmla="*/ 2147483647 w 323"/>
                <a:gd name="T17" fmla="*/ 2147483647 h 504"/>
                <a:gd name="T18" fmla="*/ 2147483647 w 323"/>
                <a:gd name="T19" fmla="*/ 2147483647 h 504"/>
                <a:gd name="T20" fmla="*/ 2147483647 w 323"/>
                <a:gd name="T21" fmla="*/ 2147483647 h 504"/>
                <a:gd name="T22" fmla="*/ 2147483647 w 323"/>
                <a:gd name="T23" fmla="*/ 2147483647 h 504"/>
                <a:gd name="T24" fmla="*/ 2147483647 w 323"/>
                <a:gd name="T25" fmla="*/ 2147483647 h 504"/>
                <a:gd name="T26" fmla="*/ 2147483647 w 323"/>
                <a:gd name="T27" fmla="*/ 2147483647 h 504"/>
                <a:gd name="T28" fmla="*/ 0 w 323"/>
                <a:gd name="T29" fmla="*/ 2147483647 h 50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23"/>
                <a:gd name="T46" fmla="*/ 0 h 504"/>
                <a:gd name="T47" fmla="*/ 323 w 323"/>
                <a:gd name="T48" fmla="*/ 504 h 50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23" h="504">
                  <a:moveTo>
                    <a:pt x="0" y="25"/>
                  </a:moveTo>
                  <a:lnTo>
                    <a:pt x="210" y="0"/>
                  </a:lnTo>
                  <a:lnTo>
                    <a:pt x="277" y="232"/>
                  </a:lnTo>
                  <a:lnTo>
                    <a:pt x="323" y="270"/>
                  </a:lnTo>
                  <a:lnTo>
                    <a:pt x="286" y="338"/>
                  </a:lnTo>
                  <a:lnTo>
                    <a:pt x="322" y="404"/>
                  </a:lnTo>
                  <a:lnTo>
                    <a:pt x="107" y="428"/>
                  </a:lnTo>
                  <a:lnTo>
                    <a:pt x="116" y="484"/>
                  </a:lnTo>
                  <a:lnTo>
                    <a:pt x="85" y="504"/>
                  </a:lnTo>
                  <a:lnTo>
                    <a:pt x="59" y="432"/>
                  </a:lnTo>
                  <a:lnTo>
                    <a:pt x="44" y="490"/>
                  </a:lnTo>
                  <a:lnTo>
                    <a:pt x="18" y="484"/>
                  </a:lnTo>
                  <a:lnTo>
                    <a:pt x="9" y="426"/>
                  </a:lnTo>
                  <a:lnTo>
                    <a:pt x="1" y="375"/>
                  </a:lnTo>
                  <a:lnTo>
                    <a:pt x="0" y="25"/>
                  </a:lnTo>
                  <a:close/>
                </a:path>
              </a:pathLst>
            </a:custGeom>
            <a:solidFill>
              <a:schemeClr val="tx2"/>
            </a:solidFill>
            <a:ln w="19050">
              <a:solidFill>
                <a:schemeClr val="tx1"/>
              </a:solidFill>
              <a:prstDash val="solid"/>
              <a:round/>
              <a:headEnd/>
              <a:tailEnd/>
            </a:ln>
          </p:spPr>
          <p:txBody>
            <a:bodyPr/>
            <a:lstStyle/>
            <a:p>
              <a:endParaRPr lang="en-US" sz="1200" b="1">
                <a:solidFill>
                  <a:srgbClr val="000000"/>
                </a:solidFill>
              </a:endParaRPr>
            </a:p>
          </p:txBody>
        </p:sp>
        <p:sp>
          <p:nvSpPr>
            <p:cNvPr id="192" name="Shape - District of Columbia (star)"/>
            <p:cNvSpPr>
              <a:spLocks noChangeArrowheads="1"/>
            </p:cNvSpPr>
            <p:nvPr/>
          </p:nvSpPr>
          <p:spPr bwMode="auto">
            <a:xfrm>
              <a:off x="6859586" y="2478905"/>
              <a:ext cx="207963" cy="201612"/>
            </a:xfrm>
            <a:prstGeom prst="star5">
              <a:avLst/>
            </a:prstGeom>
            <a:solidFill>
              <a:schemeClr val="accent2"/>
            </a:solidFill>
            <a:ln w="19050">
              <a:solidFill>
                <a:schemeClr val="tx1"/>
              </a:solidFill>
              <a:miter lim="800000"/>
              <a:headEnd/>
              <a:tailEnd/>
            </a:ln>
            <a:effectLst/>
          </p:spPr>
          <p:txBody>
            <a:bodyPr wrap="none" anchor="ctr"/>
            <a:lstStyle/>
            <a:p>
              <a:pPr>
                <a:defRPr/>
              </a:pPr>
              <a:endParaRPr lang="en-US" sz="1200" b="1">
                <a:solidFill>
                  <a:srgbClr val="000000"/>
                </a:solidFill>
              </a:endParaRPr>
            </a:p>
          </p:txBody>
        </p:sp>
        <p:sp>
          <p:nvSpPr>
            <p:cNvPr id="193" name="Text - Wyoming"/>
            <p:cNvSpPr txBox="1">
              <a:spLocks noChangeArrowheads="1"/>
            </p:cNvSpPr>
            <p:nvPr/>
          </p:nvSpPr>
          <p:spPr bwMode="auto">
            <a:xfrm>
              <a:off x="2909886" y="206933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WY</a:t>
              </a:r>
              <a:endParaRPr lang="en-US" sz="1200" b="1" dirty="0">
                <a:solidFill>
                  <a:srgbClr val="000000"/>
                </a:solidFill>
                <a:cs typeface="Times New Roman" charset="0"/>
              </a:endParaRPr>
            </a:p>
          </p:txBody>
        </p:sp>
        <p:sp>
          <p:nvSpPr>
            <p:cNvPr id="194" name="Text - Wisconsin"/>
            <p:cNvSpPr txBox="1">
              <a:spLocks noChangeArrowheads="1"/>
            </p:cNvSpPr>
            <p:nvPr/>
          </p:nvSpPr>
          <p:spPr bwMode="auto">
            <a:xfrm>
              <a:off x="4951412" y="178358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WI*</a:t>
              </a:r>
              <a:endParaRPr lang="en-US" sz="1200" b="1" dirty="0">
                <a:solidFill>
                  <a:srgbClr val="000000"/>
                </a:solidFill>
                <a:cs typeface="Times New Roman" charset="0"/>
              </a:endParaRPr>
            </a:p>
          </p:txBody>
        </p:sp>
        <p:sp>
          <p:nvSpPr>
            <p:cNvPr id="195" name="Text - West Virginia"/>
            <p:cNvSpPr txBox="1">
              <a:spLocks noChangeArrowheads="1"/>
            </p:cNvSpPr>
            <p:nvPr/>
          </p:nvSpPr>
          <p:spPr bwMode="auto">
            <a:xfrm>
              <a:off x="6186488" y="2664643"/>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FFFFFF"/>
                  </a:solidFill>
                  <a:cs typeface="Times New Roman" charset="0"/>
                </a:rPr>
                <a:t>WV</a:t>
              </a:r>
              <a:endParaRPr lang="en-US" sz="1200" b="1" dirty="0">
                <a:solidFill>
                  <a:srgbClr val="FFFFFF"/>
                </a:solidFill>
                <a:cs typeface="Times New Roman" charset="0"/>
              </a:endParaRPr>
            </a:p>
          </p:txBody>
        </p:sp>
        <p:sp>
          <p:nvSpPr>
            <p:cNvPr id="196" name="Text - Washington"/>
            <p:cNvSpPr txBox="1">
              <a:spLocks noChangeArrowheads="1"/>
            </p:cNvSpPr>
            <p:nvPr/>
          </p:nvSpPr>
          <p:spPr bwMode="auto">
            <a:xfrm>
              <a:off x="1609724" y="1166043"/>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FFFFFF"/>
                  </a:solidFill>
                  <a:cs typeface="Times New Roman" charset="0"/>
                </a:rPr>
                <a:t>WA</a:t>
              </a:r>
              <a:endParaRPr lang="en-US" sz="1200" b="1" dirty="0">
                <a:solidFill>
                  <a:srgbClr val="FFFFFF"/>
                </a:solidFill>
                <a:cs typeface="Times New Roman" charset="0"/>
              </a:endParaRPr>
            </a:p>
          </p:txBody>
        </p:sp>
        <p:sp>
          <p:nvSpPr>
            <p:cNvPr id="197" name="Text - Virginia"/>
            <p:cNvSpPr txBox="1">
              <a:spLocks noChangeArrowheads="1"/>
            </p:cNvSpPr>
            <p:nvPr/>
          </p:nvSpPr>
          <p:spPr bwMode="auto">
            <a:xfrm>
              <a:off x="6589712" y="270750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cs typeface="Times New Roman" charset="0"/>
                </a:rPr>
                <a:t>VA</a:t>
              </a:r>
              <a:endParaRPr lang="en-US" sz="1200" b="1" dirty="0">
                <a:cs typeface="Times New Roman" charset="0"/>
              </a:endParaRPr>
            </a:p>
          </p:txBody>
        </p:sp>
        <p:sp>
          <p:nvSpPr>
            <p:cNvPr id="198" name="Text - Vermont"/>
            <p:cNvSpPr txBox="1">
              <a:spLocks noChangeArrowheads="1"/>
            </p:cNvSpPr>
            <p:nvPr/>
          </p:nvSpPr>
          <p:spPr bwMode="auto">
            <a:xfrm>
              <a:off x="6540500" y="1148581"/>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VT</a:t>
              </a:r>
              <a:endParaRPr lang="en-US" sz="1200" b="1" dirty="0">
                <a:solidFill>
                  <a:srgbClr val="000000"/>
                </a:solidFill>
                <a:cs typeface="Times New Roman" charset="0"/>
              </a:endParaRPr>
            </a:p>
          </p:txBody>
        </p:sp>
        <p:sp>
          <p:nvSpPr>
            <p:cNvPr id="199" name="Text - Utah"/>
            <p:cNvSpPr txBox="1">
              <a:spLocks noChangeArrowheads="1"/>
            </p:cNvSpPr>
            <p:nvPr/>
          </p:nvSpPr>
          <p:spPr bwMode="auto">
            <a:xfrm>
              <a:off x="2347912" y="265035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UT</a:t>
              </a:r>
              <a:endParaRPr lang="en-US" sz="1200" b="1" dirty="0">
                <a:solidFill>
                  <a:srgbClr val="000000"/>
                </a:solidFill>
                <a:cs typeface="Times New Roman" charset="0"/>
              </a:endParaRPr>
            </a:p>
          </p:txBody>
        </p:sp>
        <p:sp>
          <p:nvSpPr>
            <p:cNvPr id="200" name="Text - Texas"/>
            <p:cNvSpPr txBox="1">
              <a:spLocks noChangeArrowheads="1"/>
            </p:cNvSpPr>
            <p:nvPr/>
          </p:nvSpPr>
          <p:spPr bwMode="auto">
            <a:xfrm>
              <a:off x="3952873" y="3934643"/>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TX</a:t>
              </a:r>
              <a:endParaRPr lang="en-US" sz="1200" b="1" dirty="0">
                <a:solidFill>
                  <a:srgbClr val="000000"/>
                </a:solidFill>
                <a:cs typeface="Times New Roman" charset="0"/>
              </a:endParaRPr>
            </a:p>
          </p:txBody>
        </p:sp>
        <p:sp>
          <p:nvSpPr>
            <p:cNvPr id="201" name="Text - Tennessee"/>
            <p:cNvSpPr txBox="1">
              <a:spLocks noChangeArrowheads="1"/>
            </p:cNvSpPr>
            <p:nvPr/>
          </p:nvSpPr>
          <p:spPr bwMode="auto">
            <a:xfrm>
              <a:off x="5572124" y="316153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TN</a:t>
              </a:r>
              <a:endParaRPr lang="en-US" sz="1200" b="1" dirty="0">
                <a:solidFill>
                  <a:srgbClr val="000000"/>
                </a:solidFill>
                <a:cs typeface="Times New Roman" charset="0"/>
              </a:endParaRPr>
            </a:p>
          </p:txBody>
        </p:sp>
        <p:sp>
          <p:nvSpPr>
            <p:cNvPr id="202" name="Text - South Dakota"/>
            <p:cNvSpPr txBox="1">
              <a:spLocks noChangeArrowheads="1"/>
            </p:cNvSpPr>
            <p:nvPr/>
          </p:nvSpPr>
          <p:spPr bwMode="auto">
            <a:xfrm>
              <a:off x="3775073" y="1883593"/>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chemeClr val="bg1"/>
                  </a:solidFill>
                  <a:cs typeface="Times New Roman" charset="0"/>
                </a:rPr>
                <a:t> </a:t>
              </a:r>
              <a:r>
                <a:rPr lang="en-US" sz="1200" b="1" dirty="0" smtClean="0">
                  <a:cs typeface="Times New Roman" charset="0"/>
                </a:rPr>
                <a:t>SD</a:t>
              </a:r>
              <a:endParaRPr lang="en-US" sz="1200" b="1" dirty="0">
                <a:cs typeface="Times New Roman" charset="0"/>
              </a:endParaRPr>
            </a:p>
          </p:txBody>
        </p:sp>
        <p:sp>
          <p:nvSpPr>
            <p:cNvPr id="203" name="Text - South Carolina"/>
            <p:cNvSpPr txBox="1">
              <a:spLocks noChangeArrowheads="1"/>
            </p:cNvSpPr>
            <p:nvPr/>
          </p:nvSpPr>
          <p:spPr bwMode="auto">
            <a:xfrm>
              <a:off x="6386512" y="330440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SC</a:t>
              </a:r>
              <a:endParaRPr lang="en-US" sz="1200" b="1" dirty="0">
                <a:solidFill>
                  <a:srgbClr val="000000"/>
                </a:solidFill>
                <a:cs typeface="Times New Roman" charset="0"/>
              </a:endParaRPr>
            </a:p>
          </p:txBody>
        </p:sp>
        <p:sp>
          <p:nvSpPr>
            <p:cNvPr id="204" name="Text - Rhode Island"/>
            <p:cNvSpPr txBox="1">
              <a:spLocks noChangeArrowheads="1"/>
            </p:cNvSpPr>
            <p:nvPr/>
          </p:nvSpPr>
          <p:spPr bwMode="auto">
            <a:xfrm>
              <a:off x="7799388" y="1940744"/>
              <a:ext cx="936625" cy="249287"/>
            </a:xfrm>
            <a:prstGeom prst="rect">
              <a:avLst/>
            </a:prstGeom>
            <a:noFill/>
            <a:ln w="9525">
              <a:noFill/>
              <a:miter lim="800000"/>
              <a:headEnd/>
              <a:tailEnd/>
            </a:ln>
          </p:spPr>
          <p:txBody>
            <a:bodyPr lIns="91429" tIns="45714" rIns="91429" bIns="45714">
              <a:spAutoFit/>
            </a:bodyPr>
            <a:lstStyle/>
            <a:p>
              <a:pPr eaLnBrk="0" hangingPunct="0">
                <a:lnSpc>
                  <a:spcPct val="85000"/>
                </a:lnSpc>
                <a:spcBef>
                  <a:spcPct val="50000"/>
                </a:spcBef>
              </a:pPr>
              <a:r>
                <a:rPr lang="en-US" sz="1200" b="1" dirty="0" smtClean="0">
                  <a:solidFill>
                    <a:srgbClr val="000000"/>
                  </a:solidFill>
                  <a:cs typeface="Times New Roman" charset="0"/>
                </a:rPr>
                <a:t>RI</a:t>
              </a:r>
              <a:endParaRPr lang="en-US" sz="1200" b="1" dirty="0">
                <a:solidFill>
                  <a:srgbClr val="000000"/>
                </a:solidFill>
                <a:cs typeface="Times New Roman" charset="0"/>
              </a:endParaRPr>
            </a:p>
          </p:txBody>
        </p:sp>
        <p:sp>
          <p:nvSpPr>
            <p:cNvPr id="205" name="Text - Pennsylvania"/>
            <p:cNvSpPr txBox="1">
              <a:spLocks noChangeArrowheads="1"/>
            </p:cNvSpPr>
            <p:nvPr/>
          </p:nvSpPr>
          <p:spPr bwMode="auto">
            <a:xfrm>
              <a:off x="6412580" y="2127249"/>
              <a:ext cx="8350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PA</a:t>
              </a:r>
              <a:endParaRPr lang="en-US" sz="1200" b="1" baseline="30000" dirty="0">
                <a:solidFill>
                  <a:srgbClr val="FFFFFF"/>
                </a:solidFill>
                <a:cs typeface="Times New Roman" charset="0"/>
              </a:endParaRPr>
            </a:p>
          </p:txBody>
        </p:sp>
        <p:sp>
          <p:nvSpPr>
            <p:cNvPr id="206" name="Text - Oregon"/>
            <p:cNvSpPr txBox="1">
              <a:spLocks noChangeArrowheads="1"/>
            </p:cNvSpPr>
            <p:nvPr/>
          </p:nvSpPr>
          <p:spPr bwMode="auto">
            <a:xfrm>
              <a:off x="1168398" y="1610543"/>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r>
              <a:br>
                <a:rPr lang="en-US" sz="1200" b="1" dirty="0">
                  <a:solidFill>
                    <a:srgbClr val="FFFFFF"/>
                  </a:solidFill>
                  <a:cs typeface="Times New Roman" charset="0"/>
                </a:rPr>
              </a:br>
              <a:r>
                <a:rPr lang="en-US" sz="1200" b="1" dirty="0">
                  <a:solidFill>
                    <a:srgbClr val="FFFFFF"/>
                  </a:solidFill>
                  <a:cs typeface="Times New Roman" charset="0"/>
                </a:rPr>
                <a:t> </a:t>
              </a:r>
              <a:r>
                <a:rPr lang="en-US" sz="1200" b="1" dirty="0" smtClean="0">
                  <a:solidFill>
                    <a:srgbClr val="FFFFFF"/>
                  </a:solidFill>
                  <a:cs typeface="Times New Roman" charset="0"/>
                </a:rPr>
                <a:t>OR</a:t>
              </a:r>
              <a:endParaRPr lang="en-US" sz="1200" b="1" dirty="0">
                <a:solidFill>
                  <a:srgbClr val="FFFFFF"/>
                </a:solidFill>
                <a:cs typeface="Times New Roman" charset="0"/>
              </a:endParaRPr>
            </a:p>
          </p:txBody>
        </p:sp>
        <p:sp>
          <p:nvSpPr>
            <p:cNvPr id="207" name="Text - Oklahoma"/>
            <p:cNvSpPr txBox="1">
              <a:spLocks noChangeArrowheads="1"/>
            </p:cNvSpPr>
            <p:nvPr/>
          </p:nvSpPr>
          <p:spPr bwMode="auto">
            <a:xfrm>
              <a:off x="4133848" y="3315518"/>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OK</a:t>
              </a:r>
              <a:endParaRPr lang="en-US" sz="1200" b="1" dirty="0">
                <a:solidFill>
                  <a:srgbClr val="000000"/>
                </a:solidFill>
                <a:cs typeface="Times New Roman" charset="0"/>
              </a:endParaRPr>
            </a:p>
          </p:txBody>
        </p:sp>
        <p:sp>
          <p:nvSpPr>
            <p:cNvPr id="208" name="Text - Ohio"/>
            <p:cNvSpPr txBox="1">
              <a:spLocks noChangeArrowheads="1"/>
            </p:cNvSpPr>
            <p:nvPr/>
          </p:nvSpPr>
          <p:spPr bwMode="auto">
            <a:xfrm>
              <a:off x="5870573" y="236143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OH</a:t>
              </a:r>
              <a:endParaRPr lang="en-US" sz="1200" b="1" baseline="30000" dirty="0">
                <a:solidFill>
                  <a:srgbClr val="FFFFFF"/>
                </a:solidFill>
                <a:cs typeface="Times New Roman" charset="0"/>
              </a:endParaRPr>
            </a:p>
          </p:txBody>
        </p:sp>
        <p:sp>
          <p:nvSpPr>
            <p:cNvPr id="209" name="Text - North Dakota"/>
            <p:cNvSpPr txBox="1">
              <a:spLocks noChangeArrowheads="1"/>
            </p:cNvSpPr>
            <p:nvPr/>
          </p:nvSpPr>
          <p:spPr bwMode="auto">
            <a:xfrm>
              <a:off x="3752849" y="138670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ND</a:t>
              </a:r>
              <a:endParaRPr lang="en-US" sz="1200" b="1" dirty="0">
                <a:solidFill>
                  <a:srgbClr val="FFFFFF"/>
                </a:solidFill>
                <a:cs typeface="Times New Roman" charset="0"/>
              </a:endParaRPr>
            </a:p>
          </p:txBody>
        </p:sp>
        <p:sp>
          <p:nvSpPr>
            <p:cNvPr id="210" name="Text - North Carolina"/>
            <p:cNvSpPr txBox="1">
              <a:spLocks noChangeArrowheads="1"/>
            </p:cNvSpPr>
            <p:nvPr/>
          </p:nvSpPr>
          <p:spPr bwMode="auto">
            <a:xfrm>
              <a:off x="6550023" y="3010718"/>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NC</a:t>
              </a:r>
              <a:endParaRPr lang="en-US" sz="1200" b="1" dirty="0">
                <a:solidFill>
                  <a:srgbClr val="000000"/>
                </a:solidFill>
                <a:cs typeface="Times New Roman" charset="0"/>
              </a:endParaRPr>
            </a:p>
          </p:txBody>
        </p:sp>
        <p:sp>
          <p:nvSpPr>
            <p:cNvPr id="211" name="Text - New York"/>
            <p:cNvSpPr txBox="1">
              <a:spLocks noChangeArrowheads="1"/>
            </p:cNvSpPr>
            <p:nvPr/>
          </p:nvSpPr>
          <p:spPr bwMode="auto">
            <a:xfrm>
              <a:off x="6686549" y="1759768"/>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NY</a:t>
              </a:r>
              <a:endParaRPr lang="en-US" sz="1200" b="1" dirty="0">
                <a:solidFill>
                  <a:srgbClr val="FFFFFF"/>
                </a:solidFill>
                <a:cs typeface="Times New Roman" charset="0"/>
              </a:endParaRPr>
            </a:p>
          </p:txBody>
        </p:sp>
        <p:sp>
          <p:nvSpPr>
            <p:cNvPr id="212" name="Text - New Mexico"/>
            <p:cNvSpPr txBox="1">
              <a:spLocks noChangeArrowheads="1"/>
            </p:cNvSpPr>
            <p:nvPr/>
          </p:nvSpPr>
          <p:spPr bwMode="auto">
            <a:xfrm>
              <a:off x="2982912" y="342505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NM</a:t>
              </a:r>
              <a:endParaRPr lang="en-US" sz="1200" b="1" dirty="0">
                <a:solidFill>
                  <a:srgbClr val="FFFFFF"/>
                </a:solidFill>
                <a:cs typeface="Times New Roman" charset="0"/>
              </a:endParaRPr>
            </a:p>
          </p:txBody>
        </p:sp>
        <p:sp>
          <p:nvSpPr>
            <p:cNvPr id="213" name="Text - New Jersey"/>
            <p:cNvSpPr txBox="1">
              <a:spLocks noChangeArrowheads="1"/>
            </p:cNvSpPr>
            <p:nvPr/>
          </p:nvSpPr>
          <p:spPr bwMode="auto">
            <a:xfrm>
              <a:off x="7365999" y="2206073"/>
              <a:ext cx="77787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NJ</a:t>
              </a:r>
              <a:endParaRPr lang="en-US" sz="1200" b="1" dirty="0">
                <a:solidFill>
                  <a:srgbClr val="000000"/>
                </a:solidFill>
                <a:cs typeface="Times New Roman" charset="0"/>
              </a:endParaRPr>
            </a:p>
          </p:txBody>
        </p:sp>
        <p:sp>
          <p:nvSpPr>
            <p:cNvPr id="214" name="Text - New Hampshire"/>
            <p:cNvSpPr txBox="1">
              <a:spLocks noChangeArrowheads="1"/>
            </p:cNvSpPr>
            <p:nvPr/>
          </p:nvSpPr>
          <p:spPr bwMode="auto">
            <a:xfrm>
              <a:off x="7494588" y="1300981"/>
              <a:ext cx="936625"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r>
              <a:br>
                <a:rPr lang="en-US" sz="1200" b="1" dirty="0">
                  <a:solidFill>
                    <a:srgbClr val="000000"/>
                  </a:solidFill>
                  <a:cs typeface="Times New Roman" charset="0"/>
                </a:rPr>
              </a:br>
              <a:r>
                <a:rPr lang="en-US" sz="1200" b="1" dirty="0" smtClean="0">
                  <a:solidFill>
                    <a:srgbClr val="000000"/>
                  </a:solidFill>
                  <a:cs typeface="Times New Roman" charset="0"/>
                </a:rPr>
                <a:t>NH*</a:t>
              </a:r>
              <a:endParaRPr lang="en-US" sz="1200" b="1" baseline="30000" dirty="0">
                <a:solidFill>
                  <a:srgbClr val="000000"/>
                </a:solidFill>
                <a:cs typeface="Times New Roman" charset="0"/>
              </a:endParaRPr>
            </a:p>
          </p:txBody>
        </p:sp>
        <p:sp>
          <p:nvSpPr>
            <p:cNvPr id="215" name="Text - Nevada"/>
            <p:cNvSpPr txBox="1">
              <a:spLocks noChangeArrowheads="1"/>
            </p:cNvSpPr>
            <p:nvPr/>
          </p:nvSpPr>
          <p:spPr bwMode="auto">
            <a:xfrm>
              <a:off x="1476374" y="2519751"/>
              <a:ext cx="1219200"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FFFFFF"/>
                  </a:solidFill>
                  <a:cs typeface="Times New Roman" charset="0"/>
                </a:rPr>
                <a:t>NV</a:t>
              </a:r>
              <a:endParaRPr lang="en-US" sz="1200" b="1" dirty="0">
                <a:solidFill>
                  <a:srgbClr val="FFFFFF"/>
                </a:solidFill>
                <a:cs typeface="Times New Roman" charset="0"/>
              </a:endParaRPr>
            </a:p>
          </p:txBody>
        </p:sp>
        <p:sp>
          <p:nvSpPr>
            <p:cNvPr id="216" name="Text - Nebraska"/>
            <p:cNvSpPr txBox="1">
              <a:spLocks noChangeArrowheads="1"/>
            </p:cNvSpPr>
            <p:nvPr/>
          </p:nvSpPr>
          <p:spPr bwMode="auto">
            <a:xfrm>
              <a:off x="3827461" y="234555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NE</a:t>
              </a:r>
              <a:endParaRPr lang="en-US" sz="1200" b="1" dirty="0">
                <a:solidFill>
                  <a:srgbClr val="000000"/>
                </a:solidFill>
                <a:cs typeface="Times New Roman" charset="0"/>
              </a:endParaRPr>
            </a:p>
          </p:txBody>
        </p:sp>
        <p:sp>
          <p:nvSpPr>
            <p:cNvPr id="217" name="Text - Montana"/>
            <p:cNvSpPr txBox="1">
              <a:spLocks noChangeArrowheads="1"/>
            </p:cNvSpPr>
            <p:nvPr/>
          </p:nvSpPr>
          <p:spPr bwMode="auto">
            <a:xfrm>
              <a:off x="2763837" y="135813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chemeClr val="bg1"/>
                  </a:solidFill>
                  <a:cs typeface="Times New Roman" charset="0"/>
                </a:rPr>
                <a:t>MT*</a:t>
              </a:r>
              <a:endParaRPr lang="en-US" sz="1200" b="1" dirty="0">
                <a:solidFill>
                  <a:schemeClr val="bg1"/>
                </a:solidFill>
                <a:cs typeface="Times New Roman" charset="0"/>
              </a:endParaRPr>
            </a:p>
          </p:txBody>
        </p:sp>
        <p:sp>
          <p:nvSpPr>
            <p:cNvPr id="218" name="Text - Missouri"/>
            <p:cNvSpPr txBox="1">
              <a:spLocks noChangeArrowheads="1"/>
            </p:cNvSpPr>
            <p:nvPr/>
          </p:nvSpPr>
          <p:spPr bwMode="auto">
            <a:xfrm>
              <a:off x="4781548" y="2858318"/>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MO</a:t>
              </a:r>
              <a:endParaRPr lang="en-US" sz="1200" b="1" dirty="0">
                <a:solidFill>
                  <a:srgbClr val="000000"/>
                </a:solidFill>
                <a:cs typeface="Times New Roman" charset="0"/>
              </a:endParaRPr>
            </a:p>
          </p:txBody>
        </p:sp>
        <p:sp>
          <p:nvSpPr>
            <p:cNvPr id="219" name="Text - Mississippi"/>
            <p:cNvSpPr txBox="1">
              <a:spLocks noChangeArrowheads="1"/>
            </p:cNvSpPr>
            <p:nvPr/>
          </p:nvSpPr>
          <p:spPr bwMode="auto">
            <a:xfrm>
              <a:off x="5156198" y="363460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MS</a:t>
              </a:r>
              <a:endParaRPr lang="en-US" sz="1200" b="1" dirty="0">
                <a:solidFill>
                  <a:srgbClr val="000000"/>
                </a:solidFill>
                <a:cs typeface="Times New Roman" charset="0"/>
              </a:endParaRPr>
            </a:p>
          </p:txBody>
        </p:sp>
        <p:sp>
          <p:nvSpPr>
            <p:cNvPr id="220" name="Text - Minnesota"/>
            <p:cNvSpPr txBox="1">
              <a:spLocks noChangeArrowheads="1"/>
            </p:cNvSpPr>
            <p:nvPr/>
          </p:nvSpPr>
          <p:spPr bwMode="auto">
            <a:xfrm>
              <a:off x="4173536" y="1434331"/>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r>
              <a:br>
                <a:rPr lang="en-US" sz="1200" b="1" dirty="0">
                  <a:solidFill>
                    <a:srgbClr val="FFFFFF"/>
                  </a:solidFill>
                  <a:cs typeface="Times New Roman" charset="0"/>
                </a:rPr>
              </a:br>
              <a:r>
                <a:rPr lang="en-US" sz="1200" b="1" dirty="0">
                  <a:solidFill>
                    <a:srgbClr val="FFFFFF"/>
                  </a:solidFill>
                  <a:cs typeface="Times New Roman" charset="0"/>
                </a:rPr>
                <a:t> </a:t>
              </a:r>
              <a:r>
                <a:rPr lang="en-US" sz="1200" b="1" dirty="0" smtClean="0">
                  <a:solidFill>
                    <a:srgbClr val="FFFFFF"/>
                  </a:solidFill>
                  <a:cs typeface="Times New Roman" charset="0"/>
                </a:rPr>
                <a:t>MN</a:t>
              </a:r>
              <a:endParaRPr lang="en-US" sz="1200" b="1" dirty="0">
                <a:solidFill>
                  <a:srgbClr val="FFFFFF"/>
                </a:solidFill>
                <a:cs typeface="Times New Roman" charset="0"/>
              </a:endParaRPr>
            </a:p>
          </p:txBody>
        </p:sp>
        <p:sp>
          <p:nvSpPr>
            <p:cNvPr id="221" name="Text - Michigan"/>
            <p:cNvSpPr txBox="1">
              <a:spLocks noChangeArrowheads="1"/>
            </p:cNvSpPr>
            <p:nvPr/>
          </p:nvSpPr>
          <p:spPr bwMode="auto">
            <a:xfrm>
              <a:off x="5614988" y="1934393"/>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MI*</a:t>
              </a:r>
              <a:endParaRPr lang="en-US" sz="1200" b="1" dirty="0">
                <a:solidFill>
                  <a:srgbClr val="FFFFFF"/>
                </a:solidFill>
                <a:cs typeface="Times New Roman" charset="0"/>
              </a:endParaRPr>
            </a:p>
          </p:txBody>
        </p:sp>
        <p:sp>
          <p:nvSpPr>
            <p:cNvPr id="222" name="Text - Massachusetts"/>
            <p:cNvSpPr txBox="1">
              <a:spLocks noChangeArrowheads="1"/>
            </p:cNvSpPr>
            <p:nvPr/>
          </p:nvSpPr>
          <p:spPr bwMode="auto">
            <a:xfrm>
              <a:off x="7669212" y="1712144"/>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MA</a:t>
              </a:r>
              <a:endParaRPr lang="en-US" sz="1200" b="1" dirty="0">
                <a:solidFill>
                  <a:srgbClr val="000000"/>
                </a:solidFill>
                <a:cs typeface="Times New Roman" charset="0"/>
              </a:endParaRPr>
            </a:p>
          </p:txBody>
        </p:sp>
        <p:sp>
          <p:nvSpPr>
            <p:cNvPr id="223" name="Text - Maryland"/>
            <p:cNvSpPr txBox="1">
              <a:spLocks noChangeArrowheads="1"/>
            </p:cNvSpPr>
            <p:nvPr/>
          </p:nvSpPr>
          <p:spPr bwMode="auto">
            <a:xfrm>
              <a:off x="7372349" y="2520181"/>
              <a:ext cx="671513"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MD</a:t>
              </a:r>
              <a:endParaRPr lang="en-US" sz="1200" b="1" dirty="0">
                <a:solidFill>
                  <a:srgbClr val="000000"/>
                </a:solidFill>
                <a:cs typeface="Times New Roman" charset="0"/>
              </a:endParaRPr>
            </a:p>
          </p:txBody>
        </p:sp>
        <p:sp>
          <p:nvSpPr>
            <p:cNvPr id="224" name="Text - Maine"/>
            <p:cNvSpPr txBox="1">
              <a:spLocks noChangeArrowheads="1"/>
            </p:cNvSpPr>
            <p:nvPr/>
          </p:nvSpPr>
          <p:spPr bwMode="auto">
            <a:xfrm>
              <a:off x="7135809" y="1051460"/>
              <a:ext cx="936625"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r>
              <a:br>
                <a:rPr lang="en-US" sz="1200" b="1" dirty="0">
                  <a:solidFill>
                    <a:srgbClr val="000000"/>
                  </a:solidFill>
                  <a:cs typeface="Times New Roman" charset="0"/>
                </a:rPr>
              </a:br>
              <a:r>
                <a:rPr lang="en-US" sz="1200" b="1" dirty="0" smtClean="0">
                  <a:solidFill>
                    <a:srgbClr val="000000"/>
                  </a:solidFill>
                  <a:cs typeface="Times New Roman" charset="0"/>
                </a:rPr>
                <a:t>ME</a:t>
              </a:r>
              <a:endParaRPr lang="en-US" sz="1200" b="1" dirty="0">
                <a:solidFill>
                  <a:srgbClr val="000000"/>
                </a:solidFill>
                <a:cs typeface="Times New Roman" charset="0"/>
              </a:endParaRPr>
            </a:p>
          </p:txBody>
        </p:sp>
        <p:sp>
          <p:nvSpPr>
            <p:cNvPr id="225" name="Text - Louisiana"/>
            <p:cNvSpPr txBox="1">
              <a:spLocks noChangeArrowheads="1"/>
            </p:cNvSpPr>
            <p:nvPr/>
          </p:nvSpPr>
          <p:spPr bwMode="auto">
            <a:xfrm>
              <a:off x="4843461" y="39012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chemeClr val="bg1"/>
                  </a:solidFill>
                  <a:cs typeface="Times New Roman" charset="0"/>
                </a:rPr>
                <a:t>LA</a:t>
              </a:r>
              <a:endParaRPr lang="en-US" sz="1200" b="1" dirty="0">
                <a:solidFill>
                  <a:schemeClr val="bg1"/>
                </a:solidFill>
                <a:cs typeface="Times New Roman" charset="0"/>
              </a:endParaRPr>
            </a:p>
          </p:txBody>
        </p:sp>
        <p:sp>
          <p:nvSpPr>
            <p:cNvPr id="226" name="Text - Kentucky"/>
            <p:cNvSpPr txBox="1">
              <a:spLocks noChangeArrowheads="1"/>
            </p:cNvSpPr>
            <p:nvPr/>
          </p:nvSpPr>
          <p:spPr bwMode="auto">
            <a:xfrm>
              <a:off x="5749923" y="2871018"/>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KY</a:t>
              </a:r>
              <a:endParaRPr lang="en-US" sz="1200" b="1" dirty="0">
                <a:solidFill>
                  <a:srgbClr val="FFFFFF"/>
                </a:solidFill>
                <a:cs typeface="Times New Roman" charset="0"/>
              </a:endParaRPr>
            </a:p>
          </p:txBody>
        </p:sp>
        <p:sp>
          <p:nvSpPr>
            <p:cNvPr id="227" name="Text - Kansas"/>
            <p:cNvSpPr txBox="1">
              <a:spLocks noChangeArrowheads="1"/>
            </p:cNvSpPr>
            <p:nvPr/>
          </p:nvSpPr>
          <p:spPr bwMode="auto">
            <a:xfrm>
              <a:off x="3995737" y="2837681"/>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KS</a:t>
              </a:r>
              <a:endParaRPr lang="en-US" sz="1200" b="1" dirty="0">
                <a:solidFill>
                  <a:srgbClr val="000000"/>
                </a:solidFill>
                <a:cs typeface="Times New Roman" charset="0"/>
              </a:endParaRPr>
            </a:p>
          </p:txBody>
        </p:sp>
        <p:sp>
          <p:nvSpPr>
            <p:cNvPr id="228" name="Text - Iowa"/>
            <p:cNvSpPr txBox="1">
              <a:spLocks noChangeArrowheads="1"/>
            </p:cNvSpPr>
            <p:nvPr/>
          </p:nvSpPr>
          <p:spPr bwMode="auto">
            <a:xfrm>
              <a:off x="4567237" y="2245543"/>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IA*</a:t>
              </a:r>
              <a:endParaRPr lang="en-US" sz="1200" b="1" dirty="0">
                <a:solidFill>
                  <a:srgbClr val="FFFFFF"/>
                </a:solidFill>
                <a:cs typeface="Times New Roman" charset="0"/>
              </a:endParaRPr>
            </a:p>
          </p:txBody>
        </p:sp>
        <p:sp>
          <p:nvSpPr>
            <p:cNvPr id="229" name="Text - Indiana"/>
            <p:cNvSpPr txBox="1">
              <a:spLocks noChangeArrowheads="1"/>
            </p:cNvSpPr>
            <p:nvPr/>
          </p:nvSpPr>
          <p:spPr bwMode="auto">
            <a:xfrm>
              <a:off x="5491161" y="2488431"/>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chemeClr val="bg1"/>
                  </a:solidFill>
                  <a:cs typeface="Times New Roman" charset="0"/>
                </a:rPr>
                <a:t> </a:t>
              </a:r>
              <a:r>
                <a:rPr lang="en-US" sz="1200" b="1" dirty="0" smtClean="0">
                  <a:solidFill>
                    <a:schemeClr val="bg1"/>
                  </a:solidFill>
                  <a:cs typeface="Times New Roman" charset="0"/>
                </a:rPr>
                <a:t>IN*</a:t>
              </a:r>
              <a:endParaRPr lang="en-US" sz="1200" b="1" dirty="0">
                <a:solidFill>
                  <a:schemeClr val="bg1"/>
                </a:solidFill>
                <a:cs typeface="Times New Roman" charset="0"/>
              </a:endParaRPr>
            </a:p>
          </p:txBody>
        </p:sp>
        <p:sp>
          <p:nvSpPr>
            <p:cNvPr id="230" name="Text - Illinois"/>
            <p:cNvSpPr txBox="1">
              <a:spLocks noChangeArrowheads="1"/>
            </p:cNvSpPr>
            <p:nvPr/>
          </p:nvSpPr>
          <p:spPr bwMode="auto">
            <a:xfrm>
              <a:off x="5091112" y="2501131"/>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IL</a:t>
              </a:r>
              <a:endParaRPr lang="en-US" sz="1200" b="1" dirty="0">
                <a:solidFill>
                  <a:srgbClr val="FFFFFF"/>
                </a:solidFill>
                <a:cs typeface="Times New Roman" charset="0"/>
              </a:endParaRPr>
            </a:p>
          </p:txBody>
        </p:sp>
        <p:sp>
          <p:nvSpPr>
            <p:cNvPr id="231" name="Text - Idaho"/>
            <p:cNvSpPr txBox="1">
              <a:spLocks noChangeArrowheads="1"/>
            </p:cNvSpPr>
            <p:nvPr/>
          </p:nvSpPr>
          <p:spPr bwMode="auto">
            <a:xfrm>
              <a:off x="2168523" y="1905818"/>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ID</a:t>
              </a:r>
              <a:endParaRPr lang="en-US" sz="1200" b="1" dirty="0">
                <a:solidFill>
                  <a:srgbClr val="000000"/>
                </a:solidFill>
                <a:cs typeface="Times New Roman" charset="0"/>
              </a:endParaRPr>
            </a:p>
          </p:txBody>
        </p:sp>
        <p:sp>
          <p:nvSpPr>
            <p:cNvPr id="232" name="Text - Hawaii"/>
            <p:cNvSpPr txBox="1">
              <a:spLocks noChangeArrowheads="1"/>
            </p:cNvSpPr>
            <p:nvPr/>
          </p:nvSpPr>
          <p:spPr bwMode="auto">
            <a:xfrm>
              <a:off x="2654302" y="4399782"/>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HI</a:t>
              </a:r>
              <a:endParaRPr lang="en-US" sz="1200" b="1" dirty="0">
                <a:solidFill>
                  <a:srgbClr val="000000"/>
                </a:solidFill>
                <a:cs typeface="Times New Roman" charset="0"/>
              </a:endParaRPr>
            </a:p>
          </p:txBody>
        </p:sp>
        <p:sp>
          <p:nvSpPr>
            <p:cNvPr id="233" name="Text - Georgia"/>
            <p:cNvSpPr txBox="1">
              <a:spLocks noChangeArrowheads="1"/>
            </p:cNvSpPr>
            <p:nvPr/>
          </p:nvSpPr>
          <p:spPr bwMode="auto">
            <a:xfrm>
              <a:off x="6091237" y="3609206"/>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GA</a:t>
              </a:r>
              <a:endParaRPr lang="en-US" sz="1200" b="1" dirty="0">
                <a:solidFill>
                  <a:srgbClr val="000000"/>
                </a:solidFill>
                <a:cs typeface="Times New Roman" charset="0"/>
              </a:endParaRPr>
            </a:p>
          </p:txBody>
        </p:sp>
        <p:sp>
          <p:nvSpPr>
            <p:cNvPr id="234" name="Text - Florida"/>
            <p:cNvSpPr txBox="1">
              <a:spLocks noChangeArrowheads="1"/>
            </p:cNvSpPr>
            <p:nvPr/>
          </p:nvSpPr>
          <p:spPr bwMode="auto">
            <a:xfrm>
              <a:off x="6450012" y="4198168"/>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FL</a:t>
              </a:r>
              <a:endParaRPr lang="en-US" sz="1200" b="1" dirty="0">
                <a:solidFill>
                  <a:srgbClr val="000000"/>
                </a:solidFill>
                <a:cs typeface="Times New Roman" charset="0"/>
              </a:endParaRPr>
            </a:p>
          </p:txBody>
        </p:sp>
        <p:sp>
          <p:nvSpPr>
            <p:cNvPr id="235" name="Text - District of Columbia"/>
            <p:cNvSpPr txBox="1">
              <a:spLocks noChangeArrowheads="1"/>
            </p:cNvSpPr>
            <p:nvPr/>
          </p:nvSpPr>
          <p:spPr bwMode="auto">
            <a:xfrm>
              <a:off x="7334249" y="2779769"/>
              <a:ext cx="628650" cy="276987"/>
            </a:xfrm>
            <a:prstGeom prst="rect">
              <a:avLst/>
            </a:prstGeom>
            <a:noFill/>
            <a:ln w="9525">
              <a:noFill/>
              <a:miter lim="800000"/>
              <a:headEnd/>
              <a:tailEnd/>
            </a:ln>
          </p:spPr>
          <p:txBody>
            <a:bodyPr wrap="square" lIns="91429" tIns="45714" rIns="91429" bIns="45714">
              <a:spAutoFit/>
            </a:bodyPr>
            <a:lstStyle/>
            <a:p>
              <a:pPr eaLnBrk="0" hangingPunct="0"/>
              <a:r>
                <a:rPr lang="en-US" sz="1200" b="1" dirty="0" smtClean="0">
                  <a:solidFill>
                    <a:srgbClr val="000000"/>
                  </a:solidFill>
                  <a:cs typeface="Times New Roman" charset="0"/>
                </a:rPr>
                <a:t>  DC  </a:t>
              </a:r>
              <a:endParaRPr lang="en-US" sz="1200" b="1" dirty="0">
                <a:solidFill>
                  <a:srgbClr val="000000"/>
                </a:solidFill>
                <a:cs typeface="Times New Roman" charset="0"/>
              </a:endParaRPr>
            </a:p>
          </p:txBody>
        </p:sp>
        <p:sp>
          <p:nvSpPr>
            <p:cNvPr id="236" name="Text - Delaware"/>
            <p:cNvSpPr txBox="1">
              <a:spLocks noChangeArrowheads="1"/>
            </p:cNvSpPr>
            <p:nvPr/>
          </p:nvSpPr>
          <p:spPr bwMode="auto">
            <a:xfrm>
              <a:off x="7229475" y="2367781"/>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DE</a:t>
              </a:r>
              <a:endParaRPr lang="en-US" sz="1200" b="1" dirty="0">
                <a:solidFill>
                  <a:srgbClr val="000000"/>
                </a:solidFill>
                <a:cs typeface="Times New Roman" charset="0"/>
              </a:endParaRPr>
            </a:p>
          </p:txBody>
        </p:sp>
        <p:sp>
          <p:nvSpPr>
            <p:cNvPr id="237" name="Text - Connecticut"/>
            <p:cNvSpPr txBox="1">
              <a:spLocks noChangeArrowheads="1"/>
            </p:cNvSpPr>
            <p:nvPr/>
          </p:nvSpPr>
          <p:spPr bwMode="auto">
            <a:xfrm>
              <a:off x="7380287" y="2007418"/>
              <a:ext cx="7461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CT</a:t>
              </a:r>
              <a:endParaRPr lang="en-US" sz="1200" b="1" dirty="0">
                <a:solidFill>
                  <a:srgbClr val="000000"/>
                </a:solidFill>
                <a:cs typeface="Times New Roman" charset="0"/>
              </a:endParaRPr>
            </a:p>
          </p:txBody>
        </p:sp>
        <p:sp>
          <p:nvSpPr>
            <p:cNvPr id="238" name="Text - Colorado"/>
            <p:cNvSpPr txBox="1">
              <a:spLocks noChangeArrowheads="1"/>
            </p:cNvSpPr>
            <p:nvPr/>
          </p:nvSpPr>
          <p:spPr bwMode="auto">
            <a:xfrm>
              <a:off x="2835274" y="2628131"/>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r>
              <a:br>
                <a:rPr lang="en-US" sz="1200" b="1" dirty="0">
                  <a:solidFill>
                    <a:srgbClr val="FFFFFF"/>
                  </a:solidFill>
                  <a:cs typeface="Times New Roman" charset="0"/>
                </a:rPr>
              </a:br>
              <a:r>
                <a:rPr lang="en-US" sz="1200" b="1" dirty="0">
                  <a:solidFill>
                    <a:srgbClr val="FFFFFF"/>
                  </a:solidFill>
                  <a:cs typeface="Times New Roman" charset="0"/>
                </a:rPr>
                <a:t> </a:t>
              </a:r>
              <a:r>
                <a:rPr lang="en-US" sz="1200" b="1" dirty="0" smtClean="0">
                  <a:solidFill>
                    <a:srgbClr val="FFFFFF"/>
                  </a:solidFill>
                  <a:cs typeface="Times New Roman" charset="0"/>
                </a:rPr>
                <a:t>CO</a:t>
              </a:r>
              <a:endParaRPr lang="en-US" sz="1200" b="1" dirty="0">
                <a:solidFill>
                  <a:srgbClr val="FFFFFF"/>
                </a:solidFill>
                <a:cs typeface="Times New Roman" charset="0"/>
              </a:endParaRPr>
            </a:p>
          </p:txBody>
        </p:sp>
        <p:sp>
          <p:nvSpPr>
            <p:cNvPr id="239" name="Text - California"/>
            <p:cNvSpPr txBox="1">
              <a:spLocks noChangeArrowheads="1"/>
            </p:cNvSpPr>
            <p:nvPr/>
          </p:nvSpPr>
          <p:spPr bwMode="auto">
            <a:xfrm>
              <a:off x="1031874" y="2758306"/>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r>
              <a:br>
                <a:rPr lang="en-US" sz="1200" b="1" dirty="0">
                  <a:solidFill>
                    <a:srgbClr val="FFFFFF"/>
                  </a:solidFill>
                  <a:cs typeface="Times New Roman" charset="0"/>
                </a:rPr>
              </a:br>
              <a:r>
                <a:rPr lang="en-US" sz="1200" b="1" dirty="0">
                  <a:solidFill>
                    <a:srgbClr val="FFFFFF"/>
                  </a:solidFill>
                  <a:cs typeface="Times New Roman" charset="0"/>
                </a:rPr>
                <a:t> </a:t>
              </a:r>
              <a:r>
                <a:rPr lang="en-US" sz="1200" b="1" dirty="0" smtClean="0">
                  <a:solidFill>
                    <a:srgbClr val="FFFFFF"/>
                  </a:solidFill>
                  <a:cs typeface="Times New Roman" charset="0"/>
                </a:rPr>
                <a:t>CA</a:t>
              </a:r>
              <a:endParaRPr lang="en-US" sz="1200" b="1" dirty="0">
                <a:solidFill>
                  <a:srgbClr val="FFFFFF"/>
                </a:solidFill>
                <a:cs typeface="Times New Roman" charset="0"/>
              </a:endParaRPr>
            </a:p>
          </p:txBody>
        </p:sp>
        <p:sp>
          <p:nvSpPr>
            <p:cNvPr id="240" name="Text - Arkansas"/>
            <p:cNvSpPr txBox="1">
              <a:spLocks noChangeArrowheads="1"/>
            </p:cNvSpPr>
            <p:nvPr/>
          </p:nvSpPr>
          <p:spPr bwMode="auto">
            <a:xfrm>
              <a:off x="4785167" y="3355108"/>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FFFFFF"/>
                  </a:solidFill>
                  <a:cs typeface="Times New Roman" charset="0"/>
                </a:rPr>
                <a:t> </a:t>
              </a:r>
              <a:r>
                <a:rPr lang="en-US" sz="1200" b="1" dirty="0" smtClean="0">
                  <a:solidFill>
                    <a:srgbClr val="FFFFFF"/>
                  </a:solidFill>
                  <a:cs typeface="Times New Roman" charset="0"/>
                </a:rPr>
                <a:t>AR*</a:t>
              </a:r>
              <a:endParaRPr lang="en-US" sz="1200" b="1" baseline="30000" dirty="0">
                <a:solidFill>
                  <a:srgbClr val="FFFFFF"/>
                </a:solidFill>
                <a:cs typeface="Times New Roman" charset="0"/>
              </a:endParaRPr>
            </a:p>
          </p:txBody>
        </p:sp>
        <p:sp>
          <p:nvSpPr>
            <p:cNvPr id="241" name="Text - Arizona"/>
            <p:cNvSpPr txBox="1">
              <a:spLocks noChangeArrowheads="1"/>
            </p:cNvSpPr>
            <p:nvPr/>
          </p:nvSpPr>
          <p:spPr bwMode="auto">
            <a:xfrm>
              <a:off x="1990337" y="3317228"/>
              <a:ext cx="1219200" cy="328462"/>
            </a:xfrm>
            <a:prstGeom prst="rect">
              <a:avLst/>
            </a:prstGeom>
            <a:noFill/>
            <a:ln w="9525">
              <a:noFill/>
              <a:miter lim="800000"/>
              <a:headEnd/>
              <a:tailEnd/>
            </a:ln>
          </p:spPr>
          <p:txBody>
            <a:bodyPr lIns="91429" tIns="45714" rIns="91429" bIns="45714">
              <a:spAutoFit/>
            </a:bodyPr>
            <a:lstStyle/>
            <a:p>
              <a:pPr algn="ctr" eaLnBrk="0" hangingPunct="0">
                <a:lnSpc>
                  <a:spcPct val="65000"/>
                </a:lnSpc>
                <a:spcBef>
                  <a:spcPct val="50000"/>
                </a:spcBef>
              </a:pPr>
              <a:r>
                <a:rPr lang="en-US" sz="1200" b="1" dirty="0">
                  <a:solidFill>
                    <a:srgbClr val="FFFFFF"/>
                  </a:solidFill>
                  <a:cs typeface="Times New Roman" charset="0"/>
                </a:rPr>
                <a:t/>
              </a:r>
              <a:br>
                <a:rPr lang="en-US" sz="1200" b="1" dirty="0">
                  <a:solidFill>
                    <a:srgbClr val="FFFFFF"/>
                  </a:solidFill>
                  <a:cs typeface="Times New Roman" charset="0"/>
                </a:rPr>
              </a:br>
              <a:r>
                <a:rPr lang="en-US" sz="1200" b="1" dirty="0" smtClean="0">
                  <a:solidFill>
                    <a:srgbClr val="FFFFFF"/>
                  </a:solidFill>
                  <a:cs typeface="Times New Roman" charset="0"/>
                </a:rPr>
                <a:t>AZ*</a:t>
              </a:r>
            </a:p>
          </p:txBody>
        </p:sp>
        <p:sp>
          <p:nvSpPr>
            <p:cNvPr id="242" name="Text - Alaska"/>
            <p:cNvSpPr txBox="1">
              <a:spLocks noChangeArrowheads="1"/>
            </p:cNvSpPr>
            <p:nvPr/>
          </p:nvSpPr>
          <p:spPr bwMode="auto">
            <a:xfrm>
              <a:off x="1081295" y="4021956"/>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chemeClr val="bg1"/>
                  </a:solidFill>
                  <a:cs typeface="Times New Roman" charset="0"/>
                </a:rPr>
                <a:t/>
              </a:r>
              <a:br>
                <a:rPr lang="en-US" sz="1200" b="1" dirty="0">
                  <a:solidFill>
                    <a:schemeClr val="bg1"/>
                  </a:solidFill>
                  <a:cs typeface="Times New Roman" charset="0"/>
                </a:rPr>
              </a:br>
              <a:r>
                <a:rPr lang="en-US" sz="1200" b="1" dirty="0" smtClean="0">
                  <a:solidFill>
                    <a:schemeClr val="bg1"/>
                  </a:solidFill>
                  <a:cs typeface="Times New Roman" charset="0"/>
                </a:rPr>
                <a:t>AK</a:t>
              </a:r>
              <a:endParaRPr lang="en-US" sz="1200" b="1" dirty="0">
                <a:solidFill>
                  <a:schemeClr val="bg1"/>
                </a:solidFill>
                <a:cs typeface="Times New Roman" charset="0"/>
              </a:endParaRPr>
            </a:p>
          </p:txBody>
        </p:sp>
        <p:sp>
          <p:nvSpPr>
            <p:cNvPr id="243" name="Text - Alabama"/>
            <p:cNvSpPr txBox="1">
              <a:spLocks noChangeArrowheads="1"/>
            </p:cNvSpPr>
            <p:nvPr/>
          </p:nvSpPr>
          <p:spPr bwMode="auto">
            <a:xfrm>
              <a:off x="5572124" y="3621906"/>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AL</a:t>
              </a:r>
              <a:endParaRPr lang="en-US" sz="1200" b="1" dirty="0">
                <a:solidFill>
                  <a:srgbClr val="000000"/>
                </a:solidFill>
                <a:cs typeface="Times New Roman" charset="0"/>
              </a:endParaRPr>
            </a:p>
          </p:txBody>
        </p:sp>
        <p:sp>
          <p:nvSpPr>
            <p:cNvPr id="244" name="Line - Vermont"/>
            <p:cNvSpPr>
              <a:spLocks noChangeShapeType="1"/>
            </p:cNvSpPr>
            <p:nvPr/>
          </p:nvSpPr>
          <p:spPr bwMode="auto">
            <a:xfrm>
              <a:off x="7043736" y="1356542"/>
              <a:ext cx="207963" cy="13335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45" name="Line - Rhode Island"/>
            <p:cNvSpPr>
              <a:spLocks noChangeShapeType="1"/>
            </p:cNvSpPr>
            <p:nvPr/>
          </p:nvSpPr>
          <p:spPr bwMode="auto">
            <a:xfrm>
              <a:off x="7582708" y="1989957"/>
              <a:ext cx="266700" cy="5080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46" name="Line - New Jersey"/>
            <p:cNvSpPr>
              <a:spLocks noChangeShapeType="1"/>
            </p:cNvSpPr>
            <p:nvPr/>
          </p:nvSpPr>
          <p:spPr bwMode="auto">
            <a:xfrm flipV="1">
              <a:off x="7269162" y="2291580"/>
              <a:ext cx="263525" cy="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47" name="Line - New Hampshire"/>
            <p:cNvSpPr>
              <a:spLocks noChangeShapeType="1"/>
            </p:cNvSpPr>
            <p:nvPr/>
          </p:nvSpPr>
          <p:spPr bwMode="auto">
            <a:xfrm flipV="1">
              <a:off x="7416799" y="1628006"/>
              <a:ext cx="360363" cy="66675"/>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48" name="Line - Massachusetts"/>
            <p:cNvSpPr>
              <a:spLocks noChangeShapeType="1"/>
            </p:cNvSpPr>
            <p:nvPr/>
          </p:nvSpPr>
          <p:spPr bwMode="auto">
            <a:xfrm flipV="1">
              <a:off x="7554911" y="1834380"/>
              <a:ext cx="415925" cy="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49" name="Line - Maryland"/>
            <p:cNvSpPr>
              <a:spLocks noChangeShapeType="1"/>
            </p:cNvSpPr>
            <p:nvPr/>
          </p:nvSpPr>
          <p:spPr bwMode="auto">
            <a:xfrm flipV="1">
              <a:off x="7227887" y="2624955"/>
              <a:ext cx="263525" cy="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50" name="Line - Hawaii"/>
            <p:cNvSpPr>
              <a:spLocks noChangeShapeType="1"/>
            </p:cNvSpPr>
            <p:nvPr/>
          </p:nvSpPr>
          <p:spPr bwMode="auto">
            <a:xfrm flipH="1" flipV="1">
              <a:off x="2690813" y="4455344"/>
              <a:ext cx="268288" cy="66675"/>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51" name="Line - District of Columbia"/>
            <p:cNvSpPr>
              <a:spLocks noChangeShapeType="1"/>
            </p:cNvSpPr>
            <p:nvPr/>
          </p:nvSpPr>
          <p:spPr bwMode="auto">
            <a:xfrm flipH="1" flipV="1">
              <a:off x="7000077" y="2605904"/>
              <a:ext cx="440535" cy="24765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52" name="Line - Delaware"/>
            <p:cNvSpPr>
              <a:spLocks noChangeShapeType="1"/>
            </p:cNvSpPr>
            <p:nvPr/>
          </p:nvSpPr>
          <p:spPr bwMode="auto">
            <a:xfrm flipV="1">
              <a:off x="7221537" y="2520180"/>
              <a:ext cx="263525" cy="0"/>
            </a:xfrm>
            <a:prstGeom prst="line">
              <a:avLst/>
            </a:prstGeom>
            <a:noFill/>
            <a:ln w="9525">
              <a:solidFill>
                <a:schemeClr val="tx1"/>
              </a:solidFill>
              <a:round/>
              <a:headEnd/>
              <a:tailEnd/>
            </a:ln>
          </p:spPr>
          <p:txBody>
            <a:bodyPr/>
            <a:lstStyle/>
            <a:p>
              <a:endParaRPr lang="en-US" sz="1200" b="1">
                <a:solidFill>
                  <a:srgbClr val="000000"/>
                </a:solidFill>
              </a:endParaRPr>
            </a:p>
          </p:txBody>
        </p:sp>
        <p:sp>
          <p:nvSpPr>
            <p:cNvPr id="253" name="Line - Connecticut"/>
            <p:cNvSpPr>
              <a:spLocks noChangeShapeType="1"/>
            </p:cNvSpPr>
            <p:nvPr/>
          </p:nvSpPr>
          <p:spPr bwMode="auto">
            <a:xfrm>
              <a:off x="7407274" y="2002655"/>
              <a:ext cx="217488" cy="95250"/>
            </a:xfrm>
            <a:prstGeom prst="line">
              <a:avLst/>
            </a:prstGeom>
            <a:noFill/>
            <a:ln w="9525">
              <a:solidFill>
                <a:schemeClr val="tx1"/>
              </a:solidFill>
              <a:round/>
              <a:headEnd/>
              <a:tailEnd/>
            </a:ln>
          </p:spPr>
          <p:txBody>
            <a:bodyPr/>
            <a:lstStyle/>
            <a:p>
              <a:endParaRPr lang="en-US" sz="1200" b="1">
                <a:solidFill>
                  <a:srgbClr val="000000"/>
                </a:solidFill>
              </a:endParaRPr>
            </a:p>
          </p:txBody>
        </p:sp>
      </p:grpSp>
    </p:spTree>
    <p:extLst>
      <p:ext uri="{BB962C8B-B14F-4D97-AF65-F5344CB8AC3E}">
        <p14:creationId xmlns:p14="http://schemas.microsoft.com/office/powerpoint/2010/main" val="345115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54863291"/>
              </p:ext>
            </p:extLst>
          </p:nvPr>
        </p:nvGraphicFramePr>
        <p:xfrm>
          <a:off x="76200" y="1371600"/>
          <a:ext cx="8959850" cy="441125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1"/>
          <p:cNvSpPr>
            <a:spLocks noGrp="1"/>
          </p:cNvSpPr>
          <p:nvPr>
            <p:ph type="body" sz="quarter" idx="11"/>
          </p:nvPr>
        </p:nvSpPr>
        <p:spPr>
          <a:xfrm>
            <a:off x="0" y="6309360"/>
            <a:ext cx="8442960" cy="548640"/>
          </a:xfrm>
        </p:spPr>
        <p:txBody>
          <a:bodyPr/>
          <a:lstStyle/>
          <a:p>
            <a:r>
              <a:rPr lang="en-US" sz="1100" dirty="0"/>
              <a:t>NOTE: State-reported eligibility levels as of Jan. 1, 2016, updated to reflect Medicaid expansion adoption in Louisiana  as of Jan. 12, 2016. Eligibility levels include the standard five percentage point of the federal poverty level (FPL) disregard. As of </a:t>
            </a:r>
            <a:r>
              <a:rPr lang="en-US" sz="1100" dirty="0" smtClean="0"/>
              <a:t>2016, </a:t>
            </a:r>
            <a:r>
              <a:rPr lang="en-US" sz="1100" dirty="0"/>
              <a:t>the FPL was $</a:t>
            </a:r>
            <a:r>
              <a:rPr lang="en-US" sz="1100" dirty="0" smtClean="0"/>
              <a:t>20,160 </a:t>
            </a:r>
            <a:r>
              <a:rPr lang="en-US" sz="1100" dirty="0"/>
              <a:t>for a family of three and $</a:t>
            </a:r>
            <a:r>
              <a:rPr lang="en-US" sz="1100" dirty="0" smtClean="0"/>
              <a:t>11,880 </a:t>
            </a:r>
            <a:r>
              <a:rPr lang="en-US" sz="1100" dirty="0"/>
              <a:t>for an individual. </a:t>
            </a:r>
          </a:p>
          <a:p>
            <a:r>
              <a:rPr lang="en-US" sz="1100" dirty="0"/>
              <a:t>SOURCE: Based on  results from a national survey conducted by the Kaiser Commission on Medicaid and the Uninsured and the Georgetown University Center for Children and Families, 2016 with data </a:t>
            </a:r>
            <a:r>
              <a:rPr lang="en-US" sz="1100" dirty="0" smtClean="0"/>
              <a:t>updates based on new state decisions to expand Medicaid.</a:t>
            </a:r>
            <a:endParaRPr lang="en-US" sz="1100" dirty="0"/>
          </a:p>
        </p:txBody>
      </p:sp>
      <p:sp>
        <p:nvSpPr>
          <p:cNvPr id="4" name="Title 3"/>
          <p:cNvSpPr>
            <a:spLocks noGrp="1"/>
          </p:cNvSpPr>
          <p:nvPr>
            <p:ph type="title"/>
          </p:nvPr>
        </p:nvSpPr>
        <p:spPr/>
        <p:txBody>
          <a:bodyPr/>
          <a:lstStyle/>
          <a:p>
            <a:r>
              <a:rPr lang="en-US" kern="1200" dirty="0">
                <a:solidFill>
                  <a:schemeClr val="tx1"/>
                </a:solidFill>
              </a:rPr>
              <a:t>Medicaid eligibility for adults remains limited in states that have not adopted the Medicaid expansion.</a:t>
            </a:r>
            <a:endParaRPr lang="en-US" dirty="0"/>
          </a:p>
        </p:txBody>
      </p:sp>
    </p:spTree>
    <p:extLst>
      <p:ext uri="{BB962C8B-B14F-4D97-AF65-F5344CB8AC3E}">
        <p14:creationId xmlns:p14="http://schemas.microsoft.com/office/powerpoint/2010/main" val="4278631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9350"/>
          <a:stretch/>
        </p:blipFill>
        <p:spPr bwMode="auto">
          <a:xfrm>
            <a:off x="457200" y="1143000"/>
            <a:ext cx="8229601" cy="497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7" name="Group 16"/>
          <p:cNvGrpSpPr/>
          <p:nvPr/>
        </p:nvGrpSpPr>
        <p:grpSpPr>
          <a:xfrm>
            <a:off x="1295401" y="4768850"/>
            <a:ext cx="7239000" cy="1380109"/>
            <a:chOff x="1219200" y="4895850"/>
            <a:chExt cx="7239000" cy="1380109"/>
          </a:xfrm>
        </p:grpSpPr>
        <p:sp>
          <p:nvSpPr>
            <p:cNvPr id="18" name="TextBox 17"/>
            <p:cNvSpPr txBox="1"/>
            <p:nvPr/>
          </p:nvSpPr>
          <p:spPr>
            <a:xfrm>
              <a:off x="1219200" y="5983571"/>
              <a:ext cx="2590800" cy="292388"/>
            </a:xfrm>
            <a:prstGeom prst="rect">
              <a:avLst/>
            </a:prstGeom>
            <a:solidFill>
              <a:schemeClr val="bg1"/>
            </a:solidFill>
          </p:spPr>
          <p:txBody>
            <a:bodyPr wrap="square" lIns="0" tIns="0" rIns="0" rtlCol="0">
              <a:spAutoFit/>
            </a:bodyPr>
            <a:lstStyle/>
            <a:p>
              <a:pPr algn="ctr"/>
              <a:r>
                <a:rPr lang="en-US" sz="1600" b="1" spc="-100" dirty="0">
                  <a:solidFill>
                    <a:schemeClr val="tx1">
                      <a:lumMod val="65000"/>
                      <a:lumOff val="35000"/>
                    </a:schemeClr>
                  </a:solidFill>
                  <a:latin typeface="Candara" panose="020E0502030303020204" pitchFamily="34" charset="0"/>
                  <a:cs typeface="Meta Offc Pro"/>
                </a:rPr>
                <a:t>a</a:t>
              </a:r>
              <a:r>
                <a:rPr lang="en-US" sz="1600" b="1" spc="-100" dirty="0" smtClean="0">
                  <a:solidFill>
                    <a:schemeClr val="tx1">
                      <a:lumMod val="65000"/>
                      <a:lumOff val="35000"/>
                    </a:schemeClr>
                  </a:solidFill>
                  <a:latin typeface="Candara" panose="020E0502030303020204" pitchFamily="34" charset="0"/>
                  <a:cs typeface="Meta Offc Pro"/>
                </a:rPr>
                <a:t>s of January 2016</a:t>
              </a:r>
            </a:p>
          </p:txBody>
        </p:sp>
        <p:sp>
          <p:nvSpPr>
            <p:cNvPr id="19" name="TextBox 18"/>
            <p:cNvSpPr txBox="1"/>
            <p:nvPr/>
          </p:nvSpPr>
          <p:spPr>
            <a:xfrm>
              <a:off x="2133600" y="4895850"/>
              <a:ext cx="2209800" cy="784830"/>
            </a:xfrm>
            <a:prstGeom prst="rect">
              <a:avLst/>
            </a:prstGeom>
            <a:solidFill>
              <a:schemeClr val="bg1"/>
            </a:solidFill>
          </p:spPr>
          <p:txBody>
            <a:bodyPr wrap="square" lIns="0" tIns="0" rIns="0" rtlCol="0">
              <a:spAutoFit/>
            </a:bodyPr>
            <a:lstStyle/>
            <a:p>
              <a:pPr algn="ctr"/>
              <a:r>
                <a:rPr lang="en-US" sz="1600" b="1" spc="-100" dirty="0" smtClean="0">
                  <a:solidFill>
                    <a:srgbClr val="5C5C5C"/>
                  </a:solidFill>
                  <a:latin typeface="Candara" panose="020E0502030303020204" pitchFamily="34" charset="0"/>
                  <a:cs typeface="Meta Offc Pro"/>
                </a:rPr>
                <a:t>44% FPL</a:t>
              </a:r>
            </a:p>
            <a:p>
              <a:pPr algn="ctr"/>
              <a:r>
                <a:rPr lang="en-US" sz="1600" b="1" spc="-100" dirty="0" smtClean="0">
                  <a:solidFill>
                    <a:srgbClr val="5C5C5C"/>
                  </a:solidFill>
                  <a:latin typeface="Candara" panose="020E0502030303020204" pitchFamily="34" charset="0"/>
                  <a:cs typeface="Meta Offc Pro"/>
                </a:rPr>
                <a:t>$8,870 for parents </a:t>
              </a:r>
            </a:p>
            <a:p>
              <a:pPr algn="ctr"/>
              <a:r>
                <a:rPr lang="en-US" sz="1600" b="1" spc="-100" dirty="0" smtClean="0">
                  <a:solidFill>
                    <a:srgbClr val="5C5C5C"/>
                  </a:solidFill>
                  <a:latin typeface="Candara" panose="020E0502030303020204" pitchFamily="34" charset="0"/>
                  <a:cs typeface="Meta Offc Pro"/>
                </a:rPr>
                <a:t>in a family of three</a:t>
              </a:r>
            </a:p>
          </p:txBody>
        </p:sp>
        <p:sp>
          <p:nvSpPr>
            <p:cNvPr id="20" name="TextBox 19"/>
            <p:cNvSpPr txBox="1"/>
            <p:nvPr/>
          </p:nvSpPr>
          <p:spPr>
            <a:xfrm>
              <a:off x="4314825" y="5142071"/>
              <a:ext cx="2209800" cy="538609"/>
            </a:xfrm>
            <a:prstGeom prst="rect">
              <a:avLst/>
            </a:prstGeom>
            <a:solidFill>
              <a:schemeClr val="bg1"/>
            </a:solidFill>
          </p:spPr>
          <p:txBody>
            <a:bodyPr wrap="square" lIns="0" tIns="0" rIns="0" rtlCol="0">
              <a:spAutoFit/>
            </a:bodyPr>
            <a:lstStyle/>
            <a:p>
              <a:pPr algn="ctr"/>
              <a:r>
                <a:rPr lang="en-US" sz="1600" b="1" spc="-100" dirty="0" smtClean="0">
                  <a:solidFill>
                    <a:schemeClr val="tx1">
                      <a:lumMod val="65000"/>
                      <a:lumOff val="35000"/>
                    </a:schemeClr>
                  </a:solidFill>
                  <a:latin typeface="Candara" panose="020E0502030303020204" pitchFamily="34" charset="0"/>
                  <a:cs typeface="Meta Offc Pro"/>
                </a:rPr>
                <a:t>$11,880 </a:t>
              </a:r>
            </a:p>
            <a:p>
              <a:pPr algn="ctr"/>
              <a:r>
                <a:rPr lang="en-US" sz="1600" b="1" spc="-100" dirty="0" smtClean="0">
                  <a:solidFill>
                    <a:schemeClr val="tx1">
                      <a:lumMod val="65000"/>
                      <a:lumOff val="35000"/>
                    </a:schemeClr>
                  </a:solidFill>
                  <a:latin typeface="Candara" panose="020E0502030303020204" pitchFamily="34" charset="0"/>
                  <a:cs typeface="Meta Offc Pro"/>
                </a:rPr>
                <a:t>for an individual</a:t>
              </a:r>
            </a:p>
          </p:txBody>
        </p:sp>
        <p:sp>
          <p:nvSpPr>
            <p:cNvPr id="21" name="TextBox 20"/>
            <p:cNvSpPr txBox="1"/>
            <p:nvPr/>
          </p:nvSpPr>
          <p:spPr>
            <a:xfrm>
              <a:off x="6814184" y="5142071"/>
              <a:ext cx="1644016" cy="538609"/>
            </a:xfrm>
            <a:prstGeom prst="rect">
              <a:avLst/>
            </a:prstGeom>
            <a:solidFill>
              <a:schemeClr val="bg1"/>
            </a:solidFill>
          </p:spPr>
          <p:txBody>
            <a:bodyPr wrap="square" lIns="0" tIns="0" rIns="0" rtlCol="0">
              <a:spAutoFit/>
            </a:bodyPr>
            <a:lstStyle/>
            <a:p>
              <a:pPr algn="ctr"/>
              <a:r>
                <a:rPr lang="en-US" sz="1600" b="1" spc="-100" dirty="0" smtClean="0">
                  <a:solidFill>
                    <a:schemeClr val="tx1">
                      <a:lumMod val="65000"/>
                      <a:lumOff val="35000"/>
                    </a:schemeClr>
                  </a:solidFill>
                  <a:latin typeface="Candara" panose="020E0502030303020204" pitchFamily="34" charset="0"/>
                  <a:cs typeface="Meta Offc Pro"/>
                </a:rPr>
                <a:t>$47,520</a:t>
              </a:r>
            </a:p>
            <a:p>
              <a:pPr algn="ctr"/>
              <a:r>
                <a:rPr lang="en-US" sz="1600" b="1" spc="-100" dirty="0" smtClean="0">
                  <a:solidFill>
                    <a:schemeClr val="tx1">
                      <a:lumMod val="65000"/>
                      <a:lumOff val="35000"/>
                    </a:schemeClr>
                  </a:solidFill>
                  <a:latin typeface="Candara" panose="020E0502030303020204" pitchFamily="34" charset="0"/>
                  <a:cs typeface="Meta Offc Pro"/>
                </a:rPr>
                <a:t>for an individual</a:t>
              </a:r>
            </a:p>
          </p:txBody>
        </p:sp>
      </p:grpSp>
      <p:sp>
        <p:nvSpPr>
          <p:cNvPr id="2" name="Title 1"/>
          <p:cNvSpPr>
            <a:spLocks noGrp="1"/>
          </p:cNvSpPr>
          <p:nvPr>
            <p:ph type="title"/>
          </p:nvPr>
        </p:nvSpPr>
        <p:spPr/>
        <p:txBody>
          <a:bodyPr>
            <a:normAutofit fontScale="90000"/>
          </a:bodyPr>
          <a:lstStyle/>
          <a:p>
            <a:r>
              <a:rPr lang="en-US" dirty="0">
                <a:solidFill>
                  <a:schemeClr val="tx1"/>
                </a:solidFill>
              </a:rPr>
              <a:t>In states that have not adopted the Medicaid expansion, poor adults fall into a coverage gap, earning too much to qualify for Medicaid but too little for subsidies for Marketplace coverage.</a:t>
            </a:r>
          </a:p>
        </p:txBody>
      </p:sp>
    </p:spTree>
    <p:extLst>
      <p:ext uri="{BB962C8B-B14F-4D97-AF65-F5344CB8AC3E}">
        <p14:creationId xmlns:p14="http://schemas.microsoft.com/office/powerpoint/2010/main" val="207451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Kaiser Report Slides Template">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with figure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page">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theme>
</file>

<file path=ppt/theme/theme4.xml><?xml version="1.0" encoding="utf-8"?>
<a:theme xmlns:a="http://schemas.openxmlformats.org/drawingml/2006/main" name="1_Title page">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CMU Color Theme">
    <a:dk1>
      <a:srgbClr val="000000"/>
    </a:dk1>
    <a:lt1>
      <a:srgbClr val="FFFFFF"/>
    </a:lt1>
    <a:dk2>
      <a:srgbClr val="003466"/>
    </a:dk2>
    <a:lt2>
      <a:srgbClr val="CCD6E0"/>
    </a:lt2>
    <a:accent1>
      <a:srgbClr val="003466"/>
    </a:accent1>
    <a:accent2>
      <a:srgbClr val="0A5B9E"/>
    </a:accent2>
    <a:accent3>
      <a:srgbClr val="78A6DC"/>
    </a:accent3>
    <a:accent4>
      <a:srgbClr val="CCD6E0"/>
    </a:accent4>
    <a:accent5>
      <a:srgbClr val="F79647"/>
    </a:accent5>
    <a:accent6>
      <a:srgbClr val="C04900"/>
    </a:accent6>
    <a:hlink>
      <a:srgbClr val="548DD4"/>
    </a:hlink>
    <a:folHlink>
      <a:srgbClr val="1736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KCMU Color Theme">
    <a:dk1>
      <a:srgbClr val="000000"/>
    </a:dk1>
    <a:lt1>
      <a:srgbClr val="FFFFFF"/>
    </a:lt1>
    <a:dk2>
      <a:srgbClr val="003466"/>
    </a:dk2>
    <a:lt2>
      <a:srgbClr val="CCD6E0"/>
    </a:lt2>
    <a:accent1>
      <a:srgbClr val="003466"/>
    </a:accent1>
    <a:accent2>
      <a:srgbClr val="0A5B9E"/>
    </a:accent2>
    <a:accent3>
      <a:srgbClr val="78A6DC"/>
    </a:accent3>
    <a:accent4>
      <a:srgbClr val="CCD6E0"/>
    </a:accent4>
    <a:accent5>
      <a:srgbClr val="F79647"/>
    </a:accent5>
    <a:accent6>
      <a:srgbClr val="C04900"/>
    </a:accent6>
    <a:hlink>
      <a:srgbClr val="548DD4"/>
    </a:hlink>
    <a:folHlink>
      <a:srgbClr val="1736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KCMU Color Theme">
    <a:dk1>
      <a:srgbClr val="000000"/>
    </a:dk1>
    <a:lt1>
      <a:srgbClr val="FFFFFF"/>
    </a:lt1>
    <a:dk2>
      <a:srgbClr val="003466"/>
    </a:dk2>
    <a:lt2>
      <a:srgbClr val="CCD6E0"/>
    </a:lt2>
    <a:accent1>
      <a:srgbClr val="003466"/>
    </a:accent1>
    <a:accent2>
      <a:srgbClr val="0A5B9E"/>
    </a:accent2>
    <a:accent3>
      <a:srgbClr val="78A6DC"/>
    </a:accent3>
    <a:accent4>
      <a:srgbClr val="CCD6E0"/>
    </a:accent4>
    <a:accent5>
      <a:srgbClr val="F79647"/>
    </a:accent5>
    <a:accent6>
      <a:srgbClr val="C04900"/>
    </a:accent6>
    <a:hlink>
      <a:srgbClr val="548DD4"/>
    </a:hlink>
    <a:folHlink>
      <a:srgbClr val="1736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Kaiser Report Slides Template</Template>
  <TotalTime>2103</TotalTime>
  <Words>1302</Words>
  <Application>Microsoft Office PowerPoint</Application>
  <PresentationFormat>On-screen Show (4:3)</PresentationFormat>
  <Paragraphs>221</Paragraphs>
  <Slides>14</Slides>
  <Notes>12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14</vt:i4>
      </vt:variant>
    </vt:vector>
  </HeadingPairs>
  <TitlesOfParts>
    <vt:vector size="25" baseType="lpstr">
      <vt:lpstr>Arial</vt:lpstr>
      <vt:lpstr>Calibri</vt:lpstr>
      <vt:lpstr>Candara</vt:lpstr>
      <vt:lpstr>Meta Offc Pro</vt:lpstr>
      <vt:lpstr>MetaSerif-Book</vt:lpstr>
      <vt:lpstr>Tahoma</vt:lpstr>
      <vt:lpstr>Times New Roman</vt:lpstr>
      <vt:lpstr>Kaiser Report Slides Template</vt:lpstr>
      <vt:lpstr>Default with figure #</vt:lpstr>
      <vt:lpstr>Title page</vt:lpstr>
      <vt:lpstr>1_Title page</vt:lpstr>
      <vt:lpstr>Who is Impacted by the Coverage Gap in States that Have Not Adopted the Medicaid Expansion?</vt:lpstr>
      <vt:lpstr>An estimated 28.5 million nonelderly individuals were uninsured in 2015. </vt:lpstr>
      <vt:lpstr>In 2015, the majority of the uninsured are low-income adults, and more than half are people of color. </vt:lpstr>
      <vt:lpstr>Prior to the ACA, Medicaid eligibility was limited to specific low-income groups.</vt:lpstr>
      <vt:lpstr>Expanding Medicaid to low-income adults is a core component of the ACA coverage expansions. </vt:lpstr>
      <vt:lpstr>As enacted, the ACA Medicaid expansion would cover adults up to 138% FPL in all states, filling long-standing gaps in coverage. </vt:lpstr>
      <vt:lpstr>But, the Supreme Court effectively made the Medicaid expansion a state option.</vt:lpstr>
      <vt:lpstr>Medicaid eligibility for adults remains limited in states that have not adopted the Medicaid expansion.</vt:lpstr>
      <vt:lpstr>In states that have not adopted the Medicaid expansion, poor adults fall into a coverage gap, earning too much to qualify for Medicaid but too little for subsidies for Marketplace coverage.</vt:lpstr>
      <vt:lpstr>In 2016, an estimated 2.6 million nonelderly adults fall into the coverage gap, most of whom reside in the South.</vt:lpstr>
      <vt:lpstr>More than half of adults in the coverage gap are adults of color.  Adults in the coverage gap are of varying age and health status.</vt:lpstr>
      <vt:lpstr>Nearly two-thirds of adults in the coverage gap are in a family with a worker, but most work in jobs that are unlikely to offer insurance.</vt:lpstr>
      <vt:lpstr>Uninsured Black adults are more likely to fall into the coverage gap than other racial/ethnic groups.</vt:lpstr>
      <vt:lpstr>If all states adopted the Medicaid expansion, the coverage gap would be eliminated and 54% of the nonelderly uninsured would be eligible for financial assistance in 2016.</vt:lpstr>
    </vt:vector>
  </TitlesOfParts>
  <Company>Kaiser Family Foundation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More than 10 Million nonelderly uninsured had incomes below the Federal Poverty Level (FPL) in 2013.</dc:title>
  <dc:creator>Elizabeth Hinton</dc:creator>
  <cp:lastModifiedBy>Julia Foutz</cp:lastModifiedBy>
  <cp:revision>222</cp:revision>
  <cp:lastPrinted>2016-01-19T18:08:21Z</cp:lastPrinted>
  <dcterms:created xsi:type="dcterms:W3CDTF">2015-04-21T13:48:46Z</dcterms:created>
  <dcterms:modified xsi:type="dcterms:W3CDTF">2016-11-09T23:09:08Z</dcterms:modified>
</cp:coreProperties>
</file>