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78" r:id="rId4"/>
    <p:sldMasterId id="2147483683" r:id="rId5"/>
    <p:sldMasterId id="2147483688" r:id="rId6"/>
    <p:sldMasterId id="2147483693" r:id="rId7"/>
  </p:sldMasterIdLst>
  <p:notesMasterIdLst>
    <p:notesMasterId r:id="rId9"/>
  </p:notesMasterIdLst>
  <p:handoutMasterIdLst>
    <p:handoutMasterId r:id="rId10"/>
  </p:handoutMasterIdLst>
  <p:sldIdLst>
    <p:sldId id="517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71279" autoAdjust="0"/>
  </p:normalViewPr>
  <p:slideViewPr>
    <p:cSldViewPr>
      <p:cViewPr varScale="1">
        <p:scale>
          <a:sx n="53" d="100"/>
          <a:sy n="53" d="100"/>
        </p:scale>
        <p:origin x="172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96930"/>
    </p:cViewPr>
  </p:sorterViewPr>
  <p:notesViewPr>
    <p:cSldViewPr>
      <p:cViewPr varScale="1">
        <p:scale>
          <a:sx n="90" d="100"/>
          <a:sy n="90" d="100"/>
        </p:scale>
        <p:origin x="1650" y="6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 smtClean="0"/>
              <a:t>New KCMU Master Slide Deck (Sept. 2014)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D9F00B-5B71-41CF-AAFB-2BCECECD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0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8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843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2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77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278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4407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938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054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254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4613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894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054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0011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17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659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21801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6211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30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 Placeholder 13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Eligibility levels are based on 2016 federal poverty levels (FPLs) for a family of three. The FPL for a family of three in 2016 was $20,160. Thresholds include the standard five percentage point of the FPL disregard. </a:t>
            </a:r>
            <a:endParaRPr lang="en-US" sz="1100" dirty="0">
              <a:solidFill>
                <a:srgbClr val="FF0000"/>
              </a:solidFill>
            </a:endParaRPr>
          </a:p>
          <a:p>
            <a:r>
              <a:rPr lang="en-US" sz="1100" dirty="0"/>
              <a:t>SOURCE: Based on results from a national survey conducted by the Kaiser Commission on Medicaid and the Uninsured and the Georgetown University Center for Children and Families, 2017.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Eligibility Levels for Children in Medicaid/CHIP, January 2017</a:t>
            </a:r>
          </a:p>
        </p:txBody>
      </p:sp>
      <p:grpSp>
        <p:nvGrpSpPr>
          <p:cNvPr id="140" name="Group 139"/>
          <p:cNvGrpSpPr/>
          <p:nvPr/>
        </p:nvGrpSpPr>
        <p:grpSpPr>
          <a:xfrm>
            <a:off x="914400" y="1304925"/>
            <a:ext cx="7848602" cy="4524375"/>
            <a:chOff x="887411" y="973956"/>
            <a:chExt cx="7848602" cy="4524375"/>
          </a:xfrm>
          <a:noFill/>
        </p:grpSpPr>
        <p:sp>
          <p:nvSpPr>
            <p:cNvPr id="10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1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2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14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grpFill/>
          </p:grpSpPr>
          <p:sp>
            <p:nvSpPr>
              <p:cNvPr id="15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16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17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9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cs typeface="Calibri" pitchFamily="34" charset="0"/>
              </a:endParaRPr>
            </a:p>
          </p:txBody>
        </p:sp>
        <p:sp>
          <p:nvSpPr>
            <p:cNvPr id="20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1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2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3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25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26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7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28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9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30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grpFill/>
          </p:grpSpPr>
          <p:sp>
            <p:nvSpPr>
              <p:cNvPr id="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</p:grpSp>
        <p:sp>
          <p:nvSpPr>
            <p:cNvPr id="33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4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5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6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7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8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9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40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1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2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43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grpFill/>
          </p:grpSpPr>
          <p:sp>
            <p:nvSpPr>
              <p:cNvPr id="44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45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46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7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8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9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0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1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2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3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54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55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grpFill/>
          </p:grpSpPr>
          <p:sp>
            <p:nvSpPr>
              <p:cNvPr id="56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57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58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59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0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1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2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3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64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5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6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7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8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9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70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71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72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73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74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cs typeface="+mn-cs"/>
              </a:endParaRPr>
            </a:p>
          </p:txBody>
        </p:sp>
        <p:sp>
          <p:nvSpPr>
            <p:cNvPr id="75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WY</a:t>
              </a:r>
            </a:p>
          </p:txBody>
        </p:sp>
        <p:sp>
          <p:nvSpPr>
            <p:cNvPr id="76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WI</a:t>
              </a:r>
            </a:p>
          </p:txBody>
        </p:sp>
        <p:sp>
          <p:nvSpPr>
            <p:cNvPr id="77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WV</a:t>
              </a:r>
            </a:p>
          </p:txBody>
        </p:sp>
        <p:sp>
          <p:nvSpPr>
            <p:cNvPr id="78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WA</a:t>
              </a:r>
            </a:p>
          </p:txBody>
        </p:sp>
        <p:sp>
          <p:nvSpPr>
            <p:cNvPr id="79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VA</a:t>
              </a:r>
            </a:p>
          </p:txBody>
        </p:sp>
        <p:sp>
          <p:nvSpPr>
            <p:cNvPr id="80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VT</a:t>
              </a:r>
            </a:p>
          </p:txBody>
        </p:sp>
        <p:sp>
          <p:nvSpPr>
            <p:cNvPr id="81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UT</a:t>
              </a:r>
            </a:p>
          </p:txBody>
        </p:sp>
        <p:sp>
          <p:nvSpPr>
            <p:cNvPr id="82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TX</a:t>
              </a:r>
            </a:p>
          </p:txBody>
        </p:sp>
        <p:sp>
          <p:nvSpPr>
            <p:cNvPr id="83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TN</a:t>
              </a:r>
            </a:p>
          </p:txBody>
        </p:sp>
        <p:sp>
          <p:nvSpPr>
            <p:cNvPr id="84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SD</a:t>
              </a:r>
            </a:p>
          </p:txBody>
        </p:sp>
        <p:sp>
          <p:nvSpPr>
            <p:cNvPr id="85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SC</a:t>
              </a:r>
            </a:p>
          </p:txBody>
        </p:sp>
        <p:sp>
          <p:nvSpPr>
            <p:cNvPr id="86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RI</a:t>
              </a:r>
            </a:p>
          </p:txBody>
        </p:sp>
        <p:sp>
          <p:nvSpPr>
            <p:cNvPr id="87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PA</a:t>
              </a:r>
            </a:p>
          </p:txBody>
        </p:sp>
        <p:sp>
          <p:nvSpPr>
            <p:cNvPr id="88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OR</a:t>
              </a:r>
            </a:p>
          </p:txBody>
        </p:sp>
        <p:sp>
          <p:nvSpPr>
            <p:cNvPr id="89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OK</a:t>
              </a:r>
            </a:p>
          </p:txBody>
        </p:sp>
        <p:sp>
          <p:nvSpPr>
            <p:cNvPr id="90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OH</a:t>
              </a:r>
            </a:p>
          </p:txBody>
        </p:sp>
        <p:sp>
          <p:nvSpPr>
            <p:cNvPr id="91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ND</a:t>
              </a:r>
            </a:p>
          </p:txBody>
        </p:sp>
        <p:sp>
          <p:nvSpPr>
            <p:cNvPr id="92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NC</a:t>
              </a:r>
            </a:p>
          </p:txBody>
        </p:sp>
        <p:sp>
          <p:nvSpPr>
            <p:cNvPr id="93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NY</a:t>
              </a:r>
            </a:p>
          </p:txBody>
        </p:sp>
        <p:sp>
          <p:nvSpPr>
            <p:cNvPr id="94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NM</a:t>
              </a:r>
            </a:p>
          </p:txBody>
        </p:sp>
        <p:sp>
          <p:nvSpPr>
            <p:cNvPr id="95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NJ</a:t>
              </a:r>
            </a:p>
          </p:txBody>
        </p:sp>
        <p:sp>
          <p:nvSpPr>
            <p:cNvPr id="96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NH</a:t>
              </a:r>
            </a:p>
          </p:txBody>
        </p:sp>
        <p:sp>
          <p:nvSpPr>
            <p:cNvPr id="97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NV</a:t>
              </a:r>
            </a:p>
          </p:txBody>
        </p:sp>
        <p:sp>
          <p:nvSpPr>
            <p:cNvPr id="98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NE</a:t>
              </a:r>
            </a:p>
          </p:txBody>
        </p:sp>
        <p:sp>
          <p:nvSpPr>
            <p:cNvPr id="99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MT</a:t>
              </a:r>
            </a:p>
          </p:txBody>
        </p:sp>
        <p:sp>
          <p:nvSpPr>
            <p:cNvPr id="100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MO</a:t>
              </a:r>
            </a:p>
          </p:txBody>
        </p:sp>
        <p:sp>
          <p:nvSpPr>
            <p:cNvPr id="101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MS</a:t>
              </a:r>
            </a:p>
          </p:txBody>
        </p:sp>
        <p:sp>
          <p:nvSpPr>
            <p:cNvPr id="102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 MN</a:t>
              </a:r>
            </a:p>
          </p:txBody>
        </p:sp>
        <p:sp>
          <p:nvSpPr>
            <p:cNvPr id="103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MI</a:t>
              </a:r>
            </a:p>
          </p:txBody>
        </p:sp>
        <p:sp>
          <p:nvSpPr>
            <p:cNvPr id="104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MA</a:t>
              </a:r>
            </a:p>
          </p:txBody>
        </p:sp>
        <p:sp>
          <p:nvSpPr>
            <p:cNvPr id="105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MD</a:t>
              </a:r>
            </a:p>
          </p:txBody>
        </p:sp>
        <p:sp>
          <p:nvSpPr>
            <p:cNvPr id="106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ME</a:t>
              </a:r>
            </a:p>
          </p:txBody>
        </p:sp>
        <p:sp>
          <p:nvSpPr>
            <p:cNvPr id="107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LA</a:t>
              </a:r>
            </a:p>
          </p:txBody>
        </p:sp>
        <p:sp>
          <p:nvSpPr>
            <p:cNvPr id="108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KY</a:t>
              </a:r>
            </a:p>
          </p:txBody>
        </p:sp>
        <p:sp>
          <p:nvSpPr>
            <p:cNvPr id="109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KS</a:t>
              </a:r>
            </a:p>
          </p:txBody>
        </p:sp>
        <p:sp>
          <p:nvSpPr>
            <p:cNvPr id="110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IA</a:t>
              </a:r>
            </a:p>
          </p:txBody>
        </p:sp>
        <p:sp>
          <p:nvSpPr>
            <p:cNvPr id="111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IN</a:t>
              </a:r>
            </a:p>
          </p:txBody>
        </p:sp>
        <p:sp>
          <p:nvSpPr>
            <p:cNvPr id="112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IL</a:t>
              </a:r>
            </a:p>
          </p:txBody>
        </p:sp>
        <p:sp>
          <p:nvSpPr>
            <p:cNvPr id="113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ID</a:t>
              </a:r>
            </a:p>
          </p:txBody>
        </p:sp>
        <p:sp>
          <p:nvSpPr>
            <p:cNvPr id="114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HI</a:t>
              </a:r>
            </a:p>
          </p:txBody>
        </p:sp>
        <p:sp>
          <p:nvSpPr>
            <p:cNvPr id="115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GA</a:t>
              </a:r>
            </a:p>
          </p:txBody>
        </p:sp>
        <p:sp>
          <p:nvSpPr>
            <p:cNvPr id="116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FL</a:t>
              </a:r>
            </a:p>
          </p:txBody>
        </p:sp>
        <p:sp>
          <p:nvSpPr>
            <p:cNvPr id="117" name="Text - District of Columbia"/>
            <p:cNvSpPr txBox="1">
              <a:spLocks noChangeArrowheads="1"/>
            </p:cNvSpPr>
            <p:nvPr/>
          </p:nvSpPr>
          <p:spPr bwMode="auto">
            <a:xfrm>
              <a:off x="7212011" y="2702743"/>
              <a:ext cx="628650" cy="2769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>
                  <a:cs typeface="Times New Roman" charset="0"/>
                </a:rPr>
                <a:t>  DC  </a:t>
              </a: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DE</a:t>
              </a:r>
            </a:p>
          </p:txBody>
        </p:sp>
        <p:sp>
          <p:nvSpPr>
            <p:cNvPr id="119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CT</a:t>
              </a:r>
            </a:p>
          </p:txBody>
        </p:sp>
        <p:sp>
          <p:nvSpPr>
            <p:cNvPr id="120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 CO</a:t>
              </a:r>
            </a:p>
          </p:txBody>
        </p:sp>
        <p:sp>
          <p:nvSpPr>
            <p:cNvPr id="121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 CA</a:t>
              </a:r>
            </a:p>
          </p:txBody>
        </p:sp>
        <p:sp>
          <p:nvSpPr>
            <p:cNvPr id="122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AR</a:t>
              </a:r>
            </a:p>
          </p:txBody>
        </p:sp>
        <p:sp>
          <p:nvSpPr>
            <p:cNvPr id="123" name="Text - Arizona"/>
            <p:cNvSpPr txBox="1">
              <a:spLocks noChangeArrowheads="1"/>
            </p:cNvSpPr>
            <p:nvPr/>
          </p:nvSpPr>
          <p:spPr bwMode="auto">
            <a:xfrm>
              <a:off x="1946273" y="3408433"/>
              <a:ext cx="1219200" cy="2229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AZ</a:t>
              </a:r>
            </a:p>
          </p:txBody>
        </p:sp>
        <p:sp>
          <p:nvSpPr>
            <p:cNvPr id="124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AK</a:t>
              </a:r>
            </a:p>
          </p:txBody>
        </p:sp>
        <p:sp>
          <p:nvSpPr>
            <p:cNvPr id="125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AL</a:t>
              </a:r>
            </a:p>
          </p:txBody>
        </p:sp>
        <p:sp>
          <p:nvSpPr>
            <p:cNvPr id="126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27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28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29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0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1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2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3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4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5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724400" y="5137546"/>
            <a:ext cx="3152259" cy="767954"/>
            <a:chOff x="4724400" y="5251846"/>
            <a:chExt cx="3152259" cy="767954"/>
          </a:xfrm>
        </p:grpSpPr>
        <p:grpSp>
          <p:nvGrpSpPr>
            <p:cNvPr id="7" name="Group 6"/>
            <p:cNvGrpSpPr/>
            <p:nvPr/>
          </p:nvGrpSpPr>
          <p:grpSpPr>
            <a:xfrm>
              <a:off x="4724400" y="5305821"/>
              <a:ext cx="3152259" cy="713979"/>
              <a:chOff x="4724400" y="5305821"/>
              <a:chExt cx="3152259" cy="713979"/>
            </a:xfrm>
          </p:grpSpPr>
          <p:sp>
            <p:nvSpPr>
              <p:cNvPr id="4" name="Rectangle 131"/>
              <p:cNvSpPr>
                <a:spLocks noChangeArrowheads="1"/>
              </p:cNvSpPr>
              <p:nvPr/>
            </p:nvSpPr>
            <p:spPr bwMode="auto">
              <a:xfrm>
                <a:off x="4724400" y="5765998"/>
                <a:ext cx="152400" cy="1524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b="1" dirty="0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5" name="Rectangle 132"/>
              <p:cNvSpPr>
                <a:spLocks noChangeArrowheads="1"/>
              </p:cNvSpPr>
              <p:nvPr/>
            </p:nvSpPr>
            <p:spPr bwMode="auto">
              <a:xfrm>
                <a:off x="4724400" y="5537398"/>
                <a:ext cx="152400" cy="152400"/>
              </a:xfrm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" name="Text Box 133"/>
              <p:cNvSpPr txBox="1">
                <a:spLocks noChangeArrowheads="1"/>
              </p:cNvSpPr>
              <p:nvPr/>
            </p:nvSpPr>
            <p:spPr bwMode="auto">
              <a:xfrm>
                <a:off x="4953615" y="5483423"/>
                <a:ext cx="257346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000000"/>
                    </a:solidFill>
                    <a:cs typeface="Calibri" pitchFamily="34" charset="0"/>
                  </a:rPr>
                  <a:t>200% up to 300% FPL (30 states)</a:t>
                </a:r>
              </a:p>
            </p:txBody>
          </p:sp>
          <p:sp>
            <p:nvSpPr>
              <p:cNvPr id="8" name="Text Box 135"/>
              <p:cNvSpPr txBox="1">
                <a:spLocks noChangeArrowheads="1"/>
              </p:cNvSpPr>
              <p:nvPr/>
            </p:nvSpPr>
            <p:spPr bwMode="auto">
              <a:xfrm>
                <a:off x="4953615" y="5712023"/>
                <a:ext cx="292304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 u="sng" dirty="0">
                    <a:solidFill>
                      <a:srgbClr val="000000"/>
                    </a:solidFill>
                    <a:cs typeface="Calibri" pitchFamily="34" charset="0"/>
                  </a:rPr>
                  <a:t>&gt;</a:t>
                </a:r>
                <a:r>
                  <a:rPr lang="en-US" sz="1400" b="1" dirty="0">
                    <a:solidFill>
                      <a:srgbClr val="000000"/>
                    </a:solidFill>
                    <a:cs typeface="Calibri" pitchFamily="34" charset="0"/>
                  </a:rPr>
                  <a:t> 300% FPL (19 states, including DC)  </a:t>
                </a:r>
              </a:p>
            </p:txBody>
          </p:sp>
          <p:sp>
            <p:nvSpPr>
              <p:cNvPr id="143" name="Rectangle 134"/>
              <p:cNvSpPr>
                <a:spLocks noChangeArrowheads="1"/>
              </p:cNvSpPr>
              <p:nvPr/>
            </p:nvSpPr>
            <p:spPr bwMode="auto">
              <a:xfrm>
                <a:off x="4724400" y="5305821"/>
                <a:ext cx="152400" cy="152400"/>
              </a:xfrm>
              <a:prstGeom prst="rect">
                <a:avLst/>
              </a:prstGeom>
              <a:solidFill>
                <a:schemeClr val="accent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141" name="Text Box 136"/>
            <p:cNvSpPr txBox="1">
              <a:spLocks noChangeArrowheads="1"/>
            </p:cNvSpPr>
            <p:nvPr/>
          </p:nvSpPr>
          <p:spPr bwMode="auto">
            <a:xfrm>
              <a:off x="4953615" y="5251846"/>
              <a:ext cx="177689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cs typeface="Calibri" pitchFamily="34" charset="0"/>
                </a:rPr>
                <a:t>&lt;200% FPL (2 states)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74676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7020</TotalTime>
  <Words>189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Calibri</vt:lpstr>
      <vt:lpstr>Meta Offc Pro</vt:lpstr>
      <vt:lpstr>MetaSerif-Book</vt:lpstr>
      <vt:lpstr>Tahoma</vt:lpstr>
      <vt:lpstr>Times New Roman</vt:lpstr>
      <vt:lpstr>Default with exhibit #</vt:lpstr>
      <vt:lpstr>Default with figure #</vt:lpstr>
      <vt:lpstr>Title page</vt:lpstr>
      <vt:lpstr>Blank</vt:lpstr>
      <vt:lpstr>1_Default with exhibit #</vt:lpstr>
      <vt:lpstr>1_Default with figure #</vt:lpstr>
      <vt:lpstr>1_Title page</vt:lpstr>
      <vt:lpstr>Income Eligibility Levels for Children in Medicaid/CHIP, January 2017</vt:lpstr>
    </vt:vector>
  </TitlesOfParts>
  <Company>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Medicaid/CHIP Eligibility Thresholds, January 2013</dc:title>
  <dc:creator>Jessica Stephens</dc:creator>
  <cp:lastModifiedBy>Elizabeth Cornachione</cp:lastModifiedBy>
  <cp:revision>401</cp:revision>
  <cp:lastPrinted>2016-12-19T15:42:22Z</cp:lastPrinted>
  <dcterms:created xsi:type="dcterms:W3CDTF">2014-07-15T16:05:14Z</dcterms:created>
  <dcterms:modified xsi:type="dcterms:W3CDTF">2017-01-17T20:01:31Z</dcterms:modified>
</cp:coreProperties>
</file>