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5" r:id="rId5"/>
    <p:sldMasterId id="2147483692" r:id="rId6"/>
  </p:sldMasterIdLst>
  <p:notesMasterIdLst>
    <p:notesMasterId r:id="rId13"/>
  </p:notesMasterIdLst>
  <p:sldIdLst>
    <p:sldId id="279" r:id="rId7"/>
    <p:sldId id="278" r:id="rId8"/>
    <p:sldId id="280" r:id="rId9"/>
    <p:sldId id="281" r:id="rId10"/>
    <p:sldId id="283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59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59622675370693E-2"/>
          <c:y val="6.5145038735050204E-2"/>
          <c:w val="0.92421789188116199"/>
          <c:h val="0.72593439173066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Premium Increases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1999 to 2005</c:v>
                </c:pt>
                <c:pt idx="1">
                  <c:v>2005 to 2010</c:v>
                </c:pt>
                <c:pt idx="2">
                  <c:v>2010 to 2015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0.11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93924352"/>
        <c:axId val="96932608"/>
      </c:barChart>
      <c:catAx>
        <c:axId val="9392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 algn="ctr">
              <a:defRPr sz="1200"/>
            </a:pPr>
            <a:endParaRPr lang="en-US"/>
          </a:p>
        </c:txPr>
        <c:crossAx val="96932608"/>
        <c:crosses val="autoZero"/>
        <c:auto val="1"/>
        <c:lblAlgn val="ctr"/>
        <c:lblOffset val="100"/>
        <c:noMultiLvlLbl val="0"/>
      </c:catAx>
      <c:valAx>
        <c:axId val="96932608"/>
        <c:scaling>
          <c:orientation val="minMax"/>
          <c:max val="0.5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9392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286361268866897E-2"/>
          <c:y val="0.11947206471204801"/>
          <c:w val="0.84059521485434197"/>
          <c:h val="0.681185223007534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Worker Contribution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 </c:v>
                </c:pt>
                <c:pt idx="3">
                  <c:v>2014 </c:v>
                </c:pt>
                <c:pt idx="4">
                  <c:v>2015 </c:v>
                </c:pt>
              </c:strCache>
            </c:strRef>
          </c:cat>
          <c:val>
            <c:numRef>
              <c:f>Sheet1!$B$2:$F$2</c:f>
              <c:numCache>
                <c:formatCode>"$"#,##0;[Red]"$"#,##0</c:formatCode>
                <c:ptCount val="5"/>
                <c:pt idx="0">
                  <c:v>1081</c:v>
                </c:pt>
                <c:pt idx="1">
                  <c:v>1071</c:v>
                </c:pt>
                <c:pt idx="3">
                  <c:v>4823</c:v>
                </c:pt>
                <c:pt idx="4">
                  <c:v>4955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Employer Contribution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0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 </c:v>
                </c:pt>
                <c:pt idx="3">
                  <c:v>2014 </c:v>
                </c:pt>
                <c:pt idx="4">
                  <c:v>2015 </c:v>
                </c:pt>
              </c:strCache>
            </c:strRef>
          </c:cat>
          <c:val>
            <c:numRef>
              <c:f>Sheet1!$B$3:$F$3</c:f>
              <c:numCache>
                <c:formatCode>"$"#,##0;[Red]"$"#,##0</c:formatCode>
                <c:ptCount val="5"/>
                <c:pt idx="0">
                  <c:v>4944</c:v>
                </c:pt>
                <c:pt idx="1">
                  <c:v>5179</c:v>
                </c:pt>
                <c:pt idx="3">
                  <c:v>12011</c:v>
                </c:pt>
                <c:pt idx="4">
                  <c:v>12591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5109120"/>
        <c:axId val="95110656"/>
      </c:barChart>
      <c:catAx>
        <c:axId val="95109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Calibri" panose="020F0502020204030204" pitchFamily="34" charset="0"/>
              </a:defRPr>
            </a:pPr>
            <a:endParaRPr lang="en-US"/>
          </a:p>
        </c:txPr>
        <c:crossAx val="95110656"/>
        <c:crosses val="autoZero"/>
        <c:auto val="1"/>
        <c:lblAlgn val="ctr"/>
        <c:lblOffset val="100"/>
        <c:noMultiLvlLbl val="0"/>
      </c:catAx>
      <c:valAx>
        <c:axId val="95110656"/>
        <c:scaling>
          <c:orientation val="minMax"/>
        </c:scaling>
        <c:delete val="1"/>
        <c:axPos val="l"/>
        <c:numFmt formatCode="&quot;$&quot;#,##0;[Red]&quot;$&quot;#,##0" sourceLinked="1"/>
        <c:majorTickMark val="out"/>
        <c:minorTickMark val="none"/>
        <c:tickLblPos val="nextTo"/>
        <c:crossAx val="9510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2843322270666599E-2"/>
          <c:y val="0.25137382591327001"/>
          <c:w val="0.189842085854971"/>
          <c:h val="9.4358193433368001E-2"/>
        </c:manualLayout>
      </c:layout>
      <c:overlay val="0"/>
      <c:txPr>
        <a:bodyPr/>
        <a:lstStyle/>
        <a:p>
          <a:pPr>
            <a:defRPr sz="1200" b="1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155947320744206E-2"/>
          <c:y val="1.8699276696660001E-2"/>
          <c:w val="0.912844036697251"/>
          <c:h val="0.89683542488392098"/>
        </c:manualLayout>
      </c:layout>
      <c:lineChart>
        <c:grouping val="standard"/>
        <c:varyColors val="0"/>
        <c:ser>
          <c:idx val="3"/>
          <c:order val="0"/>
          <c:tx>
            <c:strRef>
              <c:f>Sheet1!$A$3</c:f>
              <c:strCache>
                <c:ptCount val="1"/>
                <c:pt idx="0">
                  <c:v>Workers' Contribution to Family Premiums</c:v>
                </c:pt>
              </c:strCache>
            </c:strRef>
          </c:tx>
          <c:spPr>
            <a:ln w="22225">
              <a:solidFill>
                <a:schemeClr val="accent3"/>
              </a:solidFill>
            </a:ln>
          </c:spPr>
          <c:marker>
            <c:symbol val="circle"/>
            <c:size val="5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6"/>
              <c:layout>
                <c:manualLayout>
                  <c:x val="-2.6548672566371698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498525073746298E-2"/>
                  <c:y val="-4.7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08160009130081E-16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Sheet1!$B$1:$R$1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Sheet1!$B$3:$R$3</c:f>
              <c:numCache>
                <c:formatCode>0%</c:formatCode>
                <c:ptCount val="17"/>
                <c:pt idx="0">
                  <c:v>0</c:v>
                </c:pt>
                <c:pt idx="1">
                  <c:v>0.05</c:v>
                </c:pt>
                <c:pt idx="2">
                  <c:v>0.16</c:v>
                </c:pt>
                <c:pt idx="3">
                  <c:v>0.38</c:v>
                </c:pt>
                <c:pt idx="4">
                  <c:v>0.56000000000000005</c:v>
                </c:pt>
                <c:pt idx="5">
                  <c:v>0.72</c:v>
                </c:pt>
                <c:pt idx="6">
                  <c:v>0.75</c:v>
                </c:pt>
                <c:pt idx="7">
                  <c:v>0.92</c:v>
                </c:pt>
                <c:pt idx="8">
                  <c:v>1.1200000000000001</c:v>
                </c:pt>
                <c:pt idx="9">
                  <c:v>1.17</c:v>
                </c:pt>
                <c:pt idx="10">
                  <c:v>1.27</c:v>
                </c:pt>
                <c:pt idx="11">
                  <c:v>1.58</c:v>
                </c:pt>
                <c:pt idx="12">
                  <c:v>1.67</c:v>
                </c:pt>
                <c:pt idx="13">
                  <c:v>1.79</c:v>
                </c:pt>
                <c:pt idx="14">
                  <c:v>1.95</c:v>
                </c:pt>
                <c:pt idx="15">
                  <c:v>2.12</c:v>
                </c:pt>
                <c:pt idx="16">
                  <c:v>2.21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Health Insurance Premiums for Family Coverage</c:v>
                </c:pt>
              </c:strCache>
            </c:strRef>
          </c:tx>
          <c:spPr>
            <a:ln w="22225">
              <a:solidFill>
                <a:schemeClr val="tx2"/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tx2"/>
              </a:solidFill>
              <a:ln>
                <a:solidFill>
                  <a:srgbClr val="003B5C"/>
                </a:solidFill>
              </a:ln>
            </c:spPr>
          </c:marker>
          <c:dLbls>
            <c:dLbl>
              <c:idx val="6"/>
              <c:layout>
                <c:manualLayout>
                  <c:x val="-2.9498525073746298E-2"/>
                  <c:y val="-4.4444444444444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498525073746298E-2"/>
                  <c:y val="3.3333333333333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08160009130081E-16"/>
                  <c:y val="5.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Sheet1!$B$1:$R$1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Sheet1!$B$2:$R$2</c:f>
              <c:numCache>
                <c:formatCode>0%</c:formatCode>
                <c:ptCount val="17"/>
                <c:pt idx="0">
                  <c:v>0</c:v>
                </c:pt>
                <c:pt idx="1">
                  <c:v>0.11</c:v>
                </c:pt>
                <c:pt idx="2">
                  <c:v>0.22</c:v>
                </c:pt>
                <c:pt idx="3">
                  <c:v>0.38</c:v>
                </c:pt>
                <c:pt idx="4">
                  <c:v>0.56999999999999995</c:v>
                </c:pt>
                <c:pt idx="5">
                  <c:v>0.72</c:v>
                </c:pt>
                <c:pt idx="6">
                  <c:v>0.88</c:v>
                </c:pt>
                <c:pt idx="7">
                  <c:v>0.98</c:v>
                </c:pt>
                <c:pt idx="8">
                  <c:v>1.0900000000000001</c:v>
                </c:pt>
                <c:pt idx="9">
                  <c:v>1.19</c:v>
                </c:pt>
                <c:pt idx="10">
                  <c:v>1.31</c:v>
                </c:pt>
                <c:pt idx="11">
                  <c:v>1.38</c:v>
                </c:pt>
                <c:pt idx="12">
                  <c:v>1.6</c:v>
                </c:pt>
                <c:pt idx="13">
                  <c:v>1.72</c:v>
                </c:pt>
                <c:pt idx="14">
                  <c:v>1.82</c:v>
                </c:pt>
                <c:pt idx="15">
                  <c:v>1.91</c:v>
                </c:pt>
                <c:pt idx="16">
                  <c:v>2.0299999999999998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Workers' Earnings</c:v>
                </c:pt>
              </c:strCache>
            </c:strRef>
          </c:tx>
          <c:spPr>
            <a:ln w="22225">
              <a:solidFill>
                <a:schemeClr val="accent5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6"/>
              <c:layout>
                <c:manualLayout>
                  <c:x val="-2.9498525073746298E-2"/>
                  <c:y val="-3.6111111111111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498525073746298E-2"/>
                  <c:y val="-5.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8495575221238902E-3"/>
                  <c:y val="-4.1666666666666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Sheet1!$B$1:$R$1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Sheet1!$B$4:$R$4</c:f>
              <c:numCache>
                <c:formatCode>0%</c:formatCode>
                <c:ptCount val="17"/>
                <c:pt idx="0">
                  <c:v>0</c:v>
                </c:pt>
                <c:pt idx="1">
                  <c:v>0.04</c:v>
                </c:pt>
                <c:pt idx="2">
                  <c:v>0.08</c:v>
                </c:pt>
                <c:pt idx="3">
                  <c:v>0.11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</c:v>
                </c:pt>
                <c:pt idx="7">
                  <c:v>0.24</c:v>
                </c:pt>
                <c:pt idx="8">
                  <c:v>0.28999999999999998</c:v>
                </c:pt>
                <c:pt idx="9">
                  <c:v>0.34</c:v>
                </c:pt>
                <c:pt idx="10">
                  <c:v>0.38</c:v>
                </c:pt>
                <c:pt idx="11">
                  <c:v>0.42</c:v>
                </c:pt>
                <c:pt idx="12">
                  <c:v>0.45</c:v>
                </c:pt>
                <c:pt idx="13">
                  <c:v>0.47</c:v>
                </c:pt>
                <c:pt idx="14">
                  <c:v>0.5</c:v>
                </c:pt>
                <c:pt idx="15">
                  <c:v>0.54</c:v>
                </c:pt>
                <c:pt idx="16">
                  <c:v>0.56000000000000005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Overall Inflation</c:v>
                </c:pt>
              </c:strCache>
            </c:strRef>
          </c:tx>
          <c:spPr>
            <a:ln w="22225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triangle"/>
            <c:size val="5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dLbls>
            <c:dLbl>
              <c:idx val="6"/>
              <c:layout>
                <c:manualLayout>
                  <c:x val="-1.7699115044247801E-2"/>
                  <c:y val="3.3333333333333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0648967551622401E-2"/>
                  <c:y val="3.3333333333333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5.5555555555555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Sheet1!$B$1:$R$1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Sheet1!$B$5:$R$5</c:f>
              <c:numCache>
                <c:formatCode>0%</c:formatCode>
                <c:ptCount val="17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0.08</c:v>
                </c:pt>
                <c:pt idx="4">
                  <c:v>0.11</c:v>
                </c:pt>
                <c:pt idx="5">
                  <c:v>0.13</c:v>
                </c:pt>
                <c:pt idx="6">
                  <c:v>0.17</c:v>
                </c:pt>
                <c:pt idx="7">
                  <c:v>0.21</c:v>
                </c:pt>
                <c:pt idx="8">
                  <c:v>0.24</c:v>
                </c:pt>
                <c:pt idx="9">
                  <c:v>0.28999999999999998</c:v>
                </c:pt>
                <c:pt idx="10">
                  <c:v>0.28000000000000003</c:v>
                </c:pt>
                <c:pt idx="11">
                  <c:v>0.31</c:v>
                </c:pt>
                <c:pt idx="12">
                  <c:v>0.35</c:v>
                </c:pt>
                <c:pt idx="13">
                  <c:v>0.38</c:v>
                </c:pt>
                <c:pt idx="14">
                  <c:v>0.4</c:v>
                </c:pt>
                <c:pt idx="15">
                  <c:v>0.43</c:v>
                </c:pt>
                <c:pt idx="16">
                  <c:v>0.42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407168"/>
        <c:axId val="97256960"/>
      </c:lineChart>
      <c:catAx>
        <c:axId val="9840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9725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25696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84071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1479025851857"/>
          <c:y val="4.3179316127150702E-2"/>
          <c:w val="0.41516897777158385"/>
          <c:h val="0.19127580927384077"/>
        </c:manualLayout>
      </c:layout>
      <c:overlay val="0"/>
      <c:spPr>
        <a:noFill/>
        <a:ln w="9525">
          <a:noFill/>
          <a:prstDash val="solid"/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 b="0" i="0" u="none" strike="noStrike" baseline="0">
          <a:solidFill>
            <a:schemeClr val="tx1"/>
          </a:solidFill>
          <a:latin typeface="Calibri" panose="020F0502020204030204" pitchFamily="34" charset="0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155947320744206E-2"/>
          <c:y val="1.8699276696660001E-2"/>
          <c:w val="0.912844036697251"/>
          <c:h val="0.89683542488392098"/>
        </c:manualLayout>
      </c:layout>
      <c:lineChart>
        <c:grouping val="standard"/>
        <c:varyColors val="0"/>
        <c:ser>
          <c:idx val="1"/>
          <c:order val="0"/>
          <c:tx>
            <c:strRef>
              <c:f>Sheet1!$A$4</c:f>
              <c:strCache>
                <c:ptCount val="1"/>
                <c:pt idx="0">
                  <c:v>Single Coverage Deductibles</c:v>
                </c:pt>
              </c:strCache>
            </c:strRef>
          </c:tx>
          <c:spPr>
            <a:ln w="22225">
              <a:solidFill>
                <a:schemeClr val="accent5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Sheet1!$B$4:$G$4</c:f>
              <c:numCache>
                <c:formatCode>0%</c:formatCode>
                <c:ptCount val="6"/>
                <c:pt idx="0">
                  <c:v>0</c:v>
                </c:pt>
                <c:pt idx="1">
                  <c:v>0.15692564524068242</c:v>
                </c:pt>
                <c:pt idx="2">
                  <c:v>0.24292195440839692</c:v>
                </c:pt>
                <c:pt idx="3">
                  <c:v>0.36786065349183361</c:v>
                </c:pt>
                <c:pt idx="4">
                  <c:v>0.53152334373476529</c:v>
                </c:pt>
                <c:pt idx="5">
                  <c:v>0.66901930398687703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Sheet1!$A$5</c:f>
              <c:strCache>
                <c:ptCount val="1"/>
                <c:pt idx="0">
                  <c:v>Single Coverage Premiums</c:v>
                </c:pt>
              </c:strCache>
            </c:strRef>
          </c:tx>
          <c:spPr>
            <a:ln w="22225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triangle"/>
            <c:size val="5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Sheet1!$B$5:$G$5</c:f>
              <c:numCache>
                <c:formatCode>0%</c:formatCode>
                <c:ptCount val="6"/>
                <c:pt idx="0">
                  <c:v>0</c:v>
                </c:pt>
                <c:pt idx="1">
                  <c:v>7.5398898475407927E-2</c:v>
                </c:pt>
                <c:pt idx="2">
                  <c:v>0.1121761161802326</c:v>
                </c:pt>
                <c:pt idx="3">
                  <c:v>0.1654812935697958</c:v>
                </c:pt>
                <c:pt idx="4">
                  <c:v>0.19341816778373699</c:v>
                </c:pt>
                <c:pt idx="5">
                  <c:v>0.23803693310645446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Sheet1!$A$3</c:f>
              <c:strCache>
                <c:ptCount val="1"/>
                <c:pt idx="0">
                  <c:v>Workers' Earnings</c:v>
                </c:pt>
              </c:strCache>
            </c:strRef>
          </c:tx>
          <c:spPr>
            <a:ln w="22225">
              <a:solidFill>
                <a:schemeClr val="accent3"/>
              </a:solidFill>
            </a:ln>
          </c:spPr>
          <c:marker>
            <c:symbol val="circle"/>
            <c:size val="5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5"/>
              <c:layout>
                <c:manualLayout>
                  <c:x val="-2.9498525073747401E-3"/>
                  <c:y val="-2.3391818251097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Sheet1!$B$3:$G$3</c:f>
              <c:numCache>
                <c:formatCode>0%</c:formatCode>
                <c:ptCount val="6"/>
                <c:pt idx="0">
                  <c:v>0</c:v>
                </c:pt>
                <c:pt idx="1">
                  <c:v>2.0999999999999908E-2</c:v>
                </c:pt>
                <c:pt idx="2">
                  <c:v>3.9377999999999913E-2</c:v>
                </c:pt>
                <c:pt idx="3">
                  <c:v>5.704742599999979E-2</c:v>
                </c:pt>
                <c:pt idx="4">
                  <c:v>8.2416564223999789E-2</c:v>
                </c:pt>
                <c:pt idx="5">
                  <c:v>0.10298247894425572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Sheet1!$A$6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x"/>
            <c:size val="7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Sheet1!$B$1:$G$1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7299072"/>
        <c:axId val="98448512"/>
      </c:lineChart>
      <c:catAx>
        <c:axId val="9729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>
                <a:latin typeface="Calibri" panose="020F0502020204030204" pitchFamily="34" charset="0"/>
              </a:defRPr>
            </a:pPr>
            <a:endParaRPr lang="en-US"/>
          </a:p>
        </c:txPr>
        <c:crossAx val="98448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4851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en-US"/>
          </a:p>
        </c:txPr>
        <c:crossAx val="972990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1479025851857"/>
          <c:y val="4.3179316127150702E-2"/>
          <c:w val="0.33540055280700537"/>
          <c:h val="0.20267928412747713"/>
        </c:manualLayout>
      </c:layout>
      <c:overlay val="0"/>
      <c:spPr>
        <a:noFill/>
        <a:ln w="9525">
          <a:noFill/>
          <a:prstDash val="solid"/>
        </a:ln>
      </c:spPr>
      <c:txPr>
        <a:bodyPr/>
        <a:lstStyle/>
        <a:p>
          <a:pPr>
            <a:defRPr sz="1200" b="1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2" b="0" i="0" u="none" strike="noStrike" baseline="0">
          <a:solidFill>
            <a:schemeClr val="tx1"/>
          </a:solidFill>
          <a:latin typeface="+mj-lt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Sheet1!$A$1:$I$1</c:f>
              <c:strCache>
                <c:ptCount val="9"/>
                <c:pt idx="0">
                  <c:v>Less Than $10,000</c:v>
                </c:pt>
                <c:pt idx="1">
                  <c:v>$10,000 -
$11,999</c:v>
                </c:pt>
                <c:pt idx="2">
                  <c:v>$12,000-$13,999</c:v>
                </c:pt>
                <c:pt idx="3">
                  <c:v>$14,000-$15,999</c:v>
                </c:pt>
                <c:pt idx="4">
                  <c:v>$16,000-$17,999</c:v>
                </c:pt>
                <c:pt idx="5">
                  <c:v>$18,000-$19,999</c:v>
                </c:pt>
                <c:pt idx="6">
                  <c:v>$20,000-$21,999</c:v>
                </c:pt>
                <c:pt idx="7">
                  <c:v>$22,000-$23,999</c:v>
                </c:pt>
                <c:pt idx="8">
                  <c:v>$24,000 
or More</c:v>
                </c:pt>
              </c:strCache>
            </c:strRef>
          </c:cat>
          <c:val>
            <c:numRef>
              <c:f>Sheet1!$A$2:$I$2</c:f>
              <c:numCache>
                <c:formatCode>0%</c:formatCode>
                <c:ptCount val="9"/>
                <c:pt idx="0">
                  <c:v>0.04</c:v>
                </c:pt>
                <c:pt idx="1">
                  <c:v>0.06</c:v>
                </c:pt>
                <c:pt idx="2">
                  <c:v>0.12</c:v>
                </c:pt>
                <c:pt idx="3">
                  <c:v>0.16</c:v>
                </c:pt>
                <c:pt idx="4">
                  <c:v>0.19</c:v>
                </c:pt>
                <c:pt idx="5">
                  <c:v>0.18</c:v>
                </c:pt>
                <c:pt idx="6">
                  <c:v>0.12</c:v>
                </c:pt>
                <c:pt idx="7">
                  <c:v>7.0000000000000007E-2</c:v>
                </c:pt>
                <c:pt idx="8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"/>
        <c:axId val="97046912"/>
        <c:axId val="97048448"/>
      </c:barChart>
      <c:catAx>
        <c:axId val="9704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anchor="ctr" anchorCtr="1"/>
          <a:lstStyle/>
          <a:p>
            <a:pPr>
              <a:defRPr sz="1200" b="1">
                <a:latin typeface="Calibri" pitchFamily="34" charset="0"/>
              </a:defRPr>
            </a:pPr>
            <a:endParaRPr lang="en-US"/>
          </a:p>
        </c:txPr>
        <c:crossAx val="97048448"/>
        <c:crosses val="autoZero"/>
        <c:auto val="1"/>
        <c:lblAlgn val="ctr"/>
        <c:lblOffset val="100"/>
        <c:tickLblSkip val="1"/>
        <c:noMultiLvlLbl val="0"/>
      </c:catAx>
      <c:valAx>
        <c:axId val="97048448"/>
        <c:scaling>
          <c:orientation val="minMax"/>
          <c:max val="0.5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</a:defRPr>
            </a:pPr>
            <a:endParaRPr lang="en-US"/>
          </a:p>
        </c:txPr>
        <c:crossAx val="97046912"/>
        <c:crosses val="autoZero"/>
        <c:crossBetween val="between"/>
        <c:majorUnit val="0.1"/>
        <c:minorUnit val="1.0000000000000002E-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6447175253399E-2"/>
          <c:y val="2.8384279475982599E-2"/>
          <c:w val="0.92511483982811304"/>
          <c:h val="0.73649804387659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Small Firms (3 to 199 More Workers) </c:v>
                </c:pt>
              </c:strCache>
            </c:strRef>
          </c:tx>
          <c:spPr>
            <a:solidFill>
              <a:schemeClr val="accent1"/>
            </a:solidFill>
            <a:ln w="12695">
              <a:solidFill>
                <a:schemeClr val="tx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</c:dPt>
          <c:dLbls>
            <c:dLbl>
              <c:idx val="11"/>
              <c:tx>
                <c:rich>
                  <a:bodyPr/>
                  <a:lstStyle/>
                  <a:p>
                    <a:r>
                      <a:rPr lang="en-US" sz="1200" b="0" i="0" u="none" strike="noStrike" kern="1200" baseline="0">
                        <a:solidFill>
                          <a:srgbClr val="000000"/>
                        </a:solidFill>
                        <a:latin typeface="Calibri" pitchFamily="34" charset="0"/>
                        <a:ea typeface="Arial"/>
                        <a:cs typeface="Arial"/>
                      </a:rPr>
                      <a:t>69%*</a:t>
                    </a:r>
                    <a:endParaRPr lang="en-US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z="1200" b="0" i="0" u="none" strike="noStrike" kern="1200" baseline="0">
                        <a:solidFill>
                          <a:srgbClr val="000000"/>
                        </a:solidFill>
                        <a:latin typeface="Calibri" pitchFamily="34" charset="0"/>
                        <a:ea typeface="Arial"/>
                        <a:cs typeface="Arial"/>
                      </a:rPr>
                      <a:t>60%*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 w="25390">
                <a:noFill/>
              </a:ln>
            </c:spPr>
            <c:txPr>
              <a:bodyPr/>
              <a:lstStyle/>
              <a:p>
                <a:pPr algn="ctr"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Conducted an analysis to determine if plans will exceed limits</c:v>
                </c:pt>
                <c:pt idx="1">
                  <c:v>Made changes to plan’s coverage or cost sharing to avoid exceeding limits</c:v>
                </c:pt>
                <c:pt idx="2">
                  <c:v>Switched to a lower cost plan</c:v>
                </c:pt>
                <c:pt idx="3">
                  <c:v>Other</c:v>
                </c:pt>
                <c:pt idx="4">
                  <c:v>None of these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0.17</c:v>
                </c:pt>
                <c:pt idx="1">
                  <c:v>7.0000000000000007E-2</c:v>
                </c:pt>
                <c:pt idx="2">
                  <c:v>0.08</c:v>
                </c:pt>
                <c:pt idx="3">
                  <c:v>0.02</c:v>
                </c:pt>
                <c:pt idx="4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All Large Firms (200 or More Workers) 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Conducted an analysis to determine if plans will exceed limits</c:v>
                </c:pt>
                <c:pt idx="1">
                  <c:v>Made changes to plan’s coverage or cost sharing to avoid exceeding limits</c:v>
                </c:pt>
                <c:pt idx="2">
                  <c:v>Switched to a lower cost plan</c:v>
                </c:pt>
                <c:pt idx="3">
                  <c:v>Other</c:v>
                </c:pt>
                <c:pt idx="4">
                  <c:v>None of these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0.53</c:v>
                </c:pt>
                <c:pt idx="1">
                  <c:v>0.13</c:v>
                </c:pt>
                <c:pt idx="2">
                  <c:v>0.08</c:v>
                </c:pt>
                <c:pt idx="3">
                  <c:v>0.06</c:v>
                </c:pt>
                <c:pt idx="4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97162368"/>
        <c:axId val="97163904"/>
      </c:barChart>
      <c:catAx>
        <c:axId val="9716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971639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97163904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7162368"/>
        <c:crosses val="autoZero"/>
        <c:crossBetween val="between"/>
        <c:majorUnit val="0.1"/>
        <c:minorUnit val="5.00000000000001E-2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65183366445123003"/>
          <c:y val="3.6806071410885002E-2"/>
          <c:w val="0.31515181775235002"/>
          <c:h val="0.1289531025602929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Calibri" panose="020F0502020204030204" pitchFamily="34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0.5827</cdr:x>
      <cdr:y>0.17296</cdr:y>
    </cdr:from>
    <cdr:to>
      <cdr:x>0.6984</cdr:x>
      <cdr:y>0.26346</cdr:y>
    </cdr:to>
    <cdr:sp macro="" textlink="">
      <cdr:nvSpPr>
        <cdr:cNvPr id="19" name="TextBox 7"/>
        <cdr:cNvSpPr txBox="1"/>
      </cdr:nvSpPr>
      <cdr:spPr>
        <a:xfrm xmlns:a="http://schemas.openxmlformats.org/drawingml/2006/main">
          <a:off x="5372611" y="838220"/>
          <a:ext cx="1066777" cy="4385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dirty="0" smtClean="0">
              <a:latin typeface="Calibri" panose="020F0502020204030204" pitchFamily="34" charset="0"/>
              <a:cs typeface="Meta Offc Pro"/>
            </a:rPr>
            <a:t>$</a:t>
          </a:r>
          <a:r>
            <a:rPr lang="en-US" sz="1200" dirty="0">
              <a:latin typeface="Calibri" panose="020F0502020204030204" pitchFamily="34" charset="0"/>
              <a:cs typeface="Meta Offc Pro"/>
            </a:rPr>
            <a:t>16,834</a:t>
          </a:r>
        </a:p>
        <a:p xmlns:a="http://schemas.openxmlformats.org/drawingml/2006/main">
          <a:pPr algn="ctr"/>
          <a:endParaRPr lang="en-US" sz="1050" dirty="0" smtClean="0">
            <a:latin typeface="Calibri" panose="020F0502020204030204" pitchFamily="34" charset="0"/>
            <a:cs typeface="Meta Offc Pro"/>
          </a:endParaRPr>
        </a:p>
      </cdr:txBody>
    </cdr:sp>
  </cdr:relSizeAnchor>
  <cdr:relSizeAnchor xmlns:cdr="http://schemas.openxmlformats.org/drawingml/2006/chartDrawing">
    <cdr:from>
      <cdr:x>0.76452</cdr:x>
      <cdr:y>0.14151</cdr:y>
    </cdr:from>
    <cdr:to>
      <cdr:x>0.85542</cdr:x>
      <cdr:y>0.23201</cdr:y>
    </cdr:to>
    <cdr:sp macro="" textlink="">
      <cdr:nvSpPr>
        <cdr:cNvPr id="20" name="TextBox 7"/>
        <cdr:cNvSpPr txBox="1"/>
      </cdr:nvSpPr>
      <cdr:spPr>
        <a:xfrm xmlns:a="http://schemas.openxmlformats.org/drawingml/2006/main">
          <a:off x="7049027" y="685803"/>
          <a:ext cx="838116" cy="4385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dirty="0" smtClean="0">
              <a:latin typeface="Calibri" panose="020F0502020204030204" pitchFamily="34" charset="0"/>
              <a:cs typeface="Meta Offc Pro"/>
            </a:rPr>
            <a:t>$</a:t>
          </a:r>
          <a:r>
            <a:rPr lang="en-US" sz="1200" kern="1200" dirty="0">
              <a:solidFill>
                <a:schemeClr val="tx1"/>
              </a:solidFill>
              <a:latin typeface="Calibri" panose="020F0502020204030204" pitchFamily="34" charset="0"/>
              <a:cs typeface="Meta Offc Pro"/>
            </a:rPr>
            <a:t>17,545</a:t>
          </a:r>
        </a:p>
        <a:p xmlns:a="http://schemas.openxmlformats.org/drawingml/2006/main">
          <a:pPr algn="ctr"/>
          <a:endParaRPr lang="en-US" sz="1050" dirty="0" smtClean="0">
            <a:latin typeface="Calibri" panose="020F0502020204030204" pitchFamily="34" charset="0"/>
            <a:cs typeface="Meta Offc Pro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C804-06AC-4878-989A-93BF06E50F3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3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C804-06AC-4878-989A-93BF06E50F3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06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4B0B60-EDEF-44D2-AE7C-2C83AEB3036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8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4B0B60-EDEF-44D2-AE7C-2C83AEB3036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8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C804-06AC-4878-989A-93BF06E50F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4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0098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52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23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31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FB5B2-6A91-4647-A953-8CB1344FB0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8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836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55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38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9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603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FB5B2-6A91-4647-A953-8CB1344FB0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2248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0114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0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947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79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FB5B2-6A91-4647-A953-8CB1344FB0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072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663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124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818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304519"/>
              </p:ext>
            </p:extLst>
          </p:nvPr>
        </p:nvGraphicFramePr>
        <p:xfrm>
          <a:off x="76200" y="1295400"/>
          <a:ext cx="89154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1100" dirty="0" smtClean="0">
                <a:latin typeface="Calibri" pitchFamily="34" charset="0"/>
              </a:rPr>
              <a:t>SOURCE</a:t>
            </a:r>
            <a:r>
              <a:rPr lang="en-US" sz="1100" dirty="0">
                <a:latin typeface="Calibri" pitchFamily="34" charset="0"/>
              </a:rPr>
              <a:t>:  Kaiser/HRET Survey of Employer-Sponsored Health Benefits, </a:t>
            </a:r>
            <a:r>
              <a:rPr lang="en-US" sz="1100" dirty="0" smtClean="0">
                <a:latin typeface="Calibri" pitchFamily="34" charset="0"/>
              </a:rPr>
              <a:t>1999-2015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Average Annual Premium Increases for Family Coverage, 1999-2015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Calibri" pitchFamily="34" charset="0"/>
              </a:rPr>
            </a:b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Aft>
                <a:spcPts val="400"/>
              </a:spcAft>
            </a:pPr>
            <a:r>
              <a:rPr lang="en-US" dirty="0" smtClean="0">
                <a:latin typeface="+mj-lt"/>
              </a:rPr>
              <a:t>SOURCE:  </a:t>
            </a:r>
            <a:r>
              <a:rPr lang="en-US" dirty="0">
                <a:latin typeface="+mj-lt"/>
              </a:rPr>
              <a:t>Kaiser/HRET Survey of Employer-Sponsored Health Benefits, </a:t>
            </a:r>
            <a:r>
              <a:rPr lang="en-US" dirty="0" smtClean="0">
                <a:latin typeface="+mj-lt"/>
              </a:rPr>
              <a:t>2015.</a:t>
            </a:r>
            <a:endParaRPr lang="en-US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7636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</a:rPr>
              <a:t>Average Premiums Increased by Four Percent between 2014 and 2015</a:t>
            </a:r>
            <a:endParaRPr lang="en-US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641582"/>
              </p:ext>
            </p:extLst>
          </p:nvPr>
        </p:nvGraphicFramePr>
        <p:xfrm>
          <a:off x="-38595" y="990600"/>
          <a:ext cx="92202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355857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  <a:cs typeface="Meta Offc Pro"/>
              </a:rPr>
              <a:t>$6,025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355608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>
                <a:latin typeface="Calibri" panose="020F0502020204030204" pitchFamily="34" charset="0"/>
                <a:cs typeface="Meta Offc Pro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$6,251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51478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Meta Offc Pro"/>
              </a:rPr>
              <a:t>Single Coverage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57800" y="51478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Meta Offc Pro"/>
              </a:rPr>
              <a:t>Family Coverage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676400" y="3835316"/>
            <a:ext cx="609600" cy="4234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00200" y="3581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Calibri" panose="020F0502020204030204" pitchFamily="34" charset="0"/>
                <a:cs typeface="Meta Offc Pro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4%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1676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Calibri" panose="020F0502020204030204" pitchFamily="34" charset="0"/>
                <a:cs typeface="Meta Offc Pro"/>
              </a:rPr>
              <a:t>4%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324600" y="1981200"/>
            <a:ext cx="609600" cy="1143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4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868362"/>
          </a:xfrm>
        </p:spPr>
        <p:txBody>
          <a:bodyPr/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Cumulative Increases in Health Insurance Premiums, Workers’ Contributions to Premiums, Inflation, and Workers’ Earnings, 1999-2015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63732614"/>
              </p:ext>
            </p:extLst>
          </p:nvPr>
        </p:nvGraphicFramePr>
        <p:xfrm>
          <a:off x="152400" y="1295401"/>
          <a:ext cx="8610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5867401"/>
            <a:ext cx="7339584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SOURCE: 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Kaiser/HRET Survey of Employer-Sponsored Health Benefits,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1999-2015. 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Bureau of Labor Statistics, Consumer Price Index, U.S. City Average of Annual Inflation (April to April),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1999-2015;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Bureau of Labor Statistics, Seasonally Adjusted Data from the Current Employment Statistics Survey,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1999-2015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(April to April). </a:t>
            </a:r>
          </a:p>
        </p:txBody>
      </p:sp>
    </p:spTree>
    <p:extLst>
      <p:ext uri="{BB962C8B-B14F-4D97-AF65-F5344CB8AC3E}">
        <p14:creationId xmlns:p14="http://schemas.microsoft.com/office/powerpoint/2010/main" val="4971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86836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Cumulative Increases in Health Insurance Premiums, General Annual Deductibles, and Workers’ Earnings, 2006-2015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653785641"/>
              </p:ext>
            </p:extLst>
          </p:nvPr>
        </p:nvGraphicFramePr>
        <p:xfrm>
          <a:off x="152400" y="1295401"/>
          <a:ext cx="8610600" cy="434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898" y="5731724"/>
            <a:ext cx="8426302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NOTE:  Average general annual deductible  is among  all covered workers. Workers in plans without a general annual deductible for in-network services are assigned a value of zero.  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SOURCE: 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Kaiser/HRET Survey of Employer-Sponsored Health Benefits,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2006-2015. 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Bureau of Labor Statistics, Consumer Price Index, U.S. City Average of Annual Inflation (April to April),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2006-2014;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Bureau of Labor Statistics, Seasonally Adjusted Data from the Current Employment Statistics Survey,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2006-2015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(April to April). </a:t>
            </a:r>
          </a:p>
        </p:txBody>
      </p:sp>
    </p:spTree>
    <p:extLst>
      <p:ext uri="{BB962C8B-B14F-4D97-AF65-F5344CB8AC3E}">
        <p14:creationId xmlns:p14="http://schemas.microsoft.com/office/powerpoint/2010/main" val="28457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921493"/>
              </p:ext>
            </p:extLst>
          </p:nvPr>
        </p:nvGraphicFramePr>
        <p:xfrm>
          <a:off x="228600" y="1635169"/>
          <a:ext cx="8686800" cy="4460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Calibri" pitchFamily="34" charset="0"/>
              </a:rPr>
              <a:t>SOURCE:  Kaiser/HRET Survey of Employer-Sponsored Health Benefits, 2015.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1203960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Distribution </a:t>
            </a:r>
            <a:r>
              <a:rPr lang="en-US" sz="2400" dirty="0">
                <a:latin typeface="Calibri" pitchFamily="34" charset="0"/>
              </a:rPr>
              <a:t>of Annual Premiums for Covered Workers 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with Family Coverage, </a:t>
            </a:r>
            <a:r>
              <a:rPr lang="en-US" sz="2400" dirty="0" smtClean="0">
                <a:latin typeface="Calibri" pitchFamily="34" charset="0"/>
              </a:rPr>
              <a:t>2015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4876800" y="336609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59101" y="3050220"/>
            <a:ext cx="14353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Average: $17,545</a:t>
            </a:r>
          </a:p>
        </p:txBody>
      </p:sp>
      <p:sp>
        <p:nvSpPr>
          <p:cNvPr id="6" name="Rectangle 5"/>
          <p:cNvSpPr/>
          <p:nvPr/>
        </p:nvSpPr>
        <p:spPr>
          <a:xfrm>
            <a:off x="237463" y="1372518"/>
            <a:ext cx="2649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Percentage of Covered Workers:</a:t>
            </a:r>
          </a:p>
        </p:txBody>
      </p:sp>
    </p:spTree>
    <p:extLst>
      <p:ext uri="{BB962C8B-B14F-4D97-AF65-F5344CB8AC3E}">
        <p14:creationId xmlns:p14="http://schemas.microsoft.com/office/powerpoint/2010/main" val="75888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5943600"/>
            <a:ext cx="8321040" cy="822960"/>
          </a:xfrm>
        </p:spPr>
        <p:txBody>
          <a:bodyPr/>
          <a:lstStyle/>
          <a:p>
            <a:pPr>
              <a:spcAft>
                <a:spcPts val="400"/>
              </a:spcAft>
            </a:pPr>
            <a:endParaRPr lang="en-US" sz="1100" dirty="0" smtClean="0">
              <a:latin typeface="Calibri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100" dirty="0" smtClean="0">
                <a:latin typeface="Calibri" pitchFamily="34" charset="0"/>
              </a:rPr>
              <a:t>SOURCE: Kaiser/HRET Survey of Employer-Sponsored Health Benefits, 2015.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961120" cy="594360"/>
          </a:xfrm>
        </p:spPr>
        <p:txBody>
          <a:bodyPr/>
          <a:lstStyle/>
          <a:p>
            <a:r>
              <a:rPr lang="en-US" sz="2400" b="1" dirty="0">
                <a:latin typeface="Calibri" pitchFamily="34" charset="0"/>
              </a:rPr>
              <a:t>Among Firms Offering Health Benefits, Percentage of Firms T</a:t>
            </a:r>
            <a:r>
              <a:rPr lang="en-US" sz="2400" b="1" dirty="0" smtClean="0">
                <a:latin typeface="Calibri" pitchFamily="34" charset="0"/>
              </a:rPr>
              <a:t>hat Have </a:t>
            </a:r>
            <a:r>
              <a:rPr lang="en-US" sz="2400" b="1" dirty="0">
                <a:latin typeface="Calibri" pitchFamily="34" charset="0"/>
              </a:rPr>
              <a:t>Taken Various Actions in Anticipation of the Excise Tax on </a:t>
            </a:r>
            <a:r>
              <a:rPr lang="en-US" sz="2400" b="1" dirty="0" smtClean="0">
                <a:latin typeface="Calibri" pitchFamily="34" charset="0"/>
              </a:rPr>
              <a:t>High-Cost </a:t>
            </a:r>
            <a:r>
              <a:rPr lang="en-US" sz="2400" b="1" dirty="0">
                <a:latin typeface="Calibri" pitchFamily="34" charset="0"/>
              </a:rPr>
              <a:t>Plans, by Firm Size</a:t>
            </a:r>
            <a:r>
              <a:rPr lang="en-US" sz="2400" b="1" dirty="0" smtClean="0">
                <a:latin typeface="Calibri" pitchFamily="34" charset="0"/>
              </a:rPr>
              <a:t>, 2015</a:t>
            </a:r>
            <a:endParaRPr lang="en-US" sz="2400" b="1" dirty="0">
              <a:latin typeface="Calibri" pitchFamily="34" charset="0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072463"/>
              </p:ext>
            </p:extLst>
          </p:nvPr>
        </p:nvGraphicFramePr>
        <p:xfrm>
          <a:off x="1026" y="1864723"/>
          <a:ext cx="889260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013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340</Words>
  <Application>Microsoft Office PowerPoint</Application>
  <PresentationFormat>On-screen Show (4:3)</PresentationFormat>
  <Paragraphs>48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Default with exhibit #</vt:lpstr>
      <vt:lpstr>Default with figure #</vt:lpstr>
      <vt:lpstr>Title page</vt:lpstr>
      <vt:lpstr>KFF Slide Template</vt:lpstr>
      <vt:lpstr>1_KFF Slide Template</vt:lpstr>
      <vt:lpstr>2_KFF Slide Template</vt:lpstr>
      <vt:lpstr>Average Annual Premium Increases for Family Coverage, 1999-2015 </vt:lpstr>
      <vt:lpstr>Average Premiums Increased by Four Percent between 2014 and 2015</vt:lpstr>
      <vt:lpstr>Cumulative Increases in Health Insurance Premiums, Workers’ Contributions to Premiums, Inflation, and Workers’ Earnings, 1999-2015</vt:lpstr>
      <vt:lpstr>Cumulative Increases in Health Insurance Premiums, General Annual Deductibles, and Workers’ Earnings, 2006-2015</vt:lpstr>
      <vt:lpstr>Distribution of Annual Premiums for Covered Workers  with Family Coverage, 2015 </vt:lpstr>
      <vt:lpstr>Among Firms Offering Health Benefits, Percentage of Firms That Have Taken Various Actions in Anticipation of the Excise Tax on High-Cost Plans, by Firm Size, 2015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Rae</dc:creator>
  <cp:lastModifiedBy>Kanani Kauka</cp:lastModifiedBy>
  <cp:revision>9</cp:revision>
  <dcterms:created xsi:type="dcterms:W3CDTF">2015-09-11T21:41:20Z</dcterms:created>
  <dcterms:modified xsi:type="dcterms:W3CDTF">2015-12-16T21:30:50Z</dcterms:modified>
</cp:coreProperties>
</file>