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8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F2629E-2697-43FA-8793-F72BB1E53F92}">
          <p14:sldIdLst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81" autoAdjust="0"/>
    <p:restoredTop sz="94660"/>
  </p:normalViewPr>
  <p:slideViewPr>
    <p:cSldViewPr>
      <p:cViewPr varScale="1">
        <p:scale>
          <a:sx n="111" d="100"/>
          <a:sy n="111" d="100"/>
        </p:scale>
        <p:origin x="-18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none" baseline="0" dirty="0" smtClean="0"/>
              <a:t>AG 12/17/2015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1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ff.org/health-reform/state-indicator/state-activity-around-expanding-medicaid-under-the-affordable-care-ac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" y="133350"/>
            <a:ext cx="8961120" cy="914400"/>
          </a:xfrm>
        </p:spPr>
        <p:txBody>
          <a:bodyPr/>
          <a:lstStyle/>
          <a:p>
            <a:r>
              <a:rPr lang="en-US" sz="2600" dirty="0" smtClean="0"/>
              <a:t>States with Section </a:t>
            </a:r>
            <a:r>
              <a:rPr lang="en-US" sz="2600" smtClean="0"/>
              <a:t>1115 ACA Expansion </a:t>
            </a:r>
            <a:r>
              <a:rPr lang="en-US" sz="2600" dirty="0" smtClean="0"/>
              <a:t>Waivers, December 2015</a:t>
            </a:r>
            <a:endParaRPr lang="en-US" sz="2600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76236" y="1088020"/>
            <a:ext cx="8386764" cy="4319588"/>
            <a:chOff x="928895" y="973956"/>
            <a:chExt cx="7807118" cy="4319588"/>
          </a:xfrm>
        </p:grpSpPr>
        <p:sp>
          <p:nvSpPr>
            <p:cNvPr id="5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6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7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8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9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2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3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1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2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3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4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5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6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7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8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0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2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23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12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8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4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5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6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7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8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0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1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2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33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grpSp>
          <p:nvGrpSpPr>
            <p:cNvPr id="34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25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6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5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6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37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8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9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0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41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2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3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44" name="Shape - Hawaii"/>
            <p:cNvGrpSpPr/>
            <p:nvPr/>
          </p:nvGrpSpPr>
          <p:grpSpPr>
            <a:xfrm>
              <a:off x="2157414" y="4101330"/>
              <a:ext cx="622300" cy="477838"/>
              <a:chOff x="2184402" y="4672013"/>
              <a:chExt cx="622300" cy="477838"/>
            </a:xfrm>
            <a:solidFill>
              <a:srgbClr val="7BC7ED"/>
            </a:solidFill>
          </p:grpSpPr>
          <p:sp>
            <p:nvSpPr>
              <p:cNvPr id="117" name="Freeform 4"/>
              <p:cNvSpPr>
                <a:spLocks noChangeAspect="1"/>
              </p:cNvSpPr>
              <p:nvPr/>
            </p:nvSpPr>
            <p:spPr bwMode="auto">
              <a:xfrm>
                <a:off x="2184402" y="4731923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18" name="Freeform 5"/>
              <p:cNvSpPr>
                <a:spLocks noChangeAspect="1"/>
              </p:cNvSpPr>
              <p:nvPr/>
            </p:nvSpPr>
            <p:spPr bwMode="auto">
              <a:xfrm>
                <a:off x="2252421" y="4672013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19" name="Freeform 6"/>
              <p:cNvSpPr>
                <a:spLocks noChangeAspect="1"/>
              </p:cNvSpPr>
              <p:nvPr/>
            </p:nvSpPr>
            <p:spPr bwMode="auto">
              <a:xfrm>
                <a:off x="2336359" y="4731923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0" name="Freeform 7"/>
              <p:cNvSpPr>
                <a:spLocks noChangeAspect="1"/>
              </p:cNvSpPr>
              <p:nvPr/>
            </p:nvSpPr>
            <p:spPr bwMode="auto">
              <a:xfrm>
                <a:off x="2473844" y="4806270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1" name="Freeform 8"/>
              <p:cNvSpPr>
                <a:spLocks noChangeAspect="1"/>
              </p:cNvSpPr>
              <p:nvPr/>
            </p:nvSpPr>
            <p:spPr bwMode="auto">
              <a:xfrm>
                <a:off x="2504959" y="4879894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2" name="Freeform 9"/>
              <p:cNvSpPr>
                <a:spLocks noChangeAspect="1"/>
              </p:cNvSpPr>
              <p:nvPr/>
            </p:nvSpPr>
            <p:spPr bwMode="auto">
              <a:xfrm>
                <a:off x="2551993" y="4920316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Freeform"/>
              <p:cNvSpPr>
                <a:spLocks noChangeAspect="1"/>
              </p:cNvSpPr>
              <p:nvPr/>
            </p:nvSpPr>
            <p:spPr bwMode="auto">
              <a:xfrm>
                <a:off x="2626524" y="4937639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4" name="Freeform"/>
              <p:cNvSpPr>
                <a:spLocks noChangeAspect="1"/>
              </p:cNvSpPr>
              <p:nvPr/>
            </p:nvSpPr>
            <p:spPr bwMode="auto">
              <a:xfrm>
                <a:off x="2562847" y="4838751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5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6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7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48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9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0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1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2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3" name="Shape - Alaska"/>
            <p:cNvSpPr>
              <a:spLocks noChangeAspect="1"/>
            </p:cNvSpPr>
            <p:nvPr/>
          </p:nvSpPr>
          <p:spPr bwMode="auto">
            <a:xfrm>
              <a:off x="928895" y="3717156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54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5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6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WY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57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58" name="Text - West Virginia"/>
            <p:cNvSpPr txBox="1">
              <a:spLocks noChangeArrowheads="1"/>
            </p:cNvSpPr>
            <p:nvPr/>
          </p:nvSpPr>
          <p:spPr bwMode="auto">
            <a:xfrm>
              <a:off x="6186488" y="262191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WV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59" name="Text - Washington"/>
            <p:cNvSpPr txBox="1">
              <a:spLocks noChangeArrowheads="1"/>
            </p:cNvSpPr>
            <p:nvPr/>
          </p:nvSpPr>
          <p:spPr bwMode="auto">
            <a:xfrm>
              <a:off x="1609724" y="11916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WA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60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VA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1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VT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2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UT*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3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TX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4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TN*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5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SD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6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SC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7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RI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8" name="Text - Pennsylvania"/>
            <p:cNvSpPr txBox="1">
              <a:spLocks noChangeArrowheads="1"/>
            </p:cNvSpPr>
            <p:nvPr/>
          </p:nvSpPr>
          <p:spPr bwMode="auto">
            <a:xfrm>
              <a:off x="6403975" y="216839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PA*</a:t>
              </a:r>
              <a:endParaRPr lang="en-US" sz="1200" b="1" baseline="30000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69" name="Text - Oregon"/>
            <p:cNvSpPr txBox="1">
              <a:spLocks noChangeArrowheads="1"/>
            </p:cNvSpPr>
            <p:nvPr/>
          </p:nvSpPr>
          <p:spPr bwMode="auto">
            <a:xfrm>
              <a:off x="1534989" y="1680552"/>
              <a:ext cx="50189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 OR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70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OK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1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OH</a:t>
              </a:r>
              <a:endParaRPr lang="en-US" sz="1200" b="1" baseline="30000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72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ND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73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NC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4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NY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75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NM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76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NJ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7" name="Text - New Hampshire"/>
            <p:cNvSpPr txBox="1">
              <a:spLocks noChangeArrowheads="1"/>
            </p:cNvSpPr>
            <p:nvPr/>
          </p:nvSpPr>
          <p:spPr bwMode="auto">
            <a:xfrm>
              <a:off x="7494588" y="1300981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NH*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8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NV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79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NE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0" name="Text - Montana"/>
            <p:cNvSpPr txBox="1">
              <a:spLocks noChangeArrowheads="1"/>
            </p:cNvSpPr>
            <p:nvPr/>
          </p:nvSpPr>
          <p:spPr bwMode="auto">
            <a:xfrm>
              <a:off x="2763837" y="140385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MT*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81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MO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2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MS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3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MN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84" name="Text - Michigan"/>
            <p:cNvSpPr txBox="1">
              <a:spLocks noChangeArrowheads="1"/>
            </p:cNvSpPr>
            <p:nvPr/>
          </p:nvSpPr>
          <p:spPr bwMode="auto">
            <a:xfrm>
              <a:off x="5592128" y="195725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MI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85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6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MD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7" name="Text - Maine"/>
            <p:cNvSpPr txBox="1">
              <a:spLocks noChangeArrowheads="1"/>
            </p:cNvSpPr>
            <p:nvPr/>
          </p:nvSpPr>
          <p:spPr bwMode="auto">
            <a:xfrm>
              <a:off x="7170737" y="1024756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ME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8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LA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9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KY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90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KS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1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IA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92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IN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93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IL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94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ID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5" name="Text - Hawaii"/>
            <p:cNvSpPr txBox="1">
              <a:spLocks noChangeArrowheads="1"/>
            </p:cNvSpPr>
            <p:nvPr/>
          </p:nvSpPr>
          <p:spPr bwMode="auto">
            <a:xfrm>
              <a:off x="2654302" y="4399782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HI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6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GA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7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FL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8" name="Text - District of Columbia"/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  DC  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9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DE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0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CT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1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CO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102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CA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103" name="Text - Arkansas"/>
            <p:cNvSpPr txBox="1">
              <a:spLocks noChangeArrowheads="1"/>
            </p:cNvSpPr>
            <p:nvPr/>
          </p:nvSpPr>
          <p:spPr bwMode="auto">
            <a:xfrm>
              <a:off x="4754825" y="3372619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AR</a:t>
              </a:r>
              <a:endParaRPr lang="en-US" sz="1200" b="1" baseline="30000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04" name="Text - Arizona"/>
            <p:cNvSpPr txBox="1">
              <a:spLocks noChangeArrowheads="1"/>
            </p:cNvSpPr>
            <p:nvPr/>
          </p:nvSpPr>
          <p:spPr bwMode="auto">
            <a:xfrm>
              <a:off x="1961513" y="3321075"/>
              <a:ext cx="1219200" cy="343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AZ*</a:t>
              </a:r>
            </a:p>
          </p:txBody>
        </p:sp>
        <p:sp>
          <p:nvSpPr>
            <p:cNvPr id="105" name="Text - Alaska"/>
            <p:cNvSpPr txBox="1">
              <a:spLocks noChangeArrowheads="1"/>
            </p:cNvSpPr>
            <p:nvPr/>
          </p:nvSpPr>
          <p:spPr bwMode="auto">
            <a:xfrm>
              <a:off x="1421503" y="4134057"/>
              <a:ext cx="497576" cy="250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ysClr val="windowText" lastClr="000000"/>
                  </a:solidFill>
                  <a:cs typeface="Times New Roman" charset="0"/>
                </a:rPr>
                <a:t>AK</a:t>
              </a:r>
              <a:endParaRPr lang="en-US" sz="1200" b="1" dirty="0">
                <a:solidFill>
                  <a:sysClr val="windowText" lastClr="000000"/>
                </a:solidFill>
                <a:cs typeface="Times New Roman" charset="0"/>
              </a:endParaRPr>
            </a:p>
          </p:txBody>
        </p:sp>
        <p:sp>
          <p:nvSpPr>
            <p:cNvPr id="106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AL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7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08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09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0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1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2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3" name="Line - Hawaii"/>
            <p:cNvSpPr>
              <a:spLocks noChangeShapeType="1"/>
            </p:cNvSpPr>
            <p:nvPr/>
          </p:nvSpPr>
          <p:spPr bwMode="auto">
            <a:xfrm flipH="1" flipV="1">
              <a:off x="2690813" y="4455344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5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6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</p:grpSp>
      <p:sp>
        <p:nvSpPr>
          <p:cNvPr id="153" name="Text Placeholder 142"/>
          <p:cNvSpPr txBox="1">
            <a:spLocks/>
          </p:cNvSpPr>
          <p:nvPr/>
        </p:nvSpPr>
        <p:spPr>
          <a:xfrm>
            <a:off x="38100" y="625221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000" kern="0" dirty="0" smtClean="0"/>
              <a:t>NOTES: A total of 31 states including DC have adopted the ACA Medicaid expansion, including 6 states with ACA 1115 ACA expansion waivers.  AZ has a pending waiver application that seeks changes to its expansion. MT and NH’s waivers will take effect on 1/1/16. PA originally expanded through a waiver but subsequently transitioned to </a:t>
            </a:r>
            <a:r>
              <a:rPr lang="en-US" sz="1000" kern="0" dirty="0"/>
              <a:t>a state plan amendment. </a:t>
            </a:r>
            <a:r>
              <a:rPr lang="en-US" sz="1000" kern="0" dirty="0" smtClean="0"/>
              <a:t>TN and UT have debated waiver proposals which have not been approved by their state legislatures or submitted to CMS.  </a:t>
            </a:r>
            <a:endParaRPr lang="en-US" sz="1000" dirty="0" smtClean="0"/>
          </a:p>
          <a:p>
            <a:r>
              <a:rPr lang="en-US" sz="1000" kern="0" dirty="0" smtClean="0"/>
              <a:t>SOURCE: “Status of State Action on the Medicaid Expansion Decision,” KFF State Health Facts, updated December 17, 2015.</a:t>
            </a:r>
          </a:p>
          <a:p>
            <a:r>
              <a:rPr lang="en-US" sz="1000" kern="0" dirty="0" smtClean="0">
                <a:hlinkClick r:id="rId3"/>
              </a:rPr>
              <a:t>http://kff.org/health-reform/state-indicator/state-activity-around-expanding-medicaid-under-the-affordable-care-act/</a:t>
            </a:r>
            <a:r>
              <a:rPr lang="en-US" sz="1000" kern="0" dirty="0" smtClean="0"/>
              <a:t>  </a:t>
            </a:r>
            <a:endParaRPr lang="en-US" sz="1000" kern="0" dirty="0"/>
          </a:p>
        </p:txBody>
      </p:sp>
    </p:spTree>
    <p:extLst>
      <p:ext uri="{BB962C8B-B14F-4D97-AF65-F5344CB8AC3E}">
        <p14:creationId xmlns:p14="http://schemas.microsoft.com/office/powerpoint/2010/main" val="187937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274</TotalTime>
  <Words>204</Words>
  <Application>Microsoft Office PowerPoint</Application>
  <PresentationFormat>On-screen Show (4:3)</PresentationFormat>
  <Paragraphs>57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States with Section 1115 ACA Expansion Waivers, December 2015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Gates</dc:creator>
  <cp:lastModifiedBy>Alexandra Gates</cp:lastModifiedBy>
  <cp:revision>51</cp:revision>
  <dcterms:created xsi:type="dcterms:W3CDTF">2015-11-16T16:16:15Z</dcterms:created>
  <dcterms:modified xsi:type="dcterms:W3CDTF">2015-12-21T16:51:56Z</dcterms:modified>
</cp:coreProperties>
</file>