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8" r:id="rId2"/>
    <p:sldMasterId id="2147483673" r:id="rId3"/>
    <p:sldMasterId id="2147483666" r:id="rId4"/>
  </p:sldMasterIdLst>
  <p:notesMasterIdLst>
    <p:notesMasterId r:id="rId12"/>
  </p:notesMasterIdLst>
  <p:handoutMasterIdLst>
    <p:handoutMasterId r:id="rId13"/>
  </p:handoutMasterIdLst>
  <p:sldIdLst>
    <p:sldId id="323" r:id="rId5"/>
    <p:sldId id="314" r:id="rId6"/>
    <p:sldId id="327" r:id="rId7"/>
    <p:sldId id="328" r:id="rId8"/>
    <p:sldId id="313" r:id="rId9"/>
    <p:sldId id="331" r:id="rId10"/>
    <p:sldId id="315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ira Norton" initials="MN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05C26"/>
    <a:srgbClr val="133559"/>
    <a:srgbClr val="104068"/>
    <a:srgbClr val="E6F5FC"/>
    <a:srgbClr val="FF7300"/>
    <a:srgbClr val="AA36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958" autoAdjust="0"/>
  </p:normalViewPr>
  <p:slideViewPr>
    <p:cSldViewPr>
      <p:cViewPr varScale="1">
        <p:scale>
          <a:sx n="77" d="100"/>
          <a:sy n="77" d="100"/>
        </p:scale>
        <p:origin x="-49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-2970" y="-8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42957452471637"/>
          <c:y val="0.21975970066065981"/>
          <c:w val="0.6286631168734077"/>
          <c:h val="0.7222541951624234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Sheet1!$A$2:$A$4</c:f>
              <c:strCache>
                <c:ptCount val="3"/>
                <c:pt idx="0">
                  <c:v>Quality of care or patient experiences</c:v>
                </c:pt>
                <c:pt idx="1">
                  <c:v>Utilization or efficiency in care</c:v>
                </c:pt>
                <c:pt idx="2">
                  <c:v>Qualifying as a Patient-Centered Medical Home (PCMH) or Advanced Primary Care Practice (APCP)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</c:v>
                </c:pt>
                <c:pt idx="1">
                  <c:v>0.43</c:v>
                </c:pt>
                <c:pt idx="2">
                  <c:v>0.3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82150528"/>
        <c:axId val="80976128"/>
      </c:barChart>
      <c:valAx>
        <c:axId val="80976128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82150528"/>
        <c:crosses val="autoZero"/>
        <c:crossBetween val="between"/>
      </c:valAx>
      <c:catAx>
        <c:axId val="82150528"/>
        <c:scaling>
          <c:orientation val="maxMin"/>
        </c:scaling>
        <c:delete val="1"/>
        <c:axPos val="l"/>
        <c:majorTickMark val="out"/>
        <c:minorTickMark val="none"/>
        <c:tickLblPos val="nextTo"/>
        <c:crossAx val="80976128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62912001426762"/>
          <c:y val="0.46838088547430223"/>
          <c:w val="0.85172992747739051"/>
          <c:h val="0.525056980696551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Yes, currently participating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Sheet1!$B$2</c:f>
              <c:numCache>
                <c:formatCode>0%;0%</c:formatCode>
                <c:ptCount val="1"/>
                <c:pt idx="0">
                  <c:v>0.28999999999999998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Yes, preparing to participate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0.09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Not participating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Sheet1!$D$2</c:f>
              <c:numCache>
                <c:formatCode>0%;0%</c:formatCode>
                <c:ptCount val="1"/>
                <c:pt idx="0">
                  <c:v>0.32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Sheet1!$E$2</c:f>
              <c:numCache>
                <c:formatCode>0%</c:formatCode>
                <c:ptCount val="1"/>
                <c:pt idx="0">
                  <c:v>0.28000000000000003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81901440"/>
        <c:axId val="81899904"/>
      </c:barChart>
      <c:valAx>
        <c:axId val="81899904"/>
        <c:scaling>
          <c:orientation val="minMax"/>
          <c:max val="1.05"/>
          <c:min val="0"/>
        </c:scaling>
        <c:delete val="1"/>
        <c:axPos val="t"/>
        <c:numFmt formatCode="0%;0%" sourceLinked="1"/>
        <c:majorTickMark val="none"/>
        <c:minorTickMark val="none"/>
        <c:tickLblPos val="nextTo"/>
        <c:crossAx val="81901440"/>
        <c:crosses val="autoZero"/>
        <c:crossBetween val="between"/>
      </c:valAx>
      <c:catAx>
        <c:axId val="81901440"/>
        <c:scaling>
          <c:orientation val="maxMin"/>
        </c:scaling>
        <c:delete val="1"/>
        <c:axPos val="l"/>
        <c:majorTickMark val="out"/>
        <c:minorTickMark val="none"/>
        <c:tickLblPos val="nextTo"/>
        <c:crossAx val="81899904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0581374349163286"/>
          <c:y val="0.11180453398197571"/>
          <c:w val="0.82841014568924398"/>
          <c:h val="0.37524066586202615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562912001426762"/>
          <c:y val="0.46838088547430223"/>
          <c:w val="0.85172992747739051"/>
          <c:h val="0.52505698069655105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Fee-for-service only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Sheet1!$B$2</c:f>
              <c:numCache>
                <c:formatCode>0%;0%</c:formatCode>
                <c:ptCount val="1"/>
                <c:pt idx="0">
                  <c:v>0.34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Capitation or salary, with/without fee-for-service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</c:f>
              <c:strCache>
                <c:ptCount val="1"/>
                <c:pt idx="0">
                  <c:v>Total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0.64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81974016"/>
        <c:axId val="81923072"/>
      </c:barChart>
      <c:valAx>
        <c:axId val="81923072"/>
        <c:scaling>
          <c:orientation val="minMax"/>
          <c:max val="1.05"/>
          <c:min val="0"/>
        </c:scaling>
        <c:delete val="1"/>
        <c:axPos val="t"/>
        <c:numFmt formatCode="0%;0%" sourceLinked="1"/>
        <c:majorTickMark val="none"/>
        <c:minorTickMark val="none"/>
        <c:tickLblPos val="nextTo"/>
        <c:crossAx val="81974016"/>
        <c:crosses val="autoZero"/>
        <c:crossBetween val="between"/>
      </c:valAx>
      <c:catAx>
        <c:axId val="81974016"/>
        <c:scaling>
          <c:orientation val="maxMin"/>
        </c:scaling>
        <c:delete val="1"/>
        <c:axPos val="l"/>
        <c:majorTickMark val="out"/>
        <c:minorTickMark val="none"/>
        <c:tickLblPos val="nextTo"/>
        <c:crossAx val="81923072"/>
        <c:crosses val="autoZero"/>
        <c:auto val="1"/>
        <c:lblAlgn val="ctr"/>
        <c:lblOffset val="100"/>
        <c:noMultiLvlLbl val="0"/>
      </c:catAx>
    </c:plotArea>
    <c:legend>
      <c:legendPos val="r"/>
      <c:layout>
        <c:manualLayout>
          <c:xMode val="edge"/>
          <c:yMode val="edge"/>
          <c:x val="0.13012230618565662"/>
          <c:y val="0.16770680097296356"/>
          <c:w val="0.82664403121764385"/>
          <c:h val="0.2061878087279725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85842560828554"/>
          <c:y val="0.20952645916188134"/>
          <c:w val="0.78835975226748745"/>
          <c:h val="0.70684081269927679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MDs all</c:v>
                </c:pt>
                <c:pt idx="1">
                  <c:v>MDs with NP/Pas in practice</c:v>
                </c:pt>
                <c:pt idx="2">
                  <c:v>MDs without NP/Pas in practice</c:v>
                </c:pt>
                <c:pt idx="4">
                  <c:v>NP/PA all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0.28999999999999998</c:v>
                </c:pt>
                <c:pt idx="1">
                  <c:v>0.4</c:v>
                </c:pt>
                <c:pt idx="2">
                  <c:v>0.14000000000000001</c:v>
                </c:pt>
                <c:pt idx="4">
                  <c:v>0.88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MDs all</c:v>
                </c:pt>
                <c:pt idx="1">
                  <c:v>MDs with NP/Pas in practice</c:v>
                </c:pt>
                <c:pt idx="2">
                  <c:v>MDs without NP/Pas in practice</c:v>
                </c:pt>
                <c:pt idx="4">
                  <c:v>NP/PA all</c:v>
                </c:pt>
              </c:strCache>
            </c:strRef>
          </c:cat>
          <c:val>
            <c:numRef>
              <c:f>Sheet1!$C$2:$C$6</c:f>
              <c:numCache>
                <c:formatCode>0%</c:formatCode>
                <c:ptCount val="5"/>
                <c:pt idx="0">
                  <c:v>0.18</c:v>
                </c:pt>
                <c:pt idx="1">
                  <c:v>0.16</c:v>
                </c:pt>
                <c:pt idx="2">
                  <c:v>0.18</c:v>
                </c:pt>
                <c:pt idx="4">
                  <c:v>0.08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4"/>
              <c:delete val="1"/>
            </c:dLbl>
            <c:txPr>
              <a:bodyPr/>
              <a:lstStyle/>
              <a:p>
                <a:pPr>
                  <a:defRPr sz="140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MDs all</c:v>
                </c:pt>
                <c:pt idx="1">
                  <c:v>MDs with NP/Pas in practice</c:v>
                </c:pt>
                <c:pt idx="2">
                  <c:v>MDs without NP/Pas in practice</c:v>
                </c:pt>
                <c:pt idx="4">
                  <c:v>NP/PA all</c:v>
                </c:pt>
              </c:strCache>
            </c:strRef>
          </c:cat>
          <c:val>
            <c:numRef>
              <c:f>Sheet1!$D$2:$D$6</c:f>
              <c:numCache>
                <c:formatCode>0%</c:formatCode>
                <c:ptCount val="5"/>
                <c:pt idx="0">
                  <c:v>0.41</c:v>
                </c:pt>
                <c:pt idx="1">
                  <c:v>0.35</c:v>
                </c:pt>
                <c:pt idx="2">
                  <c:v>0.52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4"/>
              <c:layout>
                <c:manualLayout>
                  <c:x val="3.1244454081443801E-2"/>
                  <c:y val="2.541936955960441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Sheet1!$A$2:$A$6</c:f>
              <c:strCache>
                <c:ptCount val="5"/>
                <c:pt idx="0">
                  <c:v>MDs all</c:v>
                </c:pt>
                <c:pt idx="1">
                  <c:v>MDs with NP/Pas in practice</c:v>
                </c:pt>
                <c:pt idx="2">
                  <c:v>MDs without NP/Pas in practice</c:v>
                </c:pt>
                <c:pt idx="4">
                  <c:v>NP/PA all</c:v>
                </c:pt>
              </c:strCache>
            </c:strRef>
          </c:cat>
          <c:val>
            <c:numRef>
              <c:f>Sheet1!$E$2:$E$6</c:f>
              <c:numCache>
                <c:formatCode>0%</c:formatCode>
                <c:ptCount val="5"/>
                <c:pt idx="0">
                  <c:v>0.12</c:v>
                </c:pt>
                <c:pt idx="1">
                  <c:v>0.1</c:v>
                </c:pt>
                <c:pt idx="2">
                  <c:v>0.15</c:v>
                </c:pt>
                <c:pt idx="4">
                  <c:v>0.03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82045952"/>
        <c:axId val="82044416"/>
      </c:barChart>
      <c:valAx>
        <c:axId val="82044416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82045952"/>
        <c:crosses val="autoZero"/>
        <c:crossBetween val="between"/>
      </c:valAx>
      <c:catAx>
        <c:axId val="82045952"/>
        <c:scaling>
          <c:orientation val="maxMin"/>
        </c:scaling>
        <c:delete val="1"/>
        <c:axPos val="l"/>
        <c:majorTickMark val="out"/>
        <c:minorTickMark val="none"/>
        <c:tickLblPos val="nextTo"/>
        <c:crossAx val="82044416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11361619665979565"/>
          <c:y val="5.3575224320932549E-2"/>
          <c:w val="0.7926504410958729"/>
          <c:h val="9.4652564615863702E-2"/>
        </c:manualLayout>
      </c:layout>
      <c:overlay val="0"/>
      <c:txPr>
        <a:bodyPr/>
        <a:lstStyle/>
        <a:p>
          <a:pPr>
            <a:defRPr sz="14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76753622942062"/>
          <c:y val="0.19546973703720319"/>
          <c:w val="0.73723246377057938"/>
          <c:h val="0.7145249568153244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0.33</c:v>
                </c:pt>
                <c:pt idx="1">
                  <c:v>0.43</c:v>
                </c:pt>
                <c:pt idx="2">
                  <c:v>0.28000000000000003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0.26</c:v>
                </c:pt>
                <c:pt idx="1">
                  <c:v>0.24</c:v>
                </c:pt>
                <c:pt idx="2">
                  <c:v>0.27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0.14000000000000001</c:v>
                </c:pt>
                <c:pt idx="1">
                  <c:v>0.17</c:v>
                </c:pt>
                <c:pt idx="2">
                  <c:v>0.13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0.27</c:v>
                </c:pt>
                <c:pt idx="1">
                  <c:v>0.15</c:v>
                </c:pt>
                <c:pt idx="2">
                  <c:v>0.31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82235776"/>
        <c:axId val="82225792"/>
      </c:barChart>
      <c:valAx>
        <c:axId val="82225792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82235776"/>
        <c:crosses val="autoZero"/>
        <c:crossBetween val="between"/>
      </c:valAx>
      <c:catAx>
        <c:axId val="82235776"/>
        <c:scaling>
          <c:orientation val="maxMin"/>
        </c:scaling>
        <c:delete val="1"/>
        <c:axPos val="l"/>
        <c:majorTickMark val="out"/>
        <c:minorTickMark val="none"/>
        <c:tickLblPos val="nextTo"/>
        <c:crossAx val="82225792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5279603756804531"/>
          <c:y val="9.008815961299009E-2"/>
          <c:w val="0.69891707885154153"/>
          <c:h val="7.4947912983882356E-2"/>
        </c:manualLayout>
      </c:layout>
      <c:overlay val="0"/>
      <c:txPr>
        <a:bodyPr/>
        <a:lstStyle/>
        <a:p>
          <a:pPr>
            <a:defRPr sz="14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76753622942062"/>
          <c:y val="0.19546973703720319"/>
          <c:w val="0.73723246377057938"/>
          <c:h val="0.7145249568153244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0.14000000000000001</c:v>
                </c:pt>
                <c:pt idx="1">
                  <c:v>0.3</c:v>
                </c:pt>
                <c:pt idx="2">
                  <c:v>7.0000000000000007E-2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0.21</c:v>
                </c:pt>
                <c:pt idx="1">
                  <c:v>0.2</c:v>
                </c:pt>
                <c:pt idx="2">
                  <c:v>0.21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0.26</c:v>
                </c:pt>
                <c:pt idx="1">
                  <c:v>0.24</c:v>
                </c:pt>
                <c:pt idx="2">
                  <c:v>0.27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0.38</c:v>
                </c:pt>
                <c:pt idx="1">
                  <c:v>0.25</c:v>
                </c:pt>
                <c:pt idx="2">
                  <c:v>0.43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82395520"/>
        <c:axId val="82381440"/>
      </c:barChart>
      <c:valAx>
        <c:axId val="82381440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82395520"/>
        <c:crosses val="autoZero"/>
        <c:crossBetween val="between"/>
      </c:valAx>
      <c:catAx>
        <c:axId val="82395520"/>
        <c:scaling>
          <c:orientation val="maxMin"/>
        </c:scaling>
        <c:delete val="1"/>
        <c:axPos val="l"/>
        <c:majorTickMark val="out"/>
        <c:minorTickMark val="none"/>
        <c:tickLblPos val="nextTo"/>
        <c:crossAx val="82381440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5279603756804531"/>
          <c:y val="9.008815961299009E-2"/>
          <c:w val="0.69891707885154153"/>
          <c:h val="7.4947912983882356E-2"/>
        </c:manualLayout>
      </c:layout>
      <c:overlay val="0"/>
      <c:txPr>
        <a:bodyPr/>
        <a:lstStyle/>
        <a:p>
          <a:pPr>
            <a:defRPr sz="14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6276753622942062"/>
          <c:y val="0.19546973703720319"/>
          <c:w val="0.73723246377057938"/>
          <c:h val="0.71452495681532446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Positive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</c:v>
                </c:pt>
                <c:pt idx="1">
                  <c:v>0.22</c:v>
                </c:pt>
                <c:pt idx="2">
                  <c:v>0.12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No impact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Sheet1!$C$2:$C$4</c:f>
              <c:numCache>
                <c:formatCode>0%</c:formatCode>
                <c:ptCount val="3"/>
                <c:pt idx="0">
                  <c:v>0.1</c:v>
                </c:pt>
                <c:pt idx="1">
                  <c:v>0.17</c:v>
                </c:pt>
                <c:pt idx="2">
                  <c:v>0.14000000000000001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Negative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 baseline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Sheet1!$D$2:$D$4</c:f>
              <c:numCache>
                <c:formatCode>0%</c:formatCode>
                <c:ptCount val="3"/>
                <c:pt idx="0">
                  <c:v>0.28000000000000003</c:v>
                </c:pt>
                <c:pt idx="1">
                  <c:v>0.5</c:v>
                </c:pt>
                <c:pt idx="2">
                  <c:v>0.52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Sheet1!$A$2:$A$4</c:f>
              <c:strCache>
                <c:ptCount val="3"/>
                <c:pt idx="0">
                  <c:v>MDs all</c:v>
                </c:pt>
                <c:pt idx="1">
                  <c:v>MDs in medical homes</c:v>
                </c:pt>
                <c:pt idx="2">
                  <c:v>MDs not in medical homes</c:v>
                </c:pt>
              </c:strCache>
            </c:strRef>
          </c:cat>
          <c:val>
            <c:numRef>
              <c:f>Sheet1!$E$2:$E$4</c:f>
              <c:numCache>
                <c:formatCode>0%</c:formatCode>
                <c:ptCount val="3"/>
                <c:pt idx="0">
                  <c:v>0.11</c:v>
                </c:pt>
                <c:pt idx="1">
                  <c:v>0.1</c:v>
                </c:pt>
                <c:pt idx="2">
                  <c:v>0.21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82837888"/>
        <c:axId val="82565760"/>
      </c:barChart>
      <c:valAx>
        <c:axId val="82565760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82837888"/>
        <c:crosses val="autoZero"/>
        <c:crossBetween val="between"/>
      </c:valAx>
      <c:catAx>
        <c:axId val="82837888"/>
        <c:scaling>
          <c:orientation val="maxMin"/>
        </c:scaling>
        <c:delete val="1"/>
        <c:axPos val="l"/>
        <c:majorTickMark val="out"/>
        <c:minorTickMark val="none"/>
        <c:tickLblPos val="nextTo"/>
        <c:crossAx val="82565760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0.25279603756804531"/>
          <c:y val="9.008815961299009E-2"/>
          <c:w val="0.69891707885154153"/>
          <c:h val="7.4947912983882356E-2"/>
        </c:manualLayout>
      </c:layout>
      <c:overlay val="0"/>
      <c:txPr>
        <a:bodyPr/>
        <a:lstStyle/>
        <a:p>
          <a:pPr>
            <a:defRPr sz="1400" b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239941520077868"/>
          <c:y val="0.22179213326199854"/>
          <c:w val="0.75760058479922132"/>
          <c:h val="0.7349408287190654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Excellent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3007924176614327E-3"/>
                  <c:y val="-5.3311977674367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3007924176614327E-3"/>
                  <c:y val="-5.5977377162108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7.3007924176614327E-3"/>
                  <c:y val="-5.59775870526105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Private</c:v>
                </c:pt>
                <c:pt idx="1">
                  <c:v>Medicare</c:v>
                </c:pt>
                <c:pt idx="2">
                  <c:v>Medicaid</c:v>
                </c:pt>
                <c:pt idx="4">
                  <c:v>Private</c:v>
                </c:pt>
                <c:pt idx="5">
                  <c:v>Medicare</c:v>
                </c:pt>
                <c:pt idx="6">
                  <c:v>Medicaid</c:v>
                </c:pt>
              </c:strCache>
            </c:strRef>
          </c:cat>
          <c:val>
            <c:numRef>
              <c:f>Sheet1!$B$2:$B$8</c:f>
              <c:numCache>
                <c:formatCode>0%</c:formatCode>
                <c:ptCount val="7"/>
                <c:pt idx="0">
                  <c:v>0.04</c:v>
                </c:pt>
                <c:pt idx="1">
                  <c:v>0.01</c:v>
                </c:pt>
                <c:pt idx="2">
                  <c:v>0.01</c:v>
                </c:pt>
                <c:pt idx="4">
                  <c:v>0.03</c:v>
                </c:pt>
                <c:pt idx="5">
                  <c:v>0.03</c:v>
                </c:pt>
                <c:pt idx="6">
                  <c:v>0.01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Good</c:v>
                </c:pt>
              </c:strCache>
            </c:strRef>
          </c:tx>
          <c:spPr>
            <a:solidFill>
              <a:schemeClr val="accent3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Private</c:v>
                </c:pt>
                <c:pt idx="1">
                  <c:v>Medicare</c:v>
                </c:pt>
                <c:pt idx="2">
                  <c:v>Medicaid</c:v>
                </c:pt>
                <c:pt idx="4">
                  <c:v>Private</c:v>
                </c:pt>
                <c:pt idx="5">
                  <c:v>Medicare</c:v>
                </c:pt>
                <c:pt idx="6">
                  <c:v>Medicaid</c:v>
                </c:pt>
              </c:strCache>
            </c:strRef>
          </c:cat>
          <c:val>
            <c:numRef>
              <c:f>Sheet1!$C$2:$C$8</c:f>
              <c:numCache>
                <c:formatCode>0%</c:formatCode>
                <c:ptCount val="7"/>
                <c:pt idx="0">
                  <c:v>0.42</c:v>
                </c:pt>
                <c:pt idx="1">
                  <c:v>0.2</c:v>
                </c:pt>
                <c:pt idx="2">
                  <c:v>0.1</c:v>
                </c:pt>
                <c:pt idx="4">
                  <c:v>0.28999999999999998</c:v>
                </c:pt>
                <c:pt idx="5">
                  <c:v>0.22</c:v>
                </c:pt>
                <c:pt idx="6">
                  <c:v>0.15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Only fair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Sheet1!$A$2:$A$8</c:f>
              <c:strCache>
                <c:ptCount val="7"/>
                <c:pt idx="0">
                  <c:v>Private</c:v>
                </c:pt>
                <c:pt idx="1">
                  <c:v>Medicare</c:v>
                </c:pt>
                <c:pt idx="2">
                  <c:v>Medicaid</c:v>
                </c:pt>
                <c:pt idx="4">
                  <c:v>Private</c:v>
                </c:pt>
                <c:pt idx="5">
                  <c:v>Medicare</c:v>
                </c:pt>
                <c:pt idx="6">
                  <c:v>Medicaid</c:v>
                </c:pt>
              </c:strCache>
            </c:strRef>
          </c:cat>
          <c:val>
            <c:numRef>
              <c:f>Sheet1!$D$2:$D$8</c:f>
              <c:numCache>
                <c:formatCode>0%</c:formatCode>
                <c:ptCount val="7"/>
                <c:pt idx="0">
                  <c:v>0.32</c:v>
                </c:pt>
                <c:pt idx="1">
                  <c:v>0.4</c:v>
                </c:pt>
                <c:pt idx="2">
                  <c:v>0.28000000000000003</c:v>
                </c:pt>
                <c:pt idx="4">
                  <c:v>0.28999999999999998</c:v>
                </c:pt>
                <c:pt idx="5">
                  <c:v>0.26</c:v>
                </c:pt>
                <c:pt idx="6">
                  <c:v>0.24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Poor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Sheet1!$A$2:$A$8</c:f>
              <c:strCache>
                <c:ptCount val="7"/>
                <c:pt idx="0">
                  <c:v>Private</c:v>
                </c:pt>
                <c:pt idx="1">
                  <c:v>Medicare</c:v>
                </c:pt>
                <c:pt idx="2">
                  <c:v>Medicaid</c:v>
                </c:pt>
                <c:pt idx="4">
                  <c:v>Private</c:v>
                </c:pt>
                <c:pt idx="5">
                  <c:v>Medicare</c:v>
                </c:pt>
                <c:pt idx="6">
                  <c:v>Medicaid</c:v>
                </c:pt>
              </c:strCache>
            </c:strRef>
          </c:cat>
          <c:val>
            <c:numRef>
              <c:f>Sheet1!$E$2:$E$8</c:f>
              <c:numCache>
                <c:formatCode>0%</c:formatCode>
                <c:ptCount val="7"/>
                <c:pt idx="0">
                  <c:v>0.06</c:v>
                </c:pt>
                <c:pt idx="1">
                  <c:v>0.23</c:v>
                </c:pt>
                <c:pt idx="2">
                  <c:v>0.41</c:v>
                </c:pt>
                <c:pt idx="4">
                  <c:v>0.14000000000000001</c:v>
                </c:pt>
                <c:pt idx="5">
                  <c:v>0.24</c:v>
                </c:pt>
                <c:pt idx="6">
                  <c:v>0.28000000000000003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Not sure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Sheet1!$A$2:$A$8</c:f>
              <c:strCache>
                <c:ptCount val="7"/>
                <c:pt idx="0">
                  <c:v>Private</c:v>
                </c:pt>
                <c:pt idx="1">
                  <c:v>Medicare</c:v>
                </c:pt>
                <c:pt idx="2">
                  <c:v>Medicaid</c:v>
                </c:pt>
                <c:pt idx="4">
                  <c:v>Private</c:v>
                </c:pt>
                <c:pt idx="5">
                  <c:v>Medicare</c:v>
                </c:pt>
                <c:pt idx="6">
                  <c:v>Medicaid</c:v>
                </c:pt>
              </c:strCache>
            </c:strRef>
          </c:cat>
          <c:val>
            <c:numRef>
              <c:f>Sheet1!$F$2:$F$8</c:f>
              <c:numCache>
                <c:formatCode>0%</c:formatCode>
                <c:ptCount val="7"/>
                <c:pt idx="0">
                  <c:v>0.15</c:v>
                </c:pt>
                <c:pt idx="1">
                  <c:v>0.15</c:v>
                </c:pt>
                <c:pt idx="2">
                  <c:v>0.19</c:v>
                </c:pt>
                <c:pt idx="4">
                  <c:v>0.25</c:v>
                </c:pt>
                <c:pt idx="5">
                  <c:v>0.26</c:v>
                </c:pt>
                <c:pt idx="6">
                  <c:v>0.31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5"/>
        <c:overlap val="100"/>
        <c:axId val="82689408"/>
        <c:axId val="82687872"/>
      </c:barChart>
      <c:valAx>
        <c:axId val="82687872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82689408"/>
        <c:crosses val="autoZero"/>
        <c:crossBetween val="between"/>
      </c:valAx>
      <c:catAx>
        <c:axId val="82689408"/>
        <c:scaling>
          <c:orientation val="maxMin"/>
        </c:scaling>
        <c:delete val="0"/>
        <c:axPos val="l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400"/>
            </a:pPr>
            <a:endParaRPr lang="en-US"/>
          </a:p>
        </c:txPr>
        <c:crossAx val="82687872"/>
        <c:crosses val="autoZero"/>
        <c:auto val="1"/>
        <c:lblAlgn val="ctr"/>
        <c:lblOffset val="100"/>
        <c:noMultiLvlLbl val="0"/>
      </c:catAx>
    </c:plotArea>
    <c:legend>
      <c:legendPos val="t"/>
      <c:layout>
        <c:manualLayout>
          <c:xMode val="edge"/>
          <c:yMode val="edge"/>
          <c:x val="6.0785707830795455E-2"/>
          <c:y val="5.5530310392371406E-2"/>
          <c:w val="0.9116946737327607"/>
          <c:h val="6.1093038372811291E-2"/>
        </c:manualLayout>
      </c:layout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9885842560828554"/>
          <c:y val="0.34676673228346455"/>
          <c:w val="0.80114157439171441"/>
          <c:h val="0.51027840269966251"/>
        </c:manualLayout>
      </c:layout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  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MDs all</c:v>
                </c:pt>
                <c:pt idx="1">
                  <c:v>NP/PA all</c:v>
                </c:pt>
              </c:strCache>
            </c:strRef>
          </c:cat>
          <c:val>
            <c:numRef>
              <c:f>Sheet1!$B$2:$B$3</c:f>
              <c:numCache>
                <c:formatCode>0%</c:formatCode>
                <c:ptCount val="2"/>
                <c:pt idx="0">
                  <c:v>0.47</c:v>
                </c:pt>
                <c:pt idx="1">
                  <c:v>0.27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   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solidFill>
                <a:schemeClr val="tx1"/>
              </a:solidFill>
            </a:ln>
          </c:spPr>
          <c:invertIfNegative val="0"/>
          <c:dLbls>
            <c:dLbl>
              <c:idx val="4"/>
              <c:delete val="1"/>
            </c:dLbl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MDs all</c:v>
                </c:pt>
                <c:pt idx="1">
                  <c:v>NP/PA all</c:v>
                </c:pt>
              </c:strCache>
            </c:strRef>
          </c:cat>
          <c:val>
            <c:numRef>
              <c:f>Sheet1!$C$2:$C$3</c:f>
              <c:numCache>
                <c:formatCode>0%</c:formatCode>
                <c:ptCount val="2"/>
                <c:pt idx="0">
                  <c:v>0.34</c:v>
                </c:pt>
                <c:pt idx="1">
                  <c:v>0.56000000000000005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   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400" b="0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MDs all</c:v>
                </c:pt>
                <c:pt idx="1">
                  <c:v>NP/PA all</c:v>
                </c:pt>
              </c:strCache>
            </c:strRef>
          </c:cat>
          <c:val>
            <c:numRef>
              <c:f>Sheet1!$D$2:$D$3</c:f>
              <c:numCache>
                <c:formatCode>0%</c:formatCode>
                <c:ptCount val="2"/>
                <c:pt idx="0">
                  <c:v>0.18</c:v>
                </c:pt>
                <c:pt idx="1">
                  <c:v>0.17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5"/>
        <c:overlap val="100"/>
        <c:axId val="82773888"/>
        <c:axId val="82772352"/>
      </c:barChart>
      <c:valAx>
        <c:axId val="82772352"/>
        <c:scaling>
          <c:orientation val="minMax"/>
          <c:max val="1.05"/>
          <c:min val="0"/>
        </c:scaling>
        <c:delete val="1"/>
        <c:axPos val="t"/>
        <c:numFmt formatCode="0%" sourceLinked="1"/>
        <c:majorTickMark val="none"/>
        <c:minorTickMark val="none"/>
        <c:tickLblPos val="nextTo"/>
        <c:crossAx val="82773888"/>
        <c:crosses val="autoZero"/>
        <c:crossBetween val="between"/>
      </c:valAx>
      <c:catAx>
        <c:axId val="82773888"/>
        <c:scaling>
          <c:orientation val="maxMin"/>
        </c:scaling>
        <c:delete val="1"/>
        <c:axPos val="l"/>
        <c:majorTickMark val="out"/>
        <c:minorTickMark val="none"/>
        <c:tickLblPos val="nextTo"/>
        <c:crossAx val="82772352"/>
        <c:crosses val="autoZero"/>
        <c:auto val="1"/>
        <c:lblAlgn val="ctr"/>
        <c:lblOffset val="100"/>
        <c:noMultiLvlLbl val="0"/>
      </c:catAx>
    </c:plotArea>
    <c:plotVisOnly val="1"/>
    <c:dispBlanksAs val="gap"/>
    <c:showDLblsOverMax val="0"/>
  </c:chart>
  <c:txPr>
    <a:bodyPr/>
    <a:lstStyle/>
    <a:p>
      <a:pPr>
        <a:defRPr sz="13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48CB0B-2FE9-44DA-8E48-55986BEE7363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3ECE-5676-4228-8124-8AA4257592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8801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1A4D92E5-9FFA-458A-9BEA-BDF5C2EF3530}" type="datetimeFigureOut">
              <a:rPr lang="en-US" smtClean="0"/>
              <a:t>11/19/2015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3E76084-7007-4F9A-9BF5-85CA96B02E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93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/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458200" y="6172200"/>
            <a:ext cx="504825" cy="507365"/>
          </a:xfrm>
          <a:prstGeom prst="rect">
            <a:avLst/>
          </a:prstGeom>
          <a:noFill/>
        </p:spPr>
      </p:pic>
      <p:pic>
        <p:nvPicPr>
          <p:cNvPr id="6" name="Picture 5" descr="K:\Public Opinion &amp; Media Research\Current Projects\Primary care providers survey 2015\JAMA infographics\CFlogo_2014_448x133px.jpg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474" y="613981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653234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708896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240752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2347" y="1817601"/>
            <a:ext cx="8223439" cy="1000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b="1" i="0">
                <a:latin typeface="Calibri" pitchFamily="34" charset="0"/>
                <a:cs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444467" y="2946400"/>
            <a:ext cx="6391275" cy="884238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SUBTITLE STYLE</a:t>
            </a:r>
            <a:endParaRPr lang="en-US" dirty="0"/>
          </a:p>
        </p:txBody>
      </p:sp>
      <p:sp>
        <p:nvSpPr>
          <p:cNvPr id="22" name="Content Placeholder 21"/>
          <p:cNvSpPr>
            <a:spLocks noGrp="1"/>
          </p:cNvSpPr>
          <p:nvPr>
            <p:ph sz="quarter" idx="13" hasCustomPrompt="1"/>
          </p:nvPr>
        </p:nvSpPr>
        <p:spPr>
          <a:xfrm>
            <a:off x="444467" y="4238484"/>
            <a:ext cx="3352800" cy="284362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600" b="0" i="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Authors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14" hasCustomPrompt="1"/>
          </p:nvPr>
        </p:nvSpPr>
        <p:spPr>
          <a:xfrm>
            <a:off x="4480280" y="6174160"/>
            <a:ext cx="4416425" cy="531440"/>
          </a:xfrm>
          <a:prstGeom prst="rect">
            <a:avLst/>
          </a:prstGeom>
        </p:spPr>
        <p:txBody>
          <a:bodyPr vert="horz"/>
          <a:lstStyle>
            <a:lvl1pPr marL="0" indent="0" algn="r">
              <a:buFontTx/>
              <a:buNone/>
              <a:defRPr sz="1200" b="0" i="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Date: January 23, 2013</a:t>
            </a:r>
          </a:p>
          <a:p>
            <a:pPr lvl="0"/>
            <a:r>
              <a:rPr lang="en-US" dirty="0" smtClean="0"/>
              <a:t>Location: Washington D.C.</a:t>
            </a:r>
            <a:endParaRPr lang="en-US" dirty="0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16" hasCustomPrompt="1"/>
          </p:nvPr>
        </p:nvSpPr>
        <p:spPr>
          <a:xfrm>
            <a:off x="444467" y="4644232"/>
            <a:ext cx="5984875" cy="849313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 sz="1200" baseline="0">
                <a:solidFill>
                  <a:schemeClr val="bg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lvl="0"/>
            <a:r>
              <a:rPr lang="en-US" dirty="0" smtClean="0"/>
              <a:t>Multiple Author Names, Name Last Name, Name </a:t>
            </a:r>
            <a:r>
              <a:rPr lang="en-US" dirty="0" err="1" smtClean="0"/>
              <a:t>lastname</a:t>
            </a:r>
            <a:r>
              <a:rPr lang="en-US" dirty="0" smtClean="0"/>
              <a:t> &amp; name </a:t>
            </a:r>
            <a:r>
              <a:rPr lang="en-US" dirty="0" err="1" smtClean="0"/>
              <a:t>lastname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794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7511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371600"/>
            <a:ext cx="443484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49798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371600"/>
            <a:ext cx="292608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8816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147119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371600"/>
            <a:ext cx="8961120" cy="475488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  <a:lvl2pPr>
              <a:defRPr sz="18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2pPr>
            <a:lvl3pPr>
              <a:defRPr sz="16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3pPr>
            <a:lvl4pPr>
              <a:defRPr sz="14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4pPr>
            <a:lvl5pPr>
              <a:defRPr sz="1300" b="0" i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32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157723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  <p:sldLayoutId id="2147483665" r:id="rId3"/>
    <p:sldLayoutId id="2147483663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Exhibit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648246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36576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title style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" y="91440"/>
            <a:ext cx="8961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400" b="1" dirty="0" smtClean="0">
                <a:latin typeface="Calibri" pitchFamily="34" charset="0"/>
                <a:cs typeface="Meta Offc Pro"/>
              </a:rPr>
              <a:t>Figure </a:t>
            </a:r>
            <a:fld id="{0C16F13B-3659-4888-B784-82F22626CC5F}" type="slidenum">
              <a:rPr lang="en-US" sz="1400" b="1" smtClean="0">
                <a:latin typeface="Calibri" pitchFamily="34" charset="0"/>
                <a:cs typeface="Meta Offc Pro"/>
              </a:rPr>
              <a:pPr algn="l"/>
              <a:t>‹#›</a:t>
            </a:fld>
            <a:endParaRPr lang="en-US" sz="1400" b="1" dirty="0" err="1" smtClean="0">
              <a:latin typeface="Calibri" pitchFamily="34" charset="0"/>
              <a:cs typeface="Meta Offc Pro"/>
            </a:endParaRPr>
          </a:p>
        </p:txBody>
      </p:sp>
    </p:spTree>
    <p:extLst>
      <p:ext uri="{BB962C8B-B14F-4D97-AF65-F5344CB8AC3E}">
        <p14:creationId xmlns:p14="http://schemas.microsoft.com/office/powerpoint/2010/main" val="1882789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30541" y="1554480"/>
            <a:ext cx="8682918" cy="4481320"/>
          </a:xfrm>
          <a:prstGeom prst="rect">
            <a:avLst/>
          </a:prstGeom>
          <a:solidFill>
            <a:srgbClr val="0B78B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0541" y="228600"/>
            <a:ext cx="1087719" cy="109325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6593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 baseline="0">
          <a:solidFill>
            <a:schemeClr val="bg1"/>
          </a:solidFill>
          <a:latin typeface="MetaSerif-Book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3.xml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86667894"/>
              </p:ext>
            </p:extLst>
          </p:nvPr>
        </p:nvGraphicFramePr>
        <p:xfrm>
          <a:off x="134745" y="2514600"/>
          <a:ext cx="8881644" cy="22032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976360" cy="548640"/>
          </a:xfrm>
        </p:spPr>
        <p:txBody>
          <a:bodyPr/>
          <a:lstStyle/>
          <a:p>
            <a:r>
              <a:rPr lang="en-US" sz="1100" dirty="0">
                <a:solidFill>
                  <a:prstClr val="black"/>
                </a:solidFill>
              </a:rPr>
              <a:t>SOURCE: The Kaiser Family Foundation/Commonwealth Fund 2015 National Survey of Primary Care Providers </a:t>
            </a:r>
            <a:r>
              <a:rPr lang="en-US" sz="1100" dirty="0"/>
              <a:t>(conducted January 5 – March 30, 2015)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5" name="Title 3"/>
          <p:cNvSpPr>
            <a:spLocks noGrp="1"/>
          </p:cNvSpPr>
          <p:nvPr>
            <p:ph type="title"/>
          </p:nvPr>
        </p:nvSpPr>
        <p:spPr>
          <a:xfrm>
            <a:off x="91440" y="91440"/>
            <a:ext cx="8961120" cy="914400"/>
          </a:xfrm>
        </p:spPr>
        <p:txBody>
          <a:bodyPr anchor="ctr"/>
          <a:lstStyle/>
          <a:p>
            <a:r>
              <a:rPr lang="en-US" sz="2600" dirty="0" smtClean="0"/>
              <a:t>Primary Care Physician Practice Characteristics</a:t>
            </a:r>
            <a:endParaRPr lang="en-US" sz="26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3797" y="914400"/>
            <a:ext cx="84774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u="sng" dirty="0" smtClean="0"/>
              <a:t>AMONG PRIMARY CARE PHYSICIANS: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4745" y="2667000"/>
            <a:ext cx="83129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 smtClean="0"/>
              <a:t>Percent who say their </a:t>
            </a:r>
            <a:r>
              <a:rPr lang="en-US" sz="1400" dirty="0"/>
              <a:t>practice currently </a:t>
            </a:r>
            <a:r>
              <a:rPr lang="en-US" sz="1400" dirty="0" smtClean="0"/>
              <a:t>receives </a:t>
            </a:r>
            <a:r>
              <a:rPr lang="en-US" sz="1400" dirty="0"/>
              <a:t>incentives or payments based on </a:t>
            </a:r>
            <a:r>
              <a:rPr lang="en-US" sz="1400" dirty="0" smtClean="0"/>
              <a:t>the following: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>
            <a:off x="152400" y="3075656"/>
            <a:ext cx="28618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Quality of care or patient experiences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>
            <a:off x="152400" y="3633681"/>
            <a:ext cx="28618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/>
              <a:t>Utilization or efficiency in care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>
            <a:off x="457200" y="4002806"/>
            <a:ext cx="2743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Qualifying as a Patient-Centered Medical </a:t>
            </a:r>
            <a:r>
              <a:rPr lang="en-US" sz="1400" dirty="0" smtClean="0"/>
              <a:t>Home </a:t>
            </a:r>
            <a:r>
              <a:rPr lang="en-US" sz="1400" dirty="0"/>
              <a:t>or Advanced Primary Care </a:t>
            </a:r>
            <a:r>
              <a:rPr lang="en-US" sz="1400" dirty="0" smtClean="0"/>
              <a:t>Practice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>
            <a:off x="134744" y="1343635"/>
            <a:ext cx="83129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 smtClean="0"/>
              <a:t>Percent who say they are paid by:</a:t>
            </a:r>
            <a:endParaRPr lang="en-US" sz="1400" dirty="0"/>
          </a:p>
        </p:txBody>
      </p:sp>
      <p:graphicFrame>
        <p:nvGraphicFramePr>
          <p:cNvPr id="2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8669457"/>
              </p:ext>
            </p:extLst>
          </p:nvPr>
        </p:nvGraphicFramePr>
        <p:xfrm>
          <a:off x="134745" y="5181600"/>
          <a:ext cx="8881644" cy="1135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134743" y="4800600"/>
            <a:ext cx="8312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400" dirty="0" smtClean="0"/>
              <a:t>Is </a:t>
            </a:r>
            <a:r>
              <a:rPr lang="en-US" sz="1400" dirty="0"/>
              <a:t>your practice currently participating or preparing to participate in an Accountable Care Organization (ACO) arrangement with Medicare or private insurers?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92961" y="5872723"/>
            <a:ext cx="11854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Total</a:t>
            </a:r>
            <a:endParaRPr lang="en-US" sz="1400" dirty="0"/>
          </a:p>
        </p:txBody>
      </p:sp>
      <p:pic>
        <p:nvPicPr>
          <p:cNvPr id="17" name="Picture 1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581272" y="76200"/>
            <a:ext cx="504825" cy="507365"/>
          </a:xfrm>
          <a:prstGeom prst="rect">
            <a:avLst/>
          </a:prstGeom>
          <a:noFill/>
        </p:spPr>
      </p:pic>
      <p:pic>
        <p:nvPicPr>
          <p:cNvPr id="21" name="Picture 20" descr="K:\Public Opinion &amp; Media Research\Current Projects\Primary care providers survey 2015\JAMA infographics\CFlogo_2014_448x133px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6546" y="43815"/>
            <a:ext cx="1819275" cy="53975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23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09202762"/>
              </p:ext>
            </p:extLst>
          </p:nvPr>
        </p:nvGraphicFramePr>
        <p:xfrm>
          <a:off x="134743" y="1471644"/>
          <a:ext cx="8881644" cy="1135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266299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940157494"/>
              </p:ext>
            </p:extLst>
          </p:nvPr>
        </p:nvGraphicFramePr>
        <p:xfrm>
          <a:off x="201613" y="1404610"/>
          <a:ext cx="8942387" cy="49961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39" y="6217920"/>
            <a:ext cx="8937699" cy="548640"/>
          </a:xfrm>
        </p:spPr>
        <p:txBody>
          <a:bodyPr/>
          <a:lstStyle/>
          <a:p>
            <a:r>
              <a:rPr lang="en-US" sz="1100" dirty="0">
                <a:solidFill>
                  <a:prstClr val="black"/>
                </a:solidFill>
              </a:rPr>
              <a:t>SOURCE: The Kaiser Family Foundation/Commonwealth Fund 2015 National Survey of Primary Care Providers </a:t>
            </a:r>
            <a:r>
              <a:rPr lang="en-US" sz="1100" dirty="0"/>
              <a:t>(conducted January 5 – March 30, 2015)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9583" y="2145267"/>
            <a:ext cx="38028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dirty="0" smtClean="0">
                <a:solidFill>
                  <a:srgbClr val="000000"/>
                </a:solidFill>
                <a:cs typeface="Meta Offc Pro"/>
              </a:rPr>
              <a:t>AMONG PRIMARY CARE PHYSICIANS: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27940" y="4952999"/>
            <a:ext cx="69586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u="sng" cap="all" dirty="0" smtClean="0">
                <a:solidFill>
                  <a:srgbClr val="000000"/>
                </a:solidFill>
                <a:cs typeface="Meta Offc Pro"/>
              </a:rPr>
              <a:t>Among PRIMARY CARE Nurse Practitioners/Physician Assistants:</a:t>
            </a: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68019" y="1143000"/>
            <a:ext cx="8961120" cy="523220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Do you think the increased reliance on non-physician clinicians such as NPs and PAs is having a positive, negative, or no impact on primary care providers’ ability to provide quality care to their patients?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60960" y="3276600"/>
            <a:ext cx="1889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0000"/>
                </a:solidFill>
                <a:cs typeface="Meta Offc Pro"/>
              </a:rPr>
              <a:t>Among those with any NP/PA in Practice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-152400" y="4032522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0000"/>
                </a:solidFill>
                <a:cs typeface="Meta Offc Pro"/>
              </a:rPr>
              <a:t>Among those with no NP/PAs in Practice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04800" y="26670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0000"/>
                </a:solidFill>
                <a:cs typeface="Meta Offc Pro"/>
              </a:rPr>
              <a:t>All</a:t>
            </a:r>
          </a:p>
        </p:txBody>
      </p:sp>
      <p:sp>
        <p:nvSpPr>
          <p:cNvPr id="17" name="Title 1"/>
          <p:cNvSpPr txBox="1">
            <a:spLocks/>
          </p:cNvSpPr>
          <p:nvPr/>
        </p:nvSpPr>
        <p:spPr bwMode="auto">
          <a:xfrm>
            <a:off x="88134" y="91440"/>
            <a:ext cx="888212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dirty="0" smtClean="0">
                <a:latin typeface="+mn-lt"/>
              </a:rPr>
              <a:t>Physician Views More Negative Than Positive On Increased Reliance On Nurse Practitioners And Physician Assistants</a:t>
            </a:r>
            <a:endParaRPr lang="en-US" sz="2600" dirty="0"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04800" y="5486400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 smtClean="0">
                <a:solidFill>
                  <a:srgbClr val="000000"/>
                </a:solidFill>
                <a:cs typeface="Meta Offc Pro"/>
              </a:rPr>
              <a:t>All</a:t>
            </a:r>
          </a:p>
        </p:txBody>
      </p:sp>
      <p:pic>
        <p:nvPicPr>
          <p:cNvPr id="15" name="Pictur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5623" y="6019800"/>
            <a:ext cx="504825" cy="507365"/>
          </a:xfrm>
          <a:prstGeom prst="rect">
            <a:avLst/>
          </a:prstGeom>
          <a:noFill/>
        </p:spPr>
      </p:pic>
      <p:pic>
        <p:nvPicPr>
          <p:cNvPr id="19" name="Picture 18" descr="K:\Public Opinion &amp; Media Research\Current Projects\Primary care providers survey 2015\JAMA infographics\CFlogo_2014_448x133px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0897" y="598741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2851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795756779"/>
              </p:ext>
            </p:extLst>
          </p:nvPr>
        </p:nvGraphicFramePr>
        <p:xfrm>
          <a:off x="91440" y="1371600"/>
          <a:ext cx="8942387" cy="510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9128760" cy="548640"/>
          </a:xfrm>
        </p:spPr>
        <p:txBody>
          <a:bodyPr/>
          <a:lstStyle/>
          <a:p>
            <a:r>
              <a:rPr lang="en-US" sz="1100" dirty="0">
                <a:solidFill>
                  <a:prstClr val="black"/>
                </a:solidFill>
              </a:rPr>
              <a:t>SOURCE: The Kaiser Family Foundation/Commonwealth Fund 2015 National Survey of Primary Care Providers </a:t>
            </a:r>
            <a:r>
              <a:rPr lang="en-US" sz="1100" dirty="0"/>
              <a:t>(conducted January 5 – March 30, 2015)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91440" y="1153180"/>
            <a:ext cx="8961120" cy="523220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400" u="sng" dirty="0" smtClean="0">
                <a:solidFill>
                  <a:srgbClr val="000000"/>
                </a:solidFill>
              </a:rPr>
              <a:t>AMONG PRIMARY CARE PHYSICIANS:</a:t>
            </a:r>
            <a:r>
              <a:rPr lang="en-US" sz="1400" dirty="0" smtClean="0">
                <a:solidFill>
                  <a:srgbClr val="000000"/>
                </a:solidFill>
              </a:rPr>
              <a:t> Do you think the increased use of </a:t>
            </a:r>
            <a:r>
              <a:rPr lang="en-US" sz="1400" b="1" dirty="0" smtClean="0">
                <a:solidFill>
                  <a:srgbClr val="000000"/>
                </a:solidFill>
              </a:rPr>
              <a:t>medical homes</a:t>
            </a:r>
            <a:r>
              <a:rPr lang="en-US" sz="1400" dirty="0" smtClean="0">
                <a:solidFill>
                  <a:srgbClr val="000000"/>
                </a:solidFill>
              </a:rPr>
              <a:t> is having a positive, negative, or no impact on primary care providers’ ability to provide quality care to their patients?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88134" y="91440"/>
            <a:ext cx="888212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dirty="0" smtClean="0">
                <a:latin typeface="+mn-lt"/>
              </a:rPr>
              <a:t>Primary Care Physicians’ Views On Impact Of Medical Homes</a:t>
            </a:r>
            <a:endParaRPr lang="en-US" sz="18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1" name="Text Placeholder 2"/>
          <p:cNvSpPr txBox="1">
            <a:spLocks/>
          </p:cNvSpPr>
          <p:nvPr/>
        </p:nvSpPr>
        <p:spPr>
          <a:xfrm>
            <a:off x="163902" y="2766356"/>
            <a:ext cx="1893498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All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179142" y="3886200"/>
            <a:ext cx="1878258" cy="7386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Among those in medical homes (PCMH/APCPs)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23" name="Text Placeholder 2"/>
          <p:cNvSpPr txBox="1">
            <a:spLocks/>
          </p:cNvSpPr>
          <p:nvPr/>
        </p:nvSpPr>
        <p:spPr>
          <a:xfrm>
            <a:off x="167640" y="5029200"/>
            <a:ext cx="1889760" cy="7386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Among those </a:t>
            </a:r>
            <a:r>
              <a:rPr lang="en-US" sz="1400" dirty="0">
                <a:solidFill>
                  <a:srgbClr val="000000"/>
                </a:solidFill>
              </a:rPr>
              <a:t>not in medical homes (PCMH/APCPs</a:t>
            </a:r>
            <a:r>
              <a:rPr lang="en-US" sz="1400" dirty="0" smtClean="0">
                <a:solidFill>
                  <a:srgbClr val="000000"/>
                </a:solidFill>
              </a:rPr>
              <a:t>)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5438" y="5978030"/>
            <a:ext cx="504825" cy="507365"/>
          </a:xfrm>
          <a:prstGeom prst="rect">
            <a:avLst/>
          </a:prstGeom>
          <a:noFill/>
        </p:spPr>
      </p:pic>
      <p:pic>
        <p:nvPicPr>
          <p:cNvPr id="14" name="Picture 13" descr="K:\Public Opinion &amp; Media Research\Current Projects\Primary care providers survey 2015\JAMA infographics\CFlogo_2014_448x133px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712" y="594564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3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052761"/>
              </p:ext>
            </p:extLst>
          </p:nvPr>
        </p:nvGraphicFramePr>
        <p:xfrm>
          <a:off x="91440" y="1371600"/>
          <a:ext cx="8942387" cy="510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9128760" cy="548640"/>
          </a:xfrm>
        </p:spPr>
        <p:txBody>
          <a:bodyPr/>
          <a:lstStyle/>
          <a:p>
            <a:r>
              <a:rPr lang="en-US" sz="1100" dirty="0">
                <a:solidFill>
                  <a:prstClr val="black"/>
                </a:solidFill>
              </a:rPr>
              <a:t>SOURCE: The Kaiser Family Foundation/Commonwealth Fund 2015 National Survey of Primary Care Providers </a:t>
            </a:r>
            <a:r>
              <a:rPr lang="en-US" sz="1100" dirty="0"/>
              <a:t>(conducted January 5 – March 30, 2015)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91440" y="1153180"/>
            <a:ext cx="8961120" cy="523220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400" u="sng" dirty="0">
                <a:solidFill>
                  <a:srgbClr val="000000"/>
                </a:solidFill>
              </a:rPr>
              <a:t>AMONG PRIMARY CARE PHYSICIANS:</a:t>
            </a:r>
            <a:r>
              <a:rPr lang="en-US" sz="1400" dirty="0">
                <a:solidFill>
                  <a:srgbClr val="000000"/>
                </a:solidFill>
              </a:rPr>
              <a:t> Do you think the </a:t>
            </a:r>
            <a:r>
              <a:rPr lang="en-US" sz="1400" dirty="0" smtClean="0">
                <a:solidFill>
                  <a:srgbClr val="000000"/>
                </a:solidFill>
              </a:rPr>
              <a:t>increased </a:t>
            </a:r>
            <a:r>
              <a:rPr lang="en-US" sz="1400" dirty="0">
                <a:solidFill>
                  <a:srgbClr val="000000"/>
                </a:solidFill>
              </a:rPr>
              <a:t>use of </a:t>
            </a:r>
            <a:r>
              <a:rPr lang="en-US" sz="1400" b="1" dirty="0">
                <a:solidFill>
                  <a:srgbClr val="000000"/>
                </a:solidFill>
                <a:cs typeface="Meta Offc Pro"/>
              </a:rPr>
              <a:t>Accountable Care Organizations (ACOs)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is having a positive, negative, or no impact on primary care providers’ ability to provide quality care to their patients?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88134" y="91440"/>
            <a:ext cx="888212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dirty="0" smtClean="0">
                <a:latin typeface="+mn-lt"/>
              </a:rPr>
              <a:t>Primary Care Physicians’ Views On Impact Of Accountable Care Organizations</a:t>
            </a:r>
            <a:endParaRPr lang="en-US" sz="2600" dirty="0">
              <a:latin typeface="+mn-lt"/>
            </a:endParaRPr>
          </a:p>
        </p:txBody>
      </p:sp>
      <p:sp>
        <p:nvSpPr>
          <p:cNvPr id="12" name="Text Placeholder 2"/>
          <p:cNvSpPr txBox="1">
            <a:spLocks/>
          </p:cNvSpPr>
          <p:nvPr/>
        </p:nvSpPr>
        <p:spPr>
          <a:xfrm>
            <a:off x="141767" y="2814775"/>
            <a:ext cx="1915633" cy="307777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All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13" name="Text Placeholder 2"/>
          <p:cNvSpPr txBox="1">
            <a:spLocks/>
          </p:cNvSpPr>
          <p:nvPr/>
        </p:nvSpPr>
        <p:spPr>
          <a:xfrm>
            <a:off x="188906" y="3807023"/>
            <a:ext cx="1900393" cy="7386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Among those in </a:t>
            </a:r>
            <a:r>
              <a:rPr lang="en-US" sz="1400" dirty="0">
                <a:solidFill>
                  <a:srgbClr val="000000"/>
                </a:solidFill>
                <a:cs typeface="Meta Offc Pro"/>
              </a:rPr>
              <a:t>Accountable Care Organizations (ACOs)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14" name="Text Placeholder 2"/>
          <p:cNvSpPr txBox="1">
            <a:spLocks/>
          </p:cNvSpPr>
          <p:nvPr/>
        </p:nvSpPr>
        <p:spPr>
          <a:xfrm>
            <a:off x="188037" y="4950023"/>
            <a:ext cx="1911895" cy="7386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Among those </a:t>
            </a:r>
            <a:r>
              <a:rPr lang="en-US" sz="1400" dirty="0">
                <a:solidFill>
                  <a:srgbClr val="000000"/>
                </a:solidFill>
              </a:rPr>
              <a:t>not in </a:t>
            </a:r>
            <a:r>
              <a:rPr lang="en-US" sz="1400" dirty="0">
                <a:solidFill>
                  <a:srgbClr val="000000"/>
                </a:solidFill>
                <a:cs typeface="Meta Offc Pro"/>
              </a:rPr>
              <a:t>Accountable Care Organizations (ACOs)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pic>
        <p:nvPicPr>
          <p:cNvPr id="19" name="Picture 18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5438" y="5978030"/>
            <a:ext cx="504825" cy="507365"/>
          </a:xfrm>
          <a:prstGeom prst="rect">
            <a:avLst/>
          </a:prstGeom>
          <a:noFill/>
        </p:spPr>
      </p:pic>
      <p:pic>
        <p:nvPicPr>
          <p:cNvPr id="20" name="Picture 19" descr="K:\Public Opinion &amp; Media Research\Current Projects\Primary care providers survey 2015\JAMA infographics\CFlogo_2014_448x133px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712" y="594564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53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5014874"/>
              </p:ext>
            </p:extLst>
          </p:nvPr>
        </p:nvGraphicFramePr>
        <p:xfrm>
          <a:off x="91440" y="1371600"/>
          <a:ext cx="8942387" cy="51053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9128760" cy="548640"/>
          </a:xfrm>
        </p:spPr>
        <p:txBody>
          <a:bodyPr/>
          <a:lstStyle/>
          <a:p>
            <a:r>
              <a:rPr lang="en-US" sz="1100" dirty="0">
                <a:solidFill>
                  <a:prstClr val="black"/>
                </a:solidFill>
              </a:rPr>
              <a:t>SOURCE: The Kaiser Family Foundation/Commonwealth Fund 2015 National Survey of Primary Care Providers </a:t>
            </a:r>
            <a:r>
              <a:rPr lang="en-US" sz="1100" dirty="0"/>
              <a:t>(conducted January 5 – March 30, 2015)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91440" y="1153180"/>
            <a:ext cx="8961120" cy="523220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400" u="sng" dirty="0" smtClean="0">
                <a:solidFill>
                  <a:srgbClr val="000000"/>
                </a:solidFill>
              </a:rPr>
              <a:t>AMONG PRIMARY CARE PHYSICIANS:</a:t>
            </a:r>
            <a:r>
              <a:rPr lang="en-US" sz="1400" dirty="0" smtClean="0">
                <a:solidFill>
                  <a:srgbClr val="000000"/>
                </a:solidFill>
              </a:rPr>
              <a:t> Do you think each of the following is having a positive, negative, or no impact on primary care providers’ ability to provide quality care to their patients?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18" name="Title 1"/>
          <p:cNvSpPr txBox="1">
            <a:spLocks/>
          </p:cNvSpPr>
          <p:nvPr/>
        </p:nvSpPr>
        <p:spPr bwMode="auto">
          <a:xfrm>
            <a:off x="88134" y="91440"/>
            <a:ext cx="888212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dirty="0" smtClean="0">
                <a:latin typeface="+mn-lt"/>
              </a:rPr>
              <a:t>Physicians See Effect Of Health IT As Positive, Quality Metrics and Financial Penalties As Negative, For Overall Quality Of Care</a:t>
            </a:r>
            <a:endParaRPr lang="en-US" sz="2600" dirty="0">
              <a:latin typeface="+mn-lt"/>
            </a:endParaRPr>
          </a:p>
        </p:txBody>
      </p:sp>
      <p:sp>
        <p:nvSpPr>
          <p:cNvPr id="21" name="Text Placeholder 2"/>
          <p:cNvSpPr txBox="1">
            <a:spLocks/>
          </p:cNvSpPr>
          <p:nvPr/>
        </p:nvSpPr>
        <p:spPr>
          <a:xfrm>
            <a:off x="125819" y="2667000"/>
            <a:ext cx="2042160" cy="523220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>
              <a:buFontTx/>
              <a:buNone/>
            </a:pPr>
            <a:r>
              <a:rPr lang="en-US" sz="1400" dirty="0">
                <a:solidFill>
                  <a:srgbClr val="000000"/>
                </a:solidFill>
              </a:rPr>
              <a:t>Increased use of health information technology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22" name="Text Placeholder 2"/>
          <p:cNvSpPr txBox="1">
            <a:spLocks/>
          </p:cNvSpPr>
          <p:nvPr/>
        </p:nvSpPr>
        <p:spPr>
          <a:xfrm>
            <a:off x="152400" y="3776990"/>
            <a:ext cx="2042160" cy="738664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Increased use of quality metrics to assess provider performance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23" name="Text Placeholder 2"/>
          <p:cNvSpPr txBox="1">
            <a:spLocks/>
          </p:cNvSpPr>
          <p:nvPr/>
        </p:nvSpPr>
        <p:spPr>
          <a:xfrm>
            <a:off x="142336" y="4876800"/>
            <a:ext cx="2042160" cy="116955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r"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Programs that include financial penalties for unnecessary hospital admissions or readmissions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pic>
        <p:nvPicPr>
          <p:cNvPr id="13" name="Picture 12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5438" y="5978030"/>
            <a:ext cx="504825" cy="507365"/>
          </a:xfrm>
          <a:prstGeom prst="rect">
            <a:avLst/>
          </a:prstGeom>
          <a:noFill/>
        </p:spPr>
      </p:pic>
      <p:pic>
        <p:nvPicPr>
          <p:cNvPr id="14" name="Picture 13" descr="K:\Public Opinion &amp; Media Research\Current Projects\Primary care providers survey 2015\JAMA infographics\CFlogo_2014_448x133px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712" y="594564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70679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" y="91440"/>
            <a:ext cx="9052560" cy="914400"/>
          </a:xfrm>
        </p:spPr>
        <p:txBody>
          <a:bodyPr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Physicians Are More Satisfied With Private Insurers Than Medicare And Medicaid On Payment And Administrative Burden</a:t>
            </a:r>
            <a:endParaRPr lang="en-US" sz="1600" dirty="0">
              <a:solidFill>
                <a:srgbClr val="FF0000"/>
              </a:solidFill>
            </a:endParaRPr>
          </a:p>
        </p:txBody>
      </p:sp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38264719"/>
              </p:ext>
            </p:extLst>
          </p:nvPr>
        </p:nvGraphicFramePr>
        <p:xfrm>
          <a:off x="213791" y="1405057"/>
          <a:ext cx="8697686" cy="47643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5" name="Text Placeholder 2"/>
          <p:cNvSpPr txBox="1">
            <a:spLocks/>
          </p:cNvSpPr>
          <p:nvPr/>
        </p:nvSpPr>
        <p:spPr>
          <a:xfrm>
            <a:off x="91440" y="1097280"/>
            <a:ext cx="8942388" cy="307777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lvl="0" indent="0">
              <a:buNone/>
            </a:pPr>
            <a:r>
              <a:rPr lang="en-US" sz="1400" u="sng" dirty="0" smtClean="0"/>
              <a:t>AMONG PHYSICIANS:</a:t>
            </a:r>
            <a:r>
              <a:rPr lang="en-US" sz="1400" dirty="0" smtClean="0"/>
              <a:t> In general, how would you rate public and private insurers when it comes to each of the following?</a:t>
            </a:r>
            <a:endParaRPr lang="en-US" sz="1400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321040" cy="548640"/>
          </a:xfrm>
        </p:spPr>
        <p:txBody>
          <a:bodyPr/>
          <a:lstStyle/>
          <a:p>
            <a:r>
              <a:rPr lang="en-US" sz="1100" dirty="0" smtClean="0"/>
              <a:t>SOURCE</a:t>
            </a:r>
            <a:r>
              <a:rPr lang="en-US" sz="1100" dirty="0"/>
              <a:t>: Kaiser Family Foundation Health Tracking Poll (conducted April 8-14, 2015)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7472" y="2096394"/>
            <a:ext cx="8816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How much you are paid</a:t>
            </a:r>
            <a:endParaRPr lang="en-US" sz="1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217472" y="4124094"/>
            <a:ext cx="88163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i="1" dirty="0" smtClean="0"/>
              <a:t>Ease of administration related to reimbursements</a:t>
            </a:r>
            <a:endParaRPr lang="en-US" sz="1400" i="1" dirty="0"/>
          </a:p>
        </p:txBody>
      </p:sp>
      <p:pic>
        <p:nvPicPr>
          <p:cNvPr id="10" name="Picture 9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96258" y="6264097"/>
            <a:ext cx="504825" cy="507365"/>
          </a:xfrm>
          <a:prstGeom prst="rect">
            <a:avLst/>
          </a:prstGeom>
          <a:noFill/>
        </p:spPr>
      </p:pic>
      <p:pic>
        <p:nvPicPr>
          <p:cNvPr id="11" name="Picture 10" descr="K:\Public Opinion &amp; Media Research\Current Projects\Primary care providers survey 2015\JAMA infographics\CFlogo_2014_448x133px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532" y="6231712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65274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4033344"/>
              </p:ext>
            </p:extLst>
          </p:nvPr>
        </p:nvGraphicFramePr>
        <p:xfrm>
          <a:off x="114131" y="1524000"/>
          <a:ext cx="8942387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91440" y="6217920"/>
            <a:ext cx="8961120" cy="548640"/>
          </a:xfrm>
        </p:spPr>
        <p:txBody>
          <a:bodyPr/>
          <a:lstStyle/>
          <a:p>
            <a:r>
              <a:rPr lang="en-US" sz="1100" dirty="0">
                <a:solidFill>
                  <a:prstClr val="black"/>
                </a:solidFill>
              </a:rPr>
              <a:t>SOURCE: The Kaiser Family Foundation/Commonwealth Fund 2015 National Survey of Primary Care Providers </a:t>
            </a:r>
            <a:r>
              <a:rPr lang="en-US" sz="1100" dirty="0"/>
              <a:t>(conducted January 5 – March 30, 2015)</a:t>
            </a:r>
            <a:endParaRPr lang="en-US" sz="1100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3654623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cs typeface="Meta Offc Pro"/>
              </a:rPr>
              <a:t>Primary Care Physicians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37744" y="4495800"/>
            <a:ext cx="159105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0000"/>
                </a:solidFill>
                <a:cs typeface="Meta Offc Pro"/>
              </a:rPr>
              <a:t>Primary Care Nurse </a:t>
            </a:r>
            <a:r>
              <a:rPr lang="en-US" sz="1400" dirty="0">
                <a:solidFill>
                  <a:srgbClr val="000000"/>
                </a:solidFill>
                <a:cs typeface="Meta Offc Pro"/>
              </a:rPr>
              <a:t>Practitioners</a:t>
            </a:r>
            <a:r>
              <a:rPr lang="en-US" sz="1400" dirty="0" smtClean="0">
                <a:solidFill>
                  <a:srgbClr val="000000"/>
                </a:solidFill>
                <a:cs typeface="Meta Offc Pro"/>
              </a:rPr>
              <a:t>/</a:t>
            </a:r>
          </a:p>
          <a:p>
            <a:r>
              <a:rPr lang="en-US" sz="1400" dirty="0" smtClean="0">
                <a:solidFill>
                  <a:srgbClr val="000000"/>
                </a:solidFill>
                <a:cs typeface="Meta Offc Pro"/>
              </a:rPr>
              <a:t>Physician Assistants</a:t>
            </a:r>
            <a:endParaRPr lang="en-US" sz="1400" dirty="0">
              <a:solidFill>
                <a:srgbClr val="000000"/>
              </a:solidFill>
              <a:cs typeface="Meta Offc Pro"/>
            </a:endParaRPr>
          </a:p>
          <a:p>
            <a:endParaRPr lang="en-US" b="1" dirty="0" smtClean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16" name="Text Placeholder 2"/>
          <p:cNvSpPr txBox="1">
            <a:spLocks/>
          </p:cNvSpPr>
          <p:nvPr/>
        </p:nvSpPr>
        <p:spPr>
          <a:xfrm>
            <a:off x="91440" y="1066800"/>
            <a:ext cx="8961120" cy="307777"/>
          </a:xfrm>
          <a:prstGeom prst="rect">
            <a:avLst/>
          </a:prstGeom>
        </p:spPr>
        <p:txBody>
          <a:bodyPr>
            <a:spAutoFit/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sz="1400" dirty="0" smtClean="0">
                <a:solidFill>
                  <a:srgbClr val="000000"/>
                </a:solidFill>
              </a:rPr>
              <a:t>Would you say recent trends in health care are…</a:t>
            </a:r>
            <a:endParaRPr lang="en-US" sz="1400" kern="0" dirty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57400" y="1910834"/>
            <a:ext cx="1981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Causing you to consider retiring earlier than you thought you would</a:t>
            </a:r>
            <a:endParaRPr lang="en-US" sz="1400" dirty="0" smtClean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10400" y="1910834"/>
            <a:ext cx="16764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Causing you to delay your retirement plans</a:t>
            </a:r>
            <a:endParaRPr lang="en-US" sz="1400" dirty="0" smtClean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00600" y="1918037"/>
            <a:ext cx="1905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Not having an impact on your retirement plans</a:t>
            </a:r>
            <a:endParaRPr lang="en-US" sz="1400" dirty="0" smtClean="0">
              <a:solidFill>
                <a:srgbClr val="000000"/>
              </a:solidFill>
              <a:cs typeface="Meta Offc Pro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28800" y="2026659"/>
            <a:ext cx="134112" cy="138379"/>
          </a:xfrm>
          <a:prstGeom prst="rect">
            <a:avLst/>
          </a:prstGeom>
          <a:solidFill>
            <a:schemeClr val="accent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81800" y="2016294"/>
            <a:ext cx="136550" cy="137160"/>
          </a:xfrm>
          <a:prstGeom prst="rect">
            <a:avLst/>
          </a:prstGeom>
          <a:solidFill>
            <a:schemeClr val="tx2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72000" y="2016294"/>
            <a:ext cx="150571" cy="144475"/>
          </a:xfrm>
          <a:prstGeom prst="rect">
            <a:avLst/>
          </a:prstGeom>
          <a:solidFill>
            <a:schemeClr val="bg1">
              <a:lumMod val="65000"/>
            </a:scheme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">
                <a:solidFill>
                  <a:schemeClr val="tx1"/>
                </a:solidFill>
              </a:ln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88134" y="91440"/>
            <a:ext cx="8882129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lang="en-US" sz="2800" b="1" i="0">
                <a:solidFill>
                  <a:srgbClr val="000000"/>
                </a:solidFill>
                <a:latin typeface="Calibri" pitchFamily="34" charset="0"/>
                <a:ea typeface="+mj-ea"/>
                <a:cs typeface="Calibri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 b="1">
                <a:solidFill>
                  <a:schemeClr val="tx2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en-US" sz="2600" dirty="0" smtClean="0">
                <a:latin typeface="+mn-lt"/>
              </a:rPr>
              <a:t>Nearly Half Of Primary Care Physicians Say Health Care Trends Causing Them to Consider Early Retirement</a:t>
            </a:r>
            <a:endParaRPr lang="en-US" sz="2600" dirty="0">
              <a:latin typeface="+mn-lt"/>
            </a:endParaRPr>
          </a:p>
        </p:txBody>
      </p:sp>
      <p:pic>
        <p:nvPicPr>
          <p:cNvPr id="15" name="Pictur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65438" y="5978030"/>
            <a:ext cx="504825" cy="507365"/>
          </a:xfrm>
          <a:prstGeom prst="rect">
            <a:avLst/>
          </a:prstGeom>
          <a:noFill/>
        </p:spPr>
      </p:pic>
      <p:pic>
        <p:nvPicPr>
          <p:cNvPr id="20" name="Picture 19" descr="K:\Public Opinion &amp; Media Research\Current Projects\Primary care providers survey 2015\JAMA infographics\CFlogo_2014_448x133px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0712" y="5945645"/>
            <a:ext cx="1819275" cy="5397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824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KFF">
      <a:dk1>
        <a:srgbClr val="000000"/>
      </a:dk1>
      <a:lt1>
        <a:srgbClr val="FFFFFF"/>
      </a:lt1>
      <a:dk2>
        <a:srgbClr val="E05C26"/>
      </a:dk2>
      <a:lt2>
        <a:srgbClr val="FF8811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with exhibit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with figure #">
  <a:themeElements>
    <a:clrScheme name="Custom 1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0072C0"/>
      </a:hlink>
      <a:folHlink>
        <a:srgbClr val="0072C0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page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2167</TotalTime>
  <Words>669</Words>
  <Application>Microsoft Office PowerPoint</Application>
  <PresentationFormat>On-screen Show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Blank</vt:lpstr>
      <vt:lpstr>Default with exhibit #</vt:lpstr>
      <vt:lpstr>Default with figure #</vt:lpstr>
      <vt:lpstr>Title page</vt:lpstr>
      <vt:lpstr>Primary Care Physician Practice Characteristics</vt:lpstr>
      <vt:lpstr>PowerPoint Presentation</vt:lpstr>
      <vt:lpstr>PowerPoint Presentation</vt:lpstr>
      <vt:lpstr>PowerPoint Presentation</vt:lpstr>
      <vt:lpstr>PowerPoint Presentation</vt:lpstr>
      <vt:lpstr>Physicians Are More Satisfied With Private Insurers Than Medicare And Medicaid On Payment And Administrative Burden</vt:lpstr>
      <vt:lpstr>PowerPoint Presentation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Primary Care Provider Survey Table 1</dc:title>
  <dc:creator>Symone Jackson</dc:creator>
  <cp:lastModifiedBy>Kanani Kauka</cp:lastModifiedBy>
  <cp:revision>341</cp:revision>
  <cp:lastPrinted>2015-11-02T22:51:49Z</cp:lastPrinted>
  <dcterms:created xsi:type="dcterms:W3CDTF">2015-05-05T23:23:24Z</dcterms:created>
  <dcterms:modified xsi:type="dcterms:W3CDTF">2015-11-19T19:52:54Z</dcterms:modified>
</cp:coreProperties>
</file>