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Employer/Other Private</c:v>
                </c:pt>
              </c:strCache>
            </c:strRef>
          </c:tx>
          <c:spPr>
            <a:solidFill>
              <a:srgbClr val="001B36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numFmt formatCode="0%" sourceLinked="0"/>
            <c:spPr>
              <a:noFill/>
              <a:ln w="28516">
                <a:noFill/>
              </a:ln>
            </c:spPr>
            <c:txPr>
              <a:bodyPr/>
              <a:lstStyle/>
              <a:p>
                <a:pPr>
                  <a:defRPr sz="1796" b="1" i="0" u="none" strike="noStrike" baseline="0">
                    <a:solidFill>
                      <a:schemeClr val="bg1"/>
                    </a:solidFill>
                    <a:latin typeface="Calibri" pitchFamily="34" charset="0"/>
                    <a:ea typeface="Arial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4"/>
                <c:pt idx="0">
                  <c:v>&lt;100% FPL</c:v>
                </c:pt>
                <c:pt idx="1">
                  <c:v>100-199% FPL</c:v>
                </c:pt>
                <c:pt idx="2">
                  <c:v>200-399% FPL</c:v>
                </c:pt>
                <c:pt idx="3">
                  <c:v>400%+ FPL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4"/>
                <c:pt idx="0">
                  <c:v>0.21</c:v>
                </c:pt>
                <c:pt idx="1">
                  <c:v>0.4</c:v>
                </c:pt>
                <c:pt idx="2">
                  <c:v>0.69</c:v>
                </c:pt>
                <c:pt idx="3">
                  <c:v>0.86</c:v>
                </c:pt>
              </c:numCache>
            </c:numRef>
          </c:val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Medicaid/Other Public</c:v>
                </c:pt>
              </c:strCache>
            </c:strRef>
          </c:tx>
          <c:spPr>
            <a:solidFill>
              <a:srgbClr val="78A6DC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Calibri" pitchFamily="34" charset="0"/>
                        <a:ea typeface="Arial"/>
                        <a:cs typeface="Calibri" pitchFamily="34" charset="0"/>
                      </a:defRPr>
                    </a:pPr>
                    <a:r>
                      <a:rPr lang="en-US" smtClean="0"/>
                      <a:t>9%</a:t>
                    </a:r>
                    <a:endParaRPr lang="en-US"/>
                  </a:p>
                </c:rich>
              </c:tx>
              <c:spPr>
                <a:noFill/>
                <a:ln w="28516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7786088257292954E-2"/>
                  <c:y val="5.7285781623894038E-3"/>
                </c:manualLayout>
              </c:layout>
              <c:spPr>
                <a:noFill/>
                <a:ln w="28516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Calibri" pitchFamily="34" charset="0"/>
                      <a:ea typeface="Arial"/>
                      <a:cs typeface="Calibri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8516">
                <a:noFill/>
              </a:ln>
            </c:spPr>
            <c:txPr>
              <a:bodyPr/>
              <a:lstStyle/>
              <a:p>
                <a:pPr>
                  <a:defRPr sz="1796" b="1" i="0" u="none" strike="noStrike" baseline="0">
                    <a:solidFill>
                      <a:srgbClr val="000000"/>
                    </a:solidFill>
                    <a:latin typeface="Calibri" pitchFamily="34" charset="0"/>
                    <a:ea typeface="Arial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4"/>
                <c:pt idx="0">
                  <c:v>&lt;100% FPL</c:v>
                </c:pt>
                <c:pt idx="1">
                  <c:v>100-199% FPL</c:v>
                </c:pt>
                <c:pt idx="2">
                  <c:v>200-399% FPL</c:v>
                </c:pt>
                <c:pt idx="3">
                  <c:v>400%+ FPL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4"/>
                <c:pt idx="0">
                  <c:v>0.57999999999999996</c:v>
                </c:pt>
                <c:pt idx="1">
                  <c:v>0.42</c:v>
                </c:pt>
                <c:pt idx="2">
                  <c:v>0.19</c:v>
                </c:pt>
                <c:pt idx="3">
                  <c:v>0.09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bg1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4"/>
              <c:layout>
                <c:manualLayout>
                  <c:x val="7.7786088257292954E-2"/>
                  <c:y val="-8.5928672435841048E-3"/>
                </c:manualLayout>
              </c:layout>
              <c:tx>
                <c:rich>
                  <a:bodyPr/>
                  <a:lstStyle/>
                  <a:p>
                    <a:pPr>
                      <a:defRPr sz="1347" b="1" i="0" u="none" strike="noStrike" baseline="0">
                        <a:solidFill>
                          <a:srgbClr val="000000"/>
                        </a:solidFill>
                        <a:latin typeface="Calibri" pitchFamily="34" charset="0"/>
                        <a:ea typeface="Arial"/>
                        <a:cs typeface="Calibri" pitchFamily="34" charset="0"/>
                      </a:defRPr>
                    </a:pPr>
                    <a:r>
                      <a:rPr lang="en-US" sz="1400" dirty="0">
                        <a:latin typeface="Calibri" pitchFamily="34" charset="0"/>
                        <a:cs typeface="Calibri" pitchFamily="34" charset="0"/>
                      </a:rPr>
                      <a:t>5%</a:t>
                    </a:r>
                  </a:p>
                </c:rich>
              </c:tx>
              <c:spPr>
                <a:noFill/>
                <a:ln w="28516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8516">
                <a:noFill/>
              </a:ln>
            </c:spPr>
            <c:txPr>
              <a:bodyPr/>
              <a:lstStyle/>
              <a:p>
                <a:pPr>
                  <a:defRPr sz="1796" b="1" i="0" u="none" strike="noStrike" baseline="0">
                    <a:solidFill>
                      <a:srgbClr val="000000"/>
                    </a:solidFill>
                    <a:latin typeface="Calibri" pitchFamily="34" charset="0"/>
                    <a:ea typeface="Arial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4"/>
                <c:pt idx="0">
                  <c:v>&lt;100% FPL</c:v>
                </c:pt>
                <c:pt idx="1">
                  <c:v>100-199% FPL</c:v>
                </c:pt>
                <c:pt idx="2">
                  <c:v>200-399% FPL</c:v>
                </c:pt>
                <c:pt idx="3">
                  <c:v>400%+ FPL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4"/>
                <c:pt idx="0">
                  <c:v>0.21</c:v>
                </c:pt>
                <c:pt idx="1">
                  <c:v>0.18</c:v>
                </c:pt>
                <c:pt idx="2">
                  <c:v>0.12</c:v>
                </c:pt>
                <c:pt idx="3">
                  <c:v>5.3999999999999999E-2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13048704"/>
        <c:axId val="213058688"/>
      </c:barChart>
      <c:catAx>
        <c:axId val="21304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5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defRPr>
            </a:pPr>
            <a:endParaRPr lang="en-US"/>
          </a:p>
        </c:txPr>
        <c:crossAx val="213058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30586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213048704"/>
        <c:crosses val="autoZero"/>
        <c:crossBetween val="between"/>
        <c:majorUnit val="1"/>
      </c:valAx>
      <c:spPr>
        <a:noFill/>
        <a:ln w="28516">
          <a:noFill/>
        </a:ln>
      </c:spPr>
    </c:plotArea>
    <c:legend>
      <c:legendPos val="t"/>
      <c:layout>
        <c:manualLayout>
          <c:xMode val="edge"/>
          <c:yMode val="edge"/>
          <c:x val="0.10690227857643457"/>
          <c:y val="0"/>
          <c:w val="0.79816241556192857"/>
          <c:h val="7.4295599143870794E-2"/>
        </c:manualLayout>
      </c:layout>
      <c:overlay val="0"/>
      <c:spPr>
        <a:solidFill>
          <a:schemeClr val="bg1"/>
        </a:solidFill>
        <a:ln w="28516">
          <a:noFill/>
        </a:ln>
      </c:spPr>
      <c:txPr>
        <a:bodyPr/>
        <a:lstStyle/>
        <a:p>
          <a:pPr>
            <a:defRPr sz="1650" b="1" i="0" u="none" strike="noStrike" baseline="0">
              <a:solidFill>
                <a:schemeClr val="tx1">
                  <a:lumMod val="50000"/>
                </a:schemeClr>
              </a:solidFill>
              <a:latin typeface="Calibri" pitchFamily="34" charset="0"/>
              <a:ea typeface="Arial"/>
              <a:cs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2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Updated 11/17/15 </a:t>
            </a:r>
            <a:r>
              <a:rPr lang="en-US" baseline="0" dirty="0" smtClean="0"/>
              <a:t>– </a:t>
            </a:r>
            <a:r>
              <a:rPr lang="en-US" baseline="0" dirty="0" smtClean="0"/>
              <a:t>MM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FPL -- The </a:t>
            </a:r>
            <a:r>
              <a:rPr lang="en-US" dirty="0" smtClean="0"/>
              <a:t>U.S. Census Bureau’s poverty threshold for a family with two adults and </a:t>
            </a:r>
            <a:r>
              <a:rPr lang="en-US" dirty="0" smtClean="0"/>
              <a:t>one</a:t>
            </a:r>
            <a:r>
              <a:rPr lang="en-US" dirty="0" smtClean="0"/>
              <a:t> </a:t>
            </a:r>
            <a:r>
              <a:rPr lang="en-US" dirty="0"/>
              <a:t>child was $19,055 in </a:t>
            </a:r>
            <a:r>
              <a:rPr lang="en-US" dirty="0" smtClean="0"/>
              <a:t>2014.  </a:t>
            </a:r>
            <a:r>
              <a:rPr lang="en-US" dirty="0"/>
              <a:t>Data may not total 100% due to rounding.  </a:t>
            </a:r>
          </a:p>
          <a:p>
            <a:r>
              <a:rPr lang="en-US" dirty="0">
                <a:solidFill>
                  <a:srgbClr val="000000"/>
                </a:solidFill>
              </a:rPr>
              <a:t>SOURCE: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  <a:t>Kaiser Family Foundation analysis of the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  <a:t>2015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  <a:t>ASEC Supplement to the CPS.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Health Insurance Coverage of the Nonelderly by Poverty Level, </a:t>
            </a:r>
            <a:r>
              <a:rPr lang="en-US" dirty="0" smtClean="0">
                <a:solidFill>
                  <a:srgbClr val="000000"/>
                </a:solidFill>
              </a:rPr>
              <a:t>2014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466861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534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Health Insurance Coverage of the Nonelderly by Poverty Level, 2014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 Coverage of the Nonelderly by Poverty Level, 2014</dc:title>
  <dc:creator>Melissa Majerol</dc:creator>
  <cp:lastModifiedBy>Melissa Majerol</cp:lastModifiedBy>
  <cp:revision>1</cp:revision>
  <dcterms:created xsi:type="dcterms:W3CDTF">2015-11-18T15:41:17Z</dcterms:created>
  <dcterms:modified xsi:type="dcterms:W3CDTF">2015-11-18T15:41:55Z</dcterms:modified>
</cp:coreProperties>
</file>